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674" r:id="rId2"/>
    <p:sldId id="816" r:id="rId3"/>
    <p:sldId id="833" r:id="rId4"/>
    <p:sldId id="781" r:id="rId5"/>
    <p:sldId id="834" r:id="rId6"/>
    <p:sldId id="835" r:id="rId7"/>
    <p:sldId id="836" r:id="rId8"/>
    <p:sldId id="786" r:id="rId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E5D8303-87F0-479F-8C36-6406DB9038FD}">
          <p14:sldIdLst>
            <p14:sldId id="674"/>
            <p14:sldId id="816"/>
            <p14:sldId id="833"/>
            <p14:sldId id="781"/>
            <p14:sldId id="834"/>
            <p14:sldId id="835"/>
            <p14:sldId id="836"/>
            <p14:sldId id="7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64" userDrawn="1">
          <p15:clr>
            <a:srgbClr val="A4A3A4"/>
          </p15:clr>
        </p15:guide>
        <p15:guide id="2" pos="37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4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天璞" initials="张" lastIdx="35" clrIdx="0">
    <p:extLst>
      <p:ext uri="{19B8F6BF-5375-455C-9EA6-DF929625EA0E}">
        <p15:presenceInfo xmlns:p15="http://schemas.microsoft.com/office/powerpoint/2012/main" userId="f7d8229916edc8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02"/>
    <a:srgbClr val="E7E703"/>
    <a:srgbClr val="DADA02"/>
    <a:srgbClr val="01B903"/>
    <a:srgbClr val="01E403"/>
    <a:srgbClr val="01EA03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1" autoAdjust="0"/>
    <p:restoredTop sz="89737" autoAdjust="0"/>
  </p:normalViewPr>
  <p:slideViewPr>
    <p:cSldViewPr snapToGrid="0">
      <p:cViewPr varScale="1">
        <p:scale>
          <a:sx n="77" d="100"/>
          <a:sy n="77" d="100"/>
        </p:scale>
        <p:origin x="216" y="67"/>
      </p:cViewPr>
      <p:guideLst>
        <p:guide orient="horz" pos="2364"/>
        <p:guide pos="37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5" d="100"/>
        <a:sy n="105" d="100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3154" y="62"/>
      </p:cViewPr>
      <p:guideLst>
        <p:guide orient="horz" pos="54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6B287-1E6D-4E68-AD8A-5F739E046AE0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1E011-CD3E-44E2-B764-98307EEBF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7CB32A04-BF98-4222-8710-9C4AD73D42A8}" type="datetimeFigureOut">
              <a:rPr lang="zh-CN" altLang="en-US"/>
              <a:t>2022/3/9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03EAC223-257E-49CA-A71B-08C4C48200E5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36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505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458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194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96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9A016-DBB2-46CF-9139-A3508D5AE286}" type="datetime1">
              <a:rPr lang="zh-CN" altLang="en-US"/>
              <a:t>2022/3/9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1DBEA-AC53-4732-90EE-2C74BDBDF57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7307E-A172-4460-9982-925C71A6B8DC}" type="datetime1">
              <a:rPr lang="zh-CN" altLang="en-US"/>
              <a:t>2022/3/9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49E81-7878-41B2-9F6C-3F5F5E5DB27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74314-2BA7-478A-B207-0F0935DF5687}" type="datetime1">
              <a:rPr lang="zh-CN" altLang="en-US"/>
              <a:t>2022/3/9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3146F-7A32-4516-9CA1-05C6CB48870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56F75-E991-4ED2-8154-6353DC9608A7}" type="datetime1">
              <a:rPr lang="zh-CN" altLang="en-US"/>
              <a:t>2022/3/9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69519-009A-452E-8A17-401B5584331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55183-C09F-4E85-9B49-9005BD94744F}" type="datetime1">
              <a:rPr lang="zh-CN" altLang="en-US"/>
              <a:t>2022/3/9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EC36D-19FE-4D42-B935-E24B036F037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1F063-CD06-46CE-AE8B-BD7E564FF1D9}" type="datetime1">
              <a:rPr lang="zh-CN" altLang="en-US"/>
              <a:t>2022/3/9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407EA-974B-45D8-8BC9-7AABCCF09B7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A564D-BADE-46BF-B098-D2A75A8C28BC}" type="datetime1">
              <a:rPr lang="zh-CN" altLang="en-US"/>
              <a:t>2022/3/9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38CD6-735A-4778-82FE-799D78CA1F5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025D6-E5A2-44EA-931E-5067CB9BC45D}" type="datetime1">
              <a:rPr lang="zh-CN" altLang="en-US"/>
              <a:t>2022/3/9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5A225-3B4D-4D55-8B04-B00F557026F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7"/>
          <p:cNvCxnSpPr>
            <a:cxnSpLocks noChangeShapeType="1"/>
          </p:cNvCxnSpPr>
          <p:nvPr userDrawn="1"/>
        </p:nvCxnSpPr>
        <p:spPr bwMode="auto">
          <a:xfrm>
            <a:off x="379413" y="782638"/>
            <a:ext cx="11507787" cy="0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0E959-A6A4-4DCF-A15B-95CBEFC1A72B}" type="datetime1">
              <a:rPr lang="zh-CN" altLang="en-US"/>
              <a:t>2022/3/9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78938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9D328-9EBC-4F08-9C33-2306C0035A3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49F1D-C65F-4B53-8788-8D2E771F47FC}" type="datetime1">
              <a:rPr lang="zh-CN" altLang="en-US"/>
              <a:t>2022/3/9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4ABCF-87DA-4035-9DA7-8CC935A4B51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A9B9F-599C-4608-B167-50DB73AE8B38}" type="datetime1">
              <a:rPr lang="zh-CN" altLang="en-US"/>
              <a:t>2022/3/9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76C16-BBEC-4FF7-823E-171AD5579BC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3927AA3-C709-4A82-ABE8-555C9D218FBC}" type="datetime1">
              <a:rPr lang="zh-CN" altLang="en-US"/>
              <a:t>2022/3/9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18FFDC8-8771-48F8-AFC7-6AD9086DFBA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6050" y="1344848"/>
            <a:ext cx="9144000" cy="2387600"/>
          </a:xfrm>
        </p:spPr>
        <p:txBody>
          <a:bodyPr/>
          <a:lstStyle/>
          <a:p>
            <a:r>
              <a:rPr lang="en-US" altLang="zh-CN" b="1" dirty="0" err="1">
                <a:solidFill>
                  <a:srgbClr val="000000"/>
                </a:solidFill>
                <a:effectLst/>
                <a:latin typeface="LinBiolinumTB"/>
              </a:rPr>
              <a:t>DeepFEC</a:t>
            </a:r>
            <a:br>
              <a:rPr lang="en-US" altLang="zh-CN" dirty="0"/>
            </a:br>
            <a:br>
              <a:rPr lang="en-US" altLang="zh-CN" sz="2800" dirty="0"/>
            </a:br>
            <a:r>
              <a:rPr lang="en-US" altLang="zh-CN" sz="2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(</a:t>
            </a:r>
            <a:r>
              <a:rPr lang="en-US" altLang="zh-CN" sz="2800" b="1" dirty="0" err="1">
                <a:solidFill>
                  <a:srgbClr val="000000"/>
                </a:solidFill>
                <a:effectLst/>
                <a:latin typeface="LinBiolinumTB"/>
              </a:rPr>
              <a:t>DeepFEC</a:t>
            </a:r>
            <a:r>
              <a:rPr lang="en-US" altLang="zh-CN" sz="2800" b="1" dirty="0">
                <a:solidFill>
                  <a:srgbClr val="000000"/>
                </a:solidFill>
                <a:effectLst/>
                <a:latin typeface="LinBiolinumTB"/>
              </a:rPr>
              <a:t>: </a:t>
            </a:r>
            <a:r>
              <a:rPr lang="en-US" altLang="zh-CN" sz="2800" b="1" dirty="0">
                <a:solidFill>
                  <a:srgbClr val="000000"/>
                </a:solidFill>
                <a:effectLst/>
                <a:latin typeface="LinBiolinumTB"/>
                <a:ea typeface="宋体" panose="02010600030101010101" pitchFamily="2" charset="-122"/>
              </a:rPr>
              <a:t>Energy Consumption Prediction under Real-World </a:t>
            </a:r>
            <a:br>
              <a:rPr lang="en-US" altLang="zh-CN" sz="2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800" b="1" dirty="0">
                <a:solidFill>
                  <a:srgbClr val="000000"/>
                </a:solidFill>
                <a:effectLst/>
                <a:latin typeface="LinBiolinumTB"/>
              </a:rPr>
              <a:t>Driving Conditions for Smart Cities </a:t>
            </a:r>
            <a:r>
              <a:rPr lang="en-US" altLang="zh-CN" sz="2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)</a:t>
            </a:r>
            <a:br>
              <a:rPr lang="zh-CN" altLang="zh-CN" sz="1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</a:b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80944" y="5764760"/>
            <a:ext cx="4202511" cy="956715"/>
          </a:xfrm>
        </p:spPr>
        <p:txBody>
          <a:bodyPr/>
          <a:lstStyle/>
          <a:p>
            <a:r>
              <a:rPr lang="zh-CN" altLang="en-US" dirty="0"/>
              <a:t>汇报人：张天璞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1DBEA-AC53-4732-90EE-2C74BDBDF57D}" type="slidenum">
              <a:rPr lang="zh-CN" altLang="en-US"/>
              <a:t>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BC214A-156C-4F16-B8B5-780570152D44}"/>
              </a:ext>
            </a:extLst>
          </p:cNvPr>
          <p:cNvSpPr txBox="1"/>
          <p:nvPr/>
        </p:nvSpPr>
        <p:spPr>
          <a:xfrm>
            <a:off x="5530768" y="2967089"/>
            <a:ext cx="3785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2021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F7ECB7-D9AA-4F74-BF25-09A82793DD71}"/>
              </a:ext>
            </a:extLst>
          </p:cNvPr>
          <p:cNvSpPr txBox="1"/>
          <p:nvPr/>
        </p:nvSpPr>
        <p:spPr>
          <a:xfrm>
            <a:off x="4018995" y="5162731"/>
            <a:ext cx="45916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Conference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Rank: CCF A )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8BDB2AB-4D6C-4D09-96A2-0875B967424A}"/>
              </a:ext>
            </a:extLst>
          </p:cNvPr>
          <p:cNvSpPr txBox="1"/>
          <p:nvPr/>
        </p:nvSpPr>
        <p:spPr>
          <a:xfrm>
            <a:off x="5402821" y="3899646"/>
            <a:ext cx="1563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WWW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B1AD43-69E0-45D9-9BC0-1B7D464006D3}"/>
              </a:ext>
            </a:extLst>
          </p:cNvPr>
          <p:cNvSpPr txBox="1"/>
          <p:nvPr/>
        </p:nvSpPr>
        <p:spPr>
          <a:xfrm>
            <a:off x="3218728" y="4433306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(International World Wide Web Conferences) </a:t>
            </a:r>
            <a:endParaRPr lang="zh-CN" altLang="en-US" sz="2400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简介</a:t>
            </a:r>
            <a:endParaRPr lang="en-US" altLang="zh-CN" sz="2800" b="1" dirty="0"/>
          </a:p>
        </p:txBody>
      </p:sp>
      <p:sp>
        <p:nvSpPr>
          <p:cNvPr id="5" name="文本框 136">
            <a:extLst>
              <a:ext uri="{FF2B5EF4-FFF2-40B4-BE49-F238E27FC236}">
                <a16:creationId xmlns:a16="http://schemas.microsoft.com/office/drawing/2014/main" id="{310A23B6-1D6D-44E8-9AEC-8039F64B73EB}"/>
              </a:ext>
            </a:extLst>
          </p:cNvPr>
          <p:cNvSpPr txBox="1"/>
          <p:nvPr/>
        </p:nvSpPr>
        <p:spPr>
          <a:xfrm>
            <a:off x="856339" y="1173968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000000"/>
                </a:solidFill>
                <a:effectLst/>
                <a:latin typeface="NimbusRomNo9L-Medi"/>
              </a:rPr>
              <a:t>数据集</a:t>
            </a:r>
            <a:endParaRPr lang="zh-CN" altLang="en-US" sz="24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74E4185-AFD3-45FA-A794-2C1B5AEB2F25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EC49BA5-99E2-4F3F-AF7C-15B0C92EEA03}"/>
              </a:ext>
            </a:extLst>
          </p:cNvPr>
          <p:cNvSpPr txBox="1"/>
          <p:nvPr/>
        </p:nvSpPr>
        <p:spPr>
          <a:xfrm>
            <a:off x="1080880" y="1842355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The Safety Pilot Model Deployment (SPMD)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A26CF50-CFD0-4EF3-B950-C3633FBFABCE}"/>
              </a:ext>
            </a:extLst>
          </p:cNvPr>
          <p:cNvSpPr txBox="1"/>
          <p:nvPr/>
        </p:nvSpPr>
        <p:spPr>
          <a:xfrm>
            <a:off x="1080880" y="2418409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The Vehicle Energy Data-set (VED)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E641B29-0189-4B55-8406-BF3346C3D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884" y="3963322"/>
            <a:ext cx="4203026" cy="1365984"/>
          </a:xfrm>
          <a:prstGeom prst="rect">
            <a:avLst/>
          </a:prstGeom>
        </p:spPr>
      </p:pic>
      <p:sp>
        <p:nvSpPr>
          <p:cNvPr id="24" name="星形: 五角 23">
            <a:extLst>
              <a:ext uri="{FF2B5EF4-FFF2-40B4-BE49-F238E27FC236}">
                <a16:creationId xmlns:a16="http://schemas.microsoft.com/office/drawing/2014/main" id="{14271673-9E7D-4998-BBD5-8F61477F2E93}"/>
              </a:ext>
            </a:extLst>
          </p:cNvPr>
          <p:cNvSpPr/>
          <p:nvPr/>
        </p:nvSpPr>
        <p:spPr bwMode="auto">
          <a:xfrm>
            <a:off x="2603117" y="3611054"/>
            <a:ext cx="274849" cy="226243"/>
          </a:xfrm>
          <a:prstGeom prst="star5">
            <a:avLst/>
          </a:prstGeom>
          <a:solidFill>
            <a:srgbClr val="00A6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C5933B3-4B06-4452-AD2E-F795C4002B30}"/>
              </a:ext>
            </a:extLst>
          </p:cNvPr>
          <p:cNvSpPr txBox="1"/>
          <p:nvPr/>
        </p:nvSpPr>
        <p:spPr>
          <a:xfrm>
            <a:off x="3103245" y="3568183"/>
            <a:ext cx="128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静态信息</a:t>
            </a:r>
          </a:p>
        </p:txBody>
      </p:sp>
      <p:sp>
        <p:nvSpPr>
          <p:cNvPr id="26" name="星形: 五角 25">
            <a:extLst>
              <a:ext uri="{FF2B5EF4-FFF2-40B4-BE49-F238E27FC236}">
                <a16:creationId xmlns:a16="http://schemas.microsoft.com/office/drawing/2014/main" id="{CAD38B8B-7C6A-421F-A9DF-0D917F2DDD99}"/>
              </a:ext>
            </a:extLst>
          </p:cNvPr>
          <p:cNvSpPr/>
          <p:nvPr/>
        </p:nvSpPr>
        <p:spPr bwMode="auto">
          <a:xfrm>
            <a:off x="7306481" y="3611055"/>
            <a:ext cx="274849" cy="226243"/>
          </a:xfrm>
          <a:prstGeom prst="star5">
            <a:avLst/>
          </a:prstGeom>
          <a:solidFill>
            <a:srgbClr val="00A6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5609DAE-2CD2-4EFC-BEC5-614410751B9D}"/>
              </a:ext>
            </a:extLst>
          </p:cNvPr>
          <p:cNvSpPr txBox="1"/>
          <p:nvPr/>
        </p:nvSpPr>
        <p:spPr>
          <a:xfrm>
            <a:off x="7806609" y="3568184"/>
            <a:ext cx="128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动态信息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89D2867-3A7C-4FF3-8435-4A6591E9BBD9}"/>
              </a:ext>
            </a:extLst>
          </p:cNvPr>
          <p:cNvSpPr txBox="1"/>
          <p:nvPr/>
        </p:nvSpPr>
        <p:spPr>
          <a:xfrm>
            <a:off x="6537462" y="4030761"/>
            <a:ext cx="52801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effectLst/>
                <a:latin typeface="LinLibertineT"/>
                <a:ea typeface="+mj-ea"/>
                <a:cs typeface="Adobe Arabic" panose="02040503050201020203" pitchFamily="18" charset="-78"/>
              </a:rPr>
              <a:t>The data include vehicle speed, </a:t>
            </a:r>
            <a:endParaRPr lang="en-US" altLang="zh-CN" sz="2000" dirty="0">
              <a:latin typeface="LinLibertineT"/>
              <a:ea typeface="+mj-ea"/>
              <a:cs typeface="Adobe Arabic" panose="02040503050201020203" pitchFamily="18" charset="-78"/>
            </a:endParaRPr>
          </a:p>
          <a:p>
            <a:r>
              <a:rPr lang="en-US" altLang="zh-CN" sz="2000" dirty="0">
                <a:solidFill>
                  <a:srgbClr val="000000"/>
                </a:solidFill>
                <a:effectLst/>
                <a:latin typeface="LinLibertineT"/>
                <a:ea typeface="+mj-ea"/>
                <a:cs typeface="Adobe Arabic" panose="02040503050201020203" pitchFamily="18" charset="-78"/>
              </a:rPr>
              <a:t>vehicle energy consumption, engine related signals and ambient air </a:t>
            </a:r>
            <a:r>
              <a:rPr lang="en-US" altLang="zh-CN" sz="2000" dirty="0">
                <a:solidFill>
                  <a:srgbClr val="000000"/>
                </a:solidFill>
                <a:latin typeface="LinLibertineT"/>
                <a:ea typeface="+mj-ea"/>
                <a:cs typeface="Adobe Arabic" panose="02040503050201020203" pitchFamily="18" charset="-78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LinLibertineT"/>
                <a:ea typeface="+mj-ea"/>
                <a:cs typeface="Adobe Arabic" panose="02040503050201020203" pitchFamily="18" charset="-78"/>
              </a:rPr>
              <a:t>emperature. The timestamps, GPS points</a:t>
            </a:r>
            <a:endParaRPr lang="zh-CN" altLang="en-US" sz="2000" dirty="0">
              <a:latin typeface="LinLibertineT"/>
              <a:ea typeface="+mj-ea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400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3" grpId="0"/>
      <p:bldP spid="26" grpId="0" animBg="1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3005AF9-5203-455F-B511-2D7C7345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3D29DD3-D3BC-4826-9687-BB2661730572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问题分析</a:t>
            </a:r>
            <a:endParaRPr lang="en-US" altLang="zh-CN" sz="2800" b="1" dirty="0"/>
          </a:p>
        </p:txBody>
      </p:sp>
      <p:sp>
        <p:nvSpPr>
          <p:cNvPr id="4" name="文本框 136">
            <a:extLst>
              <a:ext uri="{FF2B5EF4-FFF2-40B4-BE49-F238E27FC236}">
                <a16:creationId xmlns:a16="http://schemas.microsoft.com/office/drawing/2014/main" id="{06C1466C-70F5-4419-8C61-389A5FB06BA4}"/>
              </a:ext>
            </a:extLst>
          </p:cNvPr>
          <p:cNvSpPr txBox="1"/>
          <p:nvPr/>
        </p:nvSpPr>
        <p:spPr>
          <a:xfrm>
            <a:off x="866278" y="1197715"/>
            <a:ext cx="577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rgbClr val="000000"/>
                </a:solidFill>
                <a:effectLst/>
                <a:latin typeface="LinLibertineTB"/>
              </a:rPr>
              <a:t>Contextual Patterns:</a:t>
            </a:r>
            <a:endParaRPr lang="zh-CN" altLang="en-US" sz="20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6814910-5F83-4262-8E5E-DE46989FADA0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136">
            <a:extLst>
              <a:ext uri="{FF2B5EF4-FFF2-40B4-BE49-F238E27FC236}">
                <a16:creationId xmlns:a16="http://schemas.microsoft.com/office/drawing/2014/main" id="{5D47510F-89EE-44C1-8132-F65E1E0C5704}"/>
              </a:ext>
            </a:extLst>
          </p:cNvPr>
          <p:cNvSpPr txBox="1"/>
          <p:nvPr/>
        </p:nvSpPr>
        <p:spPr>
          <a:xfrm>
            <a:off x="866278" y="2612388"/>
            <a:ext cx="577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rgbClr val="000000"/>
                </a:solidFill>
                <a:effectLst/>
                <a:latin typeface="LinLibertineTB"/>
              </a:rPr>
              <a:t>Spatial Patterns:</a:t>
            </a:r>
            <a:endParaRPr lang="zh-CN" altLang="en-US" sz="20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64E7559-E3C4-4000-986C-53938F718277}"/>
              </a:ext>
            </a:extLst>
          </p:cNvPr>
          <p:cNvSpPr/>
          <p:nvPr/>
        </p:nvSpPr>
        <p:spPr bwMode="auto">
          <a:xfrm>
            <a:off x="514350" y="2721956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136">
            <a:extLst>
              <a:ext uri="{FF2B5EF4-FFF2-40B4-BE49-F238E27FC236}">
                <a16:creationId xmlns:a16="http://schemas.microsoft.com/office/drawing/2014/main" id="{F1C88ED6-3779-44EE-8C4F-5FB60F6EF9E3}"/>
              </a:ext>
            </a:extLst>
          </p:cNvPr>
          <p:cNvSpPr txBox="1"/>
          <p:nvPr/>
        </p:nvSpPr>
        <p:spPr>
          <a:xfrm>
            <a:off x="866278" y="4433524"/>
            <a:ext cx="577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rgbClr val="000000"/>
                </a:solidFill>
                <a:effectLst/>
                <a:latin typeface="LinLibertineTB"/>
              </a:rPr>
              <a:t>Temporal Patterns:</a:t>
            </a:r>
            <a:endParaRPr lang="zh-CN" altLang="en-US" sz="20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4407D7A-556F-4306-A2C7-FB2684534A15}"/>
              </a:ext>
            </a:extLst>
          </p:cNvPr>
          <p:cNvSpPr/>
          <p:nvPr/>
        </p:nvSpPr>
        <p:spPr bwMode="auto">
          <a:xfrm>
            <a:off x="514350" y="4543092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77E281-23EE-478A-9C3E-B013A0909C39}"/>
              </a:ext>
            </a:extLst>
          </p:cNvPr>
          <p:cNvSpPr txBox="1"/>
          <p:nvPr/>
        </p:nvSpPr>
        <p:spPr>
          <a:xfrm>
            <a:off x="1292087" y="1818861"/>
            <a:ext cx="6192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车辆的静态信息，如车辆的重量，发动机型号对于各个路段的能源消耗有所不同。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C2571B4-C897-4ED5-818B-09A257F39A9A}"/>
              </a:ext>
            </a:extLst>
          </p:cNvPr>
          <p:cNvSpPr txBox="1"/>
          <p:nvPr/>
        </p:nvSpPr>
        <p:spPr>
          <a:xfrm>
            <a:off x="1361662" y="3090942"/>
            <a:ext cx="61920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各个路段之间有强烈的空间相关性。例如一个路段发生了交通拥堵，那么周围相邻路段也会受到影响，从而导致能源消耗发生变化。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0A238E3-A674-4A1F-9FED-EE24E820BB55}"/>
              </a:ext>
            </a:extLst>
          </p:cNvPr>
          <p:cNvSpPr txBox="1"/>
          <p:nvPr/>
        </p:nvSpPr>
        <p:spPr>
          <a:xfrm>
            <a:off x="1490871" y="4990522"/>
            <a:ext cx="61920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在不同时段下对于能源消耗的消耗有不一样的影响。例如在高峰和非高峰时段或者周末，路况不一样会影响能源的消耗</a:t>
            </a:r>
          </a:p>
        </p:txBody>
      </p:sp>
      <p:sp>
        <p:nvSpPr>
          <p:cNvPr id="13" name="文本框 136">
            <a:extLst>
              <a:ext uri="{FF2B5EF4-FFF2-40B4-BE49-F238E27FC236}">
                <a16:creationId xmlns:a16="http://schemas.microsoft.com/office/drawing/2014/main" id="{85AC09AA-59F3-4D48-AD27-A8B78930E710}"/>
              </a:ext>
            </a:extLst>
          </p:cNvPr>
          <p:cNvSpPr txBox="1"/>
          <p:nvPr/>
        </p:nvSpPr>
        <p:spPr>
          <a:xfrm>
            <a:off x="8469713" y="1197715"/>
            <a:ext cx="31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dirty="0"/>
              <a:t>车辆特征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1B8BB94-D640-42BC-974A-E2EC481896AE}"/>
              </a:ext>
            </a:extLst>
          </p:cNvPr>
          <p:cNvSpPr/>
          <p:nvPr/>
        </p:nvSpPr>
        <p:spPr bwMode="auto">
          <a:xfrm>
            <a:off x="8127724" y="1331030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76B69F7-55AB-4AA4-8284-ECA408DD1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983" y="1926991"/>
            <a:ext cx="1596043" cy="461665"/>
          </a:xfrm>
          <a:prstGeom prst="rect">
            <a:avLst/>
          </a:prstGeom>
        </p:spPr>
      </p:pic>
      <p:sp>
        <p:nvSpPr>
          <p:cNvPr id="16" name="文本框 136">
            <a:extLst>
              <a:ext uri="{FF2B5EF4-FFF2-40B4-BE49-F238E27FC236}">
                <a16:creationId xmlns:a16="http://schemas.microsoft.com/office/drawing/2014/main" id="{D4A471CA-17C7-428A-B45D-8B5F7AD59745}"/>
              </a:ext>
            </a:extLst>
          </p:cNvPr>
          <p:cNvSpPr txBox="1"/>
          <p:nvPr/>
        </p:nvSpPr>
        <p:spPr>
          <a:xfrm>
            <a:off x="8469713" y="2814949"/>
            <a:ext cx="31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dirty="0"/>
              <a:t>路网特征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F8C8F2D-41C3-49BA-BCF7-EAA0DB09587D}"/>
              </a:ext>
            </a:extLst>
          </p:cNvPr>
          <p:cNvSpPr/>
          <p:nvPr/>
        </p:nvSpPr>
        <p:spPr bwMode="auto">
          <a:xfrm>
            <a:off x="8127724" y="2948264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E4B2579-0920-4493-9C2E-CFE76164C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303" y="3435286"/>
            <a:ext cx="2606174" cy="461664"/>
          </a:xfrm>
          <a:prstGeom prst="rect">
            <a:avLst/>
          </a:prstGeom>
        </p:spPr>
      </p:pic>
      <p:sp>
        <p:nvSpPr>
          <p:cNvPr id="19" name="文本框 136">
            <a:extLst>
              <a:ext uri="{FF2B5EF4-FFF2-40B4-BE49-F238E27FC236}">
                <a16:creationId xmlns:a16="http://schemas.microsoft.com/office/drawing/2014/main" id="{5AA8C3F2-9BF0-4025-903D-189B1ABBFC49}"/>
              </a:ext>
            </a:extLst>
          </p:cNvPr>
          <p:cNvSpPr txBox="1"/>
          <p:nvPr/>
        </p:nvSpPr>
        <p:spPr>
          <a:xfrm>
            <a:off x="8469713" y="4287442"/>
            <a:ext cx="31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dirty="0"/>
              <a:t>速度特征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960E809-2687-4C91-9F6F-6FD583D62953}"/>
              </a:ext>
            </a:extLst>
          </p:cNvPr>
          <p:cNvSpPr/>
          <p:nvPr/>
        </p:nvSpPr>
        <p:spPr bwMode="auto">
          <a:xfrm>
            <a:off x="8127724" y="4420757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9D5C336-D1B5-4EB7-B04D-50941121BA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956" y="4961038"/>
            <a:ext cx="1912613" cy="461664"/>
          </a:xfrm>
          <a:prstGeom prst="rect">
            <a:avLst/>
          </a:prstGeom>
        </p:spPr>
      </p:pic>
      <p:sp>
        <p:nvSpPr>
          <p:cNvPr id="22" name="文本框 136">
            <a:extLst>
              <a:ext uri="{FF2B5EF4-FFF2-40B4-BE49-F238E27FC236}">
                <a16:creationId xmlns:a16="http://schemas.microsoft.com/office/drawing/2014/main" id="{99340499-2427-4501-9E46-771769724A67}"/>
              </a:ext>
            </a:extLst>
          </p:cNvPr>
          <p:cNvSpPr txBox="1"/>
          <p:nvPr/>
        </p:nvSpPr>
        <p:spPr>
          <a:xfrm>
            <a:off x="8469713" y="5526970"/>
            <a:ext cx="310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dirty="0"/>
              <a:t>能源消耗特征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F080842-5B20-4A4A-90D2-E1418A96A788}"/>
              </a:ext>
            </a:extLst>
          </p:cNvPr>
          <p:cNvSpPr/>
          <p:nvPr/>
        </p:nvSpPr>
        <p:spPr bwMode="auto">
          <a:xfrm>
            <a:off x="8127724" y="5660285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39B10A1B-8BE7-4D7C-8E79-F3C2D7AB76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74" y="6255909"/>
            <a:ext cx="1816876" cy="46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1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1" grpId="0"/>
      <p:bldP spid="12" grpId="0"/>
      <p:bldP spid="13" grpId="0"/>
      <p:bldP spid="14" grpId="0" animBg="1"/>
      <p:bldP spid="16" grpId="0"/>
      <p:bldP spid="17" grpId="0" animBg="1"/>
      <p:bldP spid="19" grpId="0"/>
      <p:bldP spid="20" grpId="0" animBg="1"/>
      <p:bldP spid="22" grpId="0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EACBFD-69CB-4101-908B-0853FEB17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780" y="1274871"/>
            <a:ext cx="5989516" cy="4664133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DD451BA5-DB1A-444F-8885-442A18FE3745}"/>
              </a:ext>
            </a:extLst>
          </p:cNvPr>
          <p:cNvSpPr/>
          <p:nvPr/>
        </p:nvSpPr>
        <p:spPr bwMode="auto">
          <a:xfrm>
            <a:off x="7315199" y="2504660"/>
            <a:ext cx="417445" cy="39401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C721456-9352-497C-A1E9-9FD46B55B9E7}"/>
              </a:ext>
            </a:extLst>
          </p:cNvPr>
          <p:cNvSpPr/>
          <p:nvPr/>
        </p:nvSpPr>
        <p:spPr bwMode="auto">
          <a:xfrm>
            <a:off x="8358808" y="2307654"/>
            <a:ext cx="417445" cy="39401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34C420C-3780-414F-A29B-7D6EC18D606C}"/>
              </a:ext>
            </a:extLst>
          </p:cNvPr>
          <p:cNvSpPr/>
          <p:nvPr/>
        </p:nvSpPr>
        <p:spPr bwMode="auto">
          <a:xfrm>
            <a:off x="6071691" y="4742741"/>
            <a:ext cx="417445" cy="39401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9C45EF8-C538-4678-AF98-4DA7C211612F}"/>
              </a:ext>
            </a:extLst>
          </p:cNvPr>
          <p:cNvSpPr/>
          <p:nvPr/>
        </p:nvSpPr>
        <p:spPr bwMode="auto">
          <a:xfrm>
            <a:off x="4034169" y="2898672"/>
            <a:ext cx="417445" cy="39401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5F92A49-BDC9-416F-B3D9-7B98D8F9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E4F3A2-7832-4A2E-88B0-381CD2F86157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311550C-3C1C-404F-98AD-2454E13F5121}"/>
              </a:ext>
            </a:extLst>
          </p:cNvPr>
          <p:cNvSpPr txBox="1"/>
          <p:nvPr/>
        </p:nvSpPr>
        <p:spPr>
          <a:xfrm>
            <a:off x="1084607" y="119595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LinLibertineTB"/>
              </a:rPr>
              <a:t>Spatial and Speed Patterns Extraction</a:t>
            </a:r>
            <a:endParaRPr lang="zh-CN" altLang="en-US" sz="2400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47CB45C-4168-4622-A1A3-E290BA713D5C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360D0C-2271-472B-B8C4-DB3FBF5C64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979268"/>
            <a:ext cx="2743201" cy="20852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998DA12-98FE-4526-942B-EDA0237394A5}"/>
                  </a:ext>
                </a:extLst>
              </p:cNvPr>
              <p:cNvSpPr txBox="1"/>
              <p:nvPr/>
            </p:nvSpPr>
            <p:spPr>
              <a:xfrm>
                <a:off x="1780428" y="1874819"/>
                <a:ext cx="1419973" cy="3923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998DA12-98FE-4526-942B-EDA023739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28" y="1874819"/>
                <a:ext cx="1419973" cy="3923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2DB898B9-3DF2-4AB5-ADAA-7CF2AAD26B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589" y="3139387"/>
            <a:ext cx="4740051" cy="122692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A0D6B80-D3DF-4B0C-8A95-D67A33DAF1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794" y="3374287"/>
            <a:ext cx="2582851" cy="5165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6C939F1-6A11-427B-9E3A-A447498FA8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200" y="5059777"/>
            <a:ext cx="5007078" cy="65915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3621509-13E8-436C-AE10-448A82F02D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318" y="4125756"/>
            <a:ext cx="5639271" cy="75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1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5F92A49-BDC9-416F-B3D9-7B98D8F9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E4F3A2-7832-4A2E-88B0-381CD2F86157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311550C-3C1C-404F-98AD-2454E13F5121}"/>
              </a:ext>
            </a:extLst>
          </p:cNvPr>
          <p:cNvSpPr txBox="1"/>
          <p:nvPr/>
        </p:nvSpPr>
        <p:spPr>
          <a:xfrm>
            <a:off x="1084607" y="119595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LinLibertineTB"/>
              </a:rPr>
              <a:t>Temporal Features Extraction</a:t>
            </a:r>
            <a:endParaRPr lang="zh-CN" altLang="en-US" sz="2400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47CB45C-4168-4622-A1A3-E290BA713D5C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14EB93-B046-431B-B913-31C36E3C7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986" y="2166416"/>
            <a:ext cx="5334894" cy="15597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6066068-058E-4F37-A23F-FAF606AD4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401" y="1798897"/>
            <a:ext cx="1907334" cy="5165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0931FCE-6D64-4B22-A353-FDA6ACF763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841" y="2886978"/>
            <a:ext cx="4066389" cy="173174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B7886C0-D30B-45CC-9C6B-25814765D4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267" y="4776727"/>
            <a:ext cx="2739472" cy="82701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E04E487-BEC8-4A6B-BB5D-2FB579ED90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049" y="5850982"/>
            <a:ext cx="2472848" cy="55639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5453F11-BE7A-461B-825F-C0F462C100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80" y="5722409"/>
            <a:ext cx="4358724" cy="75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4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5F92A49-BDC9-416F-B3D9-7B98D8F9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E4F3A2-7832-4A2E-88B0-381CD2F86157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311550C-3C1C-404F-98AD-2454E13F5121}"/>
              </a:ext>
            </a:extLst>
          </p:cNvPr>
          <p:cNvSpPr txBox="1"/>
          <p:nvPr/>
        </p:nvSpPr>
        <p:spPr>
          <a:xfrm>
            <a:off x="1084607" y="119595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LinLibertineTB"/>
              </a:rPr>
              <a:t>Fusion</a:t>
            </a:r>
            <a:endParaRPr lang="zh-CN" altLang="en-US" sz="2400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47CB45C-4168-4622-A1A3-E290BA713D5C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0835C6-9BCD-46E3-A11F-DA041B1FA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312" y="1307283"/>
            <a:ext cx="5366205" cy="40797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86C468E-FF6A-4074-B486-B2E81569C1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17" y="2019007"/>
            <a:ext cx="5528117" cy="60033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99E2E08-C902-42EA-9BBA-1879B20211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854" y="2851393"/>
            <a:ext cx="672581" cy="40354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CE40C98-E6C8-422E-8766-1BBC11B463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122" y="2895125"/>
            <a:ext cx="2073408" cy="40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1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612458"/>
            <a:ext cx="9144000" cy="2387600"/>
          </a:xfrm>
        </p:spPr>
        <p:txBody>
          <a:bodyPr/>
          <a:lstStyle/>
          <a:p>
            <a:r>
              <a:rPr lang="en-US" altLang="zh-CN" dirty="0"/>
              <a:t>END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6000"/>
              <a:t>Thank you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1DBEA-AC53-4732-90EE-2C74BDBDF57D}" type="slidenum">
              <a:rPr lang="zh-CN" altLang="en-US"/>
              <a:t>8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7797</TotalTime>
  <Words>227</Words>
  <Application>Microsoft Office PowerPoint</Application>
  <PresentationFormat>宽屏</PresentationFormat>
  <Paragraphs>50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LinBiolinumTB</vt:lpstr>
      <vt:lpstr>LinLibertineT</vt:lpstr>
      <vt:lpstr>LinLibertineTB</vt:lpstr>
      <vt:lpstr>NimbusRomNo9L-Medi</vt:lpstr>
      <vt:lpstr>等线</vt:lpstr>
      <vt:lpstr>宋体</vt:lpstr>
      <vt:lpstr>Arial</vt:lpstr>
      <vt:lpstr>Calibri</vt:lpstr>
      <vt:lpstr>Calibri Light</vt:lpstr>
      <vt:lpstr>Cambria Math</vt:lpstr>
      <vt:lpstr>Times New Roman</vt:lpstr>
      <vt:lpstr>Office Theme</vt:lpstr>
      <vt:lpstr>DeepFEC  (DeepFEC: Energy Consumption Prediction under Real-World  Driving Conditions for Smart Cities )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开发计划 – 敏捷开发、持续集成、迭代上线</dc:title>
  <dc:creator>ADMINIBM</dc:creator>
  <cp:lastModifiedBy>天璞</cp:lastModifiedBy>
  <cp:revision>2808</cp:revision>
  <dcterms:created xsi:type="dcterms:W3CDTF">2015-07-07T01:37:00Z</dcterms:created>
  <dcterms:modified xsi:type="dcterms:W3CDTF">2022-03-09T05:58:55Z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