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32" r:id="rId2"/>
    <p:sldId id="816" r:id="rId3"/>
    <p:sldId id="817" r:id="rId4"/>
    <p:sldId id="781" r:id="rId5"/>
    <p:sldId id="811" r:id="rId6"/>
    <p:sldId id="827" r:id="rId7"/>
    <p:sldId id="833" r:id="rId8"/>
    <p:sldId id="821" r:id="rId9"/>
    <p:sldId id="786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832"/>
            <p14:sldId id="816"/>
            <p14:sldId id="817"/>
            <p14:sldId id="781"/>
            <p14:sldId id="811"/>
            <p14:sldId id="827"/>
            <p14:sldId id="833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53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01B903"/>
    <a:srgbClr val="E7E703"/>
    <a:srgbClr val="DADA02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2741" autoAdjust="0"/>
  </p:normalViewPr>
  <p:slideViewPr>
    <p:cSldViewPr snapToGrid="0">
      <p:cViewPr varScale="1">
        <p:scale>
          <a:sx n="77" d="100"/>
          <a:sy n="77" d="100"/>
        </p:scale>
        <p:origin x="216" y="72"/>
      </p:cViewPr>
      <p:guideLst>
        <p:guide orient="horz" pos="2228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1T17:04:47.703" idx="41">
    <p:pos x="2806" y="2308"/>
    <p:text>E是随机初始化的不随着时间变化而变化的node embedding.</p:text>
    <p:extLst>
      <p:ext uri="{C676402C-5697-4E1C-873F-D02D1690AC5C}">
        <p15:threadingInfo xmlns:p15="http://schemas.microsoft.com/office/powerpoint/2012/main" timeZoneBias="-480"/>
      </p:ext>
    </p:extLst>
  </p:cm>
  <p:cm authorId="1" dt="2021-11-11T17:06:48.307" idx="42">
    <p:pos x="2488" y="3280"/>
    <p:text>α is a hyper-parameter to control the saturation rate
of the activation function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3:10:47.307" idx="43">
    <p:pos x="1459" y="1105"/>
    <p:text>H(in)表示T时刻的GRU的转移变量</p:text>
    <p:extLst>
      <p:ext uri="{C676402C-5697-4E1C-873F-D02D1690AC5C}">
        <p15:threadingInfo xmlns:p15="http://schemas.microsoft.com/office/powerpoint/2012/main" timeZoneBias="-480"/>
      </p:ext>
    </p:extLst>
  </p:cm>
  <p:cm authorId="1" dt="2021-11-12T13:12:57.249" idx="44">
    <p:pos x="1012" y="1804"/>
    <p:text>α，β，γ是超参数</p:text>
    <p:extLst>
      <p:ext uri="{C676402C-5697-4E1C-873F-D02D1690AC5C}">
        <p15:threadingInfo xmlns:p15="http://schemas.microsoft.com/office/powerpoint/2012/main" timeZoneBias="-480"/>
      </p:ext>
    </p:extLst>
  </p:cm>
  <p:cm authorId="1" dt="2021-11-12T13:14:46.549" idx="45">
    <p:pos x="736" y="2338"/>
    <p:text>进行归一化操作</p:text>
    <p:extLst>
      <p:ext uri="{C676402C-5697-4E1C-873F-D02D1690AC5C}">
        <p15:threadingInfo xmlns:p15="http://schemas.microsoft.com/office/powerpoint/2012/main" timeZoneBias="-480"/>
      </p:ext>
    </p:extLst>
  </p:cm>
  <p:cm authorId="1" dt="2021-11-12T13:15:01.811" idx="46">
    <p:pos x="670" y="2806"/>
    <p:text>计算每个节点的出度，包含自身节点。</p:text>
    <p:extLst>
      <p:ext uri="{C676402C-5697-4E1C-873F-D02D1690AC5C}">
        <p15:threadingInfo xmlns:p15="http://schemas.microsoft.com/office/powerpoint/2012/main" timeZoneBias="-480"/>
      </p:ext>
    </p:extLst>
  </p:cm>
  <p:cm authorId="1" dt="2021-11-12T13:15:43.064" idx="48">
    <p:pos x="538" y="3376"/>
    <p:text>图卷积操作，并且通过k控制邻接矩阵的跳数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2021/11/23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对于图上的任意节点的一个时刻的特征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0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6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0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2021/11/23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NimbusSanL-Regu"/>
              </a:rPr>
              <a:t>DGCRN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Graph Convolutional Recurrent Network for Traffic Prediction: Benchmark and Solution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50608" y="5699730"/>
            <a:ext cx="5266944" cy="857904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944359" y="2952751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May 2021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2180310" y="4330117"/>
            <a:ext cx="890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IEEE Transactions on Knowledge and Data Engineering</a:t>
            </a:r>
            <a:r>
              <a:rPr lang="en-US" altLang="zh-CN" sz="2800" dirty="0"/>
              <a:t>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407826" y="4848204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Journal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13EF10-C719-4B73-A2B0-E8E4E05B3AA5}"/>
              </a:ext>
            </a:extLst>
          </p:cNvPr>
          <p:cNvSpPr txBox="1"/>
          <p:nvPr/>
        </p:nvSpPr>
        <p:spPr>
          <a:xfrm>
            <a:off x="5489449" y="3754763"/>
            <a:ext cx="147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TKDE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METR-LA</a:t>
            </a:r>
            <a:endParaRPr lang="zh-CN" altLang="en-US" sz="2400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418408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PEMS-BAY</a:t>
            </a:r>
            <a:endParaRPr lang="zh-CN" altLang="en-US" sz="2400" dirty="0"/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前人研究工作不足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36">
            <a:extLst>
              <a:ext uri="{FF2B5EF4-FFF2-40B4-BE49-F238E27FC236}">
                <a16:creationId xmlns:a16="http://schemas.microsoft.com/office/drawing/2014/main" id="{784EC457-9C45-4C91-908C-FA409C82C35C}"/>
              </a:ext>
            </a:extLst>
          </p:cNvPr>
          <p:cNvSpPr txBox="1"/>
          <p:nvPr/>
        </p:nvSpPr>
        <p:spPr>
          <a:xfrm>
            <a:off x="1250378" y="4460968"/>
            <a:ext cx="630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忽略了路网上节点间关系的动态性。</a:t>
            </a:r>
            <a:endParaRPr lang="zh-CN" altLang="en-US" sz="2400" dirty="0"/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2FA92BFE-D60D-4EDD-B8EE-E12AFEDDDCAC}"/>
              </a:ext>
            </a:extLst>
          </p:cNvPr>
          <p:cNvSpPr txBox="1"/>
          <p:nvPr/>
        </p:nvSpPr>
        <p:spPr>
          <a:xfrm>
            <a:off x="1250377" y="5086456"/>
            <a:ext cx="6302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目前所使用的</a:t>
            </a:r>
            <a:r>
              <a:rPr lang="en-US" altLang="zh-CN" sz="2400" b="1" dirty="0"/>
              <a:t>RNN</a:t>
            </a:r>
            <a:r>
              <a:rPr lang="zh-CN" altLang="en-US" sz="2400" b="1" dirty="0"/>
              <a:t>网络由于循环操作导致训练效率过低。</a:t>
            </a:r>
          </a:p>
        </p:txBody>
      </p:sp>
      <p:sp>
        <p:nvSpPr>
          <p:cNvPr id="20" name="文本框 136">
            <a:extLst>
              <a:ext uri="{FF2B5EF4-FFF2-40B4-BE49-F238E27FC236}">
                <a16:creationId xmlns:a16="http://schemas.microsoft.com/office/drawing/2014/main" id="{C3434CD4-42ED-4B4A-A43E-1226BF0DB9D7}"/>
              </a:ext>
            </a:extLst>
          </p:cNvPr>
          <p:cNvSpPr txBox="1"/>
          <p:nvPr/>
        </p:nvSpPr>
        <p:spPr>
          <a:xfrm>
            <a:off x="1250376" y="6121884"/>
            <a:ext cx="630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缺少</a:t>
            </a:r>
            <a:r>
              <a:rPr lang="en-US" altLang="zh-CN" sz="2400" b="1" dirty="0"/>
              <a:t>benchmark</a:t>
            </a:r>
            <a:r>
              <a:rPr lang="zh-CN" altLang="en-US" sz="2400" b="1" dirty="0"/>
              <a:t>。</a:t>
            </a:r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E9446092-DD18-49C0-8EB8-D2FFF019920E}"/>
              </a:ext>
            </a:extLst>
          </p:cNvPr>
          <p:cNvSpPr/>
          <p:nvPr/>
        </p:nvSpPr>
        <p:spPr bwMode="auto">
          <a:xfrm>
            <a:off x="975527" y="458031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C783A052-20C2-4230-97F8-C31902C59DF7}"/>
              </a:ext>
            </a:extLst>
          </p:cNvPr>
          <p:cNvSpPr/>
          <p:nvPr/>
        </p:nvSpPr>
        <p:spPr bwMode="auto">
          <a:xfrm>
            <a:off x="975527" y="5317479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FAD0F4E6-93AD-4DF7-B0A2-D3F39CBA0707}"/>
              </a:ext>
            </a:extLst>
          </p:cNvPr>
          <p:cNvSpPr/>
          <p:nvPr/>
        </p:nvSpPr>
        <p:spPr bwMode="auto">
          <a:xfrm>
            <a:off x="975527" y="6239596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EB2B0444-6DE6-4CC3-A9C8-7E0D36F97220}"/>
              </a:ext>
            </a:extLst>
          </p:cNvPr>
          <p:cNvSpPr/>
          <p:nvPr/>
        </p:nvSpPr>
        <p:spPr bwMode="auto">
          <a:xfrm>
            <a:off x="7553323" y="5966521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136">
            <a:extLst>
              <a:ext uri="{FF2B5EF4-FFF2-40B4-BE49-F238E27FC236}">
                <a16:creationId xmlns:a16="http://schemas.microsoft.com/office/drawing/2014/main" id="{7302A0B5-4478-4C22-BF68-7B2A0C74FFEA}"/>
              </a:ext>
            </a:extLst>
          </p:cNvPr>
          <p:cNvSpPr txBox="1"/>
          <p:nvPr/>
        </p:nvSpPr>
        <p:spPr>
          <a:xfrm>
            <a:off x="8251252" y="5824097"/>
            <a:ext cx="3855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在</a:t>
            </a:r>
            <a:r>
              <a:rPr lang="en-US" altLang="zh-CN" sz="2400" b="1" dirty="0" err="1"/>
              <a:t>github</a:t>
            </a:r>
            <a:r>
              <a:rPr lang="zh-CN" altLang="en-US" sz="2400" b="1" dirty="0"/>
              <a:t>上公开了目前新颖的算法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F07E241-BBBC-42F2-9031-46EE3F1DA730}"/>
              </a:ext>
            </a:extLst>
          </p:cNvPr>
          <p:cNvSpPr/>
          <p:nvPr/>
        </p:nvSpPr>
        <p:spPr bwMode="auto">
          <a:xfrm>
            <a:off x="7553323" y="5081144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DB7693D-E7A3-4AA2-9FC4-5B6C3E9CFA21}"/>
              </a:ext>
            </a:extLst>
          </p:cNvPr>
          <p:cNvSpPr/>
          <p:nvPr/>
        </p:nvSpPr>
        <p:spPr bwMode="auto">
          <a:xfrm>
            <a:off x="7553322" y="4383018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DB8CAEBA-6635-4747-8421-0C5A7DC4BD37}"/>
              </a:ext>
            </a:extLst>
          </p:cNvPr>
          <p:cNvSpPr txBox="1"/>
          <p:nvPr/>
        </p:nvSpPr>
        <p:spPr>
          <a:xfrm>
            <a:off x="8356028" y="4383018"/>
            <a:ext cx="211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Dynamic graph</a:t>
            </a:r>
            <a:endParaRPr lang="zh-CN" altLang="en-US" sz="2400" dirty="0"/>
          </a:p>
        </p:txBody>
      </p:sp>
      <p:sp>
        <p:nvSpPr>
          <p:cNvPr id="30" name="文本框 136">
            <a:extLst>
              <a:ext uri="{FF2B5EF4-FFF2-40B4-BE49-F238E27FC236}">
                <a16:creationId xmlns:a16="http://schemas.microsoft.com/office/drawing/2014/main" id="{F70100F6-90AC-4B04-A378-B99B74F5BFFF}"/>
              </a:ext>
            </a:extLst>
          </p:cNvPr>
          <p:cNvSpPr txBox="1"/>
          <p:nvPr/>
        </p:nvSpPr>
        <p:spPr>
          <a:xfrm>
            <a:off x="8356028" y="5040289"/>
            <a:ext cx="4074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General Training method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时空特征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104EC2D8-594B-4133-A413-51860017C363}"/>
              </a:ext>
            </a:extLst>
          </p:cNvPr>
          <p:cNvSpPr txBox="1"/>
          <p:nvPr/>
        </p:nvSpPr>
        <p:spPr>
          <a:xfrm>
            <a:off x="1236383" y="2366568"/>
            <a:ext cx="11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/>
              <a:t>节点：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5BBA98-9B20-4B6F-9A2D-C27EE0625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8" y="2387145"/>
            <a:ext cx="950750" cy="35895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1BF62D9-C495-4FE8-A7E0-C3EA899F6E3A}"/>
              </a:ext>
            </a:extLst>
          </p:cNvPr>
          <p:cNvSpPr txBox="1"/>
          <p:nvPr/>
        </p:nvSpPr>
        <p:spPr>
          <a:xfrm>
            <a:off x="1219672" y="2995279"/>
            <a:ext cx="223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图上节点特征</a:t>
            </a:r>
            <a:endParaRPr lang="zh-CN" altLang="en-US" sz="2400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DEB6DD9-6991-4A61-B832-462CCED61281}"/>
              </a:ext>
            </a:extLst>
          </p:cNvPr>
          <p:cNvSpPr/>
          <p:nvPr/>
        </p:nvSpPr>
        <p:spPr bwMode="auto">
          <a:xfrm>
            <a:off x="961534" y="3075831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136">
            <a:extLst>
              <a:ext uri="{FF2B5EF4-FFF2-40B4-BE49-F238E27FC236}">
                <a16:creationId xmlns:a16="http://schemas.microsoft.com/office/drawing/2014/main" id="{403D9030-5B62-4C78-A6B8-5F7003D5AB94}"/>
              </a:ext>
            </a:extLst>
          </p:cNvPr>
          <p:cNvSpPr txBox="1"/>
          <p:nvPr/>
        </p:nvSpPr>
        <p:spPr>
          <a:xfrm>
            <a:off x="6437990" y="1175119"/>
            <a:ext cx="216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问题定义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E0E448-4D8A-40E3-A91D-B4B47B11C982}"/>
              </a:ext>
            </a:extLst>
          </p:cNvPr>
          <p:cNvSpPr/>
          <p:nvPr/>
        </p:nvSpPr>
        <p:spPr bwMode="auto">
          <a:xfrm>
            <a:off x="6096000" y="1308434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C6F737-FF94-4A83-808A-832A136F3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83" y="1790604"/>
            <a:ext cx="2265041" cy="4616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9FEC8A-F512-409C-84CE-CCE8CA31B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84" y="3706122"/>
            <a:ext cx="1994692" cy="4290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F9D23C9-FC1B-4F39-A77E-A93E4BE17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52" y="4199955"/>
            <a:ext cx="1909588" cy="5319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A8C4571-9228-47C2-A842-EE5D2A6CC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11" y="1993056"/>
            <a:ext cx="4300406" cy="7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 animBg="1"/>
      <p:bldP spid="44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1231A-1B60-4545-B635-E20F3010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" y="1661405"/>
            <a:ext cx="11356274" cy="3751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89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Graph Generator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079DB3-A1F7-414E-A4FD-737DDD55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03" y="1883918"/>
            <a:ext cx="4358797" cy="35219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25986A-66C6-489D-A300-00754EF50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71" y="2105008"/>
            <a:ext cx="3104865" cy="5524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FA11E37-3534-4396-ABA3-8149F8D3B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940153"/>
            <a:ext cx="2534286" cy="48884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109CEA1-BEDE-481F-912F-ECBE5F811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71" y="2105007"/>
            <a:ext cx="2124184" cy="42483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1F8D7A-8348-4BF4-B378-8B7F3919E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17" y="2940153"/>
            <a:ext cx="2153738" cy="42230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0768DD4-B2FA-4008-8F67-AAD2AB14B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3834364"/>
            <a:ext cx="3598284" cy="95529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CEFC565-40E0-44FD-894D-8E8F292625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31" y="4081179"/>
            <a:ext cx="1711538" cy="46166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160C70-87F6-43E2-A6A6-1903B18FDA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5261570"/>
            <a:ext cx="6164637" cy="64836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4885FF5-4474-4F91-9579-33DCDCBAD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31" y="6059981"/>
            <a:ext cx="2086949" cy="3218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2809698-DDC0-4F2D-971A-4E754DDC23B6}"/>
              </a:ext>
            </a:extLst>
          </p:cNvPr>
          <p:cNvSpPr/>
          <p:nvPr/>
        </p:nvSpPr>
        <p:spPr bwMode="auto">
          <a:xfrm>
            <a:off x="7458075" y="3676650"/>
            <a:ext cx="1962150" cy="15849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DF0D02-B3EF-411E-A37F-086DA2DB7558}"/>
              </a:ext>
            </a:extLst>
          </p:cNvPr>
          <p:cNvSpPr/>
          <p:nvPr/>
        </p:nvSpPr>
        <p:spPr bwMode="auto">
          <a:xfrm>
            <a:off x="7458075" y="1952032"/>
            <a:ext cx="3009900" cy="15745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2ABF98-E973-495C-981F-DADBDF45A10B}"/>
              </a:ext>
            </a:extLst>
          </p:cNvPr>
          <p:cNvSpPr/>
          <p:nvPr/>
        </p:nvSpPr>
        <p:spPr bwMode="auto">
          <a:xfrm>
            <a:off x="10550048" y="2352675"/>
            <a:ext cx="1099028" cy="29088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8" y="1173968"/>
            <a:ext cx="686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Dynamic Graph Convolutional Recurrent Module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5BE68C-2CA9-4BEF-8183-930CB21E7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88" y="2504746"/>
            <a:ext cx="5479255" cy="29796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376F773-B565-4623-B0D1-DEAC91A09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883817"/>
            <a:ext cx="6666811" cy="6209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A094E67-893D-446E-81B3-19489F0F5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6" y="2900305"/>
            <a:ext cx="5484859" cy="6209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4792E11-4B7B-4D7B-985F-45CAD82DF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6" y="5272438"/>
            <a:ext cx="4676246" cy="91137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493B2DF-6264-4989-9F92-18F171C0B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6" y="3846402"/>
            <a:ext cx="3261822" cy="55043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86F965C-3E07-4AED-BCEC-774C750BA6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6" y="4528940"/>
            <a:ext cx="3248988" cy="80387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6EA7A5B-E599-4D0E-98F7-1D56F1B0E0BE}"/>
              </a:ext>
            </a:extLst>
          </p:cNvPr>
          <p:cNvSpPr/>
          <p:nvPr/>
        </p:nvSpPr>
        <p:spPr bwMode="auto">
          <a:xfrm>
            <a:off x="1400175" y="1738146"/>
            <a:ext cx="2581275" cy="9347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0935B-27E1-414C-805F-AB3C3BAF2EAA}"/>
              </a:ext>
            </a:extLst>
          </p:cNvPr>
          <p:cNvSpPr txBox="1"/>
          <p:nvPr/>
        </p:nvSpPr>
        <p:spPr>
          <a:xfrm>
            <a:off x="7181161" y="5445138"/>
            <a:ext cx="39810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  <a:latin typeface="URWPalladioL-Roma"/>
              </a:rPr>
              <a:t>dynamic graph convolution module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65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559573-EADD-4529-8FF3-5E67B911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52" y="2027021"/>
            <a:ext cx="4746886" cy="1748853"/>
          </a:xfrm>
          <a:prstGeom prst="rect">
            <a:avLst/>
          </a:prstGeom>
        </p:spPr>
      </p:pic>
      <p:sp>
        <p:nvSpPr>
          <p:cNvPr id="9" name="文本框 136">
            <a:extLst>
              <a:ext uri="{FF2B5EF4-FFF2-40B4-BE49-F238E27FC236}">
                <a16:creationId xmlns:a16="http://schemas.microsoft.com/office/drawing/2014/main" id="{C4DF6908-7A07-43A4-AB76-00525F086899}"/>
              </a:ext>
            </a:extLst>
          </p:cNvPr>
          <p:cNvSpPr txBox="1"/>
          <p:nvPr/>
        </p:nvSpPr>
        <p:spPr>
          <a:xfrm>
            <a:off x="999213" y="1173968"/>
            <a:ext cx="686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Dynamic Graph Convolutional Recurrent Module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BA5B50-4774-48FC-83D7-C668BFFF0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26" y="1769635"/>
            <a:ext cx="5052498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66937"/>
            <a:ext cx="793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动态图的生成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8088B577-B17F-4087-95D3-00867436CB39}"/>
              </a:ext>
            </a:extLst>
          </p:cNvPr>
          <p:cNvSpPr txBox="1"/>
          <p:nvPr/>
        </p:nvSpPr>
        <p:spPr>
          <a:xfrm>
            <a:off x="856339" y="2319480"/>
            <a:ext cx="669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Encoder-Decoder 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训练提速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397D52-0967-4054-BA31-BACD01BD6AF0}"/>
              </a:ext>
            </a:extLst>
          </p:cNvPr>
          <p:cNvSpPr/>
          <p:nvPr/>
        </p:nvSpPr>
        <p:spPr bwMode="auto">
          <a:xfrm>
            <a:off x="514350" y="245279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11689</TotalTime>
  <Words>161</Words>
  <Application>Microsoft Office PowerPoint</Application>
  <PresentationFormat>宽屏</PresentationFormat>
  <Paragraphs>45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-apple-system</vt:lpstr>
      <vt:lpstr>NimbusRomNo9L-Medi</vt:lpstr>
      <vt:lpstr>NimbusSanL-Regu</vt:lpstr>
      <vt:lpstr>URWPalladioL-Roma</vt:lpstr>
      <vt:lpstr>等线</vt:lpstr>
      <vt:lpstr>Arial</vt:lpstr>
      <vt:lpstr>Calibri</vt:lpstr>
      <vt:lpstr>Calibri Light</vt:lpstr>
      <vt:lpstr>Times New Roman</vt:lpstr>
      <vt:lpstr>Office Theme</vt:lpstr>
      <vt:lpstr>DGCRN  (Dynamic Graph Convolutional Recurrent Network for Traffic Prediction: Benchmark and Solution)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张 天璞</cp:lastModifiedBy>
  <cp:revision>2810</cp:revision>
  <dcterms:created xsi:type="dcterms:W3CDTF">2015-07-07T01:37:00Z</dcterms:created>
  <dcterms:modified xsi:type="dcterms:W3CDTF">2021-11-23T09:43:52Z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