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74" r:id="rId2"/>
    <p:sldId id="816" r:id="rId3"/>
    <p:sldId id="817" r:id="rId4"/>
    <p:sldId id="781" r:id="rId5"/>
    <p:sldId id="811" r:id="rId6"/>
    <p:sldId id="827" r:id="rId7"/>
    <p:sldId id="829" r:id="rId8"/>
    <p:sldId id="830" r:id="rId9"/>
    <p:sldId id="826" r:id="rId10"/>
    <p:sldId id="831" r:id="rId11"/>
    <p:sldId id="821" r:id="rId12"/>
    <p:sldId id="786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17"/>
            <p14:sldId id="781"/>
            <p14:sldId id="811"/>
            <p14:sldId id="827"/>
            <p14:sldId id="829"/>
            <p14:sldId id="830"/>
            <p14:sldId id="826"/>
            <p14:sldId id="831"/>
            <p14:sldId id="821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40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01B903"/>
    <a:srgbClr val="E7E703"/>
    <a:srgbClr val="DADA02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2741" autoAdjust="0"/>
  </p:normalViewPr>
  <p:slideViewPr>
    <p:cSldViewPr snapToGrid="0">
      <p:cViewPr varScale="1">
        <p:scale>
          <a:sx n="83" d="100"/>
          <a:sy n="83" d="100"/>
        </p:scale>
        <p:origin x="102" y="594"/>
      </p:cViewPr>
      <p:guideLst>
        <p:guide orient="horz" pos="2228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6T18:09:12.545" idx="39">
    <p:pos x="6607" y="2468"/>
    <p:text>We first use
two embedding functions θ and φ to perform a linear transformation on the data between entities i and j.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0T20:09:09.469" idx="40">
    <p:pos x="1855" y="1519"/>
    <p:text>S:图卷积
Xl-1 第l-1层的TCN输出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2021/11/11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对于图上的任意节点的一个时刻的特征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6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在该阶段的主要作用是对矩阵进行分解，从而降低参数量。分别以</a:t>
            </a:r>
            <a:r>
              <a:rPr lang="en-US" altLang="zh-CN" dirty="0"/>
              <a:t>RNN</a:t>
            </a:r>
            <a:r>
              <a:rPr lang="zh-CN" altLang="en-US" dirty="0"/>
              <a:t>和</a:t>
            </a:r>
            <a:r>
              <a:rPr lang="en-US" altLang="zh-CN" dirty="0"/>
              <a:t>TCN</a:t>
            </a:r>
            <a:r>
              <a:rPr lang="zh-CN" altLang="en-US" dirty="0"/>
              <a:t>为例。对于</a:t>
            </a:r>
            <a:r>
              <a:rPr lang="en-US" altLang="zh-CN" dirty="0"/>
              <a:t>GRU</a:t>
            </a:r>
            <a:r>
              <a:rPr lang="zh-CN" altLang="en-US" dirty="0"/>
              <a:t>来说该模型可以被以下公式进行表示，同时该公式可以展开为。若定义学习后的映射向量为</a:t>
            </a:r>
            <a:r>
              <a:rPr lang="en-US" altLang="zh-CN" dirty="0"/>
              <a:t>c’</a:t>
            </a:r>
            <a:r>
              <a:rPr lang="zh-CN" altLang="en-US" dirty="0"/>
              <a:t>维，对于单个</a:t>
            </a:r>
            <a:r>
              <a:rPr lang="en-US" altLang="zh-CN" dirty="0"/>
              <a:t>GRU cell</a:t>
            </a:r>
            <a:r>
              <a:rPr lang="zh-CN" altLang="en-US" dirty="0"/>
              <a:t>的参数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01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在该阶段的主要作用是对矩阵进行分解，从而降低参数量。分别以</a:t>
            </a:r>
            <a:r>
              <a:rPr lang="en-US" altLang="zh-CN" dirty="0"/>
              <a:t>RNN</a:t>
            </a:r>
            <a:r>
              <a:rPr lang="zh-CN" altLang="en-US" dirty="0"/>
              <a:t>和</a:t>
            </a:r>
            <a:r>
              <a:rPr lang="en-US" altLang="zh-CN" dirty="0"/>
              <a:t>TCN</a:t>
            </a:r>
            <a:r>
              <a:rPr lang="zh-CN" altLang="en-US" dirty="0"/>
              <a:t>为例。对于</a:t>
            </a:r>
            <a:r>
              <a:rPr lang="en-US" altLang="zh-CN" dirty="0"/>
              <a:t>GRU</a:t>
            </a:r>
            <a:r>
              <a:rPr lang="zh-CN" altLang="en-US" dirty="0"/>
              <a:t>来说该模型可以被以下公式进行表示，同时该公式可以展开为。若定义学习后的映射向量为</a:t>
            </a:r>
            <a:r>
              <a:rPr lang="en-US" altLang="zh-CN" dirty="0"/>
              <a:t>c’</a:t>
            </a:r>
            <a:r>
              <a:rPr lang="zh-CN" altLang="en-US" dirty="0"/>
              <a:t>维，对于单个</a:t>
            </a:r>
            <a:r>
              <a:rPr lang="en-US" altLang="zh-CN" dirty="0"/>
              <a:t>GRU cell</a:t>
            </a:r>
            <a:r>
              <a:rPr lang="zh-CN" altLang="en-US" dirty="0"/>
              <a:t>的参数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6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首先定义可学习参数</a:t>
            </a:r>
            <a:r>
              <a:rPr lang="en-US" altLang="zh-CN" dirty="0"/>
              <a:t>M</a:t>
            </a:r>
            <a:r>
              <a:rPr lang="zh-CN" altLang="en-US" dirty="0"/>
              <a:t>，把</a:t>
            </a:r>
            <a:r>
              <a:rPr lang="en-US" altLang="zh-CN" dirty="0"/>
              <a:t>M</a:t>
            </a:r>
            <a:r>
              <a:rPr lang="zh-CN" altLang="en-US" dirty="0"/>
              <a:t>输入到全连接网络中得到参数矩阵</a:t>
            </a:r>
            <a:r>
              <a:rPr lang="en-US" altLang="zh-CN" dirty="0"/>
              <a:t>W,U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0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7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矩阵的构建具有时间性，使得</a:t>
            </a:r>
            <a:r>
              <a:rPr lang="en-US" altLang="zh-CN" dirty="0"/>
              <a:t>A’</a:t>
            </a:r>
            <a:r>
              <a:rPr lang="zh-CN" altLang="en-US" dirty="0"/>
              <a:t>具有了时间性。将图卷积操作作用的</a:t>
            </a:r>
            <a:r>
              <a:rPr lang="en-US" altLang="zh-CN" dirty="0"/>
              <a:t>RNN</a:t>
            </a:r>
            <a:r>
              <a:rPr lang="zh-CN" altLang="en-US" dirty="0"/>
              <a:t>的每个</a:t>
            </a:r>
            <a:r>
              <a:rPr lang="en-US" altLang="zh-CN" dirty="0"/>
              <a:t>cell</a:t>
            </a:r>
            <a:r>
              <a:rPr lang="zh-CN" altLang="en-US" dirty="0"/>
              <a:t>或者</a:t>
            </a:r>
            <a:r>
              <a:rPr lang="en-US" altLang="zh-CN" dirty="0"/>
              <a:t>TCN</a:t>
            </a:r>
            <a:r>
              <a:rPr lang="zh-CN" altLang="en-US" dirty="0"/>
              <a:t>的每层因果卷积后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01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2021/11/11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2021/11/11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2021/11/11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2021/11/11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2021/11/11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2021/11/11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omments" Target="../comments/comment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7213" y="856470"/>
            <a:ext cx="11288649" cy="2387600"/>
          </a:xfrm>
        </p:spPr>
        <p:txBody>
          <a:bodyPr/>
          <a:lstStyle/>
          <a:p>
            <a:r>
              <a:rPr lang="en-US" altLang="zh-CN" sz="6000" dirty="0" err="1">
                <a:solidFill>
                  <a:srgbClr val="000000"/>
                </a:solidFill>
                <a:effectLst/>
                <a:latin typeface="NimbusRomNo9L-Regu"/>
              </a:rPr>
              <a:t>EnhanceNet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NimbusRomNo9L-Regu"/>
              </a:rPr>
              <a:t>EnhanceNet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NimbusRomNo9L-Regu"/>
              </a:rPr>
              <a:t>: Plugin Neural Networks for Enhancing Correlated Time Series Forecasting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16861" y="5897925"/>
            <a:ext cx="2497999" cy="850183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5057349" y="2952751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April, 2021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F0B65-102F-480F-B057-DDD969186E0B}"/>
              </a:ext>
            </a:extLst>
          </p:cNvPr>
          <p:cNvSpPr txBox="1"/>
          <p:nvPr/>
        </p:nvSpPr>
        <p:spPr>
          <a:xfrm>
            <a:off x="5450922" y="3747621"/>
            <a:ext cx="129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ICDE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832404-8E26-4830-A51D-E2A3BA53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03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418E8B-25E6-40C7-A3EC-F5514482AB38}"/>
              </a:ext>
            </a:extLst>
          </p:cNvPr>
          <p:cNvSpPr txBox="1"/>
          <p:nvPr/>
        </p:nvSpPr>
        <p:spPr>
          <a:xfrm>
            <a:off x="2954752" y="4260963"/>
            <a:ext cx="6152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(International Conference on Data Engineering)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9199E8-F7D1-4FDB-A85D-73A368003813}"/>
              </a:ext>
            </a:extLst>
          </p:cNvPr>
          <p:cNvSpPr txBox="1"/>
          <p:nvPr/>
        </p:nvSpPr>
        <p:spPr>
          <a:xfrm>
            <a:off x="5507130" y="5507620"/>
            <a:ext cx="1177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CCF A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CD5DC6-3643-441D-B387-E7F3CAEC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A2BCEF-B1FD-420F-B71F-007FA6966021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EDA799E2-D28D-4269-BFCE-41948329F29D}"/>
              </a:ext>
            </a:extLst>
          </p:cNvPr>
          <p:cNvSpPr txBox="1"/>
          <p:nvPr/>
        </p:nvSpPr>
        <p:spPr>
          <a:xfrm>
            <a:off x="856339" y="1173968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Dynamic Adjacency Matrix Generation Network</a:t>
            </a:r>
            <a:endParaRPr lang="zh-CN" altLang="en-US" sz="24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7224DCF-2B3F-474F-9F30-3A52C77CB99F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D6B240-8691-4B33-8824-23B2D8977E9A}"/>
              </a:ext>
            </a:extLst>
          </p:cNvPr>
          <p:cNvSpPr txBox="1"/>
          <p:nvPr/>
        </p:nvSpPr>
        <p:spPr>
          <a:xfrm>
            <a:off x="1379214" y="1870374"/>
            <a:ext cx="223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TCN</a:t>
            </a:r>
            <a:endParaRPr lang="zh-CN" altLang="en-US" sz="2400" dirty="0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AFDFDEA2-5973-45E4-8476-EFC0CF4C02C4}"/>
              </a:ext>
            </a:extLst>
          </p:cNvPr>
          <p:cNvSpPr/>
          <p:nvPr/>
        </p:nvSpPr>
        <p:spPr bwMode="auto">
          <a:xfrm>
            <a:off x="1121076" y="1950926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78E93D3-2E5B-4F87-9455-037972F93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28" y="2648701"/>
            <a:ext cx="2683430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9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FD2A6-66D5-4622-82A6-B6A6BC98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61C9B-EBFC-4810-9947-4A64660B0C31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创新点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0DBE07CC-B759-4BA5-A5BE-1C28E05501F7}"/>
              </a:ext>
            </a:extLst>
          </p:cNvPr>
          <p:cNvSpPr txBox="1"/>
          <p:nvPr/>
        </p:nvSpPr>
        <p:spPr>
          <a:xfrm>
            <a:off x="856339" y="1166937"/>
            <a:ext cx="793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通过矩阵分解的方式降低了模型参数量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E8230D-2E37-47EB-97B5-ECC84BBF8534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8088B577-B17F-4087-95D3-00867436CB39}"/>
              </a:ext>
            </a:extLst>
          </p:cNvPr>
          <p:cNvSpPr txBox="1"/>
          <p:nvPr/>
        </p:nvSpPr>
        <p:spPr>
          <a:xfrm>
            <a:off x="856339" y="2319480"/>
            <a:ext cx="6690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将图卷积融入到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RNN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模型或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TCN</a:t>
            </a:r>
            <a:r>
              <a:rPr lang="zh-CN" altLang="en-US" sz="2400" b="1">
                <a:solidFill>
                  <a:srgbClr val="000000"/>
                </a:solidFill>
                <a:latin typeface="NimbusRomNo9L-Medi"/>
              </a:rPr>
              <a:t>模型中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397D52-0967-4054-BA31-BACD01BD6AF0}"/>
              </a:ext>
            </a:extLst>
          </p:cNvPr>
          <p:cNvSpPr/>
          <p:nvPr/>
        </p:nvSpPr>
        <p:spPr bwMode="auto">
          <a:xfrm>
            <a:off x="514350" y="245279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53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36">
            <a:extLst>
              <a:ext uri="{FF2B5EF4-FFF2-40B4-BE49-F238E27FC236}">
                <a16:creationId xmlns:a16="http://schemas.microsoft.com/office/drawing/2014/main" id="{61A6CE94-F29E-4A0B-A335-F35606A664B6}"/>
              </a:ext>
            </a:extLst>
          </p:cNvPr>
          <p:cNvSpPr txBox="1"/>
          <p:nvPr/>
        </p:nvSpPr>
        <p:spPr>
          <a:xfrm>
            <a:off x="1069403" y="1796188"/>
            <a:ext cx="193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METR-LA</a:t>
            </a:r>
            <a:endParaRPr lang="zh-CN" altLang="en-US" sz="2400" dirty="0"/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F77B6890-7DDD-45D9-9018-6AFA569FA1D0}"/>
              </a:ext>
            </a:extLst>
          </p:cNvPr>
          <p:cNvSpPr txBox="1"/>
          <p:nvPr/>
        </p:nvSpPr>
        <p:spPr>
          <a:xfrm>
            <a:off x="1069403" y="2418408"/>
            <a:ext cx="193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PEMS-BAY</a:t>
            </a:r>
            <a:endParaRPr lang="zh-CN" altLang="en-US" sz="2400" dirty="0"/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83874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前人研究工作不足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9720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36">
            <a:extLst>
              <a:ext uri="{FF2B5EF4-FFF2-40B4-BE49-F238E27FC236}">
                <a16:creationId xmlns:a16="http://schemas.microsoft.com/office/drawing/2014/main" id="{73EB456F-F11C-48E7-AE9C-F81DA16BD73D}"/>
              </a:ext>
            </a:extLst>
          </p:cNvPr>
          <p:cNvSpPr txBox="1"/>
          <p:nvPr/>
        </p:nvSpPr>
        <p:spPr>
          <a:xfrm>
            <a:off x="1309100" y="4548266"/>
            <a:ext cx="731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、没有考虑不同节点的独特的时序动态性</a:t>
            </a:r>
            <a:endParaRPr lang="zh-CN" altLang="en-US" sz="2000" dirty="0"/>
          </a:p>
        </p:txBody>
      </p:sp>
      <p:sp>
        <p:nvSpPr>
          <p:cNvPr id="16" name="文本框 136">
            <a:extLst>
              <a:ext uri="{FF2B5EF4-FFF2-40B4-BE49-F238E27FC236}">
                <a16:creationId xmlns:a16="http://schemas.microsoft.com/office/drawing/2014/main" id="{8A11E460-11C8-4415-80D3-5E4210B07B24}"/>
              </a:ext>
            </a:extLst>
          </p:cNvPr>
          <p:cNvSpPr txBox="1"/>
          <p:nvPr/>
        </p:nvSpPr>
        <p:spPr>
          <a:xfrm>
            <a:off x="1309100" y="5066945"/>
            <a:ext cx="731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、没有随时间变化的节点间关系</a:t>
            </a:r>
            <a:endParaRPr lang="zh-CN" altLang="en-US" sz="2000" dirty="0"/>
          </a:p>
        </p:txBody>
      </p:sp>
      <p:sp>
        <p:nvSpPr>
          <p:cNvPr id="12" name="文本框 136">
            <a:extLst>
              <a:ext uri="{FF2B5EF4-FFF2-40B4-BE49-F238E27FC236}">
                <a16:creationId xmlns:a16="http://schemas.microsoft.com/office/drawing/2014/main" id="{038C3314-A3B0-4C5F-9311-E4AE6D35390F}"/>
              </a:ext>
            </a:extLst>
          </p:cNvPr>
          <p:cNvSpPr txBox="1"/>
          <p:nvPr/>
        </p:nvSpPr>
        <p:spPr>
          <a:xfrm>
            <a:off x="1069402" y="3019252"/>
            <a:ext cx="377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US,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NimbusRomNo9L-Medi"/>
              </a:rPr>
              <a:t>kaggle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竞赛，气象数据</a:t>
            </a:r>
            <a:endParaRPr lang="zh-CN" altLang="en-US" sz="24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F8165694-7517-4538-81EF-71B015568CF5}"/>
              </a:ext>
            </a:extLst>
          </p:cNvPr>
          <p:cNvSpPr/>
          <p:nvPr/>
        </p:nvSpPr>
        <p:spPr bwMode="auto">
          <a:xfrm>
            <a:off x="6534645" y="4600082"/>
            <a:ext cx="514905" cy="29647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47D7B327-161E-4469-8E31-3202BD45CF75}"/>
              </a:ext>
            </a:extLst>
          </p:cNvPr>
          <p:cNvSpPr txBox="1"/>
          <p:nvPr/>
        </p:nvSpPr>
        <p:spPr>
          <a:xfrm>
            <a:off x="7272172" y="4531960"/>
            <a:ext cx="500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Entity specific filters</a:t>
            </a:r>
            <a:endParaRPr lang="zh-CN" altLang="en-US" sz="20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83C0B45-E606-4B27-AC42-E1746FCB340A}"/>
              </a:ext>
            </a:extLst>
          </p:cNvPr>
          <p:cNvSpPr/>
          <p:nvPr/>
        </p:nvSpPr>
        <p:spPr bwMode="auto">
          <a:xfrm>
            <a:off x="6534645" y="5118761"/>
            <a:ext cx="514905" cy="29647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36">
            <a:extLst>
              <a:ext uri="{FF2B5EF4-FFF2-40B4-BE49-F238E27FC236}">
                <a16:creationId xmlns:a16="http://schemas.microsoft.com/office/drawing/2014/main" id="{5A83FA57-FB49-4623-8E2F-4B989E141ACD}"/>
              </a:ext>
            </a:extLst>
          </p:cNvPr>
          <p:cNvSpPr txBox="1"/>
          <p:nvPr/>
        </p:nvSpPr>
        <p:spPr>
          <a:xfrm>
            <a:off x="7272172" y="5118761"/>
            <a:ext cx="500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Dynamic graph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8B431D93-22DC-4D43-ACF7-9B6DAD9DD8CC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时空特征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C98EAD-ACF3-40BA-A49F-8489AADB958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136">
            <a:extLst>
              <a:ext uri="{FF2B5EF4-FFF2-40B4-BE49-F238E27FC236}">
                <a16:creationId xmlns:a16="http://schemas.microsoft.com/office/drawing/2014/main" id="{104EC2D8-594B-4133-A413-51860017C363}"/>
              </a:ext>
            </a:extLst>
          </p:cNvPr>
          <p:cNvSpPr txBox="1"/>
          <p:nvPr/>
        </p:nvSpPr>
        <p:spPr>
          <a:xfrm>
            <a:off x="1236383" y="2366568"/>
            <a:ext cx="11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节点：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75BBA98-9B20-4B6F-9A2D-C27EE0625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68" y="2387145"/>
            <a:ext cx="950750" cy="358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152A52-739F-4880-A002-66A282D54AE7}"/>
                  </a:ext>
                </a:extLst>
              </p:cNvPr>
              <p:cNvSpPr txBox="1"/>
              <p:nvPr/>
            </p:nvSpPr>
            <p:spPr>
              <a:xfrm>
                <a:off x="1316791" y="1785396"/>
                <a:ext cx="19712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1" i="1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altLang="zh-CN" sz="2800" b="1" dirty="0"/>
                  <a:t>=(V,E;A,B,C)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152A52-739F-4880-A002-66A282D54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91" y="1785396"/>
                <a:ext cx="1971245" cy="430887"/>
              </a:xfrm>
              <a:prstGeom prst="rect">
                <a:avLst/>
              </a:prstGeom>
              <a:blipFill>
                <a:blip r:embed="rId4"/>
                <a:stretch>
                  <a:fillRect t="-23944" r="-9907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21BF62D9-C495-4FE8-A7E0-C3EA899F6E3A}"/>
              </a:ext>
            </a:extLst>
          </p:cNvPr>
          <p:cNvSpPr txBox="1"/>
          <p:nvPr/>
        </p:nvSpPr>
        <p:spPr>
          <a:xfrm>
            <a:off x="1219672" y="2995279"/>
            <a:ext cx="223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邻接矩阵：</a:t>
            </a:r>
            <a:r>
              <a:rPr lang="en-US" altLang="zh-CN" sz="2400" b="1" dirty="0"/>
              <a:t>A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EBE6C94-777F-4FD3-89EB-904AC7FFE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388" y="3602570"/>
            <a:ext cx="2762928" cy="42909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D38AC205-8826-42FA-95A1-15DA9CFDB005}"/>
              </a:ext>
            </a:extLst>
          </p:cNvPr>
          <p:cNvSpPr txBox="1"/>
          <p:nvPr/>
        </p:nvSpPr>
        <p:spPr>
          <a:xfrm>
            <a:off x="6370849" y="1173968"/>
            <a:ext cx="223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邻接矩阵：</a:t>
            </a:r>
            <a:r>
              <a:rPr lang="en-US" altLang="zh-CN" sz="2400" b="1" dirty="0"/>
              <a:t>B</a:t>
            </a:r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D548AF-0104-439F-8908-89D897A51C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176" y="1934188"/>
            <a:ext cx="3676264" cy="5442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D97D3CE-6AE6-4E6B-B8A6-D584D1C96E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98" y="4035094"/>
            <a:ext cx="5382110" cy="108484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22EBEE4F-11EB-4869-8A36-42F2458325B1}"/>
              </a:ext>
            </a:extLst>
          </p:cNvPr>
          <p:cNvSpPr txBox="1"/>
          <p:nvPr/>
        </p:nvSpPr>
        <p:spPr>
          <a:xfrm>
            <a:off x="6302698" y="3602570"/>
            <a:ext cx="223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邻接矩阵：</a:t>
            </a:r>
            <a:r>
              <a:rPr lang="en-US" altLang="zh-CN" sz="2400" b="1" dirty="0"/>
              <a:t>C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BB71AA7-4300-44E0-B7EB-D33ED1DA4F74}"/>
                  </a:ext>
                </a:extLst>
              </p:cNvPr>
              <p:cNvSpPr txBox="1"/>
              <p:nvPr/>
            </p:nvSpPr>
            <p:spPr>
              <a:xfrm>
                <a:off x="8216318" y="2776632"/>
                <a:ext cx="1666290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BB71AA7-4300-44E0-B7EB-D33ED1DA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18" y="2776632"/>
                <a:ext cx="1666290" cy="313291"/>
              </a:xfrm>
              <a:prstGeom prst="rect">
                <a:avLst/>
              </a:prstGeom>
              <a:blipFill>
                <a:blip r:embed="rId8"/>
                <a:stretch>
                  <a:fillRect l="-3297" t="-1923" r="-1832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EDEB6DD9-6991-4A61-B832-462CCED61281}"/>
              </a:ext>
            </a:extLst>
          </p:cNvPr>
          <p:cNvSpPr/>
          <p:nvPr/>
        </p:nvSpPr>
        <p:spPr bwMode="auto">
          <a:xfrm>
            <a:off x="961534" y="3075831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星形: 五角 36">
            <a:extLst>
              <a:ext uri="{FF2B5EF4-FFF2-40B4-BE49-F238E27FC236}">
                <a16:creationId xmlns:a16="http://schemas.microsoft.com/office/drawing/2014/main" id="{44E8A67B-F466-4A0A-930B-38A622E444E8}"/>
              </a:ext>
            </a:extLst>
          </p:cNvPr>
          <p:cNvSpPr/>
          <p:nvPr/>
        </p:nvSpPr>
        <p:spPr bwMode="auto">
          <a:xfrm>
            <a:off x="6096000" y="1291676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星形: 五角 38">
            <a:extLst>
              <a:ext uri="{FF2B5EF4-FFF2-40B4-BE49-F238E27FC236}">
                <a16:creationId xmlns:a16="http://schemas.microsoft.com/office/drawing/2014/main" id="{8A1BB1DC-5D7C-4D0A-B7A4-5F9AA2B01E37}"/>
              </a:ext>
            </a:extLst>
          </p:cNvPr>
          <p:cNvSpPr/>
          <p:nvPr/>
        </p:nvSpPr>
        <p:spPr bwMode="auto">
          <a:xfrm>
            <a:off x="6083516" y="3700440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E2FB282-2234-4A3A-8D02-15C76729C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388" y="4990709"/>
            <a:ext cx="2005630" cy="53575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A4A4EA33-48A6-4884-8DD9-1CCBAD0E1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90" y="4283946"/>
            <a:ext cx="1316086" cy="53575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9421AB9-6BBE-4A47-B160-F7C5D10407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53" y="5778745"/>
            <a:ext cx="1908889" cy="4052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E48D41E-19B2-477B-9AD2-06FDCDF03E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07" y="5718517"/>
            <a:ext cx="5115696" cy="503374"/>
          </a:xfrm>
          <a:prstGeom prst="rect">
            <a:avLst/>
          </a:prstGeom>
        </p:spPr>
      </p:pic>
      <p:sp>
        <p:nvSpPr>
          <p:cNvPr id="44" name="文本框 136">
            <a:extLst>
              <a:ext uri="{FF2B5EF4-FFF2-40B4-BE49-F238E27FC236}">
                <a16:creationId xmlns:a16="http://schemas.microsoft.com/office/drawing/2014/main" id="{403D9030-5B62-4C78-A6B8-5F7003D5AB94}"/>
              </a:ext>
            </a:extLst>
          </p:cNvPr>
          <p:cNvSpPr txBox="1"/>
          <p:nvPr/>
        </p:nvSpPr>
        <p:spPr>
          <a:xfrm>
            <a:off x="6366987" y="5188397"/>
            <a:ext cx="216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问题定义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7E0E448-4D8A-40E3-A91D-B4B47B11C982}"/>
              </a:ext>
            </a:extLst>
          </p:cNvPr>
          <p:cNvSpPr/>
          <p:nvPr/>
        </p:nvSpPr>
        <p:spPr bwMode="auto">
          <a:xfrm>
            <a:off x="6024997" y="5321712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42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06C6B5-0E3C-4E0F-B65C-1E14BED58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593" y="1928427"/>
            <a:ext cx="6562814" cy="3001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6339" y="1173968"/>
            <a:ext cx="589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Distinct Filter Generation Network 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D9CA18-854D-433D-9C35-684D327FD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889" y="2073782"/>
            <a:ext cx="5274315" cy="14249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0C71C7-3B37-43B3-9B1D-CB14ADBCC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7" y="4847573"/>
            <a:ext cx="3668115" cy="5715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CB2A36-BAA8-4C7A-8659-7556EED02A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82" y="4262686"/>
            <a:ext cx="4365822" cy="1890464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0D9102F-B053-4D6E-8750-D37379D40E56}"/>
              </a:ext>
            </a:extLst>
          </p:cNvPr>
          <p:cNvCxnSpPr/>
          <p:nvPr/>
        </p:nvCxnSpPr>
        <p:spPr bwMode="auto">
          <a:xfrm>
            <a:off x="5772149" y="4629150"/>
            <a:ext cx="40957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BD348AB-C5D4-4ADF-9A19-537116132189}"/>
              </a:ext>
            </a:extLst>
          </p:cNvPr>
          <p:cNvCxnSpPr/>
          <p:nvPr/>
        </p:nvCxnSpPr>
        <p:spPr bwMode="auto">
          <a:xfrm>
            <a:off x="6915149" y="4648200"/>
            <a:ext cx="40957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72309F6-10C2-443A-A39A-D3BBA89E7C37}"/>
              </a:ext>
            </a:extLst>
          </p:cNvPr>
          <p:cNvCxnSpPr/>
          <p:nvPr/>
        </p:nvCxnSpPr>
        <p:spPr bwMode="auto">
          <a:xfrm>
            <a:off x="5772149" y="5057775"/>
            <a:ext cx="40957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A5F56CC-5571-4BE2-A20A-E2CD91414465}"/>
              </a:ext>
            </a:extLst>
          </p:cNvPr>
          <p:cNvCxnSpPr/>
          <p:nvPr/>
        </p:nvCxnSpPr>
        <p:spPr bwMode="auto">
          <a:xfrm>
            <a:off x="6915149" y="5057775"/>
            <a:ext cx="40957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036AC25-0552-48CC-B274-3FF911BAEB10}"/>
              </a:ext>
            </a:extLst>
          </p:cNvPr>
          <p:cNvCxnSpPr/>
          <p:nvPr/>
        </p:nvCxnSpPr>
        <p:spPr bwMode="auto">
          <a:xfrm>
            <a:off x="5772149" y="5495925"/>
            <a:ext cx="40957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C9CFEA4-432A-4D06-92CB-46A9F0A649B4}"/>
              </a:ext>
            </a:extLst>
          </p:cNvPr>
          <p:cNvCxnSpPr/>
          <p:nvPr/>
        </p:nvCxnSpPr>
        <p:spPr bwMode="auto">
          <a:xfrm>
            <a:off x="6915149" y="5505450"/>
            <a:ext cx="40957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89AE220B-79EF-4F0C-BB0B-E8C760A1E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54" y="4262686"/>
            <a:ext cx="2834169" cy="48388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50CEAE1-F064-4BAB-B2BF-54275473FF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040" y="4916793"/>
            <a:ext cx="1787980" cy="36958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5810B73-05CD-47B8-BC08-3319519BC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020" y="4893489"/>
            <a:ext cx="853280" cy="385016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633031F6-00A1-45C9-A294-DBC27517D5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091" y="5755107"/>
            <a:ext cx="1925074" cy="385015"/>
          </a:xfrm>
          <a:prstGeom prst="rect">
            <a:avLst/>
          </a:prstGeom>
        </p:spPr>
      </p:pic>
      <p:sp>
        <p:nvSpPr>
          <p:cNvPr id="60" name="箭头: 右 59">
            <a:extLst>
              <a:ext uri="{FF2B5EF4-FFF2-40B4-BE49-F238E27FC236}">
                <a16:creationId xmlns:a16="http://schemas.microsoft.com/office/drawing/2014/main" id="{57D948A8-0BD9-46D8-A387-A2CD7512CEAE}"/>
              </a:ext>
            </a:extLst>
          </p:cNvPr>
          <p:cNvSpPr/>
          <p:nvPr/>
        </p:nvSpPr>
        <p:spPr bwMode="auto">
          <a:xfrm rot="5400000">
            <a:off x="10369920" y="5411891"/>
            <a:ext cx="390525" cy="2959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D3F64617-2614-4278-B514-70EA7E4267E9}"/>
              </a:ext>
            </a:extLst>
          </p:cNvPr>
          <p:cNvSpPr/>
          <p:nvPr/>
        </p:nvSpPr>
        <p:spPr bwMode="auto">
          <a:xfrm>
            <a:off x="4262125" y="4194615"/>
            <a:ext cx="376836" cy="1877433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B32CEBD-83B9-48F0-B950-041630EBB523}"/>
              </a:ext>
            </a:extLst>
          </p:cNvPr>
          <p:cNvSpPr/>
          <p:nvPr/>
        </p:nvSpPr>
        <p:spPr bwMode="auto">
          <a:xfrm>
            <a:off x="5353050" y="2073781"/>
            <a:ext cx="828675" cy="14249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5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6339" y="1173968"/>
            <a:ext cx="589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Distinct Filter Generation Network 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D9CA18-854D-433D-9C35-684D327FD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889" y="2073782"/>
            <a:ext cx="5274315" cy="14249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0C71C7-3B37-43B3-9B1D-CB14ADBCC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7" y="4847573"/>
            <a:ext cx="3668115" cy="5715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CB2A36-BAA8-4C7A-8659-7556EED02A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82" y="4262686"/>
            <a:ext cx="4365822" cy="1890464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0D9102F-B053-4D6E-8750-D37379D40E56}"/>
              </a:ext>
            </a:extLst>
          </p:cNvPr>
          <p:cNvCxnSpPr/>
          <p:nvPr/>
        </p:nvCxnSpPr>
        <p:spPr bwMode="auto">
          <a:xfrm>
            <a:off x="5772149" y="4629150"/>
            <a:ext cx="40957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BD348AB-C5D4-4ADF-9A19-537116132189}"/>
              </a:ext>
            </a:extLst>
          </p:cNvPr>
          <p:cNvCxnSpPr/>
          <p:nvPr/>
        </p:nvCxnSpPr>
        <p:spPr bwMode="auto">
          <a:xfrm>
            <a:off x="6915149" y="4648200"/>
            <a:ext cx="40957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72309F6-10C2-443A-A39A-D3BBA89E7C37}"/>
              </a:ext>
            </a:extLst>
          </p:cNvPr>
          <p:cNvCxnSpPr/>
          <p:nvPr/>
        </p:nvCxnSpPr>
        <p:spPr bwMode="auto">
          <a:xfrm>
            <a:off x="5772149" y="5057775"/>
            <a:ext cx="40957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A5F56CC-5571-4BE2-A20A-E2CD91414465}"/>
              </a:ext>
            </a:extLst>
          </p:cNvPr>
          <p:cNvCxnSpPr/>
          <p:nvPr/>
        </p:nvCxnSpPr>
        <p:spPr bwMode="auto">
          <a:xfrm>
            <a:off x="6915149" y="5057775"/>
            <a:ext cx="40957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036AC25-0552-48CC-B274-3FF911BAEB10}"/>
              </a:ext>
            </a:extLst>
          </p:cNvPr>
          <p:cNvCxnSpPr/>
          <p:nvPr/>
        </p:nvCxnSpPr>
        <p:spPr bwMode="auto">
          <a:xfrm>
            <a:off x="5772149" y="5495925"/>
            <a:ext cx="40957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C9CFEA4-432A-4D06-92CB-46A9F0A649B4}"/>
              </a:ext>
            </a:extLst>
          </p:cNvPr>
          <p:cNvCxnSpPr/>
          <p:nvPr/>
        </p:nvCxnSpPr>
        <p:spPr bwMode="auto">
          <a:xfrm>
            <a:off x="6915149" y="5505450"/>
            <a:ext cx="40957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89AE220B-79EF-4F0C-BB0B-E8C760A1E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79" y="4262686"/>
            <a:ext cx="2834169" cy="48388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50CEAE1-F064-4BAB-B2BF-54275473FF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65" y="4916793"/>
            <a:ext cx="1787980" cy="36958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5810B73-05CD-47B8-BC08-3319519BC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45" y="4893489"/>
            <a:ext cx="853280" cy="385016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633031F6-00A1-45C9-A294-DBC27517D5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16" y="5755107"/>
            <a:ext cx="1925074" cy="385015"/>
          </a:xfrm>
          <a:prstGeom prst="rect">
            <a:avLst/>
          </a:prstGeom>
        </p:spPr>
      </p:pic>
      <p:sp>
        <p:nvSpPr>
          <p:cNvPr id="60" name="箭头: 右 59">
            <a:extLst>
              <a:ext uri="{FF2B5EF4-FFF2-40B4-BE49-F238E27FC236}">
                <a16:creationId xmlns:a16="http://schemas.microsoft.com/office/drawing/2014/main" id="{57D948A8-0BD9-46D8-A387-A2CD7512CEAE}"/>
              </a:ext>
            </a:extLst>
          </p:cNvPr>
          <p:cNvSpPr/>
          <p:nvPr/>
        </p:nvSpPr>
        <p:spPr bwMode="auto">
          <a:xfrm rot="5400000">
            <a:off x="10074645" y="5411891"/>
            <a:ext cx="390525" cy="2959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D3F64617-2614-4278-B514-70EA7E4267E9}"/>
              </a:ext>
            </a:extLst>
          </p:cNvPr>
          <p:cNvSpPr/>
          <p:nvPr/>
        </p:nvSpPr>
        <p:spPr bwMode="auto">
          <a:xfrm>
            <a:off x="4262125" y="4194615"/>
            <a:ext cx="376836" cy="1877433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B32CEBD-83B9-48F0-B950-041630EBB523}"/>
              </a:ext>
            </a:extLst>
          </p:cNvPr>
          <p:cNvSpPr/>
          <p:nvPr/>
        </p:nvSpPr>
        <p:spPr bwMode="auto">
          <a:xfrm>
            <a:off x="5353050" y="2073781"/>
            <a:ext cx="828675" cy="14249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40F0F-5E8B-4CEA-9E8E-A577930A9B7C}"/>
              </a:ext>
            </a:extLst>
          </p:cNvPr>
          <p:cNvSpPr txBox="1"/>
          <p:nvPr/>
        </p:nvSpPr>
        <p:spPr>
          <a:xfrm>
            <a:off x="11555848" y="4847509"/>
            <a:ext cx="58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*N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C1495A0-FCDB-4649-AA10-94F3FAC7D248}"/>
              </a:ext>
            </a:extLst>
          </p:cNvPr>
          <p:cNvSpPr txBox="1"/>
          <p:nvPr/>
        </p:nvSpPr>
        <p:spPr>
          <a:xfrm>
            <a:off x="11622523" y="4294334"/>
            <a:ext cx="58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*N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972A6DA-BD63-4520-96AF-4B479B77DD27}"/>
              </a:ext>
            </a:extLst>
          </p:cNvPr>
          <p:cNvSpPr txBox="1"/>
          <p:nvPr/>
        </p:nvSpPr>
        <p:spPr>
          <a:xfrm>
            <a:off x="11165520" y="5783166"/>
            <a:ext cx="58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*N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AD1B1E-ED80-41E9-8C8D-3826BC734F08}"/>
              </a:ext>
            </a:extLst>
          </p:cNvPr>
          <p:cNvSpPr/>
          <p:nvPr/>
        </p:nvSpPr>
        <p:spPr bwMode="auto">
          <a:xfrm>
            <a:off x="897902" y="4916793"/>
            <a:ext cx="260232" cy="2102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F26CA69-D5EF-47F3-9A07-2345612DAA65}"/>
              </a:ext>
            </a:extLst>
          </p:cNvPr>
          <p:cNvSpPr/>
          <p:nvPr/>
        </p:nvSpPr>
        <p:spPr bwMode="auto">
          <a:xfrm>
            <a:off x="2392584" y="4901591"/>
            <a:ext cx="260232" cy="2102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8BF9607-D6D5-4125-AB3D-8BE65185B58E}"/>
              </a:ext>
            </a:extLst>
          </p:cNvPr>
          <p:cNvSpPr/>
          <p:nvPr/>
        </p:nvSpPr>
        <p:spPr bwMode="auto">
          <a:xfrm>
            <a:off x="2927429" y="4875731"/>
            <a:ext cx="260232" cy="2102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A4C3F7-4542-49F5-BB8E-8562720D563C}"/>
              </a:ext>
            </a:extLst>
          </p:cNvPr>
          <p:cNvSpPr/>
          <p:nvPr/>
        </p:nvSpPr>
        <p:spPr bwMode="auto">
          <a:xfrm>
            <a:off x="7466046" y="4240799"/>
            <a:ext cx="260232" cy="2102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2A1A8A5-D7A1-4E94-BE93-5017CB95D88D}"/>
              </a:ext>
            </a:extLst>
          </p:cNvPr>
          <p:cNvSpPr/>
          <p:nvPr/>
        </p:nvSpPr>
        <p:spPr bwMode="auto">
          <a:xfrm>
            <a:off x="6382734" y="4233806"/>
            <a:ext cx="260232" cy="2102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FC0496-E4BF-4350-A3A3-C6E9E4D18B8B}"/>
              </a:ext>
            </a:extLst>
          </p:cNvPr>
          <p:cNvSpPr/>
          <p:nvPr/>
        </p:nvSpPr>
        <p:spPr bwMode="auto">
          <a:xfrm>
            <a:off x="7489995" y="4711837"/>
            <a:ext cx="260232" cy="2102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A1D2CB-975D-4698-8665-7CB83F13E93B}"/>
              </a:ext>
            </a:extLst>
          </p:cNvPr>
          <p:cNvSpPr/>
          <p:nvPr/>
        </p:nvSpPr>
        <p:spPr bwMode="auto">
          <a:xfrm>
            <a:off x="6406683" y="4704844"/>
            <a:ext cx="260232" cy="2102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43F7DD5-308C-48D0-AA34-D27A4C43028F}"/>
              </a:ext>
            </a:extLst>
          </p:cNvPr>
          <p:cNvSpPr/>
          <p:nvPr/>
        </p:nvSpPr>
        <p:spPr bwMode="auto">
          <a:xfrm>
            <a:off x="8135485" y="5140917"/>
            <a:ext cx="260232" cy="2102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720F664-CAB4-4D83-9F45-FC6B3DD6712E}"/>
              </a:ext>
            </a:extLst>
          </p:cNvPr>
          <p:cNvSpPr/>
          <p:nvPr/>
        </p:nvSpPr>
        <p:spPr bwMode="auto">
          <a:xfrm>
            <a:off x="6378386" y="5140917"/>
            <a:ext cx="260232" cy="2102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7CC86B7-CE8A-4C12-9EBF-81A935213778}"/>
              </a:ext>
            </a:extLst>
          </p:cNvPr>
          <p:cNvSpPr/>
          <p:nvPr/>
        </p:nvSpPr>
        <p:spPr bwMode="auto">
          <a:xfrm>
            <a:off x="4885601" y="5588641"/>
            <a:ext cx="260232" cy="2102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016EE76-BD5E-48BF-B1D8-64F840F20199}"/>
              </a:ext>
            </a:extLst>
          </p:cNvPr>
          <p:cNvSpPr/>
          <p:nvPr/>
        </p:nvSpPr>
        <p:spPr bwMode="auto">
          <a:xfrm>
            <a:off x="6282937" y="5588641"/>
            <a:ext cx="260232" cy="2102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5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6339" y="1173968"/>
            <a:ext cx="589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Distinct Filter Generation Network 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173EFC-40B1-4537-A680-A343549A1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62" y="1948784"/>
            <a:ext cx="5160663" cy="9468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8D3487-CEDD-4DE8-90CA-DEC6403FD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5" y="3023053"/>
            <a:ext cx="4751229" cy="298676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9B3A9B2-B860-431A-A9A4-4DD3CEE9B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77" y="4516437"/>
            <a:ext cx="3561405" cy="46166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09FCA35-D01C-4D57-815E-9321FA098D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856" y="3756007"/>
            <a:ext cx="1528986" cy="577885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DE375FA6-74F7-4D1C-8AC5-66FA042BF20B}"/>
              </a:ext>
            </a:extLst>
          </p:cNvPr>
          <p:cNvSpPr/>
          <p:nvPr/>
        </p:nvSpPr>
        <p:spPr bwMode="auto">
          <a:xfrm>
            <a:off x="6096000" y="4333892"/>
            <a:ext cx="394227" cy="461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37FF807-9A97-48A5-8A1C-F2912384387D}"/>
              </a:ext>
            </a:extLst>
          </p:cNvPr>
          <p:cNvSpPr/>
          <p:nvPr/>
        </p:nvSpPr>
        <p:spPr bwMode="auto">
          <a:xfrm>
            <a:off x="8057024" y="3816342"/>
            <a:ext cx="314325" cy="3032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FE7CBE-8EC9-47B7-B14F-B8B1D5486389}"/>
              </a:ext>
            </a:extLst>
          </p:cNvPr>
          <p:cNvSpPr/>
          <p:nvPr/>
        </p:nvSpPr>
        <p:spPr bwMode="auto">
          <a:xfrm>
            <a:off x="8821517" y="3805236"/>
            <a:ext cx="314325" cy="3032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BCBC1A-FA69-406D-AE04-A94CAA2E6836}"/>
              </a:ext>
            </a:extLst>
          </p:cNvPr>
          <p:cNvSpPr txBox="1"/>
          <p:nvPr/>
        </p:nvSpPr>
        <p:spPr>
          <a:xfrm>
            <a:off x="6519518" y="4563393"/>
            <a:ext cx="53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N*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50F8E6A-97AE-46B9-B7FC-3F1450C28D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21" y="952966"/>
            <a:ext cx="4773670" cy="2270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17BFE5-8151-447C-8B44-86D3BB66E461}"/>
                  </a:ext>
                </a:extLst>
              </p:cNvPr>
              <p:cNvSpPr txBox="1"/>
              <p:nvPr/>
            </p:nvSpPr>
            <p:spPr>
              <a:xfrm>
                <a:off x="6399353" y="5160646"/>
                <a:ext cx="1971995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1600" b="1" dirty="0"/>
                  <a:t>*3</a:t>
                </a:r>
                <a:endParaRPr lang="zh-CN" altLang="en-US" sz="16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17BFE5-8151-447C-8B44-86D3BB66E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353" y="5160646"/>
                <a:ext cx="1971995" cy="348813"/>
              </a:xfrm>
              <a:prstGeom prst="rect">
                <a:avLst/>
              </a:prstGeom>
              <a:blipFill>
                <a:blip r:embed="rId8"/>
                <a:stretch>
                  <a:fillRect t="-1754" b="-2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881BD8-DD51-4A46-8664-453981045970}"/>
                  </a:ext>
                </a:extLst>
              </p:cNvPr>
              <p:cNvSpPr txBox="1"/>
              <p:nvPr/>
            </p:nvSpPr>
            <p:spPr>
              <a:xfrm>
                <a:off x="5802773" y="5509625"/>
                <a:ext cx="1971995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881BD8-DD51-4A46-8664-453981045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773" y="5509625"/>
                <a:ext cx="1971995" cy="3488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E00612-9B86-4C02-82E8-6A42AB81E615}"/>
                  </a:ext>
                </a:extLst>
              </p:cNvPr>
              <p:cNvSpPr txBox="1"/>
              <p:nvPr/>
            </p:nvSpPr>
            <p:spPr>
              <a:xfrm>
                <a:off x="5829602" y="5827279"/>
                <a:ext cx="1971995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E00612-9B86-4C02-82E8-6A42AB81E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02" y="5827279"/>
                <a:ext cx="1971995" cy="3488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860F7D6-FABC-40E8-9D80-E15585410EF5}"/>
                  </a:ext>
                </a:extLst>
              </p:cNvPr>
              <p:cNvSpPr txBox="1"/>
              <p:nvPr/>
            </p:nvSpPr>
            <p:spPr>
              <a:xfrm>
                <a:off x="5838747" y="6117045"/>
                <a:ext cx="1971995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860F7D6-FABC-40E8-9D80-E15585410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747" y="6117045"/>
                <a:ext cx="1971995" cy="3488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4016AA-BDCE-4748-8B38-839F3CB438E7}"/>
                  </a:ext>
                </a:extLst>
              </p:cNvPr>
              <p:cNvSpPr txBox="1"/>
              <p:nvPr/>
            </p:nvSpPr>
            <p:spPr>
              <a:xfrm>
                <a:off x="5829602" y="6443001"/>
                <a:ext cx="1971995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4016AA-BDCE-4748-8B38-839F3CB43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02" y="6443001"/>
                <a:ext cx="1971995" cy="3488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右 18">
            <a:extLst>
              <a:ext uri="{FF2B5EF4-FFF2-40B4-BE49-F238E27FC236}">
                <a16:creationId xmlns:a16="http://schemas.microsoft.com/office/drawing/2014/main" id="{906CEB43-5D6A-4B4D-87FB-9938C82B994B}"/>
              </a:ext>
            </a:extLst>
          </p:cNvPr>
          <p:cNvSpPr/>
          <p:nvPr/>
        </p:nvSpPr>
        <p:spPr bwMode="auto">
          <a:xfrm>
            <a:off x="7409742" y="5778990"/>
            <a:ext cx="394227" cy="461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0F54CF-DDD9-4839-9CBB-443FF7C5F5C9}"/>
              </a:ext>
            </a:extLst>
          </p:cNvPr>
          <p:cNvSpPr txBox="1"/>
          <p:nvPr/>
        </p:nvSpPr>
        <p:spPr>
          <a:xfrm>
            <a:off x="8140124" y="5276995"/>
            <a:ext cx="262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1*4+4*1+1*1+1*15=24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62823F4-5199-4A15-AA56-B1BD9FF70C20}"/>
                  </a:ext>
                </a:extLst>
              </p:cNvPr>
              <p:cNvSpPr txBox="1"/>
              <p:nvPr/>
            </p:nvSpPr>
            <p:spPr>
              <a:xfrm>
                <a:off x="8167079" y="5725209"/>
                <a:ext cx="1971995" cy="35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/>
                    </m:sSup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1600" b="1" dirty="0"/>
                  <a:t>*3</a:t>
                </a:r>
                <a:endParaRPr lang="zh-CN" altLang="en-US" sz="1600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62823F4-5199-4A15-AA56-B1BD9FF7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079" y="5725209"/>
                <a:ext cx="1971995" cy="359650"/>
              </a:xfrm>
              <a:prstGeom prst="rect">
                <a:avLst/>
              </a:prstGeom>
              <a:blipFill>
                <a:blip r:embed="rId13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E95CF0D9-188A-4BC6-83AA-853EA3C419FB}"/>
              </a:ext>
            </a:extLst>
          </p:cNvPr>
          <p:cNvSpPr txBox="1"/>
          <p:nvPr/>
        </p:nvSpPr>
        <p:spPr>
          <a:xfrm>
            <a:off x="8169451" y="6029485"/>
            <a:ext cx="217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N*4+4*1+1*1+1*15=20+N*4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456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8" grpId="0" animBg="1"/>
      <p:bldP spid="25" grpId="0"/>
      <p:bldP spid="2" grpId="0"/>
      <p:bldP spid="15" grpId="0"/>
      <p:bldP spid="16" grpId="0"/>
      <p:bldP spid="17" grpId="0"/>
      <p:bldP spid="18" grpId="0"/>
      <p:bldP spid="19" grpId="0" animBg="1"/>
      <p:bldP spid="3" grpId="0"/>
      <p:bldP spid="26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6339" y="1173968"/>
            <a:ext cx="589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Distinct Filter Generation Network 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81DBF4-DD66-46D7-A5F7-FE7E57B85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30" y="3429000"/>
            <a:ext cx="6333867" cy="27471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8E719E-2ECD-43BB-B65C-2C2DFE6C6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56" y="2027021"/>
            <a:ext cx="4598582" cy="89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2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826C5A-D846-43D9-96D5-18060367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5057E7-6A9E-4ADB-8E3E-87FE283A66FE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F635348D-FF6E-470E-B5D7-AFF8F42547CA}"/>
              </a:ext>
            </a:extLst>
          </p:cNvPr>
          <p:cNvSpPr txBox="1"/>
          <p:nvPr/>
        </p:nvSpPr>
        <p:spPr>
          <a:xfrm>
            <a:off x="856339" y="1173968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Dynamic Adjacency Matrix Generation Network</a:t>
            </a:r>
            <a:endParaRPr lang="zh-CN" altLang="en-US" sz="24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08FEB4A-9543-4143-AB0D-249A7844C87A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946D2-6442-418C-B0DB-DC63C378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71" y="1673694"/>
            <a:ext cx="4110367" cy="7066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F363BE-2CBD-49D6-9354-6CF53A771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517" y="2357447"/>
            <a:ext cx="4036833" cy="20716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C45388-0D96-4636-9667-4F40A1070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29" y="5433010"/>
            <a:ext cx="4191434" cy="4616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0C6CD94-F112-4705-B79F-F3A503BB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9" y="4837495"/>
            <a:ext cx="4110367" cy="5661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7A6429B-3D53-4C08-96D9-9556216F5FCE}"/>
                  </a:ext>
                </a:extLst>
              </p:cNvPr>
              <p:cNvSpPr txBox="1"/>
              <p:nvPr/>
            </p:nvSpPr>
            <p:spPr>
              <a:xfrm>
                <a:off x="6835124" y="5112860"/>
                <a:ext cx="1761572" cy="471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7A6429B-3D53-4C08-96D9-9556216F5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24" y="5112860"/>
                <a:ext cx="1761572" cy="471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D98D31-0920-420D-89A3-89B17C50C04D}"/>
                  </a:ext>
                </a:extLst>
              </p:cNvPr>
              <p:cNvSpPr txBox="1"/>
              <p:nvPr/>
            </p:nvSpPr>
            <p:spPr>
              <a:xfrm>
                <a:off x="8797274" y="5133250"/>
                <a:ext cx="1853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D98D31-0920-420D-89A3-89B17C50C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274" y="5133250"/>
                <a:ext cx="1853264" cy="430887"/>
              </a:xfrm>
              <a:prstGeom prst="rect">
                <a:avLst/>
              </a:prstGeom>
              <a:blipFill>
                <a:blip r:embed="rId8"/>
                <a:stretch>
                  <a:fillRect l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右 15">
            <a:extLst>
              <a:ext uri="{FF2B5EF4-FFF2-40B4-BE49-F238E27FC236}">
                <a16:creationId xmlns:a16="http://schemas.microsoft.com/office/drawing/2014/main" id="{3CB89E08-E6B9-440E-BA03-C863A83D55CE}"/>
              </a:ext>
            </a:extLst>
          </p:cNvPr>
          <p:cNvSpPr/>
          <p:nvPr/>
        </p:nvSpPr>
        <p:spPr bwMode="auto">
          <a:xfrm>
            <a:off x="5781675" y="5123054"/>
            <a:ext cx="628650" cy="45127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FA3EBB-7A92-4295-BA50-F64D55CD6FAF}"/>
              </a:ext>
            </a:extLst>
          </p:cNvPr>
          <p:cNvSpPr txBox="1"/>
          <p:nvPr/>
        </p:nvSpPr>
        <p:spPr>
          <a:xfrm>
            <a:off x="1032720" y="4375830"/>
            <a:ext cx="223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GRU</a:t>
            </a:r>
            <a:endParaRPr lang="zh-CN" altLang="en-US" sz="2400" dirty="0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A1F8C5B7-6A54-4A14-8F28-F2CE839BD7F1}"/>
              </a:ext>
            </a:extLst>
          </p:cNvPr>
          <p:cNvSpPr/>
          <p:nvPr/>
        </p:nvSpPr>
        <p:spPr bwMode="auto">
          <a:xfrm>
            <a:off x="774582" y="4456382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179B95-A5D9-404F-9532-A875C9FCF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29" y="2896103"/>
            <a:ext cx="2911092" cy="4419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22C861-B9A7-492F-BC81-5C9D82EACD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15" y="3429000"/>
            <a:ext cx="4328535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0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b="1" dirty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10273</TotalTime>
  <Words>427</Words>
  <Application>Microsoft Office PowerPoint</Application>
  <PresentationFormat>宽屏</PresentationFormat>
  <Paragraphs>77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NimbusRomNo9L-Medi</vt:lpstr>
      <vt:lpstr>NimbusRomNo9L-Regu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EnhanceNet  (EnhanceNet: Plugin Neural Networks for Enhancing Correlated Time Series Forecasting)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张 天璞</cp:lastModifiedBy>
  <cp:revision>2797</cp:revision>
  <dcterms:created xsi:type="dcterms:W3CDTF">2015-07-07T01:37:00Z</dcterms:created>
  <dcterms:modified xsi:type="dcterms:W3CDTF">2021-11-11T01:29:15Z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