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74" r:id="rId2"/>
    <p:sldId id="816" r:id="rId3"/>
    <p:sldId id="817" r:id="rId4"/>
    <p:sldId id="781" r:id="rId5"/>
    <p:sldId id="809" r:id="rId6"/>
    <p:sldId id="824" r:id="rId7"/>
    <p:sldId id="827" r:id="rId8"/>
    <p:sldId id="828" r:id="rId9"/>
    <p:sldId id="829" r:id="rId10"/>
    <p:sldId id="830" r:id="rId11"/>
    <p:sldId id="821" r:id="rId12"/>
    <p:sldId id="786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09"/>
            <p14:sldId id="824"/>
            <p14:sldId id="827"/>
            <p14:sldId id="828"/>
            <p14:sldId id="829"/>
            <p14:sldId id="830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22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7860" autoAdjust="0"/>
  </p:normalViewPr>
  <p:slideViewPr>
    <p:cSldViewPr snapToGrid="0">
      <p:cViewPr varScale="1">
        <p:scale>
          <a:sx n="65" d="100"/>
          <a:sy n="65" d="100"/>
        </p:scale>
        <p:origin x="77" y="283"/>
      </p:cViewPr>
      <p:guideLst>
        <p:guide orient="horz" pos="2183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2022/6/21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3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该模型分成两部分，左边蓝色作为</a:t>
            </a:r>
            <a:r>
              <a:rPr lang="en-US" altLang="zh-CN" dirty="0"/>
              <a:t>encoder</a:t>
            </a:r>
            <a:r>
              <a:rPr lang="zh-CN" altLang="en-US" dirty="0"/>
              <a:t>，右边绿色为</a:t>
            </a:r>
            <a:r>
              <a:rPr lang="en-US" altLang="zh-CN" dirty="0"/>
              <a:t>decoder</a:t>
            </a:r>
            <a:r>
              <a:rPr lang="zh-CN" altLang="en-US" dirty="0"/>
              <a:t>。每个部分包含三层模型，第一层</a:t>
            </a:r>
            <a:r>
              <a:rPr lang="en-US" altLang="zh-CN" dirty="0"/>
              <a:t>RNN GRU</a:t>
            </a:r>
            <a:r>
              <a:rPr lang="zh-CN" altLang="en-US" dirty="0"/>
              <a:t>，第二层</a:t>
            </a:r>
            <a:r>
              <a:rPr lang="en-US" altLang="zh-CN" dirty="0"/>
              <a:t>Meta-GTA</a:t>
            </a:r>
            <a:r>
              <a:rPr lang="zh-CN" altLang="en-US" dirty="0"/>
              <a:t>，第三层，</a:t>
            </a:r>
            <a:r>
              <a:rPr lang="en-US" altLang="zh-CN" dirty="0"/>
              <a:t>Meta-RNN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0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2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5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4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2022/6/21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sz="6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GMAN 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GMAN: A Graph Multi-Attention Network for Traffic Prediction 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32029" y="2957159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2020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94720" y="4486994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532029" y="3784493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AAAI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324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Transform Attention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CCFBB5-F2B0-4C6A-8523-275BB512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56" y="1307283"/>
            <a:ext cx="5387807" cy="2415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0B2741-263C-454F-B245-41EF67FE6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2" y="2349471"/>
            <a:ext cx="5551678" cy="8712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BCE810-5554-41BE-9450-455A296D3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6" y="1981323"/>
            <a:ext cx="2846303" cy="3580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17F846-5BEC-4B28-874D-2853BC9B0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3637281"/>
            <a:ext cx="5045024" cy="21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0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通过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node2vec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学习图的表示向量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268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Xiamen dataset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771301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rgbClr val="000000"/>
                </a:solidFill>
                <a:latin typeface="NimbusRomNo9L-Medi"/>
              </a:rPr>
              <a:t>PeMS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交通预测难点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6900896" y="4755838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7634668" y="4745545"/>
            <a:ext cx="268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ST-Attention block</a:t>
            </a:r>
            <a:endParaRPr lang="zh-CN" altLang="en-US" sz="2400" dirty="0"/>
          </a:p>
        </p:txBody>
      </p:sp>
      <p:sp>
        <p:nvSpPr>
          <p:cNvPr id="28" name="文本框 136">
            <a:extLst>
              <a:ext uri="{FF2B5EF4-FFF2-40B4-BE49-F238E27FC236}">
                <a16:creationId xmlns:a16="http://schemas.microsoft.com/office/drawing/2014/main" id="{FA63EFA2-DADF-47FC-83A1-2513B1F5F0E6}"/>
              </a:ext>
            </a:extLst>
          </p:cNvPr>
          <p:cNvSpPr txBox="1"/>
          <p:nvPr/>
        </p:nvSpPr>
        <p:spPr>
          <a:xfrm>
            <a:off x="5679059" y="1850533"/>
            <a:ext cx="122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7:1:2</a:t>
            </a:r>
            <a:endParaRPr lang="zh-CN" altLang="en-US" sz="2400" dirty="0"/>
          </a:p>
        </p:txBody>
      </p:sp>
      <p:sp>
        <p:nvSpPr>
          <p:cNvPr id="31" name="文本框 136">
            <a:extLst>
              <a:ext uri="{FF2B5EF4-FFF2-40B4-BE49-F238E27FC236}">
                <a16:creationId xmlns:a16="http://schemas.microsoft.com/office/drawing/2014/main" id="{C36BFF1D-EFCC-4F42-A773-488248B8F929}"/>
              </a:ext>
            </a:extLst>
          </p:cNvPr>
          <p:cNvSpPr txBox="1"/>
          <p:nvPr/>
        </p:nvSpPr>
        <p:spPr>
          <a:xfrm>
            <a:off x="3388418" y="1637046"/>
            <a:ext cx="2814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Traffic volume prediction</a:t>
            </a:r>
            <a:endParaRPr lang="zh-CN" altLang="en-US" sz="2400" dirty="0"/>
          </a:p>
        </p:txBody>
      </p:sp>
      <p:sp>
        <p:nvSpPr>
          <p:cNvPr id="33" name="文本框 136">
            <a:extLst>
              <a:ext uri="{FF2B5EF4-FFF2-40B4-BE49-F238E27FC236}">
                <a16:creationId xmlns:a16="http://schemas.microsoft.com/office/drawing/2014/main" id="{5EDC575F-01DF-4932-9183-DD9E3410B4F7}"/>
              </a:ext>
            </a:extLst>
          </p:cNvPr>
          <p:cNvSpPr txBox="1"/>
          <p:nvPr/>
        </p:nvSpPr>
        <p:spPr>
          <a:xfrm>
            <a:off x="3388418" y="2613014"/>
            <a:ext cx="25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Traffic speed prediction</a:t>
            </a:r>
            <a:endParaRPr lang="zh-CN" altLang="en-US" sz="2400" dirty="0"/>
          </a:p>
        </p:txBody>
      </p:sp>
      <p:sp>
        <p:nvSpPr>
          <p:cNvPr id="34" name="文本框 136">
            <a:extLst>
              <a:ext uri="{FF2B5EF4-FFF2-40B4-BE49-F238E27FC236}">
                <a16:creationId xmlns:a16="http://schemas.microsoft.com/office/drawing/2014/main" id="{04BA9D0E-7DF2-4EF2-91FB-2D3C6DDBF40E}"/>
              </a:ext>
            </a:extLst>
          </p:cNvPr>
          <p:cNvSpPr txBox="1"/>
          <p:nvPr/>
        </p:nvSpPr>
        <p:spPr>
          <a:xfrm>
            <a:off x="5706736" y="2769669"/>
            <a:ext cx="99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7:1:2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CA1CF-4AAF-46BD-A303-E0940DCF7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88" y="1397770"/>
            <a:ext cx="5204911" cy="2095682"/>
          </a:xfrm>
          <a:prstGeom prst="rect">
            <a:avLst/>
          </a:prstGeom>
        </p:spPr>
      </p:pic>
      <p:sp>
        <p:nvSpPr>
          <p:cNvPr id="20" name="文本框 136">
            <a:extLst>
              <a:ext uri="{FF2B5EF4-FFF2-40B4-BE49-F238E27FC236}">
                <a16:creationId xmlns:a16="http://schemas.microsoft.com/office/drawing/2014/main" id="{CB135EEB-417A-4F78-8E48-C9C34752B5D2}"/>
              </a:ext>
            </a:extLst>
          </p:cNvPr>
          <p:cNvSpPr txBox="1"/>
          <p:nvPr/>
        </p:nvSpPr>
        <p:spPr>
          <a:xfrm>
            <a:off x="1658506" y="4464317"/>
            <a:ext cx="268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动态的空间相关性</a:t>
            </a:r>
            <a:endParaRPr lang="zh-CN" altLang="en-US" sz="2400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F8555C03-54F1-47DC-BC5C-5D8F036154FD}"/>
              </a:ext>
            </a:extLst>
          </p:cNvPr>
          <p:cNvSpPr/>
          <p:nvPr/>
        </p:nvSpPr>
        <p:spPr bwMode="auto">
          <a:xfrm>
            <a:off x="1354928" y="4582027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C93A0676-8CC1-4A79-9EEA-2A5E329AD54C}"/>
              </a:ext>
            </a:extLst>
          </p:cNvPr>
          <p:cNvSpPr/>
          <p:nvPr/>
        </p:nvSpPr>
        <p:spPr bwMode="auto">
          <a:xfrm>
            <a:off x="1331431" y="5190476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7AAF552D-15EB-4E21-B10E-2CF6F26CC469}"/>
              </a:ext>
            </a:extLst>
          </p:cNvPr>
          <p:cNvSpPr txBox="1"/>
          <p:nvPr/>
        </p:nvSpPr>
        <p:spPr>
          <a:xfrm>
            <a:off x="1638186" y="5089884"/>
            <a:ext cx="308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非线性的时间相关性</a:t>
            </a:r>
            <a:endParaRPr lang="zh-CN" altLang="en-US" sz="2400" dirty="0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14A752B5-99A5-464C-B540-C2062F97402B}"/>
              </a:ext>
            </a:extLst>
          </p:cNvPr>
          <p:cNvSpPr/>
          <p:nvPr/>
        </p:nvSpPr>
        <p:spPr bwMode="auto">
          <a:xfrm>
            <a:off x="1343342" y="5916637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136">
            <a:extLst>
              <a:ext uri="{FF2B5EF4-FFF2-40B4-BE49-F238E27FC236}">
                <a16:creationId xmlns:a16="http://schemas.microsoft.com/office/drawing/2014/main" id="{C65D3060-11DA-4B47-815A-B5EFB67166C2}"/>
              </a:ext>
            </a:extLst>
          </p:cNvPr>
          <p:cNvSpPr txBox="1"/>
          <p:nvPr/>
        </p:nvSpPr>
        <p:spPr>
          <a:xfrm>
            <a:off x="1629776" y="5816045"/>
            <a:ext cx="435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随预测步长而增长得传播误差</a:t>
            </a:r>
            <a:endParaRPr lang="zh-CN" altLang="en-US" sz="2400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C3CD35B-40B1-4796-99E7-D23E0E3BB30A}"/>
              </a:ext>
            </a:extLst>
          </p:cNvPr>
          <p:cNvSpPr/>
          <p:nvPr/>
        </p:nvSpPr>
        <p:spPr bwMode="auto">
          <a:xfrm>
            <a:off x="6900895" y="5783542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7C7398-AEF5-478E-9864-9DA658543EF6}"/>
              </a:ext>
            </a:extLst>
          </p:cNvPr>
          <p:cNvSpPr txBox="1"/>
          <p:nvPr/>
        </p:nvSpPr>
        <p:spPr>
          <a:xfrm>
            <a:off x="7634668" y="5816045"/>
            <a:ext cx="4557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ransform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7" grpId="0" animBg="1"/>
      <p:bldP spid="29" grpId="0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131188" y="4156099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图上节点特征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615302" y="3843158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273312" y="397647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456A3042-7DF1-4775-B028-40696E84F68E}"/>
              </a:ext>
            </a:extLst>
          </p:cNvPr>
          <p:cNvSpPr/>
          <p:nvPr/>
        </p:nvSpPr>
        <p:spPr bwMode="auto">
          <a:xfrm>
            <a:off x="856339" y="4245734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5EC84-11AE-4810-B329-F43F2673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08" y="1812420"/>
            <a:ext cx="1789810" cy="414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7672C3-8C4B-4910-9E53-3ADA4C26B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82" y="2360675"/>
            <a:ext cx="2882835" cy="4001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F7629A-22E5-4381-AEBA-275861E1A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82" y="2916031"/>
            <a:ext cx="1782176" cy="3452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C3F7FAC-DEFF-4D2C-AD51-3CC877AA1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02" y="1655451"/>
            <a:ext cx="6648189" cy="127723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327B3-6C24-4305-97AF-F62A82076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08" y="4846502"/>
            <a:ext cx="2128783" cy="46166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5A4183A-7BED-4D02-8BE8-F79F7AF2D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44" y="4880995"/>
            <a:ext cx="4021658" cy="42717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3F34711-4F91-4DBB-AD2B-F6B74EAE1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2" y="4887000"/>
            <a:ext cx="1506483" cy="461664"/>
          </a:xfrm>
          <a:prstGeom prst="rect">
            <a:avLst/>
          </a:prstGeom>
        </p:spPr>
      </p:pic>
      <p:sp>
        <p:nvSpPr>
          <p:cNvPr id="46" name="文本框 136">
            <a:extLst>
              <a:ext uri="{FF2B5EF4-FFF2-40B4-BE49-F238E27FC236}">
                <a16:creationId xmlns:a16="http://schemas.microsoft.com/office/drawing/2014/main" id="{FC62A4CD-6166-4906-A44D-87F25ADB6AF7}"/>
              </a:ext>
            </a:extLst>
          </p:cNvPr>
          <p:cNvSpPr txBox="1"/>
          <p:nvPr/>
        </p:nvSpPr>
        <p:spPr>
          <a:xfrm>
            <a:off x="6273312" y="4404401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给定</a:t>
            </a:r>
            <a:r>
              <a:rPr lang="en-US" altLang="zh-CN" sz="2400" dirty="0"/>
              <a:t>P</a:t>
            </a:r>
            <a:r>
              <a:rPr lang="zh-CN" altLang="en-US" sz="2400" dirty="0"/>
              <a:t>个历史时刻：</a:t>
            </a:r>
          </a:p>
        </p:txBody>
      </p:sp>
      <p:sp>
        <p:nvSpPr>
          <p:cNvPr id="47" name="文本框 136">
            <a:extLst>
              <a:ext uri="{FF2B5EF4-FFF2-40B4-BE49-F238E27FC236}">
                <a16:creationId xmlns:a16="http://schemas.microsoft.com/office/drawing/2014/main" id="{5CADC8D9-C246-47D8-9667-93D4BA271378}"/>
              </a:ext>
            </a:extLst>
          </p:cNvPr>
          <p:cNvSpPr txBox="1"/>
          <p:nvPr/>
        </p:nvSpPr>
        <p:spPr>
          <a:xfrm>
            <a:off x="6297311" y="5366690"/>
            <a:ext cx="3267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预测未来</a:t>
            </a:r>
            <a:r>
              <a:rPr lang="en-US" altLang="zh-CN" sz="2400" dirty="0"/>
              <a:t>Q</a:t>
            </a:r>
            <a:r>
              <a:rPr lang="zh-CN" altLang="en-US" sz="2400" dirty="0"/>
              <a:t>个时刻：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F684BAAD-56A4-4559-8479-E99C1B8DF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61" y="5908471"/>
            <a:ext cx="844633" cy="37862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EC2BF98-8258-4923-A755-CA88FFECE0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32" y="5895585"/>
            <a:ext cx="4737715" cy="4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  <p:bldP spid="45" grpId="0" animBg="1"/>
      <p:bldP spid="42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05CA7-987F-4F9A-86D5-28D1D1312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81" y="1161156"/>
            <a:ext cx="2890068" cy="45356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61D7E6-6E15-47B2-BA0A-7CD29F9E6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87" y="1273635"/>
            <a:ext cx="2766300" cy="2019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B989FC-F5BC-4F01-A6CA-C7D3A5F68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81" y="3429000"/>
            <a:ext cx="3139712" cy="24614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422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 err="1"/>
              <a:t>Spatio</a:t>
            </a:r>
            <a:r>
              <a:rPr lang="en-US" altLang="zh-CN" sz="2400" dirty="0"/>
              <a:t>-Temporal Embedding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CC5CDC-EA62-4BA7-B622-6EBD9F0A2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552" y="1307283"/>
            <a:ext cx="2766300" cy="20194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7DCF74-00A1-47A5-8EE0-8A7CFBE415A4}"/>
              </a:ext>
            </a:extLst>
          </p:cNvPr>
          <p:cNvSpPr txBox="1"/>
          <p:nvPr/>
        </p:nvSpPr>
        <p:spPr>
          <a:xfrm>
            <a:off x="1791588" y="1796188"/>
            <a:ext cx="2841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Spatial Embedding</a:t>
            </a:r>
            <a:endParaRPr lang="zh-CN" altLang="en-US" sz="2400" dirty="0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848C9C1C-6DB8-4508-A6B1-0326F9B2163C}"/>
              </a:ext>
            </a:extLst>
          </p:cNvPr>
          <p:cNvSpPr/>
          <p:nvPr/>
        </p:nvSpPr>
        <p:spPr bwMode="auto">
          <a:xfrm>
            <a:off x="1516739" y="188582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7A8908-3586-45C0-B754-2B613CB89C89}"/>
              </a:ext>
            </a:extLst>
          </p:cNvPr>
          <p:cNvGrpSpPr/>
          <p:nvPr/>
        </p:nvGrpSpPr>
        <p:grpSpPr>
          <a:xfrm>
            <a:off x="2021513" y="2257853"/>
            <a:ext cx="1588463" cy="1250882"/>
            <a:chOff x="5076497" y="3410226"/>
            <a:chExt cx="2779270" cy="195858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CCCED8B-82E7-4846-80DF-4287732E38B1}"/>
                </a:ext>
              </a:extLst>
            </p:cNvPr>
            <p:cNvSpPr/>
            <p:nvPr/>
          </p:nvSpPr>
          <p:spPr>
            <a:xfrm>
              <a:off x="5780315" y="3820647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E6C90F8-6834-4A4A-98E2-1D6D46DAC571}"/>
                </a:ext>
              </a:extLst>
            </p:cNvPr>
            <p:cNvSpPr/>
            <p:nvPr/>
          </p:nvSpPr>
          <p:spPr>
            <a:xfrm>
              <a:off x="6336496" y="3518989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02C487A-029A-405A-ACCD-E0A7BBE9B65C}"/>
                </a:ext>
              </a:extLst>
            </p:cNvPr>
            <p:cNvSpPr/>
            <p:nvPr/>
          </p:nvSpPr>
          <p:spPr>
            <a:xfrm>
              <a:off x="6798407" y="3891346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6141D71-C17C-4227-B2FA-ACF37288912C}"/>
                </a:ext>
              </a:extLst>
            </p:cNvPr>
            <p:cNvSpPr/>
            <p:nvPr/>
          </p:nvSpPr>
          <p:spPr>
            <a:xfrm>
              <a:off x="7345162" y="4277845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48D29C-3F51-4429-ADBB-C51146096575}"/>
                </a:ext>
              </a:extLst>
            </p:cNvPr>
            <p:cNvCxnSpPr>
              <a:endCxn id="30" idx="2"/>
            </p:cNvCxnSpPr>
            <p:nvPr/>
          </p:nvCxnSpPr>
          <p:spPr>
            <a:xfrm>
              <a:off x="5968590" y="3410226"/>
              <a:ext cx="367906" cy="21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A90167-C6B5-4141-ABCD-9A6B9E58FAB8}"/>
                </a:ext>
              </a:extLst>
            </p:cNvPr>
            <p:cNvCxnSpPr>
              <a:stCxn id="29" idx="6"/>
              <a:endCxn id="30" idx="3"/>
            </p:cNvCxnSpPr>
            <p:nvPr/>
          </p:nvCxnSpPr>
          <p:spPr>
            <a:xfrm flipV="1">
              <a:off x="6000893" y="3697744"/>
              <a:ext cx="367906" cy="227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DFA61F9-79C1-4FB7-8388-91EE01E233C0}"/>
                </a:ext>
              </a:extLst>
            </p:cNvPr>
            <p:cNvCxnSpPr>
              <a:stCxn id="31" idx="0"/>
            </p:cNvCxnSpPr>
            <p:nvPr/>
          </p:nvCxnSpPr>
          <p:spPr>
            <a:xfrm flipV="1">
              <a:off x="6908696" y="3431470"/>
              <a:ext cx="108410" cy="459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85CA74C-0E88-431A-8D8D-AFD3D824C810}"/>
                </a:ext>
              </a:extLst>
            </p:cNvPr>
            <p:cNvCxnSpPr>
              <a:stCxn id="30" idx="4"/>
              <a:endCxn id="31" idx="2"/>
            </p:cNvCxnSpPr>
            <p:nvPr/>
          </p:nvCxnSpPr>
          <p:spPr>
            <a:xfrm>
              <a:off x="6446785" y="3728414"/>
              <a:ext cx="351622" cy="2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C6418F9-049B-4AE0-B5C7-BA70C26F4333}"/>
                </a:ext>
              </a:extLst>
            </p:cNvPr>
            <p:cNvCxnSpPr>
              <a:stCxn id="32" idx="1"/>
              <a:endCxn id="31" idx="5"/>
            </p:cNvCxnSpPr>
            <p:nvPr/>
          </p:nvCxnSpPr>
          <p:spPr>
            <a:xfrm flipH="1" flipV="1">
              <a:off x="6986682" y="4070101"/>
              <a:ext cx="390783" cy="23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FB3F369-FB71-4115-8E9F-DCF47B5FB52E}"/>
                </a:ext>
              </a:extLst>
            </p:cNvPr>
            <p:cNvSpPr/>
            <p:nvPr/>
          </p:nvSpPr>
          <p:spPr>
            <a:xfrm>
              <a:off x="5607517" y="3457968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CD6F7F9-5550-4D17-82BA-14A06D8455BF}"/>
                </a:ext>
              </a:extLst>
            </p:cNvPr>
            <p:cNvSpPr/>
            <p:nvPr/>
          </p:nvSpPr>
          <p:spPr>
            <a:xfrm>
              <a:off x="5607517" y="4047144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BF133EC-4FCC-4CCB-810C-C47C3A842196}"/>
                </a:ext>
              </a:extLst>
            </p:cNvPr>
            <p:cNvSpPr/>
            <p:nvPr/>
          </p:nvSpPr>
          <p:spPr>
            <a:xfrm>
              <a:off x="6163698" y="3745486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B9B977F-1D0C-4B81-83ED-0F38973BBC33}"/>
                </a:ext>
              </a:extLst>
            </p:cNvPr>
            <p:cNvSpPr/>
            <p:nvPr/>
          </p:nvSpPr>
          <p:spPr>
            <a:xfrm>
              <a:off x="6734019" y="3448542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4AE9FBE-86E3-46AA-B8F9-4DC8209D3412}"/>
                </a:ext>
              </a:extLst>
            </p:cNvPr>
            <p:cNvSpPr/>
            <p:nvPr/>
          </p:nvSpPr>
          <p:spPr>
            <a:xfrm>
              <a:off x="6625609" y="4117843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0AC200B-1DBC-4798-AEF5-3A0D2BCE0CFF}"/>
                </a:ext>
              </a:extLst>
            </p:cNvPr>
            <p:cNvSpPr/>
            <p:nvPr/>
          </p:nvSpPr>
          <p:spPr>
            <a:xfrm>
              <a:off x="7172364" y="4504342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E2E832F-5F90-4A15-967B-783122D845B5}"/>
                </a:ext>
              </a:extLst>
            </p:cNvPr>
            <p:cNvSpPr/>
            <p:nvPr/>
          </p:nvSpPr>
          <p:spPr>
            <a:xfrm>
              <a:off x="7502302" y="3759625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0AE534C-6E85-4D92-92F4-A8EF7A79A5DA}"/>
                </a:ext>
              </a:extLst>
            </p:cNvPr>
            <p:cNvCxnSpPr>
              <a:stCxn id="41" idx="5"/>
              <a:endCxn id="43" idx="2"/>
            </p:cNvCxnSpPr>
            <p:nvPr/>
          </p:nvCxnSpPr>
          <p:spPr>
            <a:xfrm>
              <a:off x="5795792" y="3636723"/>
              <a:ext cx="367906" cy="21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748248C-AA95-4D60-BFF3-A79A4856A9D2}"/>
                </a:ext>
              </a:extLst>
            </p:cNvPr>
            <p:cNvCxnSpPr>
              <a:stCxn id="42" idx="6"/>
              <a:endCxn id="43" idx="3"/>
            </p:cNvCxnSpPr>
            <p:nvPr/>
          </p:nvCxnSpPr>
          <p:spPr>
            <a:xfrm flipV="1">
              <a:off x="5828095" y="3924241"/>
              <a:ext cx="367906" cy="227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0540A82-A99A-4215-9128-11F898585014}"/>
                </a:ext>
              </a:extLst>
            </p:cNvPr>
            <p:cNvCxnSpPr>
              <a:stCxn id="45" idx="0"/>
              <a:endCxn id="44" idx="4"/>
            </p:cNvCxnSpPr>
            <p:nvPr/>
          </p:nvCxnSpPr>
          <p:spPr>
            <a:xfrm flipV="1">
              <a:off x="6735898" y="3657967"/>
              <a:ext cx="108410" cy="459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DD53CAA-9255-4AB0-BE4B-F7B5551998E2}"/>
                </a:ext>
              </a:extLst>
            </p:cNvPr>
            <p:cNvCxnSpPr>
              <a:stCxn id="43" idx="7"/>
              <a:endCxn id="44" idx="2"/>
            </p:cNvCxnSpPr>
            <p:nvPr/>
          </p:nvCxnSpPr>
          <p:spPr>
            <a:xfrm flipV="1">
              <a:off x="6351973" y="3553255"/>
              <a:ext cx="382046" cy="222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26FD27-58A2-490B-8C10-BFC3DCAF611E}"/>
                </a:ext>
              </a:extLst>
            </p:cNvPr>
            <p:cNvCxnSpPr>
              <a:stCxn id="43" idx="4"/>
              <a:endCxn id="45" idx="2"/>
            </p:cNvCxnSpPr>
            <p:nvPr/>
          </p:nvCxnSpPr>
          <p:spPr>
            <a:xfrm>
              <a:off x="6273987" y="3954911"/>
              <a:ext cx="351622" cy="2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84B0D7E-D367-447D-9B7A-6C32F516BB61}"/>
                </a:ext>
              </a:extLst>
            </p:cNvPr>
            <p:cNvCxnSpPr>
              <a:stCxn id="47" idx="1"/>
              <a:endCxn id="44" idx="5"/>
            </p:cNvCxnSpPr>
            <p:nvPr/>
          </p:nvCxnSpPr>
          <p:spPr>
            <a:xfrm flipH="1" flipV="1">
              <a:off x="6922294" y="3627297"/>
              <a:ext cx="612311" cy="162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0E3D3E3-1B9C-48E2-9084-26C8BD722196}"/>
                </a:ext>
              </a:extLst>
            </p:cNvPr>
            <p:cNvCxnSpPr>
              <a:stCxn id="46" idx="1"/>
              <a:endCxn id="45" idx="5"/>
            </p:cNvCxnSpPr>
            <p:nvPr/>
          </p:nvCxnSpPr>
          <p:spPr>
            <a:xfrm flipH="1" flipV="1">
              <a:off x="6813884" y="4296598"/>
              <a:ext cx="390783" cy="23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7D87891-8485-4853-82F8-2B3795AF51D5}"/>
                </a:ext>
              </a:extLst>
            </p:cNvPr>
            <p:cNvSpPr/>
            <p:nvPr/>
          </p:nvSpPr>
          <p:spPr>
            <a:xfrm>
              <a:off x="5076497" y="3429351"/>
              <a:ext cx="2779270" cy="193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AEFC0FE-23C4-4806-89FB-6A30B983CC5A}"/>
                </a:ext>
              </a:extLst>
            </p:cNvPr>
            <p:cNvSpPr/>
            <p:nvPr/>
          </p:nvSpPr>
          <p:spPr>
            <a:xfrm>
              <a:off x="5434719" y="3783068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2A2ABB1-4958-485E-AAAF-D58978D806E1}"/>
                </a:ext>
              </a:extLst>
            </p:cNvPr>
            <p:cNvSpPr/>
            <p:nvPr/>
          </p:nvSpPr>
          <p:spPr>
            <a:xfrm>
              <a:off x="5434719" y="4372244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A95B3DD-490C-4221-A4E2-959CAA7A4E7C}"/>
                </a:ext>
              </a:extLst>
            </p:cNvPr>
            <p:cNvSpPr/>
            <p:nvPr/>
          </p:nvSpPr>
          <p:spPr>
            <a:xfrm>
              <a:off x="5990900" y="4070586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F089288-0E31-4A16-B3B5-26A340C36B77}"/>
                </a:ext>
              </a:extLst>
            </p:cNvPr>
            <p:cNvSpPr/>
            <p:nvPr/>
          </p:nvSpPr>
          <p:spPr>
            <a:xfrm>
              <a:off x="6561221" y="3773642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7BC19A3-EE2F-455F-8187-2A234C3F676D}"/>
                </a:ext>
              </a:extLst>
            </p:cNvPr>
            <p:cNvSpPr/>
            <p:nvPr/>
          </p:nvSpPr>
          <p:spPr>
            <a:xfrm>
              <a:off x="6452811" y="4442943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C9F7625-D077-4161-BA5C-A0F9BDDAD00F}"/>
                </a:ext>
              </a:extLst>
            </p:cNvPr>
            <p:cNvSpPr/>
            <p:nvPr/>
          </p:nvSpPr>
          <p:spPr>
            <a:xfrm>
              <a:off x="6999566" y="4829442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EAFE618-562F-4761-91CC-69A60EDE880C}"/>
                </a:ext>
              </a:extLst>
            </p:cNvPr>
            <p:cNvSpPr/>
            <p:nvPr/>
          </p:nvSpPr>
          <p:spPr>
            <a:xfrm>
              <a:off x="7329504" y="4084725"/>
              <a:ext cx="220578" cy="209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8A7F34A-4306-4D50-B99D-A6F07D0937EE}"/>
                </a:ext>
              </a:extLst>
            </p:cNvPr>
            <p:cNvCxnSpPr>
              <a:stCxn id="56" idx="5"/>
              <a:endCxn id="58" idx="2"/>
            </p:cNvCxnSpPr>
            <p:nvPr/>
          </p:nvCxnSpPr>
          <p:spPr>
            <a:xfrm>
              <a:off x="5622994" y="3961823"/>
              <a:ext cx="367906" cy="21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3CF1A8E-BD97-481E-9813-B762572F2A6D}"/>
                </a:ext>
              </a:extLst>
            </p:cNvPr>
            <p:cNvCxnSpPr>
              <a:stCxn id="57" idx="6"/>
              <a:endCxn id="58" idx="3"/>
            </p:cNvCxnSpPr>
            <p:nvPr/>
          </p:nvCxnSpPr>
          <p:spPr>
            <a:xfrm flipV="1">
              <a:off x="5655297" y="4249341"/>
              <a:ext cx="367906" cy="227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C58EA06-FB2C-487C-8D0F-19B5D9B14FD9}"/>
                </a:ext>
              </a:extLst>
            </p:cNvPr>
            <p:cNvCxnSpPr>
              <a:stCxn id="60" idx="0"/>
              <a:endCxn id="59" idx="4"/>
            </p:cNvCxnSpPr>
            <p:nvPr/>
          </p:nvCxnSpPr>
          <p:spPr>
            <a:xfrm flipV="1">
              <a:off x="6563100" y="3983067"/>
              <a:ext cx="108410" cy="459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6E422E6-64C9-4D1E-A5AC-A7A6A15E31AF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flipV="1">
              <a:off x="6179175" y="3878355"/>
              <a:ext cx="382046" cy="222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ADF880A-CA9B-4EDC-9F6B-C4AF261667DA}"/>
                </a:ext>
              </a:extLst>
            </p:cNvPr>
            <p:cNvCxnSpPr>
              <a:stCxn id="58" idx="4"/>
              <a:endCxn id="60" idx="2"/>
            </p:cNvCxnSpPr>
            <p:nvPr/>
          </p:nvCxnSpPr>
          <p:spPr>
            <a:xfrm>
              <a:off x="6101189" y="4280011"/>
              <a:ext cx="351622" cy="2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B666930-A70E-4DDD-8F35-3AA12537CE8E}"/>
                </a:ext>
              </a:extLst>
            </p:cNvPr>
            <p:cNvCxnSpPr>
              <a:stCxn id="62" idx="1"/>
              <a:endCxn id="59" idx="5"/>
            </p:cNvCxnSpPr>
            <p:nvPr/>
          </p:nvCxnSpPr>
          <p:spPr>
            <a:xfrm flipH="1" flipV="1">
              <a:off x="6749496" y="3952397"/>
              <a:ext cx="612311" cy="162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BFB690A-1B77-4FE0-AC09-42A4B0098510}"/>
                </a:ext>
              </a:extLst>
            </p:cNvPr>
            <p:cNvCxnSpPr>
              <a:stCxn id="61" idx="1"/>
              <a:endCxn id="60" idx="5"/>
            </p:cNvCxnSpPr>
            <p:nvPr/>
          </p:nvCxnSpPr>
          <p:spPr>
            <a:xfrm flipH="1" flipV="1">
              <a:off x="6641086" y="4621698"/>
              <a:ext cx="390783" cy="23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52DE758-1C13-4931-8BE7-425FEA52208A}"/>
              </a:ext>
            </a:extLst>
          </p:cNvPr>
          <p:cNvSpPr/>
          <p:nvPr/>
        </p:nvSpPr>
        <p:spPr bwMode="auto">
          <a:xfrm>
            <a:off x="2175485" y="4630032"/>
            <a:ext cx="1345699" cy="4227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FC1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DCE5E23-BBE9-4DDC-BE8E-B2CD106E8F02}"/>
              </a:ext>
            </a:extLst>
          </p:cNvPr>
          <p:cNvSpPr/>
          <p:nvPr/>
        </p:nvSpPr>
        <p:spPr bwMode="auto">
          <a:xfrm>
            <a:off x="2188327" y="5338019"/>
            <a:ext cx="1345699" cy="4227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FC2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7D1420B-4CCF-4E77-A1A4-D556994DA862}"/>
              </a:ext>
            </a:extLst>
          </p:cNvPr>
          <p:cNvSpPr/>
          <p:nvPr/>
        </p:nvSpPr>
        <p:spPr bwMode="auto">
          <a:xfrm>
            <a:off x="2175485" y="3922044"/>
            <a:ext cx="1345699" cy="4227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Node2Vec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46BFA824-B330-4EFF-A0EC-FB9478C180E4}"/>
              </a:ext>
            </a:extLst>
          </p:cNvPr>
          <p:cNvSpPr/>
          <p:nvPr/>
        </p:nvSpPr>
        <p:spPr bwMode="auto">
          <a:xfrm>
            <a:off x="2693621" y="3589242"/>
            <a:ext cx="296894" cy="2852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B12A4A24-FB54-459F-AA8E-A73F179F1B62}"/>
              </a:ext>
            </a:extLst>
          </p:cNvPr>
          <p:cNvSpPr/>
          <p:nvPr/>
        </p:nvSpPr>
        <p:spPr bwMode="auto">
          <a:xfrm>
            <a:off x="2704760" y="4344745"/>
            <a:ext cx="296894" cy="2852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97A8073D-E51F-4CFB-BDAB-BF6411AE0B3E}"/>
              </a:ext>
            </a:extLst>
          </p:cNvPr>
          <p:cNvSpPr/>
          <p:nvPr/>
        </p:nvSpPr>
        <p:spPr bwMode="auto">
          <a:xfrm>
            <a:off x="2722465" y="5052732"/>
            <a:ext cx="296894" cy="2852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64ADCA-7B3C-4B35-83D4-47C14F21E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1" y="6172899"/>
            <a:ext cx="1272143" cy="461665"/>
          </a:xfrm>
          <a:prstGeom prst="rect">
            <a:avLst/>
          </a:prstGeom>
        </p:spPr>
      </p:pic>
      <p:sp>
        <p:nvSpPr>
          <p:cNvPr id="72" name="箭头: 下 71">
            <a:extLst>
              <a:ext uri="{FF2B5EF4-FFF2-40B4-BE49-F238E27FC236}">
                <a16:creationId xmlns:a16="http://schemas.microsoft.com/office/drawing/2014/main" id="{8EDE2161-5A4D-47BD-A1E2-CD86CB229F49}"/>
              </a:ext>
            </a:extLst>
          </p:cNvPr>
          <p:cNvSpPr/>
          <p:nvPr/>
        </p:nvSpPr>
        <p:spPr bwMode="auto">
          <a:xfrm>
            <a:off x="2704012" y="5848101"/>
            <a:ext cx="296894" cy="2852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5E0A77-2913-4455-9105-22C2D93DF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6" y="6269439"/>
            <a:ext cx="864769" cy="365125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F38E540A-5CFC-47F1-B05A-BE63E4E3A2B4}"/>
              </a:ext>
            </a:extLst>
          </p:cNvPr>
          <p:cNvSpPr txBox="1"/>
          <p:nvPr/>
        </p:nvSpPr>
        <p:spPr>
          <a:xfrm>
            <a:off x="5173705" y="1820659"/>
            <a:ext cx="2841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Temporal Embedding</a:t>
            </a:r>
            <a:endParaRPr lang="zh-CN" altLang="en-US" sz="2400" dirty="0"/>
          </a:p>
        </p:txBody>
      </p:sp>
      <p:sp>
        <p:nvSpPr>
          <p:cNvPr id="74" name="星形: 五角 73">
            <a:extLst>
              <a:ext uri="{FF2B5EF4-FFF2-40B4-BE49-F238E27FC236}">
                <a16:creationId xmlns:a16="http://schemas.microsoft.com/office/drawing/2014/main" id="{471934CF-E927-4B7C-A7CA-2C9890EA9A13}"/>
              </a:ext>
            </a:extLst>
          </p:cNvPr>
          <p:cNvSpPr/>
          <p:nvPr/>
        </p:nvSpPr>
        <p:spPr bwMode="auto">
          <a:xfrm>
            <a:off x="4898856" y="1910294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234BA0C-E9B5-4050-B1B2-37E330981894}"/>
              </a:ext>
            </a:extLst>
          </p:cNvPr>
          <p:cNvGrpSpPr/>
          <p:nvPr/>
        </p:nvGrpSpPr>
        <p:grpSpPr>
          <a:xfrm>
            <a:off x="4202975" y="2787601"/>
            <a:ext cx="3966988" cy="3878639"/>
            <a:chOff x="4202975" y="2787601"/>
            <a:chExt cx="3966988" cy="3878639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31E8C38-B142-480F-B9D5-D7A5346DA608}"/>
                </a:ext>
              </a:extLst>
            </p:cNvPr>
            <p:cNvSpPr/>
            <p:nvPr/>
          </p:nvSpPr>
          <p:spPr bwMode="auto">
            <a:xfrm>
              <a:off x="4202975" y="2787601"/>
              <a:ext cx="3966988" cy="8088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C28D7BE-8CF8-401A-98EC-880803EC724A}"/>
                </a:ext>
              </a:extLst>
            </p:cNvPr>
            <p:cNvSpPr txBox="1"/>
            <p:nvPr/>
          </p:nvSpPr>
          <p:spPr>
            <a:xfrm>
              <a:off x="4302503" y="2917902"/>
              <a:ext cx="18577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Day of week</a:t>
              </a:r>
              <a:endParaRPr lang="zh-CN" altLang="en-US" sz="2400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3B5CFC2-620A-4232-A4E1-D7A4E869689E}"/>
                </a:ext>
              </a:extLst>
            </p:cNvPr>
            <p:cNvSpPr txBox="1"/>
            <p:nvPr/>
          </p:nvSpPr>
          <p:spPr>
            <a:xfrm>
              <a:off x="6312169" y="2948028"/>
              <a:ext cx="18577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Time of day</a:t>
              </a:r>
              <a:endParaRPr lang="zh-CN" altLang="en-US" sz="2400" dirty="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5E23CD-A09F-4FA4-8EC2-31AB514EBE8E}"/>
                </a:ext>
              </a:extLst>
            </p:cNvPr>
            <p:cNvSpPr/>
            <p:nvPr/>
          </p:nvSpPr>
          <p:spPr bwMode="auto">
            <a:xfrm>
              <a:off x="5315200" y="4101708"/>
              <a:ext cx="1345699" cy="42270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/>
                <a:t>FC1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9F78C6E3-1833-4873-8024-E981C6D73E1F}"/>
                </a:ext>
              </a:extLst>
            </p:cNvPr>
            <p:cNvSpPr/>
            <p:nvPr/>
          </p:nvSpPr>
          <p:spPr bwMode="auto">
            <a:xfrm>
              <a:off x="5328042" y="4809695"/>
              <a:ext cx="1345699" cy="42270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/>
                <a:t>FC2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箭头: 下 78">
              <a:extLst>
                <a:ext uri="{FF2B5EF4-FFF2-40B4-BE49-F238E27FC236}">
                  <a16:creationId xmlns:a16="http://schemas.microsoft.com/office/drawing/2014/main" id="{FDEFBB4C-5F78-4DAE-A526-239BD65A69AE}"/>
                </a:ext>
              </a:extLst>
            </p:cNvPr>
            <p:cNvSpPr/>
            <p:nvPr/>
          </p:nvSpPr>
          <p:spPr bwMode="auto">
            <a:xfrm>
              <a:off x="5844475" y="3816421"/>
              <a:ext cx="296894" cy="28528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箭头: 下 79">
              <a:extLst>
                <a:ext uri="{FF2B5EF4-FFF2-40B4-BE49-F238E27FC236}">
                  <a16:creationId xmlns:a16="http://schemas.microsoft.com/office/drawing/2014/main" id="{FABA3CBB-3DB8-4961-9652-5D03FCA8EFCA}"/>
                </a:ext>
              </a:extLst>
            </p:cNvPr>
            <p:cNvSpPr/>
            <p:nvPr/>
          </p:nvSpPr>
          <p:spPr bwMode="auto">
            <a:xfrm>
              <a:off x="5862180" y="4524408"/>
              <a:ext cx="296894" cy="28528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34DC18C0-3558-4BD1-86FF-5BFB834B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087" y="5738262"/>
              <a:ext cx="1576563" cy="422701"/>
            </a:xfrm>
            <a:prstGeom prst="rect">
              <a:avLst/>
            </a:prstGeom>
          </p:spPr>
        </p:pic>
        <p:sp>
          <p:nvSpPr>
            <p:cNvPr id="84" name="箭头: 下 83">
              <a:extLst>
                <a:ext uri="{FF2B5EF4-FFF2-40B4-BE49-F238E27FC236}">
                  <a16:creationId xmlns:a16="http://schemas.microsoft.com/office/drawing/2014/main" id="{A0F92C49-EEF7-41F3-9486-488433D92F30}"/>
                </a:ext>
              </a:extLst>
            </p:cNvPr>
            <p:cNvSpPr/>
            <p:nvPr/>
          </p:nvSpPr>
          <p:spPr bwMode="auto">
            <a:xfrm>
              <a:off x="5872340" y="5425596"/>
              <a:ext cx="296894" cy="28528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36AC8AA5-8B0D-41F5-95F2-A48232F3C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093" y="6316674"/>
              <a:ext cx="2966318" cy="349566"/>
            </a:xfrm>
            <a:prstGeom prst="rect">
              <a:avLst/>
            </a:prstGeom>
          </p:spPr>
        </p:pic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D433B353-3506-4A62-B7D3-787A4D89B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69" y="4712251"/>
            <a:ext cx="2679469" cy="469168"/>
          </a:xfrm>
          <a:prstGeom prst="rect">
            <a:avLst/>
          </a:prstGeom>
        </p:spPr>
      </p:pic>
      <p:sp>
        <p:nvSpPr>
          <p:cNvPr id="89" name="加号 88">
            <a:extLst>
              <a:ext uri="{FF2B5EF4-FFF2-40B4-BE49-F238E27FC236}">
                <a16:creationId xmlns:a16="http://schemas.microsoft.com/office/drawing/2014/main" id="{AD2B8D0F-37DF-48C5-9165-09A74E7BFEBB}"/>
              </a:ext>
            </a:extLst>
          </p:cNvPr>
          <p:cNvSpPr/>
          <p:nvPr/>
        </p:nvSpPr>
        <p:spPr bwMode="auto">
          <a:xfrm>
            <a:off x="4236890" y="4780340"/>
            <a:ext cx="421253" cy="36512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BD06C303-0669-4F18-928E-98F6CCA5BC1D}"/>
              </a:ext>
            </a:extLst>
          </p:cNvPr>
          <p:cNvSpPr/>
          <p:nvPr/>
        </p:nvSpPr>
        <p:spPr bwMode="auto">
          <a:xfrm rot="16200000">
            <a:off x="7294684" y="4841847"/>
            <a:ext cx="296894" cy="2852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55F80614-7E63-4E0C-8733-1DCEF50D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61" y="5341010"/>
            <a:ext cx="720439" cy="400243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A1CC1718-433A-4649-A474-EBBE95946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81" y="5338018"/>
            <a:ext cx="1811103" cy="4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3" grpId="0" animBg="1"/>
      <p:bldP spid="20" grpId="0" animBg="1"/>
      <p:bldP spid="24" grpId="0" animBg="1"/>
      <p:bldP spid="5" grpId="0" animBg="1"/>
      <p:bldP spid="70" grpId="0" animBg="1"/>
      <p:bldP spid="71" grpId="0" animBg="1"/>
      <p:bldP spid="72" grpId="0" animBg="1"/>
      <p:bldP spid="73" grpId="0"/>
      <p:bldP spid="74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ST-Attention Block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BF9495-1163-4130-BD92-A13BA455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73" y="4133227"/>
            <a:ext cx="3139712" cy="24614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7532EE-CAAC-41B7-A4B0-A9D414C21DDD}"/>
              </a:ext>
            </a:extLst>
          </p:cNvPr>
          <p:cNvSpPr txBox="1"/>
          <p:nvPr/>
        </p:nvSpPr>
        <p:spPr>
          <a:xfrm>
            <a:off x="1879600" y="179888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Spatial</a:t>
            </a:r>
            <a:r>
              <a:rPr lang="zh-CN" altLang="en-US" sz="2000" b="1" dirty="0"/>
              <a:t> </a:t>
            </a:r>
            <a:r>
              <a:rPr lang="zh-CN" altLang="en-US" sz="2400" b="1" dirty="0"/>
              <a:t>Attention</a:t>
            </a:r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183473A-4914-4EDB-8AB8-D4ABABDDED88}"/>
              </a:ext>
            </a:extLst>
          </p:cNvPr>
          <p:cNvSpPr/>
          <p:nvPr/>
        </p:nvSpPr>
        <p:spPr bwMode="auto">
          <a:xfrm>
            <a:off x="1516739" y="188582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B26F50-784B-48DF-963D-8D659A6E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271754"/>
            <a:ext cx="5581650" cy="952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65BA20-867F-4481-AAFB-FD55DD761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" y="3465513"/>
            <a:ext cx="6260736" cy="22185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52CB2D5-81B0-40A2-9B46-F9ABCD531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74" y="904843"/>
            <a:ext cx="5128787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ST-Attention Block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BF9495-1163-4130-BD92-A13BA455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73" y="4133227"/>
            <a:ext cx="3139712" cy="24614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7532EE-CAAC-41B7-A4B0-A9D414C21DDD}"/>
              </a:ext>
            </a:extLst>
          </p:cNvPr>
          <p:cNvSpPr txBox="1"/>
          <p:nvPr/>
        </p:nvSpPr>
        <p:spPr>
          <a:xfrm>
            <a:off x="1879600" y="1798889"/>
            <a:ext cx="3177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group spatial attention</a:t>
            </a:r>
            <a:endParaRPr lang="zh-CN" altLang="en-US" sz="2400" b="1" dirty="0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183473A-4914-4EDB-8AB8-D4ABABDDED88}"/>
              </a:ext>
            </a:extLst>
          </p:cNvPr>
          <p:cNvSpPr/>
          <p:nvPr/>
        </p:nvSpPr>
        <p:spPr bwMode="auto">
          <a:xfrm>
            <a:off x="1516739" y="188582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EFEF1-065D-4E42-BC7C-BEA919139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52" y="1291010"/>
            <a:ext cx="5465398" cy="2699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D35D04-FB28-4561-B72D-1C8A5DCE0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2433360"/>
            <a:ext cx="1783264" cy="4810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2EC249-11E5-485E-885D-178427080167}"/>
              </a:ext>
            </a:extLst>
          </p:cNvPr>
          <p:cNvSpPr txBox="1"/>
          <p:nvPr/>
        </p:nvSpPr>
        <p:spPr>
          <a:xfrm>
            <a:off x="1516739" y="2489200"/>
            <a:ext cx="102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4567CE-89FC-4D95-B4A9-97F70A0B6FA0}"/>
              </a:ext>
            </a:extLst>
          </p:cNvPr>
          <p:cNvSpPr txBox="1"/>
          <p:nvPr/>
        </p:nvSpPr>
        <p:spPr>
          <a:xfrm>
            <a:off x="401000" y="3078642"/>
            <a:ext cx="4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计算组内注意力：</a:t>
            </a:r>
            <a:r>
              <a:rPr lang="en-US" altLang="zh-CN" dirty="0"/>
              <a:t>spatial attention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60C574-CC48-4A97-830E-AC47F9055D05}"/>
              </a:ext>
            </a:extLst>
          </p:cNvPr>
          <p:cNvSpPr txBox="1"/>
          <p:nvPr/>
        </p:nvSpPr>
        <p:spPr>
          <a:xfrm>
            <a:off x="401000" y="3583273"/>
            <a:ext cx="4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聚合组内注意力：</a:t>
            </a:r>
            <a:r>
              <a:rPr lang="en-US" altLang="zh-CN" dirty="0"/>
              <a:t>max-pooling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E897F0-EB46-4D0C-9758-247988A1019D}"/>
              </a:ext>
            </a:extLst>
          </p:cNvPr>
          <p:cNvSpPr txBox="1"/>
          <p:nvPr/>
        </p:nvSpPr>
        <p:spPr>
          <a:xfrm>
            <a:off x="459580" y="4172715"/>
            <a:ext cx="4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计算组间注意力：</a:t>
            </a:r>
            <a:r>
              <a:rPr lang="en-US" altLang="zh-CN" dirty="0"/>
              <a:t>spatial attention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9311A5-EC74-4527-AF8D-70DD232693A0}"/>
              </a:ext>
            </a:extLst>
          </p:cNvPr>
          <p:cNvSpPr txBox="1"/>
          <p:nvPr/>
        </p:nvSpPr>
        <p:spPr>
          <a:xfrm>
            <a:off x="459580" y="4669026"/>
            <a:ext cx="583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每个节点注意力：组内本地注意力</a:t>
            </a:r>
            <a:r>
              <a:rPr lang="en-US" altLang="zh-CN" dirty="0"/>
              <a:t>+</a:t>
            </a:r>
            <a:r>
              <a:rPr lang="zh-CN" altLang="en-US" dirty="0"/>
              <a:t>组间注意力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1674492-4B2A-4280-A42F-80828215477B}"/>
              </a:ext>
            </a:extLst>
          </p:cNvPr>
          <p:cNvGrpSpPr/>
          <p:nvPr/>
        </p:nvGrpSpPr>
        <p:grpSpPr>
          <a:xfrm>
            <a:off x="2327442" y="5175534"/>
            <a:ext cx="3707163" cy="449992"/>
            <a:chOff x="2280887" y="5148168"/>
            <a:chExt cx="3655486" cy="36766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35B073D-59EB-48D3-92A7-C5EA8F2E9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887" y="5148168"/>
              <a:ext cx="762066" cy="320068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30EB661-F745-4D2F-A99A-3A2D63397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9823" y="5163404"/>
              <a:ext cx="2876550" cy="352425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51A2C54-D1F9-4764-82B2-1FF75A2D5EE7}"/>
              </a:ext>
            </a:extLst>
          </p:cNvPr>
          <p:cNvSpPr txBox="1"/>
          <p:nvPr/>
        </p:nvSpPr>
        <p:spPr>
          <a:xfrm>
            <a:off x="1272899" y="5220894"/>
            <a:ext cx="126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计算量：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0A50EC-852C-40A9-A63F-3C9C4461B254}"/>
              </a:ext>
            </a:extLst>
          </p:cNvPr>
          <p:cNvGrpSpPr/>
          <p:nvPr/>
        </p:nvGrpSpPr>
        <p:grpSpPr>
          <a:xfrm>
            <a:off x="1551489" y="5772762"/>
            <a:ext cx="1551905" cy="431343"/>
            <a:chOff x="1648495" y="5834283"/>
            <a:chExt cx="1273244" cy="297206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DEC2679-22B0-41C0-941D-854EAE49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495" y="5864766"/>
              <a:ext cx="670618" cy="266723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32D1651-22B2-4DFD-91F0-4D1D1754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810" y="5834283"/>
              <a:ext cx="563929" cy="297206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1CA4E42E-5767-4047-B09D-07C86B6C72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35" y="5772762"/>
            <a:ext cx="2644815" cy="43134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947A550-5B0D-48AD-B19F-C5CFB0FE3901}"/>
              </a:ext>
            </a:extLst>
          </p:cNvPr>
          <p:cNvSpPr txBox="1"/>
          <p:nvPr/>
        </p:nvSpPr>
        <p:spPr>
          <a:xfrm>
            <a:off x="961210" y="5803767"/>
            <a:ext cx="126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</a:p>
        </p:txBody>
      </p:sp>
    </p:spTree>
    <p:extLst>
      <p:ext uri="{BB962C8B-B14F-4D97-AF65-F5344CB8AC3E}">
        <p14:creationId xmlns:p14="http://schemas.microsoft.com/office/powerpoint/2010/main" val="26120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ST-Attention Block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BF9495-1163-4130-BD92-A13BA455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73" y="4133227"/>
            <a:ext cx="3139712" cy="24614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7532EE-CAAC-41B7-A4B0-A9D414C21DDD}"/>
              </a:ext>
            </a:extLst>
          </p:cNvPr>
          <p:cNvSpPr txBox="1"/>
          <p:nvPr/>
        </p:nvSpPr>
        <p:spPr>
          <a:xfrm>
            <a:off x="1879600" y="179888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Temporal Attention</a:t>
            </a:r>
            <a:endParaRPr lang="zh-CN" altLang="en-US" sz="2400" b="1" dirty="0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183473A-4914-4EDB-8AB8-D4ABABDDED88}"/>
              </a:ext>
            </a:extLst>
          </p:cNvPr>
          <p:cNvSpPr/>
          <p:nvPr/>
        </p:nvSpPr>
        <p:spPr bwMode="auto">
          <a:xfrm>
            <a:off x="1516739" y="188582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12577-80FA-47AB-BB9F-54C74595C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73" y="1301097"/>
            <a:ext cx="5227773" cy="2629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5FE348-4302-4BC7-98D2-3A6BA03B9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7" y="2504567"/>
            <a:ext cx="5674261" cy="8608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27185C-5E50-42CB-9D8F-B6AB3060D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" y="3757926"/>
            <a:ext cx="6012585" cy="2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ST-Attention Block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BF9495-1163-4130-BD92-A13BA455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53" y="1029817"/>
            <a:ext cx="3139712" cy="24614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7532EE-CAAC-41B7-A4B0-A9D414C21DDD}"/>
              </a:ext>
            </a:extLst>
          </p:cNvPr>
          <p:cNvSpPr txBox="1"/>
          <p:nvPr/>
        </p:nvSpPr>
        <p:spPr>
          <a:xfrm>
            <a:off x="1879600" y="179888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Gated Fusion</a:t>
            </a:r>
            <a:endParaRPr lang="zh-CN" altLang="en-US" sz="2400" b="1" dirty="0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183473A-4914-4EDB-8AB8-D4ABABDDED88}"/>
              </a:ext>
            </a:extLst>
          </p:cNvPr>
          <p:cNvSpPr/>
          <p:nvPr/>
        </p:nvSpPr>
        <p:spPr bwMode="auto">
          <a:xfrm>
            <a:off x="1516739" y="188582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EA7A2-69F5-4888-A5A1-09CDF120F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2504567"/>
            <a:ext cx="4835430" cy="6239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A8709D-D758-4167-A3C3-21B0E0C8B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9" y="3429000"/>
            <a:ext cx="4680250" cy="7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6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269</Words>
  <Application>Microsoft Office PowerPoint</Application>
  <PresentationFormat>宽屏</PresentationFormat>
  <Paragraphs>82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NimbusRomNo9L-Medi</vt:lpstr>
      <vt:lpstr>等线</vt:lpstr>
      <vt:lpstr>Arial</vt:lpstr>
      <vt:lpstr>Calibri</vt:lpstr>
      <vt:lpstr>Calibri Light</vt:lpstr>
      <vt:lpstr>Times New Roman</vt:lpstr>
      <vt:lpstr>Office Theme</vt:lpstr>
      <vt:lpstr> GMAN   (GMAN: A Graph Multi-Attention Network for Traffic Prediction 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2774</cp:revision>
  <dcterms:created xsi:type="dcterms:W3CDTF">2015-07-07T01:37:00Z</dcterms:created>
  <dcterms:modified xsi:type="dcterms:W3CDTF">2022-06-21T07:15:52Z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