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74" r:id="rId2"/>
    <p:sldId id="781" r:id="rId3"/>
    <p:sldId id="787" r:id="rId4"/>
    <p:sldId id="789" r:id="rId5"/>
    <p:sldId id="790" r:id="rId6"/>
    <p:sldId id="792" r:id="rId7"/>
    <p:sldId id="793" r:id="rId8"/>
    <p:sldId id="786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781"/>
            <p14:sldId id="787"/>
            <p14:sldId id="789"/>
            <p14:sldId id="790"/>
            <p14:sldId id="792"/>
            <p14:sldId id="793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28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8711" autoAdjust="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>
        <p:guide orient="horz" pos="4020"/>
        <p:guide pos="3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2021/10/14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2021/10/14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231F20"/>
                </a:solidFill>
                <a:latin typeface="Times-Bold"/>
              </a:rPr>
              <a:t>GATs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231F20"/>
                </a:solidFill>
                <a:latin typeface="Times-Roman"/>
              </a:rPr>
              <a:t>GRAPH ATTENTION </a:t>
            </a:r>
            <a:br>
              <a:rPr lang="en-US" altLang="zh-CN" sz="2800" dirty="0">
                <a:solidFill>
                  <a:srgbClr val="231F20"/>
                </a:solidFill>
                <a:latin typeface="Times-Roman"/>
              </a:rPr>
            </a:br>
            <a:r>
              <a:rPr lang="en-US" altLang="zh-CN" sz="2800" dirty="0">
                <a:solidFill>
                  <a:srgbClr val="231F20"/>
                </a:solidFill>
                <a:latin typeface="Times-Roman"/>
              </a:rPr>
              <a:t>NETWORKS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8266" y="5293380"/>
            <a:ext cx="5859558" cy="1655762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591130" y="3023440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2018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2121763" y="4238675"/>
            <a:ext cx="945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International Conference on Learning Representations</a:t>
            </a:r>
            <a:r>
              <a:rPr lang="en-US" altLang="zh-CN" sz="2800" dirty="0"/>
              <a:t>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5591130" y="3703638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121212"/>
                </a:solidFill>
                <a:effectLst/>
                <a:latin typeface="-apple-system"/>
              </a:rPr>
              <a:t>ICLR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A7088-C1CA-4911-8599-62681B01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66" y="1690006"/>
            <a:ext cx="4717189" cy="3139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7699CD-40D6-48B7-A390-BA020560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45" y="3690610"/>
            <a:ext cx="3630549" cy="10041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C0DD76-EB71-4C7D-81D1-051A57C64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3" y="1690006"/>
            <a:ext cx="3630549" cy="1041394"/>
          </a:xfrm>
          <a:prstGeom prst="rect">
            <a:avLst/>
          </a:prstGeom>
        </p:spPr>
      </p:pic>
      <p:sp>
        <p:nvSpPr>
          <p:cNvPr id="10" name="文本框 136">
            <a:extLst>
              <a:ext uri="{FF2B5EF4-FFF2-40B4-BE49-F238E27FC236}">
                <a16:creationId xmlns:a16="http://schemas.microsoft.com/office/drawing/2014/main" id="{B00B4804-A1F3-4C4C-887C-A32BE34B32B5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  <a:effectLst/>
                <a:latin typeface="AdvGulliv-R"/>
              </a:rPr>
              <a:t>Node embedding</a:t>
            </a:r>
            <a:endParaRPr lang="zh-CN" altLang="en-US" sz="28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028895-8D21-494F-A59B-C9632877FB10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36">
            <a:extLst>
              <a:ext uri="{FF2B5EF4-FFF2-40B4-BE49-F238E27FC236}">
                <a16:creationId xmlns:a16="http://schemas.microsoft.com/office/drawing/2014/main" id="{3091D337-4619-47CE-BD1E-13B7648688FF}"/>
              </a:ext>
            </a:extLst>
          </p:cNvPr>
          <p:cNvSpPr txBox="1"/>
          <p:nvPr/>
        </p:nvSpPr>
        <p:spPr>
          <a:xfrm>
            <a:off x="1012767" y="316739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  <a:latin typeface="AdvGulliv-R"/>
              </a:rPr>
              <a:t>Final layer</a:t>
            </a:r>
            <a:endParaRPr lang="zh-CN" altLang="en-US" sz="28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32DD453-E56B-488B-B80E-52175A9AEE17}"/>
              </a:ext>
            </a:extLst>
          </p:cNvPr>
          <p:cNvSpPr/>
          <p:nvPr/>
        </p:nvSpPr>
        <p:spPr bwMode="auto">
          <a:xfrm>
            <a:off x="550863" y="333851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模型推导</a:t>
            </a:r>
            <a:endParaRPr lang="en-US" altLang="zh-CN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381658-AFCB-4EB1-865B-BFF66574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98" y="3308134"/>
            <a:ext cx="3463092" cy="1229221"/>
          </a:xfrm>
          <a:prstGeom prst="rect">
            <a:avLst/>
          </a:prstGeom>
        </p:spPr>
      </p:pic>
      <p:sp>
        <p:nvSpPr>
          <p:cNvPr id="18" name="文本框 136">
            <a:extLst>
              <a:ext uri="{FF2B5EF4-FFF2-40B4-BE49-F238E27FC236}">
                <a16:creationId xmlns:a16="http://schemas.microsoft.com/office/drawing/2014/main" id="{E4D5F58E-0CE8-4EF1-A194-CDB1B9C4BB93}"/>
              </a:ext>
            </a:extLst>
          </p:cNvPr>
          <p:cNvSpPr txBox="1"/>
          <p:nvPr/>
        </p:nvSpPr>
        <p:spPr>
          <a:xfrm>
            <a:off x="2051857" y="1112734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假设：</a:t>
            </a:r>
            <a:endParaRPr lang="zh-CN" altLang="en-US" sz="28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A27B0BA-545F-486F-AB2A-CA2273DFC98E}"/>
              </a:ext>
            </a:extLst>
          </p:cNvPr>
          <p:cNvSpPr/>
          <p:nvPr/>
        </p:nvSpPr>
        <p:spPr bwMode="auto">
          <a:xfrm>
            <a:off x="1772575" y="1283857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5B52B812-3687-42C8-961D-5CF52E8FEF16}"/>
              </a:ext>
            </a:extLst>
          </p:cNvPr>
          <p:cNvSpPr/>
          <p:nvPr/>
        </p:nvSpPr>
        <p:spPr bwMode="auto">
          <a:xfrm>
            <a:off x="2185426" y="1871602"/>
            <a:ext cx="322305" cy="239697"/>
          </a:xfrm>
          <a:prstGeom prst="star5">
            <a:avLst>
              <a:gd name="adj" fmla="val 13400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136">
            <a:extLst>
              <a:ext uri="{FF2B5EF4-FFF2-40B4-BE49-F238E27FC236}">
                <a16:creationId xmlns:a16="http://schemas.microsoft.com/office/drawing/2014/main" id="{8A85C1B2-B848-456F-9383-D35310A54D51}"/>
              </a:ext>
            </a:extLst>
          </p:cNvPr>
          <p:cNvSpPr txBox="1"/>
          <p:nvPr/>
        </p:nvSpPr>
        <p:spPr>
          <a:xfrm>
            <a:off x="2623699" y="1806428"/>
            <a:ext cx="519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AdvGulliv-R"/>
              </a:rPr>
              <a:t>不考虑边的权重</a:t>
            </a:r>
            <a:endParaRPr lang="zh-CN" altLang="en-US" sz="2000" dirty="0"/>
          </a:p>
        </p:txBody>
      </p:sp>
      <p:sp>
        <p:nvSpPr>
          <p:cNvPr id="28" name="星形: 五角 27">
            <a:extLst>
              <a:ext uri="{FF2B5EF4-FFF2-40B4-BE49-F238E27FC236}">
                <a16:creationId xmlns:a16="http://schemas.microsoft.com/office/drawing/2014/main" id="{04B38574-2AF2-4CF6-B167-07C5CF83D1B7}"/>
              </a:ext>
            </a:extLst>
          </p:cNvPr>
          <p:cNvSpPr/>
          <p:nvPr/>
        </p:nvSpPr>
        <p:spPr bwMode="auto">
          <a:xfrm>
            <a:off x="2192784" y="2337163"/>
            <a:ext cx="322305" cy="239697"/>
          </a:xfrm>
          <a:prstGeom prst="star5">
            <a:avLst>
              <a:gd name="adj" fmla="val 13400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C1627E30-5B5A-4101-80ED-0312BBD7C9D4}"/>
              </a:ext>
            </a:extLst>
          </p:cNvPr>
          <p:cNvSpPr txBox="1"/>
          <p:nvPr/>
        </p:nvSpPr>
        <p:spPr>
          <a:xfrm>
            <a:off x="2595545" y="2271989"/>
            <a:ext cx="519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AdvGulliv-R"/>
              </a:rPr>
              <a:t>不考虑多头注意力机制</a:t>
            </a:r>
            <a:endParaRPr lang="zh-CN" altLang="en-US" sz="20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1F458FA-E5D1-40F5-9F8E-511157335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91" y="3308134"/>
            <a:ext cx="3630549" cy="104139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96A4BC6-8744-459E-A7D7-293395954181}"/>
              </a:ext>
            </a:extLst>
          </p:cNvPr>
          <p:cNvSpPr/>
          <p:nvPr/>
        </p:nvSpPr>
        <p:spPr bwMode="auto">
          <a:xfrm>
            <a:off x="5435924" y="3664593"/>
            <a:ext cx="671830" cy="3256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46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模型推导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318E5-0D6E-4A95-B3D9-705EFF2D6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89" y="946858"/>
            <a:ext cx="2650784" cy="15610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381658-AFCB-4EB1-865B-BFF66574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35" y="1112755"/>
            <a:ext cx="3463092" cy="12292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75344D-7695-4891-82FA-B6700F3184C6}"/>
                  </a:ext>
                </a:extLst>
              </p:cNvPr>
              <p:cNvSpPr txBox="1"/>
              <p:nvPr/>
            </p:nvSpPr>
            <p:spPr>
              <a:xfrm>
                <a:off x="2086964" y="4778672"/>
                <a:ext cx="5553122" cy="467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b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1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75344D-7695-4891-82FA-B6700F31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964" y="4778672"/>
                <a:ext cx="5553122" cy="467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36">
            <a:extLst>
              <a:ext uri="{FF2B5EF4-FFF2-40B4-BE49-F238E27FC236}">
                <a16:creationId xmlns:a16="http://schemas.microsoft.com/office/drawing/2014/main" id="{01744F1F-0781-4FB1-8424-BB1DE09F81DF}"/>
              </a:ext>
            </a:extLst>
          </p:cNvPr>
          <p:cNvSpPr txBox="1"/>
          <p:nvPr/>
        </p:nvSpPr>
        <p:spPr>
          <a:xfrm>
            <a:off x="1012767" y="1036547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假设：</a:t>
            </a:r>
            <a:endParaRPr lang="zh-CN" altLang="en-US" sz="28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FD9E9F0-A310-4EB2-8AF7-03E80DECB485}"/>
              </a:ext>
            </a:extLst>
          </p:cNvPr>
          <p:cNvSpPr/>
          <p:nvPr/>
        </p:nvSpPr>
        <p:spPr bwMode="auto">
          <a:xfrm>
            <a:off x="733485" y="1207670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136">
            <a:extLst>
              <a:ext uri="{FF2B5EF4-FFF2-40B4-BE49-F238E27FC236}">
                <a16:creationId xmlns:a16="http://schemas.microsoft.com/office/drawing/2014/main" id="{C950412C-BAE9-4B89-A390-44E9A760B864}"/>
              </a:ext>
            </a:extLst>
          </p:cNvPr>
          <p:cNvSpPr txBox="1"/>
          <p:nvPr/>
        </p:nvSpPr>
        <p:spPr>
          <a:xfrm>
            <a:off x="1144428" y="3846198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以节点</a:t>
            </a:r>
            <a:r>
              <a:rPr lang="en-US" altLang="zh-CN" sz="2800" dirty="0">
                <a:solidFill>
                  <a:srgbClr val="000000"/>
                </a:solidFill>
                <a:latin typeface="AdvGulliv-R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为例：</a:t>
            </a:r>
            <a:endParaRPr lang="zh-CN" altLang="en-US" sz="28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47FDD8C-9DC4-4958-9123-3ADE101C04C3}"/>
              </a:ext>
            </a:extLst>
          </p:cNvPr>
          <p:cNvSpPr/>
          <p:nvPr/>
        </p:nvSpPr>
        <p:spPr bwMode="auto">
          <a:xfrm>
            <a:off x="865146" y="4017321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双括号 11">
            <a:extLst>
              <a:ext uri="{FF2B5EF4-FFF2-40B4-BE49-F238E27FC236}">
                <a16:creationId xmlns:a16="http://schemas.microsoft.com/office/drawing/2014/main" id="{F9ADD3DE-4F81-468F-9EBE-E33BF9AA89EA}"/>
              </a:ext>
            </a:extLst>
          </p:cNvPr>
          <p:cNvSpPr/>
          <p:nvPr/>
        </p:nvSpPr>
        <p:spPr bwMode="auto">
          <a:xfrm>
            <a:off x="5847263" y="3220943"/>
            <a:ext cx="1669553" cy="1070001"/>
          </a:xfrm>
          <a:prstGeom prst="bracketPai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295540-5B39-4DF9-882D-2958A4815966}"/>
              </a:ext>
            </a:extLst>
          </p:cNvPr>
          <p:cNvSpPr txBox="1"/>
          <p:nvPr/>
        </p:nvSpPr>
        <p:spPr>
          <a:xfrm>
            <a:off x="6088910" y="4285277"/>
            <a:ext cx="144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（</a:t>
            </a:r>
            <a:r>
              <a:rPr lang="en-US" altLang="zh-CN" sz="2000" dirty="0"/>
              <a:t>5*4</a:t>
            </a:r>
            <a:r>
              <a:rPr lang="zh-CN" altLang="en-US" sz="2000" dirty="0"/>
              <a:t>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C7FEB8-997C-41CB-BC5F-3F8F36F6D5EE}"/>
              </a:ext>
            </a:extLst>
          </p:cNvPr>
          <p:cNvCxnSpPr>
            <a:endCxn id="12" idx="0"/>
          </p:cNvCxnSpPr>
          <p:nvPr/>
        </p:nvCxnSpPr>
        <p:spPr bwMode="auto">
          <a:xfrm flipH="1">
            <a:off x="6682040" y="2411302"/>
            <a:ext cx="257176" cy="8096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D6E522C9-5A6C-450E-BA51-2B2AE9C9EE28}"/>
              </a:ext>
            </a:extLst>
          </p:cNvPr>
          <p:cNvSpPr/>
          <p:nvPr/>
        </p:nvSpPr>
        <p:spPr bwMode="auto">
          <a:xfrm>
            <a:off x="1356046" y="1839441"/>
            <a:ext cx="322305" cy="239697"/>
          </a:xfrm>
          <a:prstGeom prst="star5">
            <a:avLst>
              <a:gd name="adj" fmla="val 13400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36">
            <a:extLst>
              <a:ext uri="{FF2B5EF4-FFF2-40B4-BE49-F238E27FC236}">
                <a16:creationId xmlns:a16="http://schemas.microsoft.com/office/drawing/2014/main" id="{34E3D64A-2922-49CA-9E8C-427DDABDBEC8}"/>
              </a:ext>
            </a:extLst>
          </p:cNvPr>
          <p:cNvSpPr txBox="1"/>
          <p:nvPr/>
        </p:nvSpPr>
        <p:spPr>
          <a:xfrm>
            <a:off x="1794319" y="1774267"/>
            <a:ext cx="519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AdvGulliv-R"/>
              </a:rPr>
              <a:t>对于图上的每个节点特征个数为</a:t>
            </a:r>
            <a:r>
              <a:rPr lang="en-US" altLang="zh-CN" sz="2000" dirty="0">
                <a:solidFill>
                  <a:srgbClr val="000000"/>
                </a:solidFill>
                <a:latin typeface="AdvGulliv-R"/>
              </a:rPr>
              <a:t>4</a:t>
            </a:r>
            <a:endParaRPr lang="zh-CN" altLang="en-US" sz="2000" dirty="0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E7683890-C4C9-4EA9-8FC9-549275395DBA}"/>
              </a:ext>
            </a:extLst>
          </p:cNvPr>
          <p:cNvSpPr/>
          <p:nvPr/>
        </p:nvSpPr>
        <p:spPr bwMode="auto">
          <a:xfrm>
            <a:off x="1356046" y="2398279"/>
            <a:ext cx="322305" cy="239697"/>
          </a:xfrm>
          <a:prstGeom prst="star5">
            <a:avLst>
              <a:gd name="adj" fmla="val 13400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6671299A-5A52-48FC-B7B2-EF56EDA2E157}"/>
              </a:ext>
            </a:extLst>
          </p:cNvPr>
          <p:cNvSpPr txBox="1"/>
          <p:nvPr/>
        </p:nvSpPr>
        <p:spPr>
          <a:xfrm>
            <a:off x="1794319" y="2333105"/>
            <a:ext cx="5194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AdvGulliv-R"/>
              </a:rPr>
              <a:t>经过图卷积后特征个数映射到</a:t>
            </a:r>
            <a:r>
              <a:rPr lang="en-US" altLang="zh-CN" sz="2000" dirty="0">
                <a:solidFill>
                  <a:srgbClr val="000000"/>
                </a:solidFill>
                <a:latin typeface="AdvGulliv-R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AdvGulliv-R"/>
              </a:rPr>
              <a:t>维</a:t>
            </a:r>
            <a:endParaRPr lang="zh-CN" altLang="en-US" sz="2000" dirty="0"/>
          </a:p>
        </p:txBody>
      </p:sp>
      <p:sp>
        <p:nvSpPr>
          <p:cNvPr id="21" name="双括号 20">
            <a:extLst>
              <a:ext uri="{FF2B5EF4-FFF2-40B4-BE49-F238E27FC236}">
                <a16:creationId xmlns:a16="http://schemas.microsoft.com/office/drawing/2014/main" id="{E393B3EF-D45B-4DD7-A38A-2D25607750CB}"/>
              </a:ext>
            </a:extLst>
          </p:cNvPr>
          <p:cNvSpPr/>
          <p:nvPr/>
        </p:nvSpPr>
        <p:spPr bwMode="auto">
          <a:xfrm>
            <a:off x="9219078" y="3309322"/>
            <a:ext cx="1070141" cy="712262"/>
          </a:xfrm>
          <a:prstGeom prst="bracketPai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824132-29A7-46D0-B9B9-7A3639F610BD}"/>
              </a:ext>
            </a:extLst>
          </p:cNvPr>
          <p:cNvSpPr txBox="1"/>
          <p:nvPr/>
        </p:nvSpPr>
        <p:spPr>
          <a:xfrm>
            <a:off x="1912755" y="5339842"/>
            <a:ext cx="144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（</a:t>
            </a:r>
            <a:r>
              <a:rPr lang="en-US" altLang="zh-CN" sz="2000" dirty="0"/>
              <a:t>8*1</a:t>
            </a:r>
            <a:r>
              <a:rPr lang="zh-CN" altLang="en-US" sz="2000" dirty="0"/>
              <a:t>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ED8C7F4-576B-4AAE-863E-CE54EFE52145}"/>
              </a:ext>
            </a:extLst>
          </p:cNvPr>
          <p:cNvCxnSpPr/>
          <p:nvPr/>
        </p:nvCxnSpPr>
        <p:spPr bwMode="auto">
          <a:xfrm flipH="1">
            <a:off x="9814880" y="1728015"/>
            <a:ext cx="1165602" cy="134052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双括号 23">
            <a:extLst>
              <a:ext uri="{FF2B5EF4-FFF2-40B4-BE49-F238E27FC236}">
                <a16:creationId xmlns:a16="http://schemas.microsoft.com/office/drawing/2014/main" id="{7DF486F4-C233-4A6E-950E-D34E67070366}"/>
              </a:ext>
            </a:extLst>
          </p:cNvPr>
          <p:cNvSpPr/>
          <p:nvPr/>
        </p:nvSpPr>
        <p:spPr bwMode="auto">
          <a:xfrm>
            <a:off x="10901379" y="3009906"/>
            <a:ext cx="686538" cy="865255"/>
          </a:xfrm>
          <a:prstGeom prst="bracketPai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E30D6D6-AFD6-4ECA-94EE-7DE09BACCFCC}"/>
              </a:ext>
            </a:extLst>
          </p:cNvPr>
          <p:cNvSpPr txBox="1"/>
          <p:nvPr/>
        </p:nvSpPr>
        <p:spPr>
          <a:xfrm>
            <a:off x="10757441" y="3981119"/>
            <a:ext cx="144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（</a:t>
            </a:r>
            <a:r>
              <a:rPr lang="en-US" altLang="zh-CN" sz="2000" dirty="0"/>
              <a:t>4*1</a:t>
            </a:r>
            <a:r>
              <a:rPr lang="zh-CN" altLang="en-US" sz="2000" dirty="0"/>
              <a:t>）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739839-A9D7-4CF6-BE67-9EE0F256FC31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22714" y="1729024"/>
            <a:ext cx="265203" cy="114785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模型推导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318E5-0D6E-4A95-B3D9-705EFF2D6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7" y="1559767"/>
            <a:ext cx="2650784" cy="1561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75344D-7695-4891-82FA-B6700F3184C6}"/>
                  </a:ext>
                </a:extLst>
              </p:cNvPr>
              <p:cNvSpPr txBox="1"/>
              <p:nvPr/>
            </p:nvSpPr>
            <p:spPr>
              <a:xfrm>
                <a:off x="1920065" y="4403032"/>
                <a:ext cx="8007961" cy="467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b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1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rgbClr val="000000"/>
                              </a:solidFill>
                              <a:latin typeface="AdvGulliv-R"/>
                            </a:rPr>
                            <m:t>α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rgbClr val="000000"/>
                              </a:solidFill>
                              <a:latin typeface="AdvGulliv-R"/>
                            </a:rPr>
                            <m:t>α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rgbClr val="000000"/>
                              </a:solidFill>
                              <a:latin typeface="AdvGulliv-R"/>
                            </a:rPr>
                            <m:t>α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75344D-7695-4891-82FA-B6700F31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065" y="4403032"/>
                <a:ext cx="8007961" cy="467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A3E4ABF-A07A-4D4E-B6FD-86123ABC2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42" y="1669547"/>
            <a:ext cx="3840867" cy="1451237"/>
          </a:xfrm>
          <a:prstGeom prst="rect">
            <a:avLst/>
          </a:prstGeom>
        </p:spPr>
      </p:pic>
      <p:sp>
        <p:nvSpPr>
          <p:cNvPr id="9" name="文本框 136">
            <a:extLst>
              <a:ext uri="{FF2B5EF4-FFF2-40B4-BE49-F238E27FC236}">
                <a16:creationId xmlns:a16="http://schemas.microsoft.com/office/drawing/2014/main" id="{397E5A41-ED94-4376-B165-AB8E65DE2C18}"/>
              </a:ext>
            </a:extLst>
          </p:cNvPr>
          <p:cNvSpPr txBox="1"/>
          <p:nvPr/>
        </p:nvSpPr>
        <p:spPr>
          <a:xfrm>
            <a:off x="1012767" y="1036547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考虑节点权重</a:t>
            </a:r>
            <a:endParaRPr lang="zh-CN" alt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7A6D1D-42AC-4112-A733-A9295048A345}"/>
              </a:ext>
            </a:extLst>
          </p:cNvPr>
          <p:cNvSpPr/>
          <p:nvPr/>
        </p:nvSpPr>
        <p:spPr bwMode="auto">
          <a:xfrm>
            <a:off x="733485" y="1207670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6DB5D81E-BF8F-49CF-A910-ADCF77CDB922}"/>
              </a:ext>
            </a:extLst>
          </p:cNvPr>
          <p:cNvSpPr txBox="1"/>
          <p:nvPr/>
        </p:nvSpPr>
        <p:spPr>
          <a:xfrm>
            <a:off x="1012767" y="3527102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以节点</a:t>
            </a:r>
            <a:r>
              <a:rPr lang="en-US" altLang="zh-CN" sz="2800" dirty="0">
                <a:solidFill>
                  <a:srgbClr val="000000"/>
                </a:solidFill>
                <a:latin typeface="AdvGulliv-R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为例：</a:t>
            </a:r>
            <a:endParaRPr lang="zh-CN" altLang="en-US" sz="28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1332A99-C6C9-4762-AF72-6CE2E29BB760}"/>
              </a:ext>
            </a:extLst>
          </p:cNvPr>
          <p:cNvSpPr/>
          <p:nvPr/>
        </p:nvSpPr>
        <p:spPr bwMode="auto">
          <a:xfrm>
            <a:off x="733485" y="369822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8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模型推导</a:t>
            </a:r>
            <a:endParaRPr lang="en-US" altLang="zh-CN" sz="2800" b="1" dirty="0"/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397E5A41-ED94-4376-B165-AB8E65DE2C18}"/>
              </a:ext>
            </a:extLst>
          </p:cNvPr>
          <p:cNvSpPr txBox="1"/>
          <p:nvPr/>
        </p:nvSpPr>
        <p:spPr>
          <a:xfrm>
            <a:off x="1012767" y="1036547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计算</a:t>
            </a:r>
            <a:r>
              <a:rPr lang="en-US" altLang="zh-CN" sz="2800" dirty="0">
                <a:solidFill>
                  <a:srgbClr val="000000"/>
                </a:solidFill>
                <a:latin typeface="AdvGulliv-R"/>
              </a:rPr>
              <a:t>α</a:t>
            </a:r>
            <a:endParaRPr lang="zh-CN" alt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7A6D1D-42AC-4112-A733-A9295048A345}"/>
              </a:ext>
            </a:extLst>
          </p:cNvPr>
          <p:cNvSpPr/>
          <p:nvPr/>
        </p:nvSpPr>
        <p:spPr bwMode="auto">
          <a:xfrm>
            <a:off x="733485" y="1207670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A5C7B5-D004-492B-8A33-A6BF895F6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57" y="1813734"/>
            <a:ext cx="6193109" cy="1251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49A1DB-33CF-4799-971D-E7D80C0AF8EB}"/>
                  </a:ext>
                </a:extLst>
              </p:cNvPr>
              <p:cNvSpPr txBox="1"/>
              <p:nvPr/>
            </p:nvSpPr>
            <p:spPr>
              <a:xfrm>
                <a:off x="2417534" y="4182338"/>
                <a:ext cx="1192442" cy="33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49A1DB-33CF-4799-971D-E7D80C0A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34" y="4182338"/>
                <a:ext cx="1192442" cy="338619"/>
              </a:xfrm>
              <a:prstGeom prst="rect">
                <a:avLst/>
              </a:prstGeom>
              <a:blipFill>
                <a:blip r:embed="rId3"/>
                <a:stretch>
                  <a:fillRect l="-2564" r="-256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EFA516B0-D15C-4D9D-9949-EEF3D3D31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54" y="4680437"/>
            <a:ext cx="1143099" cy="426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54DF9FC-0888-4316-91DE-59A420E11DAB}"/>
                  </a:ext>
                </a:extLst>
              </p:cNvPr>
              <p:cNvSpPr txBox="1"/>
              <p:nvPr/>
            </p:nvSpPr>
            <p:spPr>
              <a:xfrm>
                <a:off x="2709139" y="4700095"/>
                <a:ext cx="2436851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54DF9FC-0888-4316-91DE-59A420E11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39" y="4700095"/>
                <a:ext cx="2436851" cy="407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6A81B4A-AB52-49A5-BF60-3EF53A86C0DD}"/>
                  </a:ext>
                </a:extLst>
              </p:cNvPr>
              <p:cNvSpPr txBox="1"/>
              <p:nvPr/>
            </p:nvSpPr>
            <p:spPr>
              <a:xfrm>
                <a:off x="1940691" y="5266674"/>
                <a:ext cx="1963024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6A81B4A-AB52-49A5-BF60-3EF53A86C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691" y="5266674"/>
                <a:ext cx="1963024" cy="407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136">
            <a:extLst>
              <a:ext uri="{FF2B5EF4-FFF2-40B4-BE49-F238E27FC236}">
                <a16:creationId xmlns:a16="http://schemas.microsoft.com/office/drawing/2014/main" id="{BCEB5330-F8B6-4F87-AC9E-7C3B3337E62E}"/>
              </a:ext>
            </a:extLst>
          </p:cNvPr>
          <p:cNvSpPr txBox="1"/>
          <p:nvPr/>
        </p:nvSpPr>
        <p:spPr>
          <a:xfrm>
            <a:off x="1012767" y="3499638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以节点</a:t>
            </a:r>
            <a:r>
              <a:rPr lang="en-US" altLang="zh-CN" sz="2800" dirty="0">
                <a:solidFill>
                  <a:srgbClr val="000000"/>
                </a:solidFill>
                <a:latin typeface="AdvGulliv-R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AdvGulliv-R"/>
              </a:rPr>
              <a:t>为例</a:t>
            </a:r>
            <a:endParaRPr lang="zh-CN" altLang="en-US" sz="28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D5E8399-A056-46D9-8C45-D67936DD78BD}"/>
              </a:ext>
            </a:extLst>
          </p:cNvPr>
          <p:cNvSpPr/>
          <p:nvPr/>
        </p:nvSpPr>
        <p:spPr bwMode="auto">
          <a:xfrm>
            <a:off x="733485" y="3670761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68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27A4D1-30CD-4077-AE9F-1445604F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083214-47C8-4549-8EE5-4048C64A467B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模型推导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CBCB63C1-FA58-4E1C-A77F-893904EFF884}"/>
              </a:ext>
            </a:extLst>
          </p:cNvPr>
          <p:cNvSpPr txBox="1"/>
          <p:nvPr/>
        </p:nvSpPr>
        <p:spPr>
          <a:xfrm>
            <a:off x="1598693" y="1666862"/>
            <a:ext cx="519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i="1" dirty="0">
                <a:solidFill>
                  <a:srgbClr val="000000"/>
                </a:solidFill>
                <a:effectLst/>
                <a:latin typeface="NimbusRomNo9L-ReguItal"/>
              </a:rPr>
              <a:t>multi-head attention</a:t>
            </a:r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04AF9C-B84D-4198-AE07-D4C42BD999E4}"/>
              </a:ext>
            </a:extLst>
          </p:cNvPr>
          <p:cNvSpPr/>
          <p:nvPr/>
        </p:nvSpPr>
        <p:spPr bwMode="auto">
          <a:xfrm>
            <a:off x="1319411" y="183798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68D4B6-2B8B-4AD7-9D03-9BC23825F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79" y="2811687"/>
            <a:ext cx="4045601" cy="12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1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157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AdvGulliv-R</vt:lpstr>
      <vt:lpstr>-apple-system</vt:lpstr>
      <vt:lpstr>NimbusRomNo9L-ReguItal</vt:lpstr>
      <vt:lpstr>Times-Bold</vt:lpstr>
      <vt:lpstr>Times-Roman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GATs  (GRAPH ATTENTION  NETWORKS)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张 天璞</cp:lastModifiedBy>
  <cp:revision>2765</cp:revision>
  <dcterms:created xsi:type="dcterms:W3CDTF">2015-07-07T01:37:00Z</dcterms:created>
  <dcterms:modified xsi:type="dcterms:W3CDTF">2021-10-14T08:01:47Z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