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74" r:id="rId2"/>
    <p:sldId id="816" r:id="rId3"/>
    <p:sldId id="817" r:id="rId4"/>
    <p:sldId id="781" r:id="rId5"/>
    <p:sldId id="809" r:id="rId6"/>
    <p:sldId id="827" r:id="rId7"/>
    <p:sldId id="828" r:id="rId8"/>
    <p:sldId id="829" r:id="rId9"/>
    <p:sldId id="830" r:id="rId10"/>
    <p:sldId id="831" r:id="rId11"/>
    <p:sldId id="821" r:id="rId12"/>
    <p:sldId id="786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09"/>
            <p14:sldId id="827"/>
            <p14:sldId id="828"/>
            <p14:sldId id="829"/>
            <p14:sldId id="830"/>
            <p14:sldId id="831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7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7860" autoAdjust="0"/>
  </p:normalViewPr>
  <p:slideViewPr>
    <p:cSldViewPr snapToGrid="0">
      <p:cViewPr varScale="1">
        <p:scale>
          <a:sx n="75" d="100"/>
          <a:sy n="75" d="100"/>
        </p:scale>
        <p:origin x="278" y="67"/>
      </p:cViewPr>
      <p:guideLst>
        <p:guide orient="horz" pos="2251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1T15:20:28.128" idx="23">
    <p:pos x="2224" y="1597"/>
    <p:text>在时间维度上计算不同权重，如果不计算如图中深紫色点具有相同权重，计算后则有不同权重</p:text>
    <p:extLst>
      <p:ext uri="{C676402C-5697-4E1C-873F-D02D1690AC5C}">
        <p15:threadingInfo xmlns:p15="http://schemas.microsoft.com/office/powerpoint/2012/main" timeZoneBias="-480"/>
      </p:ext>
    </p:extLst>
  </p:cm>
  <p:cm authorId="1" dt="2022-03-01T15:25:08.048" idx="24">
    <p:pos x="3415" y="1706"/>
    <p:text>随时间的延迟而变化的衰减率，事件发生的时间距离当前时间越远其重要性越小</p:text>
    <p:extLst>
      <p:ext uri="{C676402C-5697-4E1C-873F-D02D1690AC5C}">
        <p15:threadingInfo xmlns:p15="http://schemas.microsoft.com/office/powerpoint/2012/main" timeZoneBias="-480"/>
      </p:ext>
    </p:extLst>
  </p:cm>
  <p:cm authorId="1" dt="2022-03-01T15:28:57.957" idx="25">
    <p:pos x="1092" y="1706"/>
    <p:text>Time Attention</p:text>
    <p:extLst>
      <p:ext uri="{C676402C-5697-4E1C-873F-D02D1690AC5C}">
        <p15:threadingInfo xmlns:p15="http://schemas.microsoft.com/office/powerpoint/2012/main" timeZoneBias="-480"/>
      </p:ext>
    </p:extLst>
  </p:cm>
  <p:cm authorId="1" dt="2022-03-02T16:33:21.835" idx="37">
    <p:pos x="4055" y="1808"/>
    <p:text>第k个时间与当前时间的滞后值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1T15:34:33.400" idx="29">
    <p:pos x="1149" y="3159"/>
    <p:text>scal-wise Attention针对每个节点具有不同权重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1T15:44:04.303" idx="31">
    <p:pos x="1975" y="1636"/>
    <p:text>两个股票公司营业额与注册资本的比值构建图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1T16:04:30.142" idx="33">
    <p:pos x="1271" y="1514"/>
    <p:text>线性映射参数</p:text>
    <p:extLst>
      <p:ext uri="{C676402C-5697-4E1C-873F-D02D1690AC5C}">
        <p15:threadingInfo xmlns:p15="http://schemas.microsoft.com/office/powerpoint/2012/main" timeZoneBias="-480"/>
      </p:ext>
    </p:extLst>
  </p:cm>
  <p:cm authorId="1" dt="2022-03-02T16:18:24.490" idx="35">
    <p:pos x="2061" y="1495"/>
    <p:text>k次幂表示一跳节点还是二跳节点</p:text>
    <p:extLst>
      <p:ext uri="{C676402C-5697-4E1C-873F-D02D1690AC5C}">
        <p15:threadingInfo xmlns:p15="http://schemas.microsoft.com/office/powerpoint/2012/main" timeZoneBias="-480"/>
      </p:ext>
    </p:extLst>
  </p:cm>
  <p:cm authorId="1" dt="2022-03-02T16:19:25.184" idx="36">
    <p:pos x="1509" y="1579"/>
    <p:text>特征的拼接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2022/3/2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3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历史波动模式对股票的未来演化有不同的相关性。研究表明，在股市中，事件流的影响会随着时间的推移而减弱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7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5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5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0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2022/3/2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comments" Target="../comments/comment2.xml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050" y="1184689"/>
            <a:ext cx="1047115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HATR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Hierarchical Adaptive Temporal-Relational Modeling for Stock Trend Prediction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32029" y="3105765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2021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3848172" y="4563131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532029" y="3784493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IJCAI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Prediction Layer 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F1717-E78F-48FD-9561-0DD0A264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95" y="1821040"/>
            <a:ext cx="4458086" cy="32159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B771B8-7915-4070-BD36-65F9E0C48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5" y="2326740"/>
            <a:ext cx="4736634" cy="5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0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在扩散卷积中添加了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attention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机制使得不同时刻具有不同权重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股票趋势预测难点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2FA92BFE-D60D-4EDD-B8EE-E12AFEDDDCAC}"/>
              </a:ext>
            </a:extLst>
          </p:cNvPr>
          <p:cNvSpPr txBox="1"/>
          <p:nvPr/>
        </p:nvSpPr>
        <p:spPr>
          <a:xfrm>
            <a:off x="1250375" y="4413799"/>
            <a:ext cx="6302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目前方法都是基于每个股票都是相互独立的，或者是基于预先定义的图结构来进行股票趋势预测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6E8AEA-FF37-47B3-B0FA-655CD508E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6" y="938962"/>
            <a:ext cx="6553409" cy="26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1882499" y="1275568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1540510" y="14088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2536946" y="4078073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图上节点特征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2299059" y="19787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456A3042-7DF1-4775-B028-40696E84F68E}"/>
              </a:ext>
            </a:extLst>
          </p:cNvPr>
          <p:cNvSpPr/>
          <p:nvPr/>
        </p:nvSpPr>
        <p:spPr bwMode="auto">
          <a:xfrm>
            <a:off x="2262097" y="416770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209AEA-A1CD-4CD3-B36B-3639A8823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3" y="1897789"/>
            <a:ext cx="1915049" cy="4616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BE53A7-B553-437F-BC17-4AA8888C6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11" y="3295182"/>
            <a:ext cx="1211868" cy="46166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34A716-C188-49EF-8521-CAB641CD0A5D}"/>
              </a:ext>
            </a:extLst>
          </p:cNvPr>
          <p:cNvGrpSpPr/>
          <p:nvPr/>
        </p:nvGrpSpPr>
        <p:grpSpPr>
          <a:xfrm>
            <a:off x="2715123" y="2538048"/>
            <a:ext cx="2373593" cy="634244"/>
            <a:chOff x="1236382" y="2406791"/>
            <a:chExt cx="2373593" cy="63424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B44EE0C-5E81-41AF-B06A-02513C89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825" y="2406791"/>
              <a:ext cx="1716150" cy="63424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73688CA-7D83-4BE9-9325-2DA759E0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382" y="2444590"/>
              <a:ext cx="596922" cy="525516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087FE78F-DCE5-48F3-8AD0-5AB888B5CF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11" y="4659312"/>
            <a:ext cx="2246285" cy="4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318577-C2E6-459E-9D27-A70B18F69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7" y="1982337"/>
            <a:ext cx="5532055" cy="3082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B545C6-EF85-46A2-99A0-7BBEEAD8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92" y="1904543"/>
            <a:ext cx="4956448" cy="3575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Multi-Scale Temporal Representation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65B0C8-0F39-4771-9B84-B230C652B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8" y="1926477"/>
            <a:ext cx="4663844" cy="2598645"/>
          </a:xfrm>
          <a:prstGeom prst="rect">
            <a:avLst/>
          </a:prstGeom>
        </p:spPr>
      </p:pic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2BD3995-F4A0-495D-823B-80B05BCCBA30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DCD07CCC-649F-4F95-A6BC-9E5ED3A11A39}"/>
              </a:ext>
            </a:extLst>
          </p:cNvPr>
          <p:cNvSpPr txBox="1"/>
          <p:nvPr/>
        </p:nvSpPr>
        <p:spPr>
          <a:xfrm>
            <a:off x="1179082" y="179618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Encoding layers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5BB25-74D5-4906-9563-1BAC7EF0E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8" y="2458597"/>
            <a:ext cx="4673500" cy="822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D39D51-59F2-4533-89E2-5B54A76D3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9" y="3402648"/>
            <a:ext cx="2596583" cy="4114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6C0B65-7E36-438C-87C0-983992DAF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8" y="4294289"/>
            <a:ext cx="4755873" cy="4616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3935B44-C3CE-4964-BABA-D806E49082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78" y="5149485"/>
            <a:ext cx="4874957" cy="6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Multi-Scale Temporal Representation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65B0C8-0F39-4771-9B84-B230C652B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8" y="1926477"/>
            <a:ext cx="4663844" cy="2598645"/>
          </a:xfrm>
          <a:prstGeom prst="rect">
            <a:avLst/>
          </a:prstGeom>
        </p:spPr>
      </p:pic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2BD3995-F4A0-495D-823B-80B05BCCBA30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DCD07CCC-649F-4F95-A6BC-9E5ED3A11A39}"/>
              </a:ext>
            </a:extLst>
          </p:cNvPr>
          <p:cNvSpPr txBox="1"/>
          <p:nvPr/>
        </p:nvSpPr>
        <p:spPr>
          <a:xfrm>
            <a:off x="1179082" y="179618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Time and Scale-wise Dual Attention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EB1A3-B4BE-42CB-9257-4AD4A988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88" y="2768230"/>
            <a:ext cx="5320655" cy="8052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3469E9-55EF-4116-99ED-C8910405F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48" y="3898815"/>
            <a:ext cx="3210052" cy="509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C19C1F-8113-4ECA-85A5-EDB16AA99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98" y="4525122"/>
            <a:ext cx="2765397" cy="5097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E886A07-75E5-47BE-8FDB-7310A8D73586}"/>
              </a:ext>
            </a:extLst>
          </p:cNvPr>
          <p:cNvSpPr txBox="1"/>
          <p:nvPr/>
        </p:nvSpPr>
        <p:spPr>
          <a:xfrm>
            <a:off x="644466" y="5986531"/>
            <a:ext cx="11377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[1] Emmanuel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Bacry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Iacopo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Mastromatteo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, and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Jean-Franc¸ois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Muzy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. Hawkes processes in finance.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NimbusRomNo9L-ReguItal"/>
              </a:rPr>
              <a:t>Market Microstructure and Liquidity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, 1(01):1550005, 2015.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44C076-BE28-4188-A328-53CB9593B1FE}"/>
              </a:ext>
            </a:extLst>
          </p:cNvPr>
          <p:cNvSpPr txBox="1"/>
          <p:nvPr/>
        </p:nvSpPr>
        <p:spPr>
          <a:xfrm>
            <a:off x="5951538" y="401519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/>
              <a:t>[1]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0586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Multi-Scale Temporal Representation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65B0C8-0F39-4771-9B84-B230C652B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8" y="1926477"/>
            <a:ext cx="4663844" cy="2598645"/>
          </a:xfrm>
          <a:prstGeom prst="rect">
            <a:avLst/>
          </a:prstGeom>
        </p:spPr>
      </p:pic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2BD3995-F4A0-495D-823B-80B05BCCBA30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DCD07CCC-649F-4F95-A6BC-9E5ED3A11A39}"/>
              </a:ext>
            </a:extLst>
          </p:cNvPr>
          <p:cNvSpPr txBox="1"/>
          <p:nvPr/>
        </p:nvSpPr>
        <p:spPr>
          <a:xfrm>
            <a:off x="1179082" y="179618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Time and Scale-wise Dual Attention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77BFD2-FA7A-496B-80C7-A5EE598E9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89" y="2368792"/>
            <a:ext cx="4694376" cy="7823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F87531-C58E-413A-AFB7-497C7054A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24" y="3151188"/>
            <a:ext cx="2287579" cy="4343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AF693A-A2BD-4FCA-B442-E684706F8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40" y="3627767"/>
            <a:ext cx="1318163" cy="4728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449BD41-9110-489A-89C8-7D1C143A3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0" y="4255800"/>
            <a:ext cx="3385427" cy="6488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B881D59-0390-43ED-BE6C-45BDEE2E2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20" y="4932299"/>
            <a:ext cx="3464640" cy="128527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D8830AB-CBE4-4C54-BB98-03ACE418E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3270"/>
            <a:ext cx="2834096" cy="681618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D74AF695-AD5F-4014-8160-780D7AEC6126}"/>
              </a:ext>
            </a:extLst>
          </p:cNvPr>
          <p:cNvSpPr/>
          <p:nvPr/>
        </p:nvSpPr>
        <p:spPr bwMode="auto">
          <a:xfrm>
            <a:off x="5433378" y="5334783"/>
            <a:ext cx="518160" cy="2992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0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Stock Interrelation Modeling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2BD3995-F4A0-495D-823B-80B05BCCBA30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DCD07CCC-649F-4F95-A6BC-9E5ED3A11A39}"/>
              </a:ext>
            </a:extLst>
          </p:cNvPr>
          <p:cNvSpPr txBox="1"/>
          <p:nvPr/>
        </p:nvSpPr>
        <p:spPr>
          <a:xfrm>
            <a:off x="1179082" y="179618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Graph Construction of Various Relations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F1717-E78F-48FD-9561-0DD0A264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32" y="2257853"/>
            <a:ext cx="4458086" cy="32159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C664FB-B0FE-4D90-B729-681F4AE1F918}"/>
              </a:ext>
            </a:extLst>
          </p:cNvPr>
          <p:cNvSpPr txBox="1"/>
          <p:nvPr/>
        </p:nvSpPr>
        <p:spPr>
          <a:xfrm>
            <a:off x="1271921" y="238398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effectLst/>
                <a:latin typeface="NimbusRomNo9L-ReguItal"/>
              </a:rPr>
              <a:t>Industry Graph 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801F21-8351-42D8-88EB-7844CE6FB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91" y="2929900"/>
            <a:ext cx="2374330" cy="6096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82FDB11-ADBD-474B-AC34-74CB12E7E69A}"/>
              </a:ext>
            </a:extLst>
          </p:cNvPr>
          <p:cNvSpPr txBox="1"/>
          <p:nvPr/>
        </p:nvSpPr>
        <p:spPr>
          <a:xfrm>
            <a:off x="1310640" y="36114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effectLst/>
                <a:latin typeface="NimbusRomNo9L-ReguItal"/>
                <a:ea typeface="宋体" panose="02010600030101010101" pitchFamily="2" charset="-122"/>
              </a:rPr>
              <a:t>Topicality Graph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248B14C-82B0-46D6-91D5-885F36715176}"/>
              </a:ext>
            </a:extLst>
          </p:cNvPr>
          <p:cNvSpPr txBox="1"/>
          <p:nvPr/>
        </p:nvSpPr>
        <p:spPr>
          <a:xfrm>
            <a:off x="1676400" y="40011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solidFill>
                  <a:srgbClr val="000000"/>
                </a:solidFill>
                <a:latin typeface="NimbusRomNo9L-ReguItal"/>
              </a:rPr>
              <a:t>两个股票的相关话题数量加权</a:t>
            </a:r>
            <a:r>
              <a:rPr lang="en-US" altLang="zh-CN" i="1" baseline="30000" dirty="0">
                <a:solidFill>
                  <a:srgbClr val="000000"/>
                </a:solidFill>
                <a:latin typeface="NimbusRomNo9L-ReguItal"/>
              </a:rPr>
              <a:t>[2]</a:t>
            </a:r>
            <a:endParaRPr lang="zh-CN" altLang="en-US" baseline="30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326EB2-F37F-415B-B993-582215BD484B}"/>
              </a:ext>
            </a:extLst>
          </p:cNvPr>
          <p:cNvSpPr txBox="1"/>
          <p:nvPr/>
        </p:nvSpPr>
        <p:spPr>
          <a:xfrm>
            <a:off x="644466" y="6113859"/>
            <a:ext cx="10920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[2]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Heyuan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Wang,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Tengjiao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Wang, and </a:t>
            </a:r>
            <a:r>
              <a:rPr lang="en-US" altLang="zh-CN" dirty="0"/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Yi Li. Incorporating expert-based investment opinion signals in stock prediction: A deep learning framework. In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NimbusRomNo9L-ReguItal"/>
              </a:rPr>
              <a:t>AAAI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, pages 971–978, 2020.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863164-EF84-4704-87E3-A536A560B2C1}"/>
              </a:ext>
            </a:extLst>
          </p:cNvPr>
          <p:cNvSpPr txBox="1"/>
          <p:nvPr/>
        </p:nvSpPr>
        <p:spPr>
          <a:xfrm>
            <a:off x="1310640" y="452743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effectLst/>
                <a:latin typeface="NimbusRomNo9L-ReguItal"/>
              </a:rPr>
              <a:t>Self-Adaptive Graph</a:t>
            </a:r>
            <a:endParaRPr lang="zh-CN" altLang="en-US" sz="20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D70DE5F-21F2-4353-BFA8-CB196718B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99" y="5060395"/>
            <a:ext cx="4129167" cy="4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3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Stock Interrelation Modeling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2BD3995-F4A0-495D-823B-80B05BCCBA30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DCD07CCC-649F-4F95-A6BC-9E5ED3A11A39}"/>
              </a:ext>
            </a:extLst>
          </p:cNvPr>
          <p:cNvSpPr txBox="1"/>
          <p:nvPr/>
        </p:nvSpPr>
        <p:spPr>
          <a:xfrm>
            <a:off x="1179082" y="1796188"/>
            <a:ext cx="56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Diffusion Graph Convolution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F1717-E78F-48FD-9561-0DD0A264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95" y="1821040"/>
            <a:ext cx="4458086" cy="32159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11B14F-C90D-4D1A-8356-8FAF3F96E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46" y="2499398"/>
            <a:ext cx="5324554" cy="6333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EC13AB-BB99-4847-A406-5F10D40D1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97" y="3304233"/>
            <a:ext cx="2615240" cy="4378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1B38D-AA31-4326-A97F-1A9C33774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96" y="3913549"/>
            <a:ext cx="2477843" cy="333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0029D6-88F8-4199-BB36-A21D218821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05" y="4418351"/>
            <a:ext cx="4458086" cy="4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272</Words>
  <Application>Microsoft Office PowerPoint</Application>
  <PresentationFormat>宽屏</PresentationFormat>
  <Paragraphs>60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NimbusRomNo9L-Medi</vt:lpstr>
      <vt:lpstr>NimbusRomNo9L-Regu</vt:lpstr>
      <vt:lpstr>NimbusRomNo9L-ReguItal</vt:lpstr>
      <vt:lpstr>等线</vt:lpstr>
      <vt:lpstr>Arial</vt:lpstr>
      <vt:lpstr>Calibri</vt:lpstr>
      <vt:lpstr>Calibri Light</vt:lpstr>
      <vt:lpstr>Times New Roman</vt:lpstr>
      <vt:lpstr>Office Theme</vt:lpstr>
      <vt:lpstr>HATR  (Hierarchical Adaptive Temporal-Relational Modeling for Stock Trend Prediction)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2781</cp:revision>
  <dcterms:created xsi:type="dcterms:W3CDTF">2015-07-07T01:37:00Z</dcterms:created>
  <dcterms:modified xsi:type="dcterms:W3CDTF">2022-03-02T08:34:00Z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