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16"/>
  </p:notesMasterIdLst>
  <p:handoutMasterIdLst>
    <p:handoutMasterId r:id="rId17"/>
  </p:handoutMasterIdLst>
  <p:sldIdLst>
    <p:sldId id="674" r:id="rId2"/>
    <p:sldId id="816" r:id="rId3"/>
    <p:sldId id="817" r:id="rId4"/>
    <p:sldId id="781" r:id="rId5"/>
    <p:sldId id="809" r:id="rId6"/>
    <p:sldId id="830" r:id="rId7"/>
    <p:sldId id="832" r:id="rId8"/>
    <p:sldId id="824" r:id="rId9"/>
    <p:sldId id="827" r:id="rId10"/>
    <p:sldId id="828" r:id="rId11"/>
    <p:sldId id="829" r:id="rId12"/>
    <p:sldId id="833" r:id="rId13"/>
    <p:sldId id="821" r:id="rId14"/>
    <p:sldId id="786" r:id="rId1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5E5D8303-87F0-479F-8C36-6406DB9038FD}">
          <p14:sldIdLst>
            <p14:sldId id="674"/>
            <p14:sldId id="816"/>
            <p14:sldId id="817"/>
            <p14:sldId id="781"/>
            <p14:sldId id="809"/>
            <p14:sldId id="830"/>
            <p14:sldId id="832"/>
            <p14:sldId id="824"/>
            <p14:sldId id="827"/>
            <p14:sldId id="828"/>
            <p14:sldId id="829"/>
            <p14:sldId id="833"/>
            <p14:sldId id="821"/>
            <p14:sldId id="786"/>
          </p14:sldIdLst>
        </p14:section>
      </p14:sectionLst>
    </p:ext>
    <p:ext uri="{EFAFB233-063F-42B5-8137-9DF3F51BA10A}">
      <p15:sldGuideLst xmlns:p15="http://schemas.microsoft.com/office/powerpoint/2012/main">
        <p15:guide id="1" orient="horz" pos="2251" userDrawn="1">
          <p15:clr>
            <a:srgbClr val="A4A3A4"/>
          </p15:clr>
        </p15:guide>
        <p15:guide id="2" pos="3749" userDrawn="1">
          <p15:clr>
            <a:srgbClr val="A4A3A4"/>
          </p15:clr>
        </p15:guide>
      </p15:sldGuideLst>
    </p:ext>
    <p:ext uri="{2D200454-40CA-4A62-9FC3-DE9A4176ACB9}">
      <p15:notesGuideLst xmlns:p15="http://schemas.microsoft.com/office/powerpoint/2012/main">
        <p15:guide id="1" orient="horz" pos="542">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天璞" initials="张" lastIdx="31" clrIdx="0">
    <p:extLst>
      <p:ext uri="{19B8F6BF-5375-455C-9EA6-DF929625EA0E}">
        <p15:presenceInfo xmlns:p15="http://schemas.microsoft.com/office/powerpoint/2012/main" userId="f7d8229916edc8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02"/>
    <a:srgbClr val="E7E703"/>
    <a:srgbClr val="DADA02"/>
    <a:srgbClr val="01B903"/>
    <a:srgbClr val="01E403"/>
    <a:srgbClr val="01EA03"/>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1" autoAdjust="0"/>
    <p:restoredTop sz="89737" autoAdjust="0"/>
  </p:normalViewPr>
  <p:slideViewPr>
    <p:cSldViewPr snapToGrid="0">
      <p:cViewPr varScale="1">
        <p:scale>
          <a:sx n="77" d="100"/>
          <a:sy n="77" d="100"/>
        </p:scale>
        <p:origin x="355" y="67"/>
      </p:cViewPr>
      <p:guideLst>
        <p:guide orient="horz" pos="2251"/>
        <p:guide pos="3749"/>
      </p:guideLst>
    </p:cSldViewPr>
  </p:slideViewPr>
  <p:outlineViewPr>
    <p:cViewPr>
      <p:scale>
        <a:sx n="33" d="100"/>
        <a:sy n="33" d="100"/>
      </p:scale>
      <p:origin x="0" y="0"/>
    </p:cViewPr>
  </p:outlineViewPr>
  <p:notesTextViewPr>
    <p:cViewPr>
      <p:scale>
        <a:sx n="105" d="100"/>
        <a:sy n="105" d="100"/>
      </p:scale>
      <p:origin x="0" y="0"/>
    </p:cViewPr>
  </p:notesTextViewPr>
  <p:notesViewPr>
    <p:cSldViewPr snapToGrid="0" showGuides="1">
      <p:cViewPr varScale="1">
        <p:scale>
          <a:sx n="65" d="100"/>
          <a:sy n="65" d="100"/>
        </p:scale>
        <p:origin x="3154" y="62"/>
      </p:cViewPr>
      <p:guideLst>
        <p:guide orient="horz" pos="54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4T13:25:20.707" idx="30">
    <p:pos x="4569" y="2523"/>
    <p:text>The value of the macro node is the combination of the mean and minimum values of the micro nodes
in the cluster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1-04T14:42:44.644" idx="31">
    <p:pos x="1863" y="1218"/>
    <p:text>S1,S2,W1,W2可学习参数</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16B287-1E6D-4E68-AD8A-5F739E046AE0}" type="datetimeFigureOut">
              <a:rPr lang="zh-CN" altLang="en-US" smtClean="0"/>
              <a:t>2022/1/6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F1E011-CD3E-44E2-B764-98307EEBF02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sz="1200"/>
            </a:lvl1pPr>
          </a:lstStyle>
          <a:p>
            <a:pPr>
              <a:defRPr/>
            </a:pP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sz="1200"/>
            </a:lvl1pPr>
          </a:lstStyle>
          <a:p>
            <a:pPr>
              <a:defRPr/>
            </a:pPr>
            <a:fld id="{7CB32A04-BF98-4222-8710-9C4AD73D42A8}" type="datetimeFigureOut">
              <a:rPr lang="zh-CN" altLang="en-US"/>
              <a:t>2022/1/6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buFont typeface="Arial" panose="020B0604020202020204" pitchFamily="34" charset="0"/>
              <a:buNone/>
              <a:defRPr sz="1200"/>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buFont typeface="Arial" panose="020B0604020202020204" pitchFamily="34" charset="0"/>
              <a:buNone/>
              <a:defRPr sz="1200"/>
            </a:lvl1pPr>
          </a:lstStyle>
          <a:p>
            <a:pPr>
              <a:defRPr/>
            </a:pPr>
            <a:fld id="{03EAC223-257E-49CA-A71B-08C4C48200E5}"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2</a:t>
            </a:fld>
            <a:endParaRPr lang="zh-CN" altLang="en-US"/>
          </a:p>
        </p:txBody>
      </p:sp>
    </p:spTree>
    <p:extLst>
      <p:ext uri="{BB962C8B-B14F-4D97-AF65-F5344CB8AC3E}">
        <p14:creationId xmlns:p14="http://schemas.microsoft.com/office/powerpoint/2010/main" val="24483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对于指定时刻图上的特征用</a:t>
            </a:r>
            <a:r>
              <a:rPr lang="en-US" altLang="zh-CN" dirty="0" err="1"/>
              <a:t>X_t</a:t>
            </a:r>
            <a:r>
              <a:rPr lang="zh-CN" altLang="en-US" dirty="0"/>
              <a:t>表示   其中</a:t>
            </a:r>
            <a:r>
              <a:rPr lang="en-US" altLang="zh-CN" dirty="0"/>
              <a:t>x_t^1</a:t>
            </a:r>
            <a:r>
              <a:rPr lang="zh-CN" altLang="en-US" dirty="0"/>
              <a:t>表示第一个节点第</a:t>
            </a:r>
            <a:r>
              <a:rPr lang="en-US" altLang="zh-CN" dirty="0"/>
              <a:t>t</a:t>
            </a:r>
            <a:r>
              <a:rPr lang="zh-CN" altLang="en-US" dirty="0"/>
              <a:t>个时刻的特征</a:t>
            </a:r>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3</a:t>
            </a:fld>
            <a:endParaRPr lang="zh-CN" altLang="en-US"/>
          </a:p>
        </p:txBody>
      </p:sp>
    </p:spTree>
    <p:extLst>
      <p:ext uri="{BB962C8B-B14F-4D97-AF65-F5344CB8AC3E}">
        <p14:creationId xmlns:p14="http://schemas.microsoft.com/office/powerpoint/2010/main" val="3177965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4</a:t>
            </a:fld>
            <a:endParaRPr lang="zh-CN" altLang="en-US"/>
          </a:p>
        </p:txBody>
      </p:sp>
    </p:spTree>
    <p:extLst>
      <p:ext uri="{BB962C8B-B14F-4D97-AF65-F5344CB8AC3E}">
        <p14:creationId xmlns:p14="http://schemas.microsoft.com/office/powerpoint/2010/main" val="1065505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聚类后生成的区域图的连接性：类</a:t>
            </a:r>
            <a:r>
              <a:rPr lang="en-US" altLang="zh-CN" dirty="0"/>
              <a:t>A</a:t>
            </a:r>
            <a:r>
              <a:rPr lang="zh-CN" altLang="en-US" dirty="0"/>
              <a:t>中节点若与类</a:t>
            </a:r>
            <a:r>
              <a:rPr lang="en-US" altLang="zh-CN" dirty="0"/>
              <a:t>B</a:t>
            </a:r>
            <a:r>
              <a:rPr lang="zh-CN" altLang="en-US" dirty="0"/>
              <a:t>中有连接则类</a:t>
            </a:r>
            <a:r>
              <a:rPr lang="en-US" altLang="zh-CN" dirty="0"/>
              <a:t>A</a:t>
            </a:r>
            <a:r>
              <a:rPr lang="zh-CN" altLang="en-US" dirty="0"/>
              <a:t>与类</a:t>
            </a:r>
            <a:r>
              <a:rPr lang="en-US" altLang="zh-CN" dirty="0"/>
              <a:t>B</a:t>
            </a:r>
            <a:r>
              <a:rPr lang="zh-CN" altLang="en-US" dirty="0"/>
              <a:t>连接。</a:t>
            </a:r>
            <a:endParaRPr lang="en-US" altLang="zh-CN" dirty="0"/>
          </a:p>
          <a:p>
            <a:r>
              <a:rPr lang="zh-CN" altLang="en-US" dirty="0"/>
              <a:t>聚类后生成的区域图的节点属性：类</a:t>
            </a:r>
            <a:r>
              <a:rPr lang="en-US" altLang="zh-CN" dirty="0"/>
              <a:t>A</a:t>
            </a:r>
            <a:r>
              <a:rPr lang="zh-CN" altLang="en-US" dirty="0"/>
              <a:t>中所有节点的属性均值与最小值的合并</a:t>
            </a:r>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5</a:t>
            </a:fld>
            <a:endParaRPr lang="zh-CN" altLang="en-US"/>
          </a:p>
        </p:txBody>
      </p:sp>
    </p:spTree>
    <p:extLst>
      <p:ext uri="{BB962C8B-B14F-4D97-AF65-F5344CB8AC3E}">
        <p14:creationId xmlns:p14="http://schemas.microsoft.com/office/powerpoint/2010/main" val="2082545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联合路网图与区域图，首先构造转换矩阵</a:t>
            </a:r>
            <a:r>
              <a:rPr lang="en-US" altLang="zh-CN" dirty="0"/>
              <a:t>Tran</a:t>
            </a:r>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6</a:t>
            </a:fld>
            <a:endParaRPr lang="zh-CN" altLang="en-US"/>
          </a:p>
        </p:txBody>
      </p:sp>
    </p:spTree>
    <p:extLst>
      <p:ext uri="{BB962C8B-B14F-4D97-AF65-F5344CB8AC3E}">
        <p14:creationId xmlns:p14="http://schemas.microsoft.com/office/powerpoint/2010/main" val="226335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3EAC223-257E-49CA-A71B-08C4C48200E5}" type="slidenum">
              <a:rPr lang="zh-CN" altLang="en-US" smtClean="0"/>
              <a:t>8</a:t>
            </a:fld>
            <a:endParaRPr lang="zh-CN" altLang="en-US"/>
          </a:p>
        </p:txBody>
      </p:sp>
    </p:spTree>
    <p:extLst>
      <p:ext uri="{BB962C8B-B14F-4D97-AF65-F5344CB8AC3E}">
        <p14:creationId xmlns:p14="http://schemas.microsoft.com/office/powerpoint/2010/main" val="3828203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A8F9A016-DBB2-46CF-9139-A3508D5AE286}" type="datetime1">
              <a:rPr lang="zh-CN" altLang="en-US"/>
              <a:t>2022/1/6</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C6D1DBEA-AC53-4732-90EE-2C74BDBDF57D}"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0487307E-A172-4460-9982-925C71A6B8DC}" type="datetime1">
              <a:rPr lang="zh-CN" altLang="en-US"/>
              <a:t>2022/1/6</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5A949E81-7878-41B2-9F6C-3F5F5E5DB27B}"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DF274314-2BA7-478A-B207-0F0935DF5687}" type="datetime1">
              <a:rPr lang="zh-CN" altLang="en-US"/>
              <a:t>2022/1/6</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C5A3146F-7A32-4516-9CA1-05C6CB48870D}"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57A56F75-E991-4ED2-8154-6353DC9608A7}" type="datetime1">
              <a:rPr lang="zh-CN" altLang="en-US"/>
              <a:t>2022/1/6</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71669519-009A-452E-8A17-401B5584331F}"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50E55183-C09F-4E85-9B49-9005BD94744F}" type="datetime1">
              <a:rPr lang="zh-CN" altLang="en-US"/>
              <a:t>2022/1/6</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D29EC36D-19FE-4D42-B935-E24B036F0378}"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3"/>
          <p:cNvSpPr>
            <a:spLocks noGrp="1" noChangeArrowheads="1"/>
          </p:cNvSpPr>
          <p:nvPr>
            <p:ph type="dt" sz="half" idx="10"/>
          </p:nvPr>
        </p:nvSpPr>
        <p:spPr/>
        <p:txBody>
          <a:bodyPr/>
          <a:lstStyle>
            <a:lvl1pPr>
              <a:defRPr/>
            </a:lvl1pPr>
          </a:lstStyle>
          <a:p>
            <a:pPr>
              <a:defRPr/>
            </a:pPr>
            <a:fld id="{8E91F063-CD06-46CE-AE8B-BD7E564FF1D9}" type="datetime1">
              <a:rPr lang="zh-CN" altLang="en-US"/>
              <a:t>2022/1/6</a:t>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p:txBody>
          <a:bodyPr/>
          <a:lstStyle>
            <a:lvl1pPr>
              <a:defRPr/>
            </a:lvl1pPr>
          </a:lstStyle>
          <a:p>
            <a:pPr>
              <a:defRPr/>
            </a:pPr>
            <a:fld id="{1E6407EA-974B-45D8-8BC9-7AABCCF09B7F}"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3"/>
          <p:cNvSpPr>
            <a:spLocks noGrp="1" noChangeArrowheads="1"/>
          </p:cNvSpPr>
          <p:nvPr>
            <p:ph type="dt" sz="half" idx="10"/>
          </p:nvPr>
        </p:nvSpPr>
        <p:spPr/>
        <p:txBody>
          <a:bodyPr/>
          <a:lstStyle>
            <a:lvl1pPr>
              <a:defRPr/>
            </a:lvl1pPr>
          </a:lstStyle>
          <a:p>
            <a:pPr>
              <a:defRPr/>
            </a:pPr>
            <a:fld id="{42AA564D-BADE-46BF-B098-D2A75A8C28BC}" type="datetime1">
              <a:rPr lang="zh-CN" altLang="en-US"/>
              <a:t>2022/1/6</a:t>
            </a:fld>
            <a:endParaRPr lang="zh-CN"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p:txBody>
          <a:bodyPr/>
          <a:lstStyle>
            <a:lvl1pPr>
              <a:defRPr/>
            </a:lvl1pPr>
          </a:lstStyle>
          <a:p>
            <a:pPr>
              <a:defRPr/>
            </a:pPr>
            <a:fld id="{F2B38CD6-735A-4778-82FE-799D78CA1F56}"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3"/>
          <p:cNvSpPr>
            <a:spLocks noGrp="1" noChangeArrowheads="1"/>
          </p:cNvSpPr>
          <p:nvPr>
            <p:ph type="dt" sz="half" idx="10"/>
          </p:nvPr>
        </p:nvSpPr>
        <p:spPr/>
        <p:txBody>
          <a:bodyPr/>
          <a:lstStyle>
            <a:lvl1pPr>
              <a:defRPr/>
            </a:lvl1pPr>
          </a:lstStyle>
          <a:p>
            <a:pPr>
              <a:defRPr/>
            </a:pPr>
            <a:fld id="{A19025D6-E5A2-44EA-931E-5067CB9BC45D}" type="datetime1">
              <a:rPr lang="zh-CN" altLang="en-US"/>
              <a:t>2022/1/6</a:t>
            </a:fld>
            <a:endParaRPr lang="zh-CN"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p:txBody>
          <a:bodyPr/>
          <a:lstStyle>
            <a:lvl1pPr>
              <a:defRPr/>
            </a:lvl1pPr>
          </a:lstStyle>
          <a:p>
            <a:pPr>
              <a:defRPr/>
            </a:pPr>
            <a:fld id="{7265A225-3B4D-4D55-8B04-B00F557026FE}"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3" name="Straight Connector 7"/>
          <p:cNvCxnSpPr>
            <a:cxnSpLocks noChangeShapeType="1"/>
          </p:cNvCxnSpPr>
          <p:nvPr userDrawn="1"/>
        </p:nvCxnSpPr>
        <p:spPr bwMode="auto">
          <a:xfrm>
            <a:off x="379413" y="782638"/>
            <a:ext cx="11507787" cy="0"/>
          </a:xfrm>
          <a:prstGeom prst="line">
            <a:avLst/>
          </a:prstGeom>
          <a:noFill/>
          <a:ln w="28575" algn="ctr">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Date Placeholder 3"/>
          <p:cNvSpPr>
            <a:spLocks noGrp="1" noChangeArrowheads="1"/>
          </p:cNvSpPr>
          <p:nvPr>
            <p:ph type="dt" sz="half" idx="10"/>
          </p:nvPr>
        </p:nvSpPr>
        <p:spPr/>
        <p:txBody>
          <a:bodyPr/>
          <a:lstStyle>
            <a:lvl1pPr>
              <a:defRPr/>
            </a:lvl1pPr>
          </a:lstStyle>
          <a:p>
            <a:pPr>
              <a:defRPr/>
            </a:pPr>
            <a:fld id="{C260E959-A6A4-4DCF-A15B-95CBEFC1A72B}" type="datetime1">
              <a:rPr lang="zh-CN" altLang="en-US"/>
              <a:t>2022/1/6</a:t>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xfrm>
            <a:off x="9278938" y="6356350"/>
            <a:ext cx="2743200" cy="365125"/>
          </a:xfrm>
        </p:spPr>
        <p:txBody>
          <a:bodyPr/>
          <a:lstStyle>
            <a:lvl1pPr>
              <a:defRPr/>
            </a:lvl1pPr>
          </a:lstStyle>
          <a:p>
            <a:pPr>
              <a:defRPr/>
            </a:pPr>
            <a:fld id="{DBA9D328-9EBC-4F08-9C33-2306C0035A32}"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D0A49F1D-C65F-4B53-8788-8D2E771F47FC}" type="datetime1">
              <a:rPr lang="zh-CN" altLang="en-US"/>
              <a:t>2022/1/6</a:t>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p:txBody>
          <a:bodyPr/>
          <a:lstStyle>
            <a:lvl1pPr>
              <a:defRPr/>
            </a:lvl1pPr>
          </a:lstStyle>
          <a:p>
            <a:pPr>
              <a:defRPr/>
            </a:pPr>
            <a:fld id="{CCC4ABCF-87DA-4035-9DA7-8CC935A4B51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43BA9B9F-599C-4608-B167-50DB73AE8B38}" type="datetime1">
              <a:rPr lang="zh-CN" altLang="en-US"/>
              <a:t>2022/1/6</a:t>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AB76C16-BBEC-4FF7-823E-171AD5579BC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1028" name="Date Placeholder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D3927AA3-C709-4A82-ABE8-555C9D218FBC}" type="datetime1">
              <a:rPr lang="zh-CN" altLang="en-US"/>
              <a:t>2022/1/6</a:t>
            </a:fld>
            <a:endParaRPr lang="zh-CN" altLang="en-US"/>
          </a:p>
        </p:txBody>
      </p:sp>
      <p:sp>
        <p:nvSpPr>
          <p:cNvPr id="1029" name="Footer Placeholder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Slide Number Placeholder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018FFDC8-8771-48F8-AFC7-6AD9086DFBA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39.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6050" y="1344848"/>
            <a:ext cx="9144000" cy="2387600"/>
          </a:xfrm>
        </p:spPr>
        <p:txBody>
          <a:bodyPr/>
          <a:lstStyle/>
          <a:p>
            <a:r>
              <a:rPr lang="en-US" altLang="zh-CN" b="1" dirty="0">
                <a:solidFill>
                  <a:srgbClr val="000000"/>
                </a:solidFill>
                <a:effectLst/>
                <a:latin typeface="NimbusRomNo9L-Regu"/>
              </a:rPr>
              <a:t>HGCN</a:t>
            </a:r>
            <a:br>
              <a:rPr lang="en-US" altLang="zh-CN" dirty="0"/>
            </a:br>
            <a:br>
              <a:rPr lang="en-US" altLang="zh-CN" sz="2800" dirty="0"/>
            </a:br>
            <a:r>
              <a:rPr lang="en-US" altLang="zh-CN" sz="2800" b="1" dirty="0">
                <a:effectLst/>
                <a:latin typeface="Times New Roman" panose="02020603050405020304" pitchFamily="18" charset="0"/>
                <a:ea typeface="等线" panose="02010600030101010101" pitchFamily="2" charset="-122"/>
              </a:rPr>
              <a:t>(</a:t>
            </a:r>
            <a:r>
              <a:rPr lang="en-US" altLang="zh-CN" sz="3200" b="1" dirty="0">
                <a:solidFill>
                  <a:srgbClr val="000000"/>
                </a:solidFill>
                <a:effectLst/>
                <a:latin typeface="NimbusRomNo9L-Medi"/>
              </a:rPr>
              <a:t>Hierarchical Graph Convolution Networks for Traffic Forecasting</a:t>
            </a:r>
            <a:r>
              <a:rPr lang="en-US" altLang="zh-CN" sz="2800" b="1" dirty="0">
                <a:effectLst/>
                <a:latin typeface="Times New Roman" panose="02020603050405020304" pitchFamily="18" charset="0"/>
                <a:ea typeface="等线" panose="02010600030101010101" pitchFamily="2" charset="-122"/>
              </a:rPr>
              <a:t>)</a:t>
            </a:r>
            <a:br>
              <a:rPr lang="zh-CN" altLang="zh-CN" sz="1800" b="1" dirty="0">
                <a:effectLst/>
                <a:latin typeface="Times New Roman" panose="02020603050405020304" pitchFamily="18" charset="0"/>
                <a:ea typeface="等线" panose="02010600030101010101" pitchFamily="2" charset="-122"/>
              </a:rPr>
            </a:b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副标题 2"/>
          <p:cNvSpPr>
            <a:spLocks noGrp="1"/>
          </p:cNvSpPr>
          <p:nvPr>
            <p:ph type="subTitle" idx="1"/>
          </p:nvPr>
        </p:nvSpPr>
        <p:spPr>
          <a:xfrm>
            <a:off x="7880944" y="5764760"/>
            <a:ext cx="4202511" cy="956715"/>
          </a:xfrm>
        </p:spPr>
        <p:txBody>
          <a:bodyPr/>
          <a:lstStyle/>
          <a:p>
            <a:r>
              <a:rPr lang="zh-CN" altLang="en-US" dirty="0"/>
              <a:t>汇报人：张天璞</a:t>
            </a:r>
          </a:p>
        </p:txBody>
      </p:sp>
      <p:sp>
        <p:nvSpPr>
          <p:cNvPr id="4" name="灯片编号占位符 3"/>
          <p:cNvSpPr>
            <a:spLocks noGrp="1"/>
          </p:cNvSpPr>
          <p:nvPr>
            <p:ph type="sldNum" sz="quarter" idx="12"/>
          </p:nvPr>
        </p:nvSpPr>
        <p:spPr/>
        <p:txBody>
          <a:bodyPr/>
          <a:lstStyle/>
          <a:p>
            <a:pPr>
              <a:defRPr/>
            </a:pPr>
            <a:fld id="{C6D1DBEA-AC53-4732-90EE-2C74BDBDF57D}" type="slidenum">
              <a:rPr lang="zh-CN" altLang="en-US"/>
              <a:t>1</a:t>
            </a:fld>
            <a:endParaRPr lang="zh-CN" altLang="en-US"/>
          </a:p>
        </p:txBody>
      </p:sp>
      <p:sp>
        <p:nvSpPr>
          <p:cNvPr id="5" name="文本框 4">
            <a:extLst>
              <a:ext uri="{FF2B5EF4-FFF2-40B4-BE49-F238E27FC236}">
                <a16:creationId xmlns:a16="http://schemas.microsoft.com/office/drawing/2014/main" id="{0ABC214A-156C-4F16-B8B5-780570152D44}"/>
              </a:ext>
            </a:extLst>
          </p:cNvPr>
          <p:cNvSpPr txBox="1"/>
          <p:nvPr/>
        </p:nvSpPr>
        <p:spPr>
          <a:xfrm>
            <a:off x="4944359" y="2952751"/>
            <a:ext cx="3785616" cy="523220"/>
          </a:xfrm>
          <a:prstGeom prst="rect">
            <a:avLst/>
          </a:prstGeom>
          <a:noFill/>
        </p:spPr>
        <p:txBody>
          <a:bodyPr wrap="square" rtlCol="0">
            <a:spAutoFit/>
          </a:bodyPr>
          <a:lstStyle/>
          <a:p>
            <a:r>
              <a:rPr lang="en-US" altLang="zh-CN" sz="2800" dirty="0">
                <a:solidFill>
                  <a:srgbClr val="000000"/>
                </a:solidFill>
                <a:effectLst/>
                <a:latin typeface="Times New Roman" panose="02020603050405020304" pitchFamily="18" charset="0"/>
              </a:rPr>
              <a:t>18 May 2021</a:t>
            </a:r>
            <a:endParaRPr lang="zh-CN" altLang="en-US" sz="2800" dirty="0"/>
          </a:p>
        </p:txBody>
      </p:sp>
      <p:sp>
        <p:nvSpPr>
          <p:cNvPr id="10" name="文本框 9">
            <a:extLst>
              <a:ext uri="{FF2B5EF4-FFF2-40B4-BE49-F238E27FC236}">
                <a16:creationId xmlns:a16="http://schemas.microsoft.com/office/drawing/2014/main" id="{3EF7ECB7-D9AA-4F74-BF25-09A82793DD71}"/>
              </a:ext>
            </a:extLst>
          </p:cNvPr>
          <p:cNvSpPr txBox="1"/>
          <p:nvPr/>
        </p:nvSpPr>
        <p:spPr>
          <a:xfrm>
            <a:off x="4018995" y="4560654"/>
            <a:ext cx="6152224" cy="523220"/>
          </a:xfrm>
          <a:prstGeom prst="rect">
            <a:avLst/>
          </a:prstGeom>
          <a:noFill/>
        </p:spPr>
        <p:txBody>
          <a:bodyPr wrap="square">
            <a:spAutoFit/>
          </a:bodyPr>
          <a:lstStyle/>
          <a:p>
            <a:r>
              <a:rPr lang="en-US" altLang="zh-CN" sz="2800" dirty="0">
                <a:solidFill>
                  <a:srgbClr val="000000"/>
                </a:solidFill>
                <a:effectLst/>
                <a:latin typeface="Times New Roman" panose="02020603050405020304" pitchFamily="18" charset="0"/>
              </a:rPr>
              <a:t>( </a:t>
            </a:r>
            <a:r>
              <a:rPr lang="en-US" altLang="zh-CN" sz="2800" dirty="0">
                <a:solidFill>
                  <a:srgbClr val="000000"/>
                </a:solidFill>
                <a:latin typeface="Times New Roman" panose="02020603050405020304" pitchFamily="18" charset="0"/>
              </a:rPr>
              <a:t>Conference</a:t>
            </a:r>
            <a:r>
              <a:rPr lang="en-US" altLang="zh-CN" sz="2800" dirty="0">
                <a:solidFill>
                  <a:srgbClr val="000000"/>
                </a:solidFill>
                <a:effectLst/>
                <a:latin typeface="Times New Roman" panose="02020603050405020304" pitchFamily="18" charset="0"/>
              </a:rPr>
              <a:t> Rank: CCF A )</a:t>
            </a:r>
            <a:endParaRPr lang="zh-CN" altLang="en-US" sz="2800" dirty="0"/>
          </a:p>
        </p:txBody>
      </p:sp>
      <p:sp>
        <p:nvSpPr>
          <p:cNvPr id="11" name="文本框 10">
            <a:extLst>
              <a:ext uri="{FF2B5EF4-FFF2-40B4-BE49-F238E27FC236}">
                <a16:creationId xmlns:a16="http://schemas.microsoft.com/office/drawing/2014/main" id="{98BDB2AB-4D6C-4D09-96A2-0875B967424A}"/>
              </a:ext>
            </a:extLst>
          </p:cNvPr>
          <p:cNvSpPr txBox="1"/>
          <p:nvPr/>
        </p:nvSpPr>
        <p:spPr>
          <a:xfrm>
            <a:off x="5532029" y="3901369"/>
            <a:ext cx="1563078" cy="523220"/>
          </a:xfrm>
          <a:prstGeom prst="rect">
            <a:avLst/>
          </a:prstGeom>
          <a:noFill/>
        </p:spPr>
        <p:txBody>
          <a:bodyPr wrap="square" rtlCol="0">
            <a:spAutoFit/>
          </a:bodyPr>
          <a:lstStyle/>
          <a:p>
            <a:r>
              <a:rPr lang="en-US" altLang="zh-CN" sz="2800" dirty="0"/>
              <a:t>AAAI</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57ED45-F39B-4950-A32E-84CE12D20FFB}"/>
              </a:ext>
            </a:extLst>
          </p:cNvPr>
          <p:cNvSpPr>
            <a:spLocks noGrp="1"/>
          </p:cNvSpPr>
          <p:nvPr>
            <p:ph type="sldNum" sz="quarter" idx="12"/>
          </p:nvPr>
        </p:nvSpPr>
        <p:spPr/>
        <p:txBody>
          <a:bodyPr/>
          <a:lstStyle/>
          <a:p>
            <a:pPr>
              <a:defRPr/>
            </a:pPr>
            <a:fld id="{DBA9D328-9EBC-4F08-9C33-2306C0035A32}" type="slidenum">
              <a:rPr lang="zh-CN" altLang="en-US" smtClean="0"/>
              <a:t>10</a:t>
            </a:fld>
            <a:endParaRPr lang="zh-CN" altLang="en-US"/>
          </a:p>
        </p:txBody>
      </p:sp>
      <p:sp>
        <p:nvSpPr>
          <p:cNvPr id="7" name="文本框 6">
            <a:extLst>
              <a:ext uri="{FF2B5EF4-FFF2-40B4-BE49-F238E27FC236}">
                <a16:creationId xmlns:a16="http://schemas.microsoft.com/office/drawing/2014/main" id="{B7AFFA58-B6F1-46EA-9EFD-132E8B0346BD}"/>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0" name="文本框 136">
            <a:extLst>
              <a:ext uri="{FF2B5EF4-FFF2-40B4-BE49-F238E27FC236}">
                <a16:creationId xmlns:a16="http://schemas.microsoft.com/office/drawing/2014/main" id="{30E52687-E6A9-4394-9767-08CF16ADE2CB}"/>
              </a:ext>
            </a:extLst>
          </p:cNvPr>
          <p:cNvSpPr txBox="1"/>
          <p:nvPr/>
        </p:nvSpPr>
        <p:spPr>
          <a:xfrm>
            <a:off x="856339" y="1173968"/>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t>Spatial-Temporal Block</a:t>
            </a:r>
            <a:endParaRPr lang="zh-CN" altLang="en-US" sz="2400" dirty="0"/>
          </a:p>
        </p:txBody>
      </p:sp>
      <p:sp>
        <p:nvSpPr>
          <p:cNvPr id="12" name="椭圆 11">
            <a:extLst>
              <a:ext uri="{FF2B5EF4-FFF2-40B4-BE49-F238E27FC236}">
                <a16:creationId xmlns:a16="http://schemas.microsoft.com/office/drawing/2014/main" id="{D489AD15-AF9B-47C1-9A24-D47AC054ACD8}"/>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4" name="文本框 136">
            <a:extLst>
              <a:ext uri="{FF2B5EF4-FFF2-40B4-BE49-F238E27FC236}">
                <a16:creationId xmlns:a16="http://schemas.microsoft.com/office/drawing/2014/main" id="{A011661C-9346-4435-82D4-E017759A56E4}"/>
              </a:ext>
            </a:extLst>
          </p:cNvPr>
          <p:cNvSpPr txBox="1"/>
          <p:nvPr/>
        </p:nvSpPr>
        <p:spPr>
          <a:xfrm>
            <a:off x="1238424" y="1753024"/>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t>Temporal Attention Mechanism</a:t>
            </a:r>
            <a:endParaRPr lang="zh-CN" altLang="en-US" sz="2400" dirty="0"/>
          </a:p>
        </p:txBody>
      </p:sp>
      <p:sp>
        <p:nvSpPr>
          <p:cNvPr id="16" name="星形: 五角 15">
            <a:extLst>
              <a:ext uri="{FF2B5EF4-FFF2-40B4-BE49-F238E27FC236}">
                <a16:creationId xmlns:a16="http://schemas.microsoft.com/office/drawing/2014/main" id="{6525F859-B9A4-4C35-8BFE-EB584B1AAC4E}"/>
              </a:ext>
            </a:extLst>
          </p:cNvPr>
          <p:cNvSpPr/>
          <p:nvPr/>
        </p:nvSpPr>
        <p:spPr bwMode="auto">
          <a:xfrm>
            <a:off x="982102" y="1887463"/>
            <a:ext cx="274849" cy="226243"/>
          </a:xfrm>
          <a:prstGeom prst="star5">
            <a:avLst/>
          </a:prstGeom>
          <a:solidFill>
            <a:srgbClr val="00A60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9337D960-3364-4D24-8E07-54B257943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01" y="2473198"/>
            <a:ext cx="6654050" cy="1911603"/>
          </a:xfrm>
          <a:prstGeom prst="rect">
            <a:avLst/>
          </a:prstGeom>
        </p:spPr>
      </p:pic>
      <p:pic>
        <p:nvPicPr>
          <p:cNvPr id="6" name="图片 5">
            <a:extLst>
              <a:ext uri="{FF2B5EF4-FFF2-40B4-BE49-F238E27FC236}">
                <a16:creationId xmlns:a16="http://schemas.microsoft.com/office/drawing/2014/main" id="{377CD60E-547F-4C74-B89C-84B42AFDD48B}"/>
              </a:ext>
            </a:extLst>
          </p:cNvPr>
          <p:cNvPicPr>
            <a:picLocks noChangeAspect="1"/>
          </p:cNvPicPr>
          <p:nvPr/>
        </p:nvPicPr>
        <p:blipFill>
          <a:blip r:embed="rId3"/>
          <a:stretch>
            <a:fillRect/>
          </a:stretch>
        </p:blipFill>
        <p:spPr>
          <a:xfrm>
            <a:off x="644466" y="4533979"/>
            <a:ext cx="2638653" cy="525038"/>
          </a:xfrm>
          <a:prstGeom prst="rect">
            <a:avLst/>
          </a:prstGeom>
        </p:spPr>
      </p:pic>
      <p:pic>
        <p:nvPicPr>
          <p:cNvPr id="9" name="图片 8">
            <a:extLst>
              <a:ext uri="{FF2B5EF4-FFF2-40B4-BE49-F238E27FC236}">
                <a16:creationId xmlns:a16="http://schemas.microsoft.com/office/drawing/2014/main" id="{E3D4EA80-E0AE-493C-8AF6-6072B0D550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9976" y="4450143"/>
            <a:ext cx="2004417" cy="618813"/>
          </a:xfrm>
          <a:prstGeom prst="rect">
            <a:avLst/>
          </a:prstGeom>
        </p:spPr>
      </p:pic>
      <p:pic>
        <p:nvPicPr>
          <p:cNvPr id="13" name="图片 12">
            <a:extLst>
              <a:ext uri="{FF2B5EF4-FFF2-40B4-BE49-F238E27FC236}">
                <a16:creationId xmlns:a16="http://schemas.microsoft.com/office/drawing/2014/main" id="{2AEB0EF0-72FB-48E8-B102-5F7045FF0D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66" y="5162731"/>
            <a:ext cx="1919336" cy="521301"/>
          </a:xfrm>
          <a:prstGeom prst="rect">
            <a:avLst/>
          </a:prstGeom>
        </p:spPr>
      </p:pic>
      <p:pic>
        <p:nvPicPr>
          <p:cNvPr id="19" name="图片 18">
            <a:extLst>
              <a:ext uri="{FF2B5EF4-FFF2-40B4-BE49-F238E27FC236}">
                <a16:creationId xmlns:a16="http://schemas.microsoft.com/office/drawing/2014/main" id="{F393EFA1-B2F5-48D9-BC3D-E83DB468F1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4166" y="5234536"/>
            <a:ext cx="2073485" cy="449496"/>
          </a:xfrm>
          <a:prstGeom prst="rect">
            <a:avLst/>
          </a:prstGeom>
        </p:spPr>
      </p:pic>
      <p:pic>
        <p:nvPicPr>
          <p:cNvPr id="21" name="图片 20">
            <a:extLst>
              <a:ext uri="{FF2B5EF4-FFF2-40B4-BE49-F238E27FC236}">
                <a16:creationId xmlns:a16="http://schemas.microsoft.com/office/drawing/2014/main" id="{53E660AE-6981-441D-A6DA-5909246937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75196" y="1506688"/>
            <a:ext cx="4272338" cy="4384594"/>
          </a:xfrm>
          <a:prstGeom prst="rect">
            <a:avLst/>
          </a:prstGeom>
        </p:spPr>
      </p:pic>
    </p:spTree>
    <p:extLst>
      <p:ext uri="{BB962C8B-B14F-4D97-AF65-F5344CB8AC3E}">
        <p14:creationId xmlns:p14="http://schemas.microsoft.com/office/powerpoint/2010/main" val="95622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57ED45-F39B-4950-A32E-84CE12D20FFB}"/>
              </a:ext>
            </a:extLst>
          </p:cNvPr>
          <p:cNvSpPr>
            <a:spLocks noGrp="1"/>
          </p:cNvSpPr>
          <p:nvPr>
            <p:ph type="sldNum" sz="quarter" idx="12"/>
          </p:nvPr>
        </p:nvSpPr>
        <p:spPr/>
        <p:txBody>
          <a:bodyPr/>
          <a:lstStyle/>
          <a:p>
            <a:pPr>
              <a:defRPr/>
            </a:pPr>
            <a:fld id="{DBA9D328-9EBC-4F08-9C33-2306C0035A32}" type="slidenum">
              <a:rPr lang="zh-CN" altLang="en-US" smtClean="0"/>
              <a:t>11</a:t>
            </a:fld>
            <a:endParaRPr lang="zh-CN" altLang="en-US"/>
          </a:p>
        </p:txBody>
      </p:sp>
      <p:sp>
        <p:nvSpPr>
          <p:cNvPr id="7" name="文本框 6">
            <a:extLst>
              <a:ext uri="{FF2B5EF4-FFF2-40B4-BE49-F238E27FC236}">
                <a16:creationId xmlns:a16="http://schemas.microsoft.com/office/drawing/2014/main" id="{B7AFFA58-B6F1-46EA-9EFD-132E8B0346BD}"/>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0" name="文本框 136">
            <a:extLst>
              <a:ext uri="{FF2B5EF4-FFF2-40B4-BE49-F238E27FC236}">
                <a16:creationId xmlns:a16="http://schemas.microsoft.com/office/drawing/2014/main" id="{30E52687-E6A9-4394-9767-08CF16ADE2CB}"/>
              </a:ext>
            </a:extLst>
          </p:cNvPr>
          <p:cNvSpPr txBox="1"/>
          <p:nvPr/>
        </p:nvSpPr>
        <p:spPr>
          <a:xfrm>
            <a:off x="856339" y="1173968"/>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t>Spatial-Temporal Block</a:t>
            </a:r>
            <a:endParaRPr lang="zh-CN" altLang="en-US" sz="2400" dirty="0"/>
          </a:p>
        </p:txBody>
      </p:sp>
      <p:sp>
        <p:nvSpPr>
          <p:cNvPr id="12" name="椭圆 11">
            <a:extLst>
              <a:ext uri="{FF2B5EF4-FFF2-40B4-BE49-F238E27FC236}">
                <a16:creationId xmlns:a16="http://schemas.microsoft.com/office/drawing/2014/main" id="{D489AD15-AF9B-47C1-9A24-D47AC054ACD8}"/>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4" name="图片 3">
            <a:extLst>
              <a:ext uri="{FF2B5EF4-FFF2-40B4-BE49-F238E27FC236}">
                <a16:creationId xmlns:a16="http://schemas.microsoft.com/office/drawing/2014/main" id="{A0D5E4D1-618A-485F-BA9C-9E0E53658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339" y="2027021"/>
            <a:ext cx="6093159" cy="3450993"/>
          </a:xfrm>
          <a:prstGeom prst="rect">
            <a:avLst/>
          </a:prstGeom>
        </p:spPr>
      </p:pic>
      <p:pic>
        <p:nvPicPr>
          <p:cNvPr id="18" name="图片 17">
            <a:extLst>
              <a:ext uri="{FF2B5EF4-FFF2-40B4-BE49-F238E27FC236}">
                <a16:creationId xmlns:a16="http://schemas.microsoft.com/office/drawing/2014/main" id="{FFA2F6C7-F08B-4E2C-B5E0-DCE32C7C1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788" y="1449117"/>
            <a:ext cx="4460862" cy="4248691"/>
          </a:xfrm>
          <a:prstGeom prst="rect">
            <a:avLst/>
          </a:prstGeom>
        </p:spPr>
      </p:pic>
    </p:spTree>
    <p:extLst>
      <p:ext uri="{BB962C8B-B14F-4D97-AF65-F5344CB8AC3E}">
        <p14:creationId xmlns:p14="http://schemas.microsoft.com/office/powerpoint/2010/main" val="2397169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FBE58EB-8960-4CCA-88BF-6F2FDE2D7D78}"/>
              </a:ext>
            </a:extLst>
          </p:cNvPr>
          <p:cNvSpPr>
            <a:spLocks noGrp="1"/>
          </p:cNvSpPr>
          <p:nvPr>
            <p:ph type="sldNum" sz="quarter" idx="12"/>
          </p:nvPr>
        </p:nvSpPr>
        <p:spPr/>
        <p:txBody>
          <a:bodyPr/>
          <a:lstStyle/>
          <a:p>
            <a:pPr>
              <a:defRPr/>
            </a:pPr>
            <a:fld id="{DBA9D328-9EBC-4F08-9C33-2306C0035A32}" type="slidenum">
              <a:rPr lang="zh-CN" altLang="en-US" smtClean="0"/>
              <a:t>12</a:t>
            </a:fld>
            <a:endParaRPr lang="zh-CN" altLang="en-US"/>
          </a:p>
        </p:txBody>
      </p:sp>
      <p:pic>
        <p:nvPicPr>
          <p:cNvPr id="4" name="图片 3">
            <a:extLst>
              <a:ext uri="{FF2B5EF4-FFF2-40B4-BE49-F238E27FC236}">
                <a16:creationId xmlns:a16="http://schemas.microsoft.com/office/drawing/2014/main" id="{CCDC556F-B601-4DBC-8E76-1E393D304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422" y="1451109"/>
            <a:ext cx="4031329" cy="4244708"/>
          </a:xfrm>
          <a:prstGeom prst="rect">
            <a:avLst/>
          </a:prstGeom>
        </p:spPr>
      </p:pic>
      <p:sp>
        <p:nvSpPr>
          <p:cNvPr id="5" name="文本框 4">
            <a:extLst>
              <a:ext uri="{FF2B5EF4-FFF2-40B4-BE49-F238E27FC236}">
                <a16:creationId xmlns:a16="http://schemas.microsoft.com/office/drawing/2014/main" id="{15797D9B-1C87-413D-A52D-EA59397872FD}"/>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6" name="文本框 136">
            <a:extLst>
              <a:ext uri="{FF2B5EF4-FFF2-40B4-BE49-F238E27FC236}">
                <a16:creationId xmlns:a16="http://schemas.microsoft.com/office/drawing/2014/main" id="{57E73879-08FF-42D1-B51B-FB85B120EE4E}"/>
              </a:ext>
            </a:extLst>
          </p:cNvPr>
          <p:cNvSpPr txBox="1"/>
          <p:nvPr/>
        </p:nvSpPr>
        <p:spPr>
          <a:xfrm>
            <a:off x="856339" y="1173968"/>
            <a:ext cx="4031329"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solidFill>
                  <a:srgbClr val="000000"/>
                </a:solidFill>
                <a:effectLst/>
                <a:latin typeface="NimbusRomNo9L-Medi"/>
              </a:rPr>
              <a:t>Traffic Forecasting Block </a:t>
            </a:r>
            <a:endParaRPr lang="zh-CN" altLang="en-US" sz="2400" dirty="0"/>
          </a:p>
        </p:txBody>
      </p:sp>
      <p:sp>
        <p:nvSpPr>
          <p:cNvPr id="7" name="椭圆 6">
            <a:extLst>
              <a:ext uri="{FF2B5EF4-FFF2-40B4-BE49-F238E27FC236}">
                <a16:creationId xmlns:a16="http://schemas.microsoft.com/office/drawing/2014/main" id="{1B384184-78C3-465E-8289-343DE93B685B}"/>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9" name="图片 8">
            <a:extLst>
              <a:ext uri="{FF2B5EF4-FFF2-40B4-BE49-F238E27FC236}">
                <a16:creationId xmlns:a16="http://schemas.microsoft.com/office/drawing/2014/main" id="{FE054338-5AFC-486D-B333-3828DA90A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502" y="2095176"/>
            <a:ext cx="5756237" cy="2757190"/>
          </a:xfrm>
          <a:prstGeom prst="rect">
            <a:avLst/>
          </a:prstGeom>
        </p:spPr>
      </p:pic>
    </p:spTree>
    <p:extLst>
      <p:ext uri="{BB962C8B-B14F-4D97-AF65-F5344CB8AC3E}">
        <p14:creationId xmlns:p14="http://schemas.microsoft.com/office/powerpoint/2010/main" val="3008469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CFFD2A6-66D5-4622-82A6-B6A6BC98E4A4}"/>
              </a:ext>
            </a:extLst>
          </p:cNvPr>
          <p:cNvSpPr>
            <a:spLocks noGrp="1"/>
          </p:cNvSpPr>
          <p:nvPr>
            <p:ph type="sldNum" sz="quarter" idx="12"/>
          </p:nvPr>
        </p:nvSpPr>
        <p:spPr/>
        <p:txBody>
          <a:bodyPr/>
          <a:lstStyle/>
          <a:p>
            <a:pPr>
              <a:defRPr/>
            </a:pPr>
            <a:fld id="{DBA9D328-9EBC-4F08-9C33-2306C0035A32}" type="slidenum">
              <a:rPr lang="zh-CN" altLang="en-US" smtClean="0"/>
              <a:t>13</a:t>
            </a:fld>
            <a:endParaRPr lang="zh-CN" altLang="en-US"/>
          </a:p>
        </p:txBody>
      </p:sp>
      <p:sp>
        <p:nvSpPr>
          <p:cNvPr id="5" name="文本框 4">
            <a:extLst>
              <a:ext uri="{FF2B5EF4-FFF2-40B4-BE49-F238E27FC236}">
                <a16:creationId xmlns:a16="http://schemas.microsoft.com/office/drawing/2014/main" id="{CE261C9B-EBFC-4810-9947-4A64660B0C31}"/>
              </a:ext>
            </a:extLst>
          </p:cNvPr>
          <p:cNvSpPr txBox="1"/>
          <p:nvPr/>
        </p:nvSpPr>
        <p:spPr>
          <a:xfrm>
            <a:off x="360360" y="259360"/>
            <a:ext cx="3249616" cy="523220"/>
          </a:xfrm>
          <a:prstGeom prst="rect">
            <a:avLst/>
          </a:prstGeom>
          <a:noFill/>
        </p:spPr>
        <p:txBody>
          <a:bodyPr wrap="square" rtlCol="0">
            <a:spAutoFit/>
          </a:bodyPr>
          <a:lstStyle/>
          <a:p>
            <a:r>
              <a:rPr lang="zh-CN" altLang="en-US" sz="2800" b="1" dirty="0"/>
              <a:t>创新点</a:t>
            </a:r>
            <a:endParaRPr lang="en-US" altLang="zh-CN" sz="2800" b="1" dirty="0"/>
          </a:p>
        </p:txBody>
      </p:sp>
      <p:sp>
        <p:nvSpPr>
          <p:cNvPr id="6" name="文本框 136">
            <a:extLst>
              <a:ext uri="{FF2B5EF4-FFF2-40B4-BE49-F238E27FC236}">
                <a16:creationId xmlns:a16="http://schemas.microsoft.com/office/drawing/2014/main" id="{0DBE07CC-B759-4BA5-A5BE-1C28E05501F7}"/>
              </a:ext>
            </a:extLst>
          </p:cNvPr>
          <p:cNvSpPr txBox="1"/>
          <p:nvPr/>
        </p:nvSpPr>
        <p:spPr>
          <a:xfrm>
            <a:off x="856339" y="1166937"/>
            <a:ext cx="7930309" cy="830997"/>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solidFill>
                  <a:srgbClr val="000000"/>
                </a:solidFill>
                <a:latin typeface="NimbusRomNo9L-Medi"/>
              </a:rPr>
              <a:t>通过谱聚类方法，对图进行聚类构成区域图，从路网图与区域图联合进行预测。</a:t>
            </a:r>
          </a:p>
        </p:txBody>
      </p:sp>
      <p:sp>
        <p:nvSpPr>
          <p:cNvPr id="7" name="椭圆 6">
            <a:extLst>
              <a:ext uri="{FF2B5EF4-FFF2-40B4-BE49-F238E27FC236}">
                <a16:creationId xmlns:a16="http://schemas.microsoft.com/office/drawing/2014/main" id="{22E8230D-2E37-47EB-97B5-ECC84BBF8534}"/>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08538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12458"/>
            <a:ext cx="9144000" cy="2387600"/>
          </a:xfrm>
        </p:spPr>
        <p:txBody>
          <a:bodyPr/>
          <a:lstStyle/>
          <a:p>
            <a:r>
              <a:rPr lang="en-US" altLang="zh-CN" dirty="0"/>
              <a:t>END</a:t>
            </a:r>
          </a:p>
        </p:txBody>
      </p:sp>
      <p:sp>
        <p:nvSpPr>
          <p:cNvPr id="3" name="副标题 2"/>
          <p:cNvSpPr>
            <a:spLocks noGrp="1"/>
          </p:cNvSpPr>
          <p:nvPr>
            <p:ph type="subTitle" idx="1"/>
          </p:nvPr>
        </p:nvSpPr>
        <p:spPr/>
        <p:txBody>
          <a:bodyPr/>
          <a:lstStyle/>
          <a:p>
            <a:r>
              <a:rPr lang="en-US" altLang="zh-CN" sz="6000"/>
              <a:t>Thank you</a:t>
            </a:r>
          </a:p>
        </p:txBody>
      </p:sp>
      <p:sp>
        <p:nvSpPr>
          <p:cNvPr id="4" name="灯片编号占位符 3"/>
          <p:cNvSpPr>
            <a:spLocks noGrp="1"/>
          </p:cNvSpPr>
          <p:nvPr>
            <p:ph type="sldNum" sz="quarter" idx="12"/>
          </p:nvPr>
        </p:nvSpPr>
        <p:spPr/>
        <p:txBody>
          <a:bodyPr/>
          <a:lstStyle/>
          <a:p>
            <a:pPr>
              <a:defRPr/>
            </a:pPr>
            <a:fld id="{C6D1DBEA-AC53-4732-90EE-2C74BDBDF57D}" type="slidenum">
              <a:rPr lang="zh-CN" altLang="en-US"/>
              <a:t>14</a:t>
            </a:fld>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0360" y="259360"/>
            <a:ext cx="3249616" cy="523220"/>
          </a:xfrm>
          <a:prstGeom prst="rect">
            <a:avLst/>
          </a:prstGeom>
          <a:noFill/>
        </p:spPr>
        <p:txBody>
          <a:bodyPr wrap="square" rtlCol="0">
            <a:spAutoFit/>
          </a:bodyPr>
          <a:lstStyle/>
          <a:p>
            <a:r>
              <a:rPr lang="zh-CN" altLang="en-US" sz="2800" b="1" dirty="0"/>
              <a:t>简介</a:t>
            </a:r>
            <a:endParaRPr lang="en-US" altLang="zh-CN" sz="2800" b="1" dirty="0"/>
          </a:p>
        </p:txBody>
      </p:sp>
      <p:sp>
        <p:nvSpPr>
          <p:cNvPr id="5" name="文本框 136">
            <a:extLst>
              <a:ext uri="{FF2B5EF4-FFF2-40B4-BE49-F238E27FC236}">
                <a16:creationId xmlns:a16="http://schemas.microsoft.com/office/drawing/2014/main" id="{310A23B6-1D6D-44E8-9AEC-8039F64B73EB}"/>
              </a:ext>
            </a:extLst>
          </p:cNvPr>
          <p:cNvSpPr txBox="1"/>
          <p:nvPr/>
        </p:nvSpPr>
        <p:spPr>
          <a:xfrm>
            <a:off x="856339" y="1173968"/>
            <a:ext cx="577596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solidFill>
                  <a:srgbClr val="000000"/>
                </a:solidFill>
                <a:effectLst/>
                <a:latin typeface="NimbusRomNo9L-Medi"/>
              </a:rPr>
              <a:t>数据集</a:t>
            </a:r>
            <a:endParaRPr lang="zh-CN" altLang="en-US" sz="2400" dirty="0"/>
          </a:p>
        </p:txBody>
      </p:sp>
      <p:sp>
        <p:nvSpPr>
          <p:cNvPr id="6" name="椭圆 5">
            <a:extLst>
              <a:ext uri="{FF2B5EF4-FFF2-40B4-BE49-F238E27FC236}">
                <a16:creationId xmlns:a16="http://schemas.microsoft.com/office/drawing/2014/main" id="{374E4185-AFD3-45FA-A794-2C1B5AEB2F25}"/>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9" name="文本框 136">
            <a:extLst>
              <a:ext uri="{FF2B5EF4-FFF2-40B4-BE49-F238E27FC236}">
                <a16:creationId xmlns:a16="http://schemas.microsoft.com/office/drawing/2014/main" id="{E7890A0D-E117-4EDB-82ED-8F74C7AD40E8}"/>
              </a:ext>
            </a:extLst>
          </p:cNvPr>
          <p:cNvSpPr txBox="1"/>
          <p:nvPr/>
        </p:nvSpPr>
        <p:spPr>
          <a:xfrm>
            <a:off x="856339" y="3838748"/>
            <a:ext cx="577596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t>前人研究问题</a:t>
            </a:r>
          </a:p>
        </p:txBody>
      </p:sp>
      <p:sp>
        <p:nvSpPr>
          <p:cNvPr id="10" name="椭圆 9">
            <a:extLst>
              <a:ext uri="{FF2B5EF4-FFF2-40B4-BE49-F238E27FC236}">
                <a16:creationId xmlns:a16="http://schemas.microsoft.com/office/drawing/2014/main" id="{1EEFFC0C-1604-493D-88E1-4671BF5417CD}"/>
              </a:ext>
            </a:extLst>
          </p:cNvPr>
          <p:cNvSpPr/>
          <p:nvPr/>
        </p:nvSpPr>
        <p:spPr bwMode="auto">
          <a:xfrm>
            <a:off x="514350" y="397206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9" name="文本框 136">
            <a:extLst>
              <a:ext uri="{FF2B5EF4-FFF2-40B4-BE49-F238E27FC236}">
                <a16:creationId xmlns:a16="http://schemas.microsoft.com/office/drawing/2014/main" id="{2FA92BFE-D60D-4EDD-B8EE-E12AFEDDDCAC}"/>
              </a:ext>
            </a:extLst>
          </p:cNvPr>
          <p:cNvSpPr txBox="1"/>
          <p:nvPr/>
        </p:nvSpPr>
        <p:spPr>
          <a:xfrm>
            <a:off x="1052334" y="4755075"/>
            <a:ext cx="6302947" cy="830997"/>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t>基于图卷积的方法忽略了由路网构成的微观层级结构和由区域构成的宏观层级结构</a:t>
            </a:r>
            <a:endParaRPr lang="en-US" altLang="zh-CN" sz="2400" b="1" dirty="0"/>
          </a:p>
        </p:txBody>
      </p:sp>
      <p:sp>
        <p:nvSpPr>
          <p:cNvPr id="27" name="箭头: 右 26">
            <a:extLst>
              <a:ext uri="{FF2B5EF4-FFF2-40B4-BE49-F238E27FC236}">
                <a16:creationId xmlns:a16="http://schemas.microsoft.com/office/drawing/2014/main" id="{9DB7693D-E7A3-4AA2-9FC4-5B6C3E9CFA21}"/>
              </a:ext>
            </a:extLst>
          </p:cNvPr>
          <p:cNvSpPr/>
          <p:nvPr/>
        </p:nvSpPr>
        <p:spPr bwMode="auto">
          <a:xfrm>
            <a:off x="7448127" y="4861814"/>
            <a:ext cx="554853" cy="46166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9" name="文本框 136">
            <a:extLst>
              <a:ext uri="{FF2B5EF4-FFF2-40B4-BE49-F238E27FC236}">
                <a16:creationId xmlns:a16="http://schemas.microsoft.com/office/drawing/2014/main" id="{DB8CAEBA-6635-4747-8421-0C5A7DC4BD37}"/>
              </a:ext>
            </a:extLst>
          </p:cNvPr>
          <p:cNvSpPr txBox="1"/>
          <p:nvPr/>
        </p:nvSpPr>
        <p:spPr>
          <a:xfrm>
            <a:off x="8260033" y="4677147"/>
            <a:ext cx="3546206" cy="830997"/>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b="1" dirty="0">
                <a:solidFill>
                  <a:srgbClr val="000000"/>
                </a:solidFill>
                <a:latin typeface="NimbusRomNo9L-Medi"/>
              </a:rPr>
              <a:t>基于微观和宏观层级结构，构造了交通图</a:t>
            </a:r>
            <a:endParaRPr lang="zh-CN" altLang="en-US" sz="2400" dirty="0"/>
          </a:p>
        </p:txBody>
      </p:sp>
      <p:sp>
        <p:nvSpPr>
          <p:cNvPr id="16" name="文本框 15">
            <a:extLst>
              <a:ext uri="{FF2B5EF4-FFF2-40B4-BE49-F238E27FC236}">
                <a16:creationId xmlns:a16="http://schemas.microsoft.com/office/drawing/2014/main" id="{C6EB59B5-1FEE-4CAC-AFAD-375B115926E0}"/>
              </a:ext>
            </a:extLst>
          </p:cNvPr>
          <p:cNvSpPr txBox="1"/>
          <p:nvPr/>
        </p:nvSpPr>
        <p:spPr>
          <a:xfrm>
            <a:off x="1052334" y="1844577"/>
            <a:ext cx="1865667" cy="461665"/>
          </a:xfrm>
          <a:prstGeom prst="rect">
            <a:avLst/>
          </a:prstGeom>
          <a:noFill/>
        </p:spPr>
        <p:txBody>
          <a:bodyPr wrap="square">
            <a:spAutoFit/>
          </a:bodyPr>
          <a:lstStyle/>
          <a:p>
            <a:r>
              <a:rPr lang="en-US" altLang="zh-CN" sz="2400" b="1" dirty="0">
                <a:solidFill>
                  <a:srgbClr val="000000"/>
                </a:solidFill>
                <a:effectLst/>
                <a:latin typeface="NimbusRomNo9L-Regu"/>
              </a:rPr>
              <a:t>Didi </a:t>
            </a:r>
            <a:r>
              <a:rPr lang="en-US" altLang="zh-CN" sz="2400" b="1" dirty="0" err="1">
                <a:solidFill>
                  <a:srgbClr val="000000"/>
                </a:solidFill>
                <a:effectLst/>
                <a:latin typeface="NimbusRomNo9L-Regu"/>
              </a:rPr>
              <a:t>Chuxing</a:t>
            </a:r>
            <a:r>
              <a:rPr lang="en-US" altLang="zh-CN" sz="2400" b="1" dirty="0">
                <a:solidFill>
                  <a:srgbClr val="000000"/>
                </a:solidFill>
                <a:effectLst/>
                <a:latin typeface="NimbusRomNo9L-Regu"/>
              </a:rPr>
              <a:t>:</a:t>
            </a:r>
            <a:endParaRPr lang="zh-CN" altLang="en-US" sz="2400" b="1" dirty="0"/>
          </a:p>
        </p:txBody>
      </p:sp>
      <p:sp>
        <p:nvSpPr>
          <p:cNvPr id="17" name="文本框 16">
            <a:extLst>
              <a:ext uri="{FF2B5EF4-FFF2-40B4-BE49-F238E27FC236}">
                <a16:creationId xmlns:a16="http://schemas.microsoft.com/office/drawing/2014/main" id="{EBFEF9BB-5AD8-4274-8E43-FD5555E5CF10}"/>
              </a:ext>
            </a:extLst>
          </p:cNvPr>
          <p:cNvSpPr txBox="1"/>
          <p:nvPr/>
        </p:nvSpPr>
        <p:spPr>
          <a:xfrm>
            <a:off x="3109745" y="1490825"/>
            <a:ext cx="1865667" cy="461665"/>
          </a:xfrm>
          <a:prstGeom prst="rect">
            <a:avLst/>
          </a:prstGeom>
          <a:noFill/>
        </p:spPr>
        <p:txBody>
          <a:bodyPr wrap="square">
            <a:spAutoFit/>
          </a:bodyPr>
          <a:lstStyle/>
          <a:p>
            <a:r>
              <a:rPr lang="en-US" altLang="zh-CN" sz="2400" b="1" dirty="0" err="1">
                <a:solidFill>
                  <a:srgbClr val="000000"/>
                </a:solidFill>
                <a:effectLst/>
                <a:latin typeface="NimbusRomNo9L-Regu"/>
              </a:rPr>
              <a:t>JiNan</a:t>
            </a:r>
            <a:endParaRPr lang="zh-CN" altLang="en-US" sz="2400" b="1" dirty="0"/>
          </a:p>
        </p:txBody>
      </p:sp>
      <p:sp>
        <p:nvSpPr>
          <p:cNvPr id="23" name="文本框 22">
            <a:extLst>
              <a:ext uri="{FF2B5EF4-FFF2-40B4-BE49-F238E27FC236}">
                <a16:creationId xmlns:a16="http://schemas.microsoft.com/office/drawing/2014/main" id="{DB913EBC-7862-4881-844C-A88E1EF2CD8B}"/>
              </a:ext>
            </a:extLst>
          </p:cNvPr>
          <p:cNvSpPr txBox="1"/>
          <p:nvPr/>
        </p:nvSpPr>
        <p:spPr>
          <a:xfrm>
            <a:off x="3123432" y="2275525"/>
            <a:ext cx="1092334" cy="461665"/>
          </a:xfrm>
          <a:prstGeom prst="rect">
            <a:avLst/>
          </a:prstGeom>
          <a:noFill/>
        </p:spPr>
        <p:txBody>
          <a:bodyPr wrap="square">
            <a:spAutoFit/>
          </a:bodyPr>
          <a:lstStyle/>
          <a:p>
            <a:r>
              <a:rPr lang="en-US" altLang="zh-CN" sz="2400" b="1" dirty="0" err="1">
                <a:solidFill>
                  <a:srgbClr val="000000"/>
                </a:solidFill>
                <a:effectLst/>
                <a:latin typeface="NimbusRomNo9L-Regu"/>
              </a:rPr>
              <a:t>XiAn</a:t>
            </a:r>
            <a:endParaRPr lang="zh-CN" altLang="en-US" sz="2400" b="1" dirty="0"/>
          </a:p>
        </p:txBody>
      </p:sp>
      <p:sp>
        <p:nvSpPr>
          <p:cNvPr id="24" name="文本框 23">
            <a:extLst>
              <a:ext uri="{FF2B5EF4-FFF2-40B4-BE49-F238E27FC236}">
                <a16:creationId xmlns:a16="http://schemas.microsoft.com/office/drawing/2014/main" id="{5D489E46-2529-423E-83ED-170CF971F9DF}"/>
              </a:ext>
            </a:extLst>
          </p:cNvPr>
          <p:cNvSpPr txBox="1"/>
          <p:nvPr/>
        </p:nvSpPr>
        <p:spPr>
          <a:xfrm>
            <a:off x="4251466" y="1672980"/>
            <a:ext cx="1761711" cy="830997"/>
          </a:xfrm>
          <a:prstGeom prst="rect">
            <a:avLst/>
          </a:prstGeom>
          <a:noFill/>
        </p:spPr>
        <p:txBody>
          <a:bodyPr wrap="square">
            <a:spAutoFit/>
          </a:bodyPr>
          <a:lstStyle/>
          <a:p>
            <a:r>
              <a:rPr lang="zh-CN" altLang="en-US" sz="2400" b="1" dirty="0">
                <a:solidFill>
                  <a:srgbClr val="000000"/>
                </a:solidFill>
                <a:latin typeface="NimbusRomNo9L-Regu"/>
              </a:rPr>
              <a:t>采样频率：</a:t>
            </a:r>
            <a:r>
              <a:rPr lang="en-US" altLang="zh-CN" sz="2400" b="1" dirty="0">
                <a:solidFill>
                  <a:srgbClr val="000000"/>
                </a:solidFill>
                <a:effectLst/>
                <a:latin typeface="NimbusRomNo9L-Regu"/>
                <a:ea typeface="宋体" panose="02010600030101010101" pitchFamily="2" charset="-122"/>
              </a:rPr>
              <a:t>10 minutes</a:t>
            </a:r>
            <a:endParaRPr lang="zh-CN" altLang="en-US" sz="2400" b="1" dirty="0"/>
          </a:p>
        </p:txBody>
      </p:sp>
      <p:sp>
        <p:nvSpPr>
          <p:cNvPr id="25" name="文本框 24">
            <a:extLst>
              <a:ext uri="{FF2B5EF4-FFF2-40B4-BE49-F238E27FC236}">
                <a16:creationId xmlns:a16="http://schemas.microsoft.com/office/drawing/2014/main" id="{5CB11B45-846B-4BDF-B5C3-8411A69E2E1E}"/>
              </a:ext>
            </a:extLst>
          </p:cNvPr>
          <p:cNvSpPr txBox="1"/>
          <p:nvPr/>
        </p:nvSpPr>
        <p:spPr>
          <a:xfrm>
            <a:off x="6204921" y="1488258"/>
            <a:ext cx="2441286" cy="461665"/>
          </a:xfrm>
          <a:prstGeom prst="rect">
            <a:avLst/>
          </a:prstGeom>
          <a:noFill/>
        </p:spPr>
        <p:txBody>
          <a:bodyPr wrap="square">
            <a:spAutoFit/>
          </a:bodyPr>
          <a:lstStyle/>
          <a:p>
            <a:r>
              <a:rPr lang="zh-CN" altLang="en-US" sz="2400" b="1" dirty="0"/>
              <a:t>节点数：</a:t>
            </a:r>
            <a:r>
              <a:rPr lang="en-US" altLang="zh-CN" sz="2400" b="1" dirty="0"/>
              <a:t>561</a:t>
            </a:r>
            <a:endParaRPr lang="zh-CN" altLang="en-US" sz="2400" b="1" dirty="0"/>
          </a:p>
        </p:txBody>
      </p:sp>
      <p:sp>
        <p:nvSpPr>
          <p:cNvPr id="26" name="文本框 25">
            <a:extLst>
              <a:ext uri="{FF2B5EF4-FFF2-40B4-BE49-F238E27FC236}">
                <a16:creationId xmlns:a16="http://schemas.microsoft.com/office/drawing/2014/main" id="{11868DE2-1587-430C-9410-172C6B014EEF}"/>
              </a:ext>
            </a:extLst>
          </p:cNvPr>
          <p:cNvSpPr txBox="1"/>
          <p:nvPr/>
        </p:nvSpPr>
        <p:spPr>
          <a:xfrm>
            <a:off x="6204921" y="2224644"/>
            <a:ext cx="2441286" cy="461665"/>
          </a:xfrm>
          <a:prstGeom prst="rect">
            <a:avLst/>
          </a:prstGeom>
          <a:noFill/>
        </p:spPr>
        <p:txBody>
          <a:bodyPr wrap="square">
            <a:spAutoFit/>
          </a:bodyPr>
          <a:lstStyle/>
          <a:p>
            <a:r>
              <a:rPr lang="zh-CN" altLang="en-US" sz="2400" b="1" dirty="0"/>
              <a:t>节点数：</a:t>
            </a:r>
            <a:r>
              <a:rPr lang="en-US" altLang="zh-CN" sz="2400" b="1" dirty="0"/>
              <a:t>792</a:t>
            </a:r>
            <a:endParaRPr lang="zh-CN" altLang="en-US" sz="2400" b="1" dirty="0"/>
          </a:p>
        </p:txBody>
      </p:sp>
      <p:sp>
        <p:nvSpPr>
          <p:cNvPr id="30" name="文本框 29">
            <a:extLst>
              <a:ext uri="{FF2B5EF4-FFF2-40B4-BE49-F238E27FC236}">
                <a16:creationId xmlns:a16="http://schemas.microsoft.com/office/drawing/2014/main" id="{2ED3E3FD-39CE-4A3C-8186-59F2651ABCDC}"/>
              </a:ext>
            </a:extLst>
          </p:cNvPr>
          <p:cNvSpPr txBox="1"/>
          <p:nvPr/>
        </p:nvSpPr>
        <p:spPr>
          <a:xfrm>
            <a:off x="10324764" y="1635633"/>
            <a:ext cx="2073990" cy="830997"/>
          </a:xfrm>
          <a:prstGeom prst="rect">
            <a:avLst/>
          </a:prstGeom>
          <a:noFill/>
        </p:spPr>
        <p:txBody>
          <a:bodyPr wrap="square">
            <a:spAutoFit/>
          </a:bodyPr>
          <a:lstStyle/>
          <a:p>
            <a:r>
              <a:rPr lang="zh-CN" altLang="en-US" sz="2400" b="1" dirty="0">
                <a:solidFill>
                  <a:srgbClr val="000000"/>
                </a:solidFill>
                <a:latin typeface="NimbusRomNo9L-Regu"/>
              </a:rPr>
              <a:t>标准化方法：</a:t>
            </a:r>
            <a:endParaRPr lang="en-US" altLang="zh-CN" sz="2400" b="1" dirty="0">
              <a:solidFill>
                <a:srgbClr val="000000"/>
              </a:solidFill>
              <a:latin typeface="NimbusRomNo9L-Regu"/>
            </a:endParaRPr>
          </a:p>
          <a:p>
            <a:r>
              <a:rPr lang="en-US" altLang="zh-CN" sz="2400" b="1" dirty="0">
                <a:solidFill>
                  <a:srgbClr val="000000"/>
                </a:solidFill>
                <a:effectLst/>
                <a:latin typeface="NimbusRomNo9L-Regu"/>
              </a:rPr>
              <a:t>Z-score</a:t>
            </a:r>
            <a:endParaRPr lang="zh-CN" altLang="en-US" sz="2400" b="1" dirty="0"/>
          </a:p>
        </p:txBody>
      </p:sp>
      <p:sp>
        <p:nvSpPr>
          <p:cNvPr id="31" name="文本框 30">
            <a:extLst>
              <a:ext uri="{FF2B5EF4-FFF2-40B4-BE49-F238E27FC236}">
                <a16:creationId xmlns:a16="http://schemas.microsoft.com/office/drawing/2014/main" id="{D81D09EF-CB9F-482D-9427-F55889344440}"/>
              </a:ext>
            </a:extLst>
          </p:cNvPr>
          <p:cNvSpPr txBox="1"/>
          <p:nvPr/>
        </p:nvSpPr>
        <p:spPr>
          <a:xfrm>
            <a:off x="8330316" y="1643035"/>
            <a:ext cx="2114847" cy="830997"/>
          </a:xfrm>
          <a:prstGeom prst="rect">
            <a:avLst/>
          </a:prstGeom>
          <a:noFill/>
        </p:spPr>
        <p:txBody>
          <a:bodyPr wrap="square">
            <a:spAutoFit/>
          </a:bodyPr>
          <a:lstStyle/>
          <a:p>
            <a:r>
              <a:rPr lang="zh-CN" altLang="en-US" sz="2400" b="1" dirty="0">
                <a:solidFill>
                  <a:srgbClr val="000000"/>
                </a:solidFill>
                <a:latin typeface="NimbusRomNo9L-Regu"/>
              </a:rPr>
              <a:t>数据集划分：</a:t>
            </a:r>
            <a:endParaRPr lang="en-US" altLang="zh-CN" sz="2400" b="1" dirty="0">
              <a:solidFill>
                <a:srgbClr val="000000"/>
              </a:solidFill>
              <a:latin typeface="NimbusRomNo9L-Regu"/>
            </a:endParaRPr>
          </a:p>
          <a:p>
            <a:r>
              <a:rPr lang="en-US" altLang="zh-CN" sz="2400" b="1" dirty="0">
                <a:solidFill>
                  <a:srgbClr val="000000"/>
                </a:solidFill>
                <a:effectLst/>
                <a:latin typeface="NimbusRomNo9L-Regu"/>
              </a:rPr>
              <a:t>6</a:t>
            </a:r>
            <a:r>
              <a:rPr lang="zh-CN" altLang="en-US" sz="2400" b="1" dirty="0">
                <a:solidFill>
                  <a:srgbClr val="000000"/>
                </a:solidFill>
                <a:effectLst/>
                <a:latin typeface="NimbusRomNo9L-Regu"/>
              </a:rPr>
              <a:t>：</a:t>
            </a:r>
            <a:r>
              <a:rPr lang="en-US" altLang="zh-CN" sz="2400" b="1" dirty="0">
                <a:solidFill>
                  <a:srgbClr val="000000"/>
                </a:solidFill>
                <a:effectLst/>
                <a:latin typeface="NimbusRomNo9L-Regu"/>
              </a:rPr>
              <a:t>2</a:t>
            </a:r>
            <a:r>
              <a:rPr lang="zh-CN" altLang="en-US" sz="2400" b="1" dirty="0">
                <a:solidFill>
                  <a:srgbClr val="000000"/>
                </a:solidFill>
                <a:effectLst/>
                <a:latin typeface="NimbusRomNo9L-Regu"/>
              </a:rPr>
              <a:t>：</a:t>
            </a:r>
            <a:r>
              <a:rPr lang="en-US" altLang="zh-CN" sz="2400" b="1" dirty="0">
                <a:solidFill>
                  <a:srgbClr val="000000"/>
                </a:solidFill>
                <a:effectLst/>
                <a:latin typeface="NimbusRomNo9L-Regu"/>
              </a:rPr>
              <a:t>2</a:t>
            </a:r>
            <a:endParaRPr lang="zh-CN" altLang="en-US" sz="2400" b="1" dirty="0"/>
          </a:p>
        </p:txBody>
      </p:sp>
    </p:spTree>
    <p:extLst>
      <p:ext uri="{BB962C8B-B14F-4D97-AF65-F5344CB8AC3E}">
        <p14:creationId xmlns:p14="http://schemas.microsoft.com/office/powerpoint/2010/main" val="44006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9" grpId="0"/>
      <p:bldP spid="27" grpId="0" animBg="1"/>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28C6EFC-E535-4C76-A927-B40707947ABC}"/>
              </a:ext>
            </a:extLst>
          </p:cNvPr>
          <p:cNvSpPr>
            <a:spLocks noGrp="1"/>
          </p:cNvSpPr>
          <p:nvPr>
            <p:ph type="sldNum" sz="quarter" idx="12"/>
          </p:nvPr>
        </p:nvSpPr>
        <p:spPr/>
        <p:txBody>
          <a:bodyPr/>
          <a:lstStyle/>
          <a:p>
            <a:pPr>
              <a:defRPr/>
            </a:pPr>
            <a:fld id="{DBA9D328-9EBC-4F08-9C33-2306C0035A32}" type="slidenum">
              <a:rPr lang="zh-CN" altLang="en-US" smtClean="0"/>
              <a:t>3</a:t>
            </a:fld>
            <a:endParaRPr lang="zh-CN" altLang="en-US"/>
          </a:p>
        </p:txBody>
      </p:sp>
      <p:sp>
        <p:nvSpPr>
          <p:cNvPr id="3" name="文本框 2">
            <a:extLst>
              <a:ext uri="{FF2B5EF4-FFF2-40B4-BE49-F238E27FC236}">
                <a16:creationId xmlns:a16="http://schemas.microsoft.com/office/drawing/2014/main" id="{9D2AED97-5059-4FF7-BEDF-81539503E812}"/>
              </a:ext>
            </a:extLst>
          </p:cNvPr>
          <p:cNvSpPr txBox="1"/>
          <p:nvPr/>
        </p:nvSpPr>
        <p:spPr>
          <a:xfrm>
            <a:off x="360360" y="259360"/>
            <a:ext cx="3249616" cy="523220"/>
          </a:xfrm>
          <a:prstGeom prst="rect">
            <a:avLst/>
          </a:prstGeom>
          <a:noFill/>
        </p:spPr>
        <p:txBody>
          <a:bodyPr wrap="square" rtlCol="0">
            <a:spAutoFit/>
          </a:bodyPr>
          <a:lstStyle/>
          <a:p>
            <a:r>
              <a:rPr lang="en-US" altLang="zh-CN" sz="2800" b="1" dirty="0">
                <a:solidFill>
                  <a:srgbClr val="000000"/>
                </a:solidFill>
                <a:effectLst/>
                <a:latin typeface="NimbusRomNo9L-Medi"/>
              </a:rPr>
              <a:t>Preliminaries</a:t>
            </a:r>
            <a:endParaRPr lang="en-US" altLang="zh-CN" sz="2800" b="1" dirty="0"/>
          </a:p>
        </p:txBody>
      </p:sp>
      <p:sp>
        <p:nvSpPr>
          <p:cNvPr id="4" name="文本框 136">
            <a:extLst>
              <a:ext uri="{FF2B5EF4-FFF2-40B4-BE49-F238E27FC236}">
                <a16:creationId xmlns:a16="http://schemas.microsoft.com/office/drawing/2014/main" id="{8B431D93-22DC-4D43-ACF7-9B6DAD9DD8CC}"/>
              </a:ext>
            </a:extLst>
          </p:cNvPr>
          <p:cNvSpPr txBox="1"/>
          <p:nvPr/>
        </p:nvSpPr>
        <p:spPr>
          <a:xfrm>
            <a:off x="856339" y="1173968"/>
            <a:ext cx="310606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dirty="0"/>
              <a:t>时空特征</a:t>
            </a:r>
          </a:p>
        </p:txBody>
      </p:sp>
      <p:sp>
        <p:nvSpPr>
          <p:cNvPr id="5" name="椭圆 4">
            <a:extLst>
              <a:ext uri="{FF2B5EF4-FFF2-40B4-BE49-F238E27FC236}">
                <a16:creationId xmlns:a16="http://schemas.microsoft.com/office/drawing/2014/main" id="{E1C98EAD-ACF3-40BA-A49F-8489AADB958E}"/>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3" name="文本框 136">
            <a:extLst>
              <a:ext uri="{FF2B5EF4-FFF2-40B4-BE49-F238E27FC236}">
                <a16:creationId xmlns:a16="http://schemas.microsoft.com/office/drawing/2014/main" id="{104EC2D8-594B-4133-A413-51860017C363}"/>
              </a:ext>
            </a:extLst>
          </p:cNvPr>
          <p:cNvSpPr txBox="1"/>
          <p:nvPr/>
        </p:nvSpPr>
        <p:spPr>
          <a:xfrm>
            <a:off x="1236383" y="2366568"/>
            <a:ext cx="1107322" cy="400110"/>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000" dirty="0"/>
              <a:t>节点：</a:t>
            </a:r>
          </a:p>
        </p:txBody>
      </p:sp>
      <p:sp>
        <p:nvSpPr>
          <p:cNvPr id="26" name="文本框 25">
            <a:extLst>
              <a:ext uri="{FF2B5EF4-FFF2-40B4-BE49-F238E27FC236}">
                <a16:creationId xmlns:a16="http://schemas.microsoft.com/office/drawing/2014/main" id="{21BF62D9-C495-4FE8-A7E0-C3EA899F6E3A}"/>
              </a:ext>
            </a:extLst>
          </p:cNvPr>
          <p:cNvSpPr txBox="1"/>
          <p:nvPr/>
        </p:nvSpPr>
        <p:spPr>
          <a:xfrm>
            <a:off x="1108296" y="3758112"/>
            <a:ext cx="2230762" cy="461665"/>
          </a:xfrm>
          <a:prstGeom prst="rect">
            <a:avLst/>
          </a:prstGeom>
          <a:noFill/>
        </p:spPr>
        <p:txBody>
          <a:bodyPr wrap="square">
            <a:spAutoFit/>
          </a:bodyPr>
          <a:lstStyle/>
          <a:p>
            <a:r>
              <a:rPr lang="zh-CN" altLang="en-US" sz="2400" b="1" dirty="0"/>
              <a:t>图上节点特征</a:t>
            </a:r>
            <a:endParaRPr lang="zh-CN" altLang="en-US" sz="2400" dirty="0"/>
          </a:p>
        </p:txBody>
      </p:sp>
      <p:sp>
        <p:nvSpPr>
          <p:cNvPr id="16" name="星形: 五角 15">
            <a:extLst>
              <a:ext uri="{FF2B5EF4-FFF2-40B4-BE49-F238E27FC236}">
                <a16:creationId xmlns:a16="http://schemas.microsoft.com/office/drawing/2014/main" id="{EDEB6DD9-6991-4A61-B832-462CCED61281}"/>
              </a:ext>
            </a:extLst>
          </p:cNvPr>
          <p:cNvSpPr/>
          <p:nvPr/>
        </p:nvSpPr>
        <p:spPr bwMode="auto">
          <a:xfrm>
            <a:off x="856339" y="1877178"/>
            <a:ext cx="274849" cy="226243"/>
          </a:xfrm>
          <a:prstGeom prst="star5">
            <a:avLst/>
          </a:prstGeom>
          <a:solidFill>
            <a:srgbClr val="00A60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44" name="文本框 136">
            <a:extLst>
              <a:ext uri="{FF2B5EF4-FFF2-40B4-BE49-F238E27FC236}">
                <a16:creationId xmlns:a16="http://schemas.microsoft.com/office/drawing/2014/main" id="{403D9030-5B62-4C78-A6B8-5F7003D5AB94}"/>
              </a:ext>
            </a:extLst>
          </p:cNvPr>
          <p:cNvSpPr txBox="1"/>
          <p:nvPr/>
        </p:nvSpPr>
        <p:spPr>
          <a:xfrm>
            <a:off x="6457652" y="1173968"/>
            <a:ext cx="2166474"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dirty="0"/>
              <a:t>问题定义</a:t>
            </a:r>
          </a:p>
        </p:txBody>
      </p:sp>
      <p:sp>
        <p:nvSpPr>
          <p:cNvPr id="45" name="椭圆 44">
            <a:extLst>
              <a:ext uri="{FF2B5EF4-FFF2-40B4-BE49-F238E27FC236}">
                <a16:creationId xmlns:a16="http://schemas.microsoft.com/office/drawing/2014/main" id="{07E0E448-4D8A-40E3-A91D-B4B47B11C982}"/>
              </a:ext>
            </a:extLst>
          </p:cNvPr>
          <p:cNvSpPr/>
          <p:nvPr/>
        </p:nvSpPr>
        <p:spPr bwMode="auto">
          <a:xfrm>
            <a:off x="6115662"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42" name="星形: 五角 41">
            <a:extLst>
              <a:ext uri="{FF2B5EF4-FFF2-40B4-BE49-F238E27FC236}">
                <a16:creationId xmlns:a16="http://schemas.microsoft.com/office/drawing/2014/main" id="{456A3042-7DF1-4775-B028-40696E84F68E}"/>
              </a:ext>
            </a:extLst>
          </p:cNvPr>
          <p:cNvSpPr/>
          <p:nvPr/>
        </p:nvSpPr>
        <p:spPr bwMode="auto">
          <a:xfrm>
            <a:off x="833447" y="3847747"/>
            <a:ext cx="274849" cy="226243"/>
          </a:xfrm>
          <a:prstGeom prst="star5">
            <a:avLst/>
          </a:prstGeom>
          <a:solidFill>
            <a:srgbClr val="00A60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43" name="文本框 136">
            <a:extLst>
              <a:ext uri="{FF2B5EF4-FFF2-40B4-BE49-F238E27FC236}">
                <a16:creationId xmlns:a16="http://schemas.microsoft.com/office/drawing/2014/main" id="{D51EF457-D8A6-47A2-9F96-804C4545BE09}"/>
              </a:ext>
            </a:extLst>
          </p:cNvPr>
          <p:cNvSpPr txBox="1"/>
          <p:nvPr/>
        </p:nvSpPr>
        <p:spPr>
          <a:xfrm>
            <a:off x="757887" y="3027217"/>
            <a:ext cx="1613082" cy="400110"/>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000" dirty="0"/>
              <a:t>邻接矩阵：</a:t>
            </a:r>
          </a:p>
        </p:txBody>
      </p:sp>
      <p:pic>
        <p:nvPicPr>
          <p:cNvPr id="7" name="图片 6">
            <a:extLst>
              <a:ext uri="{FF2B5EF4-FFF2-40B4-BE49-F238E27FC236}">
                <a16:creationId xmlns:a16="http://schemas.microsoft.com/office/drawing/2014/main" id="{75CDE8E0-EAF7-4F5E-9242-5436EDA9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423" y="1783654"/>
            <a:ext cx="2011713" cy="414916"/>
          </a:xfrm>
          <a:prstGeom prst="rect">
            <a:avLst/>
          </a:prstGeom>
        </p:spPr>
      </p:pic>
      <p:pic>
        <p:nvPicPr>
          <p:cNvPr id="10" name="图片 9">
            <a:extLst>
              <a:ext uri="{FF2B5EF4-FFF2-40B4-BE49-F238E27FC236}">
                <a16:creationId xmlns:a16="http://schemas.microsoft.com/office/drawing/2014/main" id="{C37232BB-B51A-4B9C-9060-23E7DF3F85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0287" y="2321539"/>
            <a:ext cx="1632318" cy="461665"/>
          </a:xfrm>
          <a:prstGeom prst="rect">
            <a:avLst/>
          </a:prstGeom>
        </p:spPr>
      </p:pic>
      <p:pic>
        <p:nvPicPr>
          <p:cNvPr id="13" name="图片 12">
            <a:extLst>
              <a:ext uri="{FF2B5EF4-FFF2-40B4-BE49-F238E27FC236}">
                <a16:creationId xmlns:a16="http://schemas.microsoft.com/office/drawing/2014/main" id="{FF93CFCC-6791-4342-AF8A-F25297B1C0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0287" y="2996439"/>
            <a:ext cx="1938991" cy="461665"/>
          </a:xfrm>
          <a:prstGeom prst="rect">
            <a:avLst/>
          </a:prstGeom>
        </p:spPr>
      </p:pic>
      <p:pic>
        <p:nvPicPr>
          <p:cNvPr id="18" name="图片 17">
            <a:extLst>
              <a:ext uri="{FF2B5EF4-FFF2-40B4-BE49-F238E27FC236}">
                <a16:creationId xmlns:a16="http://schemas.microsoft.com/office/drawing/2014/main" id="{E091AF4C-7F54-4D3D-857D-F129752088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3188" y="4381900"/>
            <a:ext cx="1579627" cy="517222"/>
          </a:xfrm>
          <a:prstGeom prst="rect">
            <a:avLst/>
          </a:prstGeom>
        </p:spPr>
      </p:pic>
      <p:pic>
        <p:nvPicPr>
          <p:cNvPr id="21" name="图片 20">
            <a:extLst>
              <a:ext uri="{FF2B5EF4-FFF2-40B4-BE49-F238E27FC236}">
                <a16:creationId xmlns:a16="http://schemas.microsoft.com/office/drawing/2014/main" id="{9166EB96-7504-4C31-9BE4-2685F90648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8511" y="5061245"/>
            <a:ext cx="5301533" cy="517222"/>
          </a:xfrm>
          <a:prstGeom prst="rect">
            <a:avLst/>
          </a:prstGeom>
        </p:spPr>
      </p:pic>
      <p:grpSp>
        <p:nvGrpSpPr>
          <p:cNvPr id="33" name="组合 32">
            <a:extLst>
              <a:ext uri="{FF2B5EF4-FFF2-40B4-BE49-F238E27FC236}">
                <a16:creationId xmlns:a16="http://schemas.microsoft.com/office/drawing/2014/main" id="{DF6AF7D0-8737-42CF-8C4C-3968C2369E83}"/>
              </a:ext>
            </a:extLst>
          </p:cNvPr>
          <p:cNvGrpSpPr/>
          <p:nvPr/>
        </p:nvGrpSpPr>
        <p:grpSpPr>
          <a:xfrm>
            <a:off x="5844991" y="1828674"/>
            <a:ext cx="6180460" cy="461665"/>
            <a:chOff x="5951538" y="3065301"/>
            <a:chExt cx="6180460" cy="461665"/>
          </a:xfrm>
        </p:grpSpPr>
        <p:pic>
          <p:nvPicPr>
            <p:cNvPr id="28" name="图片 27">
              <a:extLst>
                <a:ext uri="{FF2B5EF4-FFF2-40B4-BE49-F238E27FC236}">
                  <a16:creationId xmlns:a16="http://schemas.microsoft.com/office/drawing/2014/main" id="{DCDA98C5-EC55-45AD-87DD-9989B142D3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51538" y="3094793"/>
              <a:ext cx="2962920" cy="418295"/>
            </a:xfrm>
            <a:prstGeom prst="rect">
              <a:avLst/>
            </a:prstGeom>
          </p:spPr>
        </p:pic>
        <p:pic>
          <p:nvPicPr>
            <p:cNvPr id="30" name="图片 29">
              <a:extLst>
                <a:ext uri="{FF2B5EF4-FFF2-40B4-BE49-F238E27FC236}">
                  <a16:creationId xmlns:a16="http://schemas.microsoft.com/office/drawing/2014/main" id="{FB9E6213-A69E-41EC-8648-0B68E0D88B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9078" y="3065301"/>
              <a:ext cx="2962920" cy="461665"/>
            </a:xfrm>
            <a:prstGeom prst="rect">
              <a:avLst/>
            </a:prstGeom>
          </p:spPr>
        </p:pic>
        <p:pic>
          <p:nvPicPr>
            <p:cNvPr id="32" name="图片 31">
              <a:extLst>
                <a:ext uri="{FF2B5EF4-FFF2-40B4-BE49-F238E27FC236}">
                  <a16:creationId xmlns:a16="http://schemas.microsoft.com/office/drawing/2014/main" id="{77C78E06-20F5-4221-A75F-1BFC8C323EF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16084" y="3152755"/>
              <a:ext cx="358171" cy="335309"/>
            </a:xfrm>
            <a:prstGeom prst="rect">
              <a:avLst/>
            </a:prstGeom>
          </p:spPr>
        </p:pic>
      </p:grpSp>
      <p:pic>
        <p:nvPicPr>
          <p:cNvPr id="35" name="图片 34">
            <a:extLst>
              <a:ext uri="{FF2B5EF4-FFF2-40B4-BE49-F238E27FC236}">
                <a16:creationId xmlns:a16="http://schemas.microsoft.com/office/drawing/2014/main" id="{E7078878-EDFE-4DD7-A8CD-7CD12A71537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31763" y="5822918"/>
            <a:ext cx="5288281" cy="517221"/>
          </a:xfrm>
          <a:prstGeom prst="rect">
            <a:avLst/>
          </a:prstGeom>
        </p:spPr>
      </p:pic>
    </p:spTree>
    <p:extLst>
      <p:ext uri="{BB962C8B-B14F-4D97-AF65-F5344CB8AC3E}">
        <p14:creationId xmlns:p14="http://schemas.microsoft.com/office/powerpoint/2010/main" val="35264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ppt_x</p:attrName>
                                        </p:attrNameLst>
                                      </p:cBhvr>
                                      <p:tavLst>
                                        <p:tav tm="0">
                                          <p:val>
                                            <p:strVal val="#ppt_x"/>
                                          </p:val>
                                        </p:tav>
                                        <p:tav tm="100000">
                                          <p:val>
                                            <p:strVal val="#ppt_x"/>
                                          </p:val>
                                        </p:tav>
                                      </p:tavLst>
                                    </p:anim>
                                    <p:anim calcmode="lin" valueType="num">
                                      <p:cBhvr>
                                        <p:cTn id="3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1000"/>
                                        <p:tgtEl>
                                          <p:spTgt spid="45"/>
                                        </p:tgtEl>
                                      </p:cBhvr>
                                    </p:animEffect>
                                    <p:anim calcmode="lin" valueType="num">
                                      <p:cBhvr>
                                        <p:cTn id="39" dur="1000" fill="hold"/>
                                        <p:tgtEl>
                                          <p:spTgt spid="45"/>
                                        </p:tgtEl>
                                        <p:attrNameLst>
                                          <p:attrName>ppt_x</p:attrName>
                                        </p:attrNameLst>
                                      </p:cBhvr>
                                      <p:tavLst>
                                        <p:tav tm="0">
                                          <p:val>
                                            <p:strVal val="#ppt_x"/>
                                          </p:val>
                                        </p:tav>
                                        <p:tav tm="100000">
                                          <p:val>
                                            <p:strVal val="#ppt_x"/>
                                          </p:val>
                                        </p:tav>
                                      </p:tavLst>
                                    </p:anim>
                                    <p:anim calcmode="lin" valueType="num">
                                      <p:cBhvr>
                                        <p:cTn id="40" dur="1000" fill="hold"/>
                                        <p:tgtEl>
                                          <p:spTgt spid="4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1000"/>
                                        <p:tgtEl>
                                          <p:spTgt spid="44"/>
                                        </p:tgtEl>
                                      </p:cBhvr>
                                    </p:animEffect>
                                    <p:anim calcmode="lin" valueType="num">
                                      <p:cBhvr>
                                        <p:cTn id="44" dur="1000" fill="hold"/>
                                        <p:tgtEl>
                                          <p:spTgt spid="44"/>
                                        </p:tgtEl>
                                        <p:attrNameLst>
                                          <p:attrName>ppt_x</p:attrName>
                                        </p:attrNameLst>
                                      </p:cBhvr>
                                      <p:tavLst>
                                        <p:tav tm="0">
                                          <p:val>
                                            <p:strVal val="#ppt_x"/>
                                          </p:val>
                                        </p:tav>
                                        <p:tav tm="100000">
                                          <p:val>
                                            <p:strVal val="#ppt_x"/>
                                          </p:val>
                                        </p:tav>
                                      </p:tavLst>
                                    </p:anim>
                                    <p:anim calcmode="lin" valueType="num">
                                      <p:cBhvr>
                                        <p:cTn id="45" dur="1000" fill="hold"/>
                                        <p:tgtEl>
                                          <p:spTgt spid="4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1000"/>
                                        <p:tgtEl>
                                          <p:spTgt spid="33"/>
                                        </p:tgtEl>
                                      </p:cBhvr>
                                    </p:animEffect>
                                    <p:anim calcmode="lin" valueType="num">
                                      <p:cBhvr>
                                        <p:cTn id="49" dur="1000" fill="hold"/>
                                        <p:tgtEl>
                                          <p:spTgt spid="33"/>
                                        </p:tgtEl>
                                        <p:attrNameLst>
                                          <p:attrName>ppt_x</p:attrName>
                                        </p:attrNameLst>
                                      </p:cBhvr>
                                      <p:tavLst>
                                        <p:tav tm="0">
                                          <p:val>
                                            <p:strVal val="#ppt_x"/>
                                          </p:val>
                                        </p:tav>
                                        <p:tav tm="100000">
                                          <p:val>
                                            <p:strVal val="#ppt_x"/>
                                          </p:val>
                                        </p:tav>
                                      </p:tavLst>
                                    </p:anim>
                                    <p:anim calcmode="lin" valueType="num">
                                      <p:cBhvr>
                                        <p:cTn id="5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4" grpId="0"/>
      <p:bldP spid="45"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pic>
        <p:nvPicPr>
          <p:cNvPr id="5" name="图片 4">
            <a:extLst>
              <a:ext uri="{FF2B5EF4-FFF2-40B4-BE49-F238E27FC236}">
                <a16:creationId xmlns:a16="http://schemas.microsoft.com/office/drawing/2014/main" id="{0BA2BFCC-7839-4848-9C4B-598F04622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367" y="1179877"/>
            <a:ext cx="9716342" cy="52734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F92A49-BDC9-416F-B3D9-7B98D8F94040}"/>
              </a:ext>
            </a:extLst>
          </p:cNvPr>
          <p:cNvSpPr>
            <a:spLocks noGrp="1"/>
          </p:cNvSpPr>
          <p:nvPr>
            <p:ph type="sldNum" sz="quarter" idx="12"/>
          </p:nvPr>
        </p:nvSpPr>
        <p:spPr/>
        <p:txBody>
          <a:bodyPr/>
          <a:lstStyle/>
          <a:p>
            <a:pPr>
              <a:defRPr/>
            </a:pPr>
            <a:fld id="{DBA9D328-9EBC-4F08-9C33-2306C0035A32}" type="slidenum">
              <a:rPr lang="zh-CN" altLang="en-US" smtClean="0"/>
              <a:t>5</a:t>
            </a:fld>
            <a:endParaRPr lang="zh-CN" altLang="en-US"/>
          </a:p>
        </p:txBody>
      </p:sp>
      <p:sp>
        <p:nvSpPr>
          <p:cNvPr id="11" name="文本框 10">
            <a:extLst>
              <a:ext uri="{FF2B5EF4-FFF2-40B4-BE49-F238E27FC236}">
                <a16:creationId xmlns:a16="http://schemas.microsoft.com/office/drawing/2014/main" id="{CFE4F3A2-7832-4A2E-88B0-381CD2F8615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9" name="文本框 18">
            <a:extLst>
              <a:ext uri="{FF2B5EF4-FFF2-40B4-BE49-F238E27FC236}">
                <a16:creationId xmlns:a16="http://schemas.microsoft.com/office/drawing/2014/main" id="{B311550C-3C1C-404F-98AD-2454E13F5121}"/>
              </a:ext>
            </a:extLst>
          </p:cNvPr>
          <p:cNvSpPr txBox="1"/>
          <p:nvPr/>
        </p:nvSpPr>
        <p:spPr>
          <a:xfrm>
            <a:off x="1005840" y="1166937"/>
            <a:ext cx="6096000" cy="461665"/>
          </a:xfrm>
          <a:prstGeom prst="rect">
            <a:avLst/>
          </a:prstGeom>
          <a:noFill/>
        </p:spPr>
        <p:txBody>
          <a:bodyPr wrap="square">
            <a:spAutoFit/>
          </a:bodyPr>
          <a:lstStyle/>
          <a:p>
            <a:r>
              <a:rPr lang="en-US" altLang="zh-CN" sz="2400" b="1" dirty="0">
                <a:solidFill>
                  <a:srgbClr val="000000"/>
                </a:solidFill>
                <a:effectLst/>
                <a:latin typeface="NimbusRomNo9L-Medi"/>
              </a:rPr>
              <a:t>Spatial-Temporal Fusion Graph Construction</a:t>
            </a:r>
            <a:endParaRPr lang="zh-CN" altLang="en-US" sz="2400" dirty="0"/>
          </a:p>
        </p:txBody>
      </p:sp>
      <p:sp>
        <p:nvSpPr>
          <p:cNvPr id="20" name="椭圆 19">
            <a:extLst>
              <a:ext uri="{FF2B5EF4-FFF2-40B4-BE49-F238E27FC236}">
                <a16:creationId xmlns:a16="http://schemas.microsoft.com/office/drawing/2014/main" id="{E47CB45C-4168-4622-A1A3-E290BA713D5C}"/>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A3A26C14-679F-4B80-B3B5-6265BCA6C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318" y="3094672"/>
            <a:ext cx="5566414" cy="2813043"/>
          </a:xfrm>
          <a:prstGeom prst="rect">
            <a:avLst/>
          </a:prstGeom>
        </p:spPr>
      </p:pic>
      <p:pic>
        <p:nvPicPr>
          <p:cNvPr id="7" name="图片 6">
            <a:extLst>
              <a:ext uri="{FF2B5EF4-FFF2-40B4-BE49-F238E27FC236}">
                <a16:creationId xmlns:a16="http://schemas.microsoft.com/office/drawing/2014/main" id="{D1B9DC66-70F9-47C3-A288-0AFB77B67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1398" y="1059002"/>
            <a:ext cx="2098054" cy="5297348"/>
          </a:xfrm>
          <a:prstGeom prst="rect">
            <a:avLst/>
          </a:prstGeom>
        </p:spPr>
      </p:pic>
      <p:pic>
        <p:nvPicPr>
          <p:cNvPr id="9" name="图片 8">
            <a:extLst>
              <a:ext uri="{FF2B5EF4-FFF2-40B4-BE49-F238E27FC236}">
                <a16:creationId xmlns:a16="http://schemas.microsoft.com/office/drawing/2014/main" id="{D0D00F76-2BAC-46EA-9E1F-F5E6DCB1FA2C}"/>
              </a:ext>
            </a:extLst>
          </p:cNvPr>
          <p:cNvPicPr>
            <a:picLocks noChangeAspect="1"/>
          </p:cNvPicPr>
          <p:nvPr/>
        </p:nvPicPr>
        <p:blipFill>
          <a:blip r:embed="rId5"/>
          <a:stretch>
            <a:fillRect/>
          </a:stretch>
        </p:blipFill>
        <p:spPr>
          <a:xfrm>
            <a:off x="2805646" y="5915397"/>
            <a:ext cx="5661400" cy="599578"/>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B8DB91D-B3FC-4A3A-B5F4-D1761F893588}"/>
                  </a:ext>
                </a:extLst>
              </p:cNvPr>
              <p:cNvSpPr txBox="1"/>
              <p:nvPr/>
            </p:nvSpPr>
            <p:spPr>
              <a:xfrm>
                <a:off x="649112" y="1839729"/>
                <a:ext cx="4147269" cy="9592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𝐴</m:t>
                          </m:r>
                        </m:e>
                        <m:sub>
                          <m:r>
                            <a:rPr lang="en-US" altLang="zh-CN" sz="2400" b="0" i="1" dirty="0" smtClean="0">
                              <a:latin typeface="Cambria Math" panose="02040503050406030204" pitchFamily="18" charset="0"/>
                            </a:rPr>
                            <m:t>𝑖𝑗</m:t>
                          </m:r>
                        </m:sub>
                      </m:sSub>
                      <m:r>
                        <a:rPr lang="en-US" altLang="zh-CN" sz="2400" b="0" i="1" dirty="0" smtClean="0">
                          <a:latin typeface="Cambria Math" panose="02040503050406030204" pitchFamily="18" charset="0"/>
                        </a:rPr>
                        <m:t>=</m:t>
                      </m:r>
                      <m:d>
                        <m:dPr>
                          <m:begChr m:val="{"/>
                          <m:endChr m:val=""/>
                          <m:ctrlPr>
                            <a:rPr lang="en-US" altLang="zh-CN" sz="2400" b="0" i="1" dirty="0" smtClean="0">
                              <a:latin typeface="Cambria Math" panose="02040503050406030204" pitchFamily="18" charset="0"/>
                            </a:rPr>
                          </m:ctrlPr>
                        </m:dPr>
                        <m:e>
                          <m:eqArr>
                            <m:eqArrPr>
                              <m:ctrlPr>
                                <a:rPr lang="en-US" altLang="zh-CN" sz="2400" b="0" i="1" dirty="0" smtClean="0">
                                  <a:latin typeface="Cambria Math" panose="02040503050406030204" pitchFamily="18" charset="0"/>
                                </a:rPr>
                              </m:ctrlPr>
                            </m:eqArrPr>
                            <m:e>
                              <m:r>
                                <a:rPr lang="en-US" altLang="zh-CN" sz="2400" b="0" i="1" dirty="0" smtClean="0">
                                  <a:latin typeface="Cambria Math" panose="02040503050406030204" pitchFamily="18" charset="0"/>
                                </a:rPr>
                                <m:t>0                   ,</m:t>
                              </m:r>
                              <m:r>
                                <a:rPr lang="en-US" altLang="zh-CN" sz="2400" b="0" i="1" dirty="0" smtClean="0">
                                  <a:latin typeface="Cambria Math" panose="02040503050406030204" pitchFamily="18" charset="0"/>
                                </a:rPr>
                                <m:t>𝐺𝑃𝑆</m:t>
                              </m:r>
                              <m:r>
                                <a:rPr lang="en-US" altLang="zh-CN" sz="2400" b="0" i="1" dirty="0" smtClean="0">
                                  <a:latin typeface="Cambria Math" panose="02040503050406030204" pitchFamily="18" charset="0"/>
                                </a:rPr>
                                <m:t>&gt;</m:t>
                              </m:r>
                              <m:r>
                                <a:rPr lang="zh-CN" altLang="en-US" sz="2400" b="0" i="1" dirty="0" smtClean="0">
                                  <a:latin typeface="Cambria Math" panose="02040503050406030204" pitchFamily="18" charset="0"/>
                                </a:rPr>
                                <m:t>𝜕</m:t>
                              </m:r>
                            </m:e>
                            <m:e>
                              <m:r>
                                <a:rPr lang="en-US" altLang="zh-CN" sz="2400" b="0" i="1" dirty="0" smtClean="0">
                                  <a:latin typeface="Cambria Math" panose="02040503050406030204" pitchFamily="18" charset="0"/>
                                </a:rPr>
                                <m:t>𝐺𝑃𝑆</m:t>
                              </m:r>
                              <m:d>
                                <m:dPr>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𝑣</m:t>
                                      </m:r>
                                    </m:e>
                                    <m:sub>
                                      <m:r>
                                        <a:rPr lang="en-US" altLang="zh-CN" sz="2400" b="0" i="1" dirty="0" smtClean="0">
                                          <a:latin typeface="Cambria Math" panose="02040503050406030204" pitchFamily="18" charset="0"/>
                                        </a:rPr>
                                        <m:t>𝑖</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𝑣</m:t>
                                      </m:r>
                                    </m:e>
                                    <m:sub>
                                      <m:r>
                                        <a:rPr lang="en-US" altLang="zh-CN" sz="2400" b="0" i="1" dirty="0" smtClean="0">
                                          <a:latin typeface="Cambria Math" panose="02040503050406030204" pitchFamily="18" charset="0"/>
                                        </a:rPr>
                                        <m:t>𝑗</m:t>
                                      </m:r>
                                    </m:sub>
                                  </m:sSub>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𝐺𝑃𝑆</m:t>
                              </m:r>
                              <m:r>
                                <a:rPr lang="en-US" altLang="zh-CN" sz="2400" b="0" i="1" dirty="0" smtClean="0">
                                  <a:latin typeface="Cambria Math" panose="02040503050406030204" pitchFamily="18" charset="0"/>
                                </a:rPr>
                                <m:t>≤</m:t>
                              </m:r>
                              <m:r>
                                <a:rPr lang="zh-CN" altLang="en-US" sz="2400" b="0" i="1" dirty="0" smtClean="0">
                                  <a:latin typeface="Cambria Math" panose="02040503050406030204" pitchFamily="18" charset="0"/>
                                </a:rPr>
                                <m:t>𝜕</m:t>
                              </m:r>
                            </m:e>
                          </m:eqArr>
                        </m:e>
                      </m:d>
                    </m:oMath>
                  </m:oMathPara>
                </a14:m>
                <a:endParaRPr lang="zh-CN" altLang="en-US" sz="2400" dirty="0"/>
              </a:p>
            </p:txBody>
          </p:sp>
        </mc:Choice>
        <mc:Fallback xmlns="">
          <p:sp>
            <p:nvSpPr>
              <p:cNvPr id="10" name="文本框 9">
                <a:extLst>
                  <a:ext uri="{FF2B5EF4-FFF2-40B4-BE49-F238E27FC236}">
                    <a16:creationId xmlns:a16="http://schemas.microsoft.com/office/drawing/2014/main" id="{FB8DB91D-B3FC-4A3A-B5F4-D1761F893588}"/>
                  </a:ext>
                </a:extLst>
              </p:cNvPr>
              <p:cNvSpPr txBox="1">
                <a:spLocks noRot="1" noChangeAspect="1" noMove="1" noResize="1" noEditPoints="1" noAdjustHandles="1" noChangeArrowheads="1" noChangeShapeType="1" noTextEdit="1"/>
              </p:cNvSpPr>
              <p:nvPr/>
            </p:nvSpPr>
            <p:spPr>
              <a:xfrm>
                <a:off x="649112" y="1839729"/>
                <a:ext cx="4147269" cy="959237"/>
              </a:xfrm>
              <a:prstGeom prst="rect">
                <a:avLst/>
              </a:prstGeom>
              <a:blipFill>
                <a:blip r:embed="rId6"/>
                <a:stretch>
                  <a:fillRect/>
                </a:stretch>
              </a:blipFill>
            </p:spPr>
            <p:txBody>
              <a:bodyPr/>
              <a:lstStyle/>
              <a:p>
                <a:r>
                  <a:rPr lang="zh-CN" altLang="en-US">
                    <a:noFill/>
                  </a:rPr>
                  <a:t> </a:t>
                </a:r>
              </a:p>
            </p:txBody>
          </p:sp>
        </mc:Fallback>
      </mc:AlternateContent>
      <p:pic>
        <p:nvPicPr>
          <p:cNvPr id="83" name="图片 82">
            <a:extLst>
              <a:ext uri="{FF2B5EF4-FFF2-40B4-BE49-F238E27FC236}">
                <a16:creationId xmlns:a16="http://schemas.microsoft.com/office/drawing/2014/main" id="{F6C243D7-683F-43C0-8CEF-FEC3D50AF6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2366" y="2012959"/>
            <a:ext cx="3961856" cy="517221"/>
          </a:xfrm>
          <a:prstGeom prst="rect">
            <a:avLst/>
          </a:prstGeom>
        </p:spPr>
      </p:pic>
    </p:spTree>
    <p:extLst>
      <p:ext uri="{BB962C8B-B14F-4D97-AF65-F5344CB8AC3E}">
        <p14:creationId xmlns:p14="http://schemas.microsoft.com/office/powerpoint/2010/main" val="130710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1000"/>
                                        <p:tgtEl>
                                          <p:spTgt spid="83"/>
                                        </p:tgtEl>
                                      </p:cBhvr>
                                    </p:animEffect>
                                    <p:anim calcmode="lin" valueType="num">
                                      <p:cBhvr>
                                        <p:cTn id="13" dur="1000" fill="hold"/>
                                        <p:tgtEl>
                                          <p:spTgt spid="83"/>
                                        </p:tgtEl>
                                        <p:attrNameLst>
                                          <p:attrName>ppt_x</p:attrName>
                                        </p:attrNameLst>
                                      </p:cBhvr>
                                      <p:tavLst>
                                        <p:tav tm="0">
                                          <p:val>
                                            <p:strVal val="#ppt_x"/>
                                          </p:val>
                                        </p:tav>
                                        <p:tav tm="100000">
                                          <p:val>
                                            <p:strVal val="#ppt_x"/>
                                          </p:val>
                                        </p:tav>
                                      </p:tavLst>
                                    </p:anim>
                                    <p:anim calcmode="lin" valueType="num">
                                      <p:cBhvr>
                                        <p:cTn id="14"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57ED45-F39B-4950-A32E-84CE12D20FFB}"/>
              </a:ext>
            </a:extLst>
          </p:cNvPr>
          <p:cNvSpPr>
            <a:spLocks noGrp="1"/>
          </p:cNvSpPr>
          <p:nvPr>
            <p:ph type="sldNum" sz="quarter" idx="12"/>
          </p:nvPr>
        </p:nvSpPr>
        <p:spPr/>
        <p:txBody>
          <a:bodyPr/>
          <a:lstStyle/>
          <a:p>
            <a:pPr>
              <a:defRPr/>
            </a:pPr>
            <a:fld id="{DBA9D328-9EBC-4F08-9C33-2306C0035A32}" type="slidenum">
              <a:rPr lang="zh-CN" altLang="en-US" smtClean="0"/>
              <a:t>6</a:t>
            </a:fld>
            <a:endParaRPr lang="zh-CN" altLang="en-US"/>
          </a:p>
        </p:txBody>
      </p:sp>
      <p:sp>
        <p:nvSpPr>
          <p:cNvPr id="7" name="文本框 6">
            <a:extLst>
              <a:ext uri="{FF2B5EF4-FFF2-40B4-BE49-F238E27FC236}">
                <a16:creationId xmlns:a16="http://schemas.microsoft.com/office/drawing/2014/main" id="{B7AFFA58-B6F1-46EA-9EFD-132E8B0346BD}"/>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0" name="文本框 136">
            <a:extLst>
              <a:ext uri="{FF2B5EF4-FFF2-40B4-BE49-F238E27FC236}">
                <a16:creationId xmlns:a16="http://schemas.microsoft.com/office/drawing/2014/main" id="{30E52687-E6A9-4394-9767-08CF16ADE2CB}"/>
              </a:ext>
            </a:extLst>
          </p:cNvPr>
          <p:cNvSpPr txBox="1"/>
          <p:nvPr/>
        </p:nvSpPr>
        <p:spPr>
          <a:xfrm>
            <a:off x="856339" y="1173968"/>
            <a:ext cx="6747096"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solidFill>
                  <a:srgbClr val="000000"/>
                </a:solidFill>
                <a:effectLst/>
                <a:latin typeface="NimbusRomNo9L-Medi"/>
              </a:rPr>
              <a:t>Interaction Layer between Macro and Micro Graphs </a:t>
            </a:r>
            <a:endParaRPr lang="zh-CN" altLang="en-US" sz="2400" dirty="0"/>
          </a:p>
        </p:txBody>
      </p:sp>
      <p:sp>
        <p:nvSpPr>
          <p:cNvPr id="12" name="椭圆 11">
            <a:extLst>
              <a:ext uri="{FF2B5EF4-FFF2-40B4-BE49-F238E27FC236}">
                <a16:creationId xmlns:a16="http://schemas.microsoft.com/office/drawing/2014/main" id="{D489AD15-AF9B-47C1-9A24-D47AC054ACD8}"/>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744AACAE-BF4B-49BC-82DC-B3AAFD371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4995" y="1307283"/>
            <a:ext cx="2370025" cy="4267570"/>
          </a:xfrm>
          <a:prstGeom prst="rect">
            <a:avLst/>
          </a:prstGeom>
        </p:spPr>
      </p:pic>
      <p:pic>
        <p:nvPicPr>
          <p:cNvPr id="8" name="图片 7">
            <a:extLst>
              <a:ext uri="{FF2B5EF4-FFF2-40B4-BE49-F238E27FC236}">
                <a16:creationId xmlns:a16="http://schemas.microsoft.com/office/drawing/2014/main" id="{E075624F-FAE1-4C1E-B259-24B59320B8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45" y="1900673"/>
            <a:ext cx="6707634" cy="723258"/>
          </a:xfrm>
          <a:prstGeom prst="rect">
            <a:avLst/>
          </a:prstGeom>
        </p:spPr>
      </p:pic>
      <p:pic>
        <p:nvPicPr>
          <p:cNvPr id="14" name="图片 13">
            <a:extLst>
              <a:ext uri="{FF2B5EF4-FFF2-40B4-BE49-F238E27FC236}">
                <a16:creationId xmlns:a16="http://schemas.microsoft.com/office/drawing/2014/main" id="{529E062F-B4FD-4264-B3A8-AE92FE4A7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417" y="5403788"/>
            <a:ext cx="2845328" cy="391233"/>
          </a:xfrm>
          <a:prstGeom prst="rect">
            <a:avLst/>
          </a:prstGeom>
        </p:spPr>
      </p:pic>
      <p:pic>
        <p:nvPicPr>
          <p:cNvPr id="16" name="图片 15">
            <a:extLst>
              <a:ext uri="{FF2B5EF4-FFF2-40B4-BE49-F238E27FC236}">
                <a16:creationId xmlns:a16="http://schemas.microsoft.com/office/drawing/2014/main" id="{F300F89F-921F-47CF-BF73-0B36DA4D04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5168" y="2958375"/>
            <a:ext cx="1790427" cy="437433"/>
          </a:xfrm>
          <a:prstGeom prst="rect">
            <a:avLst/>
          </a:prstGeom>
        </p:spPr>
      </p:pic>
      <p:pic>
        <p:nvPicPr>
          <p:cNvPr id="19" name="图片 18">
            <a:extLst>
              <a:ext uri="{FF2B5EF4-FFF2-40B4-BE49-F238E27FC236}">
                <a16:creationId xmlns:a16="http://schemas.microsoft.com/office/drawing/2014/main" id="{108EE834-AC28-4060-BEF5-8A284665C5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9654" y="3730253"/>
            <a:ext cx="2936855" cy="559402"/>
          </a:xfrm>
          <a:prstGeom prst="rect">
            <a:avLst/>
          </a:prstGeom>
        </p:spPr>
      </p:pic>
      <p:pic>
        <p:nvPicPr>
          <p:cNvPr id="21" name="图片 20">
            <a:extLst>
              <a:ext uri="{FF2B5EF4-FFF2-40B4-BE49-F238E27FC236}">
                <a16:creationId xmlns:a16="http://schemas.microsoft.com/office/drawing/2014/main" id="{8CCEF816-4091-4426-A2A6-3239304A54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82743" y="3903817"/>
            <a:ext cx="2467944" cy="559401"/>
          </a:xfrm>
          <a:prstGeom prst="rect">
            <a:avLst/>
          </a:prstGeom>
        </p:spPr>
      </p:pic>
      <p:pic>
        <p:nvPicPr>
          <p:cNvPr id="23" name="图片 22">
            <a:extLst>
              <a:ext uri="{FF2B5EF4-FFF2-40B4-BE49-F238E27FC236}">
                <a16:creationId xmlns:a16="http://schemas.microsoft.com/office/drawing/2014/main" id="{517C169D-34CF-4BCD-A753-59105F75AC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11277" y="5395977"/>
            <a:ext cx="2569446" cy="391232"/>
          </a:xfrm>
          <a:prstGeom prst="rect">
            <a:avLst/>
          </a:prstGeom>
        </p:spPr>
      </p:pic>
      <p:pic>
        <p:nvPicPr>
          <p:cNvPr id="4" name="图片 3">
            <a:extLst>
              <a:ext uri="{FF2B5EF4-FFF2-40B4-BE49-F238E27FC236}">
                <a16:creationId xmlns:a16="http://schemas.microsoft.com/office/drawing/2014/main" id="{9D279834-33AA-4F91-B296-DB4027DB8A9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2178" y="4624100"/>
            <a:ext cx="3356405" cy="559401"/>
          </a:xfrm>
          <a:prstGeom prst="rect">
            <a:avLst/>
          </a:prstGeom>
        </p:spPr>
      </p:pic>
      <p:pic>
        <p:nvPicPr>
          <p:cNvPr id="9" name="图片 8">
            <a:extLst>
              <a:ext uri="{FF2B5EF4-FFF2-40B4-BE49-F238E27FC236}">
                <a16:creationId xmlns:a16="http://schemas.microsoft.com/office/drawing/2014/main" id="{5903144F-FABE-44C3-A489-7DA5EAF393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0829" y="3293762"/>
            <a:ext cx="1886675" cy="559401"/>
          </a:xfrm>
          <a:prstGeom prst="rect">
            <a:avLst/>
          </a:prstGeom>
        </p:spPr>
      </p:pic>
    </p:spTree>
    <p:extLst>
      <p:ext uri="{BB962C8B-B14F-4D97-AF65-F5344CB8AC3E}">
        <p14:creationId xmlns:p14="http://schemas.microsoft.com/office/powerpoint/2010/main" val="169850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57ED45-F39B-4950-A32E-84CE12D20FFB}"/>
              </a:ext>
            </a:extLst>
          </p:cNvPr>
          <p:cNvSpPr>
            <a:spLocks noGrp="1"/>
          </p:cNvSpPr>
          <p:nvPr>
            <p:ph type="sldNum" sz="quarter" idx="12"/>
          </p:nvPr>
        </p:nvSpPr>
        <p:spPr/>
        <p:txBody>
          <a:bodyPr/>
          <a:lstStyle/>
          <a:p>
            <a:pPr>
              <a:defRPr/>
            </a:pPr>
            <a:fld id="{DBA9D328-9EBC-4F08-9C33-2306C0035A32}" type="slidenum">
              <a:rPr lang="zh-CN" altLang="en-US" smtClean="0"/>
              <a:t>7</a:t>
            </a:fld>
            <a:endParaRPr lang="zh-CN" altLang="en-US"/>
          </a:p>
        </p:txBody>
      </p:sp>
      <p:sp>
        <p:nvSpPr>
          <p:cNvPr id="7" name="文本框 6">
            <a:extLst>
              <a:ext uri="{FF2B5EF4-FFF2-40B4-BE49-F238E27FC236}">
                <a16:creationId xmlns:a16="http://schemas.microsoft.com/office/drawing/2014/main" id="{B7AFFA58-B6F1-46EA-9EFD-132E8B0346BD}"/>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0" name="文本框 136">
            <a:extLst>
              <a:ext uri="{FF2B5EF4-FFF2-40B4-BE49-F238E27FC236}">
                <a16:creationId xmlns:a16="http://schemas.microsoft.com/office/drawing/2014/main" id="{30E52687-E6A9-4394-9767-08CF16ADE2CB}"/>
              </a:ext>
            </a:extLst>
          </p:cNvPr>
          <p:cNvSpPr txBox="1"/>
          <p:nvPr/>
        </p:nvSpPr>
        <p:spPr>
          <a:xfrm>
            <a:off x="856339" y="1173968"/>
            <a:ext cx="6747096"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solidFill>
                  <a:srgbClr val="000000"/>
                </a:solidFill>
                <a:effectLst/>
                <a:latin typeface="NimbusRomNo9L-Medi"/>
              </a:rPr>
              <a:t>Interaction Layer between Macro and Micro Graphs </a:t>
            </a:r>
            <a:endParaRPr lang="zh-CN" altLang="en-US" sz="2400" dirty="0"/>
          </a:p>
        </p:txBody>
      </p:sp>
      <p:sp>
        <p:nvSpPr>
          <p:cNvPr id="12" name="椭圆 11">
            <a:extLst>
              <a:ext uri="{FF2B5EF4-FFF2-40B4-BE49-F238E27FC236}">
                <a16:creationId xmlns:a16="http://schemas.microsoft.com/office/drawing/2014/main" id="{D489AD15-AF9B-47C1-9A24-D47AC054ACD8}"/>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4" name="图片 3">
            <a:extLst>
              <a:ext uri="{FF2B5EF4-FFF2-40B4-BE49-F238E27FC236}">
                <a16:creationId xmlns:a16="http://schemas.microsoft.com/office/drawing/2014/main" id="{06495244-9328-47BB-83FA-91937F5B1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642" y="2027021"/>
            <a:ext cx="4356668" cy="547214"/>
          </a:xfrm>
          <a:prstGeom prst="rect">
            <a:avLst/>
          </a:prstGeom>
        </p:spPr>
      </p:pic>
      <p:pic>
        <p:nvPicPr>
          <p:cNvPr id="9" name="图片 8">
            <a:extLst>
              <a:ext uri="{FF2B5EF4-FFF2-40B4-BE49-F238E27FC236}">
                <a16:creationId xmlns:a16="http://schemas.microsoft.com/office/drawing/2014/main" id="{942097DA-02F4-4602-8AE4-284C0DE12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319" y="2722309"/>
            <a:ext cx="4474991" cy="547214"/>
          </a:xfrm>
          <a:prstGeom prst="rect">
            <a:avLst/>
          </a:prstGeom>
        </p:spPr>
      </p:pic>
      <p:pic>
        <p:nvPicPr>
          <p:cNvPr id="13" name="图片 12">
            <a:extLst>
              <a:ext uri="{FF2B5EF4-FFF2-40B4-BE49-F238E27FC236}">
                <a16:creationId xmlns:a16="http://schemas.microsoft.com/office/drawing/2014/main" id="{04450B3D-F425-4443-8ACC-692D5FEBEB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319" y="3361685"/>
            <a:ext cx="3129257" cy="494698"/>
          </a:xfrm>
          <a:prstGeom prst="rect">
            <a:avLst/>
          </a:prstGeom>
        </p:spPr>
      </p:pic>
      <p:pic>
        <p:nvPicPr>
          <p:cNvPr id="17" name="图片 16">
            <a:extLst>
              <a:ext uri="{FF2B5EF4-FFF2-40B4-BE49-F238E27FC236}">
                <a16:creationId xmlns:a16="http://schemas.microsoft.com/office/drawing/2014/main" id="{C52BF71D-48F9-4FEA-A518-B9991B2464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3319" y="5053751"/>
            <a:ext cx="3221433" cy="630281"/>
          </a:xfrm>
          <a:prstGeom prst="rect">
            <a:avLst/>
          </a:prstGeom>
        </p:spPr>
      </p:pic>
      <p:pic>
        <p:nvPicPr>
          <p:cNvPr id="20" name="图片 19">
            <a:extLst>
              <a:ext uri="{FF2B5EF4-FFF2-40B4-BE49-F238E27FC236}">
                <a16:creationId xmlns:a16="http://schemas.microsoft.com/office/drawing/2014/main" id="{81D2B9E6-246E-47B2-8B8B-049B90C18C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3319" y="5872032"/>
            <a:ext cx="3350287" cy="547213"/>
          </a:xfrm>
          <a:prstGeom prst="rect">
            <a:avLst/>
          </a:prstGeom>
        </p:spPr>
      </p:pic>
      <p:pic>
        <p:nvPicPr>
          <p:cNvPr id="24" name="图片 23">
            <a:extLst>
              <a:ext uri="{FF2B5EF4-FFF2-40B4-BE49-F238E27FC236}">
                <a16:creationId xmlns:a16="http://schemas.microsoft.com/office/drawing/2014/main" id="{91BA32B9-D39E-4761-BA02-1A09042A7A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95197" y="1886764"/>
            <a:ext cx="4183743" cy="4138019"/>
          </a:xfrm>
          <a:prstGeom prst="rect">
            <a:avLst/>
          </a:prstGeom>
        </p:spPr>
      </p:pic>
      <p:pic>
        <p:nvPicPr>
          <p:cNvPr id="14" name="图片 13">
            <a:extLst>
              <a:ext uri="{FF2B5EF4-FFF2-40B4-BE49-F238E27FC236}">
                <a16:creationId xmlns:a16="http://schemas.microsoft.com/office/drawing/2014/main" id="{C5AD408A-5E27-4253-9E01-1B08BC08FC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707" y="3941466"/>
            <a:ext cx="1642756" cy="507159"/>
          </a:xfrm>
          <a:prstGeom prst="rect">
            <a:avLst/>
          </a:prstGeom>
        </p:spPr>
      </p:pic>
      <p:pic>
        <p:nvPicPr>
          <p:cNvPr id="15" name="图片 14">
            <a:extLst>
              <a:ext uri="{FF2B5EF4-FFF2-40B4-BE49-F238E27FC236}">
                <a16:creationId xmlns:a16="http://schemas.microsoft.com/office/drawing/2014/main" id="{34D1C6C5-632E-4AAF-8DDE-3A4C569558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95638" y="4003476"/>
            <a:ext cx="1781762" cy="483935"/>
          </a:xfrm>
          <a:prstGeom prst="rect">
            <a:avLst/>
          </a:prstGeom>
        </p:spPr>
      </p:pic>
      <p:pic>
        <p:nvPicPr>
          <p:cNvPr id="16" name="图片 15">
            <a:extLst>
              <a:ext uri="{FF2B5EF4-FFF2-40B4-BE49-F238E27FC236}">
                <a16:creationId xmlns:a16="http://schemas.microsoft.com/office/drawing/2014/main" id="{78FED1C6-7296-4BC5-ADBA-CA97B76942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34752" y="4113546"/>
            <a:ext cx="1545690" cy="335079"/>
          </a:xfrm>
          <a:prstGeom prst="rect">
            <a:avLst/>
          </a:prstGeom>
        </p:spPr>
      </p:pic>
    </p:spTree>
    <p:extLst>
      <p:ext uri="{BB962C8B-B14F-4D97-AF65-F5344CB8AC3E}">
        <p14:creationId xmlns:p14="http://schemas.microsoft.com/office/powerpoint/2010/main" val="73251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F92A49-BDC9-416F-B3D9-7B98D8F94040}"/>
              </a:ext>
            </a:extLst>
          </p:cNvPr>
          <p:cNvSpPr>
            <a:spLocks noGrp="1"/>
          </p:cNvSpPr>
          <p:nvPr>
            <p:ph type="sldNum" sz="quarter" idx="12"/>
          </p:nvPr>
        </p:nvSpPr>
        <p:spPr/>
        <p:txBody>
          <a:bodyPr/>
          <a:lstStyle/>
          <a:p>
            <a:pPr>
              <a:defRPr/>
            </a:pPr>
            <a:fld id="{DBA9D328-9EBC-4F08-9C33-2306C0035A32}" type="slidenum">
              <a:rPr lang="zh-CN" altLang="en-US" smtClean="0"/>
              <a:t>8</a:t>
            </a:fld>
            <a:endParaRPr lang="zh-CN" altLang="en-US"/>
          </a:p>
        </p:txBody>
      </p:sp>
      <p:sp>
        <p:nvSpPr>
          <p:cNvPr id="11" name="文本框 10">
            <a:extLst>
              <a:ext uri="{FF2B5EF4-FFF2-40B4-BE49-F238E27FC236}">
                <a16:creationId xmlns:a16="http://schemas.microsoft.com/office/drawing/2014/main" id="{CFE4F3A2-7832-4A2E-88B0-381CD2F86157}"/>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4" name="文本框 136">
            <a:extLst>
              <a:ext uri="{FF2B5EF4-FFF2-40B4-BE49-F238E27FC236}">
                <a16:creationId xmlns:a16="http://schemas.microsoft.com/office/drawing/2014/main" id="{6B8AA87F-BC89-410D-8A1B-427AE4BA1D00}"/>
              </a:ext>
            </a:extLst>
          </p:cNvPr>
          <p:cNvSpPr txBox="1"/>
          <p:nvPr/>
        </p:nvSpPr>
        <p:spPr>
          <a:xfrm>
            <a:off x="856339" y="1173968"/>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t>Spatial-Temporal Block</a:t>
            </a:r>
            <a:endParaRPr lang="zh-CN" altLang="en-US" sz="2400" dirty="0"/>
          </a:p>
        </p:txBody>
      </p:sp>
      <p:sp>
        <p:nvSpPr>
          <p:cNvPr id="16" name="椭圆 15">
            <a:extLst>
              <a:ext uri="{FF2B5EF4-FFF2-40B4-BE49-F238E27FC236}">
                <a16:creationId xmlns:a16="http://schemas.microsoft.com/office/drawing/2014/main" id="{1850BECC-684C-4446-A363-D4CC42737266}"/>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6" name="图片 5">
            <a:extLst>
              <a:ext uri="{FF2B5EF4-FFF2-40B4-BE49-F238E27FC236}">
                <a16:creationId xmlns:a16="http://schemas.microsoft.com/office/drawing/2014/main" id="{769CB43D-2E21-46D2-B8D4-84A8E40A9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424" y="2432373"/>
            <a:ext cx="4840537" cy="1598290"/>
          </a:xfrm>
          <a:prstGeom prst="rect">
            <a:avLst/>
          </a:prstGeom>
        </p:spPr>
      </p:pic>
      <p:pic>
        <p:nvPicPr>
          <p:cNvPr id="8" name="图片 7">
            <a:extLst>
              <a:ext uri="{FF2B5EF4-FFF2-40B4-BE49-F238E27FC236}">
                <a16:creationId xmlns:a16="http://schemas.microsoft.com/office/drawing/2014/main" id="{6F844965-A8B0-4522-84E5-8E609239B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723" y="4522788"/>
            <a:ext cx="2716175" cy="466656"/>
          </a:xfrm>
          <a:prstGeom prst="rect">
            <a:avLst/>
          </a:prstGeom>
        </p:spPr>
      </p:pic>
      <p:pic>
        <p:nvPicPr>
          <p:cNvPr id="10" name="图片 9">
            <a:extLst>
              <a:ext uri="{FF2B5EF4-FFF2-40B4-BE49-F238E27FC236}">
                <a16:creationId xmlns:a16="http://schemas.microsoft.com/office/drawing/2014/main" id="{77536A73-B5C5-4570-A1D4-ADDC8A702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247" y="4490738"/>
            <a:ext cx="2807427" cy="461665"/>
          </a:xfrm>
          <a:prstGeom prst="rect">
            <a:avLst/>
          </a:prstGeom>
        </p:spPr>
      </p:pic>
      <p:pic>
        <p:nvPicPr>
          <p:cNvPr id="15" name="图片 14">
            <a:extLst>
              <a:ext uri="{FF2B5EF4-FFF2-40B4-BE49-F238E27FC236}">
                <a16:creationId xmlns:a16="http://schemas.microsoft.com/office/drawing/2014/main" id="{9BC3FF10-F6A0-4EE5-9AF1-7D9CFDAF13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6723" y="5253450"/>
            <a:ext cx="2835264" cy="387144"/>
          </a:xfrm>
          <a:prstGeom prst="rect">
            <a:avLst/>
          </a:prstGeom>
        </p:spPr>
      </p:pic>
      <p:pic>
        <p:nvPicPr>
          <p:cNvPr id="19" name="图片 18">
            <a:extLst>
              <a:ext uri="{FF2B5EF4-FFF2-40B4-BE49-F238E27FC236}">
                <a16:creationId xmlns:a16="http://schemas.microsoft.com/office/drawing/2014/main" id="{0ECBC5A4-B8BD-4963-9B8F-FE9CFE2DEB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6723" y="5988818"/>
            <a:ext cx="1745640" cy="481555"/>
          </a:xfrm>
          <a:prstGeom prst="rect">
            <a:avLst/>
          </a:prstGeom>
        </p:spPr>
      </p:pic>
      <p:pic>
        <p:nvPicPr>
          <p:cNvPr id="23" name="图片 22">
            <a:extLst>
              <a:ext uri="{FF2B5EF4-FFF2-40B4-BE49-F238E27FC236}">
                <a16:creationId xmlns:a16="http://schemas.microsoft.com/office/drawing/2014/main" id="{EBF4A089-9192-4EF9-8D2F-2DB05A796F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71668" y="6041424"/>
            <a:ext cx="1717953" cy="387144"/>
          </a:xfrm>
          <a:prstGeom prst="rect">
            <a:avLst/>
          </a:prstGeom>
        </p:spPr>
      </p:pic>
      <p:sp>
        <p:nvSpPr>
          <p:cNvPr id="40" name="文本框 136">
            <a:extLst>
              <a:ext uri="{FF2B5EF4-FFF2-40B4-BE49-F238E27FC236}">
                <a16:creationId xmlns:a16="http://schemas.microsoft.com/office/drawing/2014/main" id="{9BC1B2FF-BF0B-4A1B-9EB0-7F8736802C80}"/>
              </a:ext>
            </a:extLst>
          </p:cNvPr>
          <p:cNvSpPr txBox="1"/>
          <p:nvPr/>
        </p:nvSpPr>
        <p:spPr>
          <a:xfrm>
            <a:off x="1238424" y="1753024"/>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t>Temporal Gate Convolution</a:t>
            </a:r>
            <a:endParaRPr lang="zh-CN" altLang="en-US" sz="2400" dirty="0"/>
          </a:p>
        </p:txBody>
      </p:sp>
      <p:sp>
        <p:nvSpPr>
          <p:cNvPr id="47" name="星形: 五角 46">
            <a:extLst>
              <a:ext uri="{FF2B5EF4-FFF2-40B4-BE49-F238E27FC236}">
                <a16:creationId xmlns:a16="http://schemas.microsoft.com/office/drawing/2014/main" id="{2D8636A9-8589-4C85-818C-505C1772CC05}"/>
              </a:ext>
            </a:extLst>
          </p:cNvPr>
          <p:cNvSpPr/>
          <p:nvPr/>
        </p:nvSpPr>
        <p:spPr bwMode="auto">
          <a:xfrm>
            <a:off x="982102" y="1887463"/>
            <a:ext cx="274849" cy="226243"/>
          </a:xfrm>
          <a:prstGeom prst="star5">
            <a:avLst/>
          </a:prstGeom>
          <a:solidFill>
            <a:srgbClr val="00A60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28" name="图片 27">
            <a:extLst>
              <a:ext uri="{FF2B5EF4-FFF2-40B4-BE49-F238E27FC236}">
                <a16:creationId xmlns:a16="http://schemas.microsoft.com/office/drawing/2014/main" id="{1A30F50E-266F-421B-8B6D-9BC0725382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98357" y="1035994"/>
            <a:ext cx="3918217" cy="4786011"/>
          </a:xfrm>
          <a:prstGeom prst="rect">
            <a:avLst/>
          </a:prstGeom>
        </p:spPr>
      </p:pic>
    </p:spTree>
    <p:extLst>
      <p:ext uri="{BB962C8B-B14F-4D97-AF65-F5344CB8AC3E}">
        <p14:creationId xmlns:p14="http://schemas.microsoft.com/office/powerpoint/2010/main" val="347204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57ED45-F39B-4950-A32E-84CE12D20FFB}"/>
              </a:ext>
            </a:extLst>
          </p:cNvPr>
          <p:cNvSpPr>
            <a:spLocks noGrp="1"/>
          </p:cNvSpPr>
          <p:nvPr>
            <p:ph type="sldNum" sz="quarter" idx="12"/>
          </p:nvPr>
        </p:nvSpPr>
        <p:spPr/>
        <p:txBody>
          <a:bodyPr/>
          <a:lstStyle/>
          <a:p>
            <a:pPr>
              <a:defRPr/>
            </a:pPr>
            <a:fld id="{DBA9D328-9EBC-4F08-9C33-2306C0035A32}" type="slidenum">
              <a:rPr lang="zh-CN" altLang="en-US" smtClean="0"/>
              <a:t>9</a:t>
            </a:fld>
            <a:endParaRPr lang="zh-CN" altLang="en-US"/>
          </a:p>
        </p:txBody>
      </p:sp>
      <p:sp>
        <p:nvSpPr>
          <p:cNvPr id="7" name="文本框 6">
            <a:extLst>
              <a:ext uri="{FF2B5EF4-FFF2-40B4-BE49-F238E27FC236}">
                <a16:creationId xmlns:a16="http://schemas.microsoft.com/office/drawing/2014/main" id="{B7AFFA58-B6F1-46EA-9EFD-132E8B0346BD}"/>
              </a:ext>
            </a:extLst>
          </p:cNvPr>
          <p:cNvSpPr txBox="1"/>
          <p:nvPr/>
        </p:nvSpPr>
        <p:spPr>
          <a:xfrm>
            <a:off x="360360" y="259360"/>
            <a:ext cx="3249616" cy="523220"/>
          </a:xfrm>
          <a:prstGeom prst="rect">
            <a:avLst/>
          </a:prstGeom>
          <a:noFill/>
        </p:spPr>
        <p:txBody>
          <a:bodyPr wrap="square" rtlCol="0">
            <a:spAutoFit/>
          </a:bodyPr>
          <a:lstStyle/>
          <a:p>
            <a:r>
              <a:rPr lang="zh-CN" altLang="en-US" sz="2800" b="1" dirty="0"/>
              <a:t>模型结构</a:t>
            </a:r>
            <a:endParaRPr lang="en-US" altLang="zh-CN" sz="2800" b="1" dirty="0"/>
          </a:p>
        </p:txBody>
      </p:sp>
      <p:sp>
        <p:nvSpPr>
          <p:cNvPr id="10" name="文本框 136">
            <a:extLst>
              <a:ext uri="{FF2B5EF4-FFF2-40B4-BE49-F238E27FC236}">
                <a16:creationId xmlns:a16="http://schemas.microsoft.com/office/drawing/2014/main" id="{30E52687-E6A9-4394-9767-08CF16ADE2CB}"/>
              </a:ext>
            </a:extLst>
          </p:cNvPr>
          <p:cNvSpPr txBox="1"/>
          <p:nvPr/>
        </p:nvSpPr>
        <p:spPr>
          <a:xfrm>
            <a:off x="856339" y="1173968"/>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t>Spatial-Temporal Block</a:t>
            </a:r>
            <a:endParaRPr lang="zh-CN" altLang="en-US" sz="2400" dirty="0"/>
          </a:p>
        </p:txBody>
      </p:sp>
      <p:sp>
        <p:nvSpPr>
          <p:cNvPr id="12" name="椭圆 11">
            <a:extLst>
              <a:ext uri="{FF2B5EF4-FFF2-40B4-BE49-F238E27FC236}">
                <a16:creationId xmlns:a16="http://schemas.microsoft.com/office/drawing/2014/main" id="{D489AD15-AF9B-47C1-9A24-D47AC054ACD8}"/>
              </a:ext>
            </a:extLst>
          </p:cNvPr>
          <p:cNvSpPr/>
          <p:nvPr/>
        </p:nvSpPr>
        <p:spPr bwMode="auto">
          <a:xfrm>
            <a:off x="514350" y="1307283"/>
            <a:ext cx="260232" cy="18097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4" name="文本框 136">
            <a:extLst>
              <a:ext uri="{FF2B5EF4-FFF2-40B4-BE49-F238E27FC236}">
                <a16:creationId xmlns:a16="http://schemas.microsoft.com/office/drawing/2014/main" id="{A011661C-9346-4435-82D4-E017759A56E4}"/>
              </a:ext>
            </a:extLst>
          </p:cNvPr>
          <p:cNvSpPr txBox="1"/>
          <p:nvPr/>
        </p:nvSpPr>
        <p:spPr>
          <a:xfrm>
            <a:off x="1238424" y="1753024"/>
            <a:ext cx="5056781"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2400" b="1" dirty="0"/>
              <a:t>Spatial Gate Graph Convolution</a:t>
            </a:r>
            <a:endParaRPr lang="zh-CN" altLang="en-US" sz="2400" dirty="0"/>
          </a:p>
        </p:txBody>
      </p:sp>
      <p:sp>
        <p:nvSpPr>
          <p:cNvPr id="16" name="星形: 五角 15">
            <a:extLst>
              <a:ext uri="{FF2B5EF4-FFF2-40B4-BE49-F238E27FC236}">
                <a16:creationId xmlns:a16="http://schemas.microsoft.com/office/drawing/2014/main" id="{6525F859-B9A4-4C35-8BFE-EB584B1AAC4E}"/>
              </a:ext>
            </a:extLst>
          </p:cNvPr>
          <p:cNvSpPr/>
          <p:nvPr/>
        </p:nvSpPr>
        <p:spPr bwMode="auto">
          <a:xfrm>
            <a:off x="982102" y="1887463"/>
            <a:ext cx="274849" cy="226243"/>
          </a:xfrm>
          <a:prstGeom prst="star5">
            <a:avLst/>
          </a:prstGeom>
          <a:solidFill>
            <a:srgbClr val="00A60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4" name="图片 3">
            <a:extLst>
              <a:ext uri="{FF2B5EF4-FFF2-40B4-BE49-F238E27FC236}">
                <a16:creationId xmlns:a16="http://schemas.microsoft.com/office/drawing/2014/main" id="{9637D77B-EB6E-40DB-BBB5-EBFA76460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424" y="2466519"/>
            <a:ext cx="5398980" cy="2327513"/>
          </a:xfrm>
          <a:prstGeom prst="rect">
            <a:avLst/>
          </a:prstGeom>
        </p:spPr>
      </p:pic>
      <p:pic>
        <p:nvPicPr>
          <p:cNvPr id="18" name="图片 17">
            <a:extLst>
              <a:ext uri="{FF2B5EF4-FFF2-40B4-BE49-F238E27FC236}">
                <a16:creationId xmlns:a16="http://schemas.microsoft.com/office/drawing/2014/main" id="{07D18D23-FEFD-4777-945C-9FABBB725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424" y="5045862"/>
            <a:ext cx="3165575" cy="480294"/>
          </a:xfrm>
          <a:prstGeom prst="rect">
            <a:avLst/>
          </a:prstGeom>
        </p:spPr>
      </p:pic>
      <p:pic>
        <p:nvPicPr>
          <p:cNvPr id="20" name="图片 19">
            <a:extLst>
              <a:ext uri="{FF2B5EF4-FFF2-40B4-BE49-F238E27FC236}">
                <a16:creationId xmlns:a16="http://schemas.microsoft.com/office/drawing/2014/main" id="{1BEF42D3-7865-42D2-8326-3717E4543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273" y="4325110"/>
            <a:ext cx="4383819" cy="2402092"/>
          </a:xfrm>
          <a:prstGeom prst="rect">
            <a:avLst/>
          </a:prstGeom>
        </p:spPr>
      </p:pic>
      <p:pic>
        <p:nvPicPr>
          <p:cNvPr id="21" name="图片 20">
            <a:extLst>
              <a:ext uri="{FF2B5EF4-FFF2-40B4-BE49-F238E27FC236}">
                <a16:creationId xmlns:a16="http://schemas.microsoft.com/office/drawing/2014/main" id="{1859AA48-BD4B-4A79-8994-67BEA4DB1D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433" y="896847"/>
            <a:ext cx="3918217" cy="3267649"/>
          </a:xfrm>
          <a:prstGeom prst="rect">
            <a:avLst/>
          </a:prstGeom>
        </p:spPr>
      </p:pic>
    </p:spTree>
    <p:extLst>
      <p:ext uri="{BB962C8B-B14F-4D97-AF65-F5344CB8AC3E}">
        <p14:creationId xmlns:p14="http://schemas.microsoft.com/office/powerpoint/2010/main" val="213023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4805</TotalTime>
  <Words>308</Words>
  <Application>Microsoft Office PowerPoint</Application>
  <PresentationFormat>宽屏</PresentationFormat>
  <Paragraphs>73</Paragraphs>
  <Slides>14</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NimbusRomNo9L-Medi</vt:lpstr>
      <vt:lpstr>NimbusRomNo9L-Regu</vt:lpstr>
      <vt:lpstr>等线</vt:lpstr>
      <vt:lpstr>Arial</vt:lpstr>
      <vt:lpstr>Calibri</vt:lpstr>
      <vt:lpstr>Calibri Light</vt:lpstr>
      <vt:lpstr>Cambria Math</vt:lpstr>
      <vt:lpstr>Times New Roman</vt:lpstr>
      <vt:lpstr>Office Theme</vt:lpstr>
      <vt:lpstr>HGCN  (Hierarchical Graph Convolution Networks for Traffic Forecasting)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开发计划 – 敏捷开发、持续集成、迭代上线</dc:title>
  <dc:creator>ADMINIBM</dc:creator>
  <cp:lastModifiedBy>天璞</cp:lastModifiedBy>
  <cp:revision>2789</cp:revision>
  <dcterms:created xsi:type="dcterms:W3CDTF">2015-07-07T01:37:00Z</dcterms:created>
  <dcterms:modified xsi:type="dcterms:W3CDTF">2022-01-06T01:30:28Z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