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20"/>
  </p:notesMasterIdLst>
  <p:handoutMasterIdLst>
    <p:handoutMasterId r:id="rId21"/>
  </p:handoutMasterIdLst>
  <p:sldIdLst>
    <p:sldId id="674" r:id="rId2"/>
    <p:sldId id="816" r:id="rId3"/>
    <p:sldId id="781" r:id="rId4"/>
    <p:sldId id="809" r:id="rId5"/>
    <p:sldId id="834" r:id="rId6"/>
    <p:sldId id="833" r:id="rId7"/>
    <p:sldId id="830" r:id="rId8"/>
    <p:sldId id="835" r:id="rId9"/>
    <p:sldId id="836" r:id="rId10"/>
    <p:sldId id="832" r:id="rId11"/>
    <p:sldId id="824" r:id="rId12"/>
    <p:sldId id="837" r:id="rId13"/>
    <p:sldId id="838" r:id="rId14"/>
    <p:sldId id="839" r:id="rId15"/>
    <p:sldId id="840" r:id="rId16"/>
    <p:sldId id="841" r:id="rId17"/>
    <p:sldId id="821" r:id="rId18"/>
    <p:sldId id="786"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E5D8303-87F0-479F-8C36-6406DB9038FD}">
          <p14:sldIdLst>
            <p14:sldId id="674"/>
            <p14:sldId id="816"/>
            <p14:sldId id="781"/>
            <p14:sldId id="809"/>
            <p14:sldId id="834"/>
            <p14:sldId id="833"/>
            <p14:sldId id="830"/>
            <p14:sldId id="835"/>
            <p14:sldId id="836"/>
            <p14:sldId id="832"/>
            <p14:sldId id="824"/>
            <p14:sldId id="837"/>
            <p14:sldId id="838"/>
            <p14:sldId id="839"/>
            <p14:sldId id="840"/>
            <p14:sldId id="841"/>
            <p14:sldId id="821"/>
            <p14:sldId id="786"/>
          </p14:sldIdLst>
        </p14:section>
      </p14:sectionLst>
    </p:ext>
    <p:ext uri="{EFAFB233-063F-42B5-8137-9DF3F51BA10A}">
      <p15:sldGuideLst xmlns:p15="http://schemas.microsoft.com/office/powerpoint/2012/main">
        <p15:guide id="1" orient="horz" pos="2341" userDrawn="1">
          <p15:clr>
            <a:srgbClr val="A4A3A4"/>
          </p15:clr>
        </p15:guide>
        <p15:guide id="2" pos="3749" userDrawn="1">
          <p15:clr>
            <a:srgbClr val="A4A3A4"/>
          </p15:clr>
        </p15:guide>
      </p15:sldGuideLst>
    </p:ext>
    <p:ext uri="{2D200454-40CA-4A62-9FC3-DE9A4176ACB9}">
      <p15:notesGuideLst xmlns:p15="http://schemas.microsoft.com/office/powerpoint/2012/main">
        <p15:guide id="1" orient="horz" pos="542">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天璞" initials="张" lastIdx="39" clrIdx="0">
    <p:extLst>
      <p:ext uri="{19B8F6BF-5375-455C-9EA6-DF929625EA0E}">
        <p15:presenceInfo xmlns:p15="http://schemas.microsoft.com/office/powerpoint/2012/main" userId="f7d8229916ed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02"/>
    <a:srgbClr val="E7E703"/>
    <a:srgbClr val="DADA02"/>
    <a:srgbClr val="01B903"/>
    <a:srgbClr val="01E403"/>
    <a:srgbClr val="01EA03"/>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1" autoAdjust="0"/>
    <p:restoredTop sz="89737" autoAdjust="0"/>
  </p:normalViewPr>
  <p:slideViewPr>
    <p:cSldViewPr snapToGrid="0">
      <p:cViewPr varScale="1">
        <p:scale>
          <a:sx n="75" d="100"/>
          <a:sy n="75" d="100"/>
        </p:scale>
        <p:origin x="278" y="53"/>
      </p:cViewPr>
      <p:guideLst>
        <p:guide orient="horz" pos="2341"/>
        <p:guide pos="3749"/>
      </p:guideLst>
    </p:cSldViewPr>
  </p:slideViewPr>
  <p:outlineViewPr>
    <p:cViewPr>
      <p:scale>
        <a:sx n="33" d="100"/>
        <a:sy n="33" d="100"/>
      </p:scale>
      <p:origin x="0" y="0"/>
    </p:cViewPr>
  </p:outlineViewPr>
  <p:notesTextViewPr>
    <p:cViewPr>
      <p:scale>
        <a:sx n="105" d="100"/>
        <a:sy n="105" d="100"/>
      </p:scale>
      <p:origin x="0" y="0"/>
    </p:cViewPr>
  </p:notesTextViewPr>
  <p:notesViewPr>
    <p:cSldViewPr snapToGrid="0" showGuides="1">
      <p:cViewPr varScale="1">
        <p:scale>
          <a:sx n="65" d="100"/>
          <a:sy n="65" d="100"/>
        </p:scale>
        <p:origin x="3154" y="62"/>
      </p:cViewPr>
      <p:guideLst>
        <p:guide orient="horz" pos="54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5T10:59:16.618" idx="36">
    <p:pos x="5108" y="3464"/>
    <p:text>假如使用狗和猫的数据集训练了一个teacher模型A，使用香蕉和苹果训练了一个teacher模型B，那么就可以用这两个模型同时蒸馏出一个可以识别狗、猫、香蕉以及苹果的模型，将两个不同域的数据集进行集成和迁移</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05T11:10:27.034" idx="37">
    <p:pos x="2477" y="899"/>
    <p:text>去掉了ProbSparse Self-attention</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05T11:20:56.787" idx="38">
    <p:pos x="7059" y="1776"/>
    <p:text>Our method’s selection (the red line), i.e., joining L and L/4, is the most robust strategy.</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6B287-1E6D-4E68-AD8A-5F739E046AE0}" type="datetimeFigureOut">
              <a:rPr lang="zh-CN" altLang="en-US" smtClean="0"/>
              <a:t>2022/5/5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F1E011-CD3E-44E2-B764-98307EEBF02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sz="1200"/>
            </a:lvl1pPr>
          </a:lstStyle>
          <a:p>
            <a:pPr>
              <a:defRPr/>
            </a:pP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sz="1200"/>
            </a:lvl1pPr>
          </a:lstStyle>
          <a:p>
            <a:pPr>
              <a:defRPr/>
            </a:pPr>
            <a:fld id="{7CB32A04-BF98-4222-8710-9C4AD73D42A8}" type="datetimeFigureOut">
              <a:rPr lang="zh-CN" altLang="en-US"/>
              <a:t>2022/5/5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buFont typeface="Arial" panose="020B0604020202020204" pitchFamily="34" charset="0"/>
              <a:buNone/>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03EAC223-257E-49CA-A71B-08C4C48200E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2</a:t>
            </a:fld>
            <a:endParaRPr lang="zh-CN" altLang="en-US"/>
          </a:p>
        </p:txBody>
      </p:sp>
    </p:spTree>
    <p:extLst>
      <p:ext uri="{BB962C8B-B14F-4D97-AF65-F5344CB8AC3E}">
        <p14:creationId xmlns:p14="http://schemas.microsoft.com/office/powerpoint/2010/main" val="2448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14</a:t>
            </a:fld>
            <a:endParaRPr lang="zh-CN" altLang="en-US"/>
          </a:p>
        </p:txBody>
      </p:sp>
    </p:spTree>
    <p:extLst>
      <p:ext uri="{BB962C8B-B14F-4D97-AF65-F5344CB8AC3E}">
        <p14:creationId xmlns:p14="http://schemas.microsoft.com/office/powerpoint/2010/main" val="371461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15</a:t>
            </a:fld>
            <a:endParaRPr lang="zh-CN" altLang="en-US"/>
          </a:p>
        </p:txBody>
      </p:sp>
    </p:spTree>
    <p:extLst>
      <p:ext uri="{BB962C8B-B14F-4D97-AF65-F5344CB8AC3E}">
        <p14:creationId xmlns:p14="http://schemas.microsoft.com/office/powerpoint/2010/main" val="3372342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16</a:t>
            </a:fld>
            <a:endParaRPr lang="zh-CN" altLang="en-US"/>
          </a:p>
        </p:txBody>
      </p:sp>
    </p:spTree>
    <p:extLst>
      <p:ext uri="{BB962C8B-B14F-4D97-AF65-F5344CB8AC3E}">
        <p14:creationId xmlns:p14="http://schemas.microsoft.com/office/powerpoint/2010/main" val="301486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3</a:t>
            </a:fld>
            <a:endParaRPr lang="zh-CN" altLang="en-US"/>
          </a:p>
        </p:txBody>
      </p:sp>
    </p:spTree>
    <p:extLst>
      <p:ext uri="{BB962C8B-B14F-4D97-AF65-F5344CB8AC3E}">
        <p14:creationId xmlns:p14="http://schemas.microsoft.com/office/powerpoint/2010/main" val="106550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4</a:t>
            </a:fld>
            <a:endParaRPr lang="zh-CN" altLang="en-US"/>
          </a:p>
        </p:txBody>
      </p:sp>
    </p:spTree>
    <p:extLst>
      <p:ext uri="{BB962C8B-B14F-4D97-AF65-F5344CB8AC3E}">
        <p14:creationId xmlns:p14="http://schemas.microsoft.com/office/powerpoint/2010/main" val="208254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5</a:t>
            </a:fld>
            <a:endParaRPr lang="zh-CN" altLang="en-US"/>
          </a:p>
        </p:txBody>
      </p:sp>
    </p:spTree>
    <p:extLst>
      <p:ext uri="{BB962C8B-B14F-4D97-AF65-F5344CB8AC3E}">
        <p14:creationId xmlns:p14="http://schemas.microsoft.com/office/powerpoint/2010/main" val="262186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7</a:t>
            </a:fld>
            <a:endParaRPr lang="zh-CN" altLang="en-US"/>
          </a:p>
        </p:txBody>
      </p:sp>
    </p:spTree>
    <p:extLst>
      <p:ext uri="{BB962C8B-B14F-4D97-AF65-F5344CB8AC3E}">
        <p14:creationId xmlns:p14="http://schemas.microsoft.com/office/powerpoint/2010/main" val="226335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8</a:t>
            </a:fld>
            <a:endParaRPr lang="zh-CN" altLang="en-US"/>
          </a:p>
        </p:txBody>
      </p:sp>
    </p:spTree>
    <p:extLst>
      <p:ext uri="{BB962C8B-B14F-4D97-AF65-F5344CB8AC3E}">
        <p14:creationId xmlns:p14="http://schemas.microsoft.com/office/powerpoint/2010/main" val="122589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11</a:t>
            </a:fld>
            <a:endParaRPr lang="zh-CN" altLang="en-US"/>
          </a:p>
        </p:txBody>
      </p:sp>
    </p:spTree>
    <p:extLst>
      <p:ext uri="{BB962C8B-B14F-4D97-AF65-F5344CB8AC3E}">
        <p14:creationId xmlns:p14="http://schemas.microsoft.com/office/powerpoint/2010/main" val="38282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12</a:t>
            </a:fld>
            <a:endParaRPr lang="zh-CN" altLang="en-US"/>
          </a:p>
        </p:txBody>
      </p:sp>
    </p:spTree>
    <p:extLst>
      <p:ext uri="{BB962C8B-B14F-4D97-AF65-F5344CB8AC3E}">
        <p14:creationId xmlns:p14="http://schemas.microsoft.com/office/powerpoint/2010/main" val="380998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13</a:t>
            </a:fld>
            <a:endParaRPr lang="zh-CN" altLang="en-US"/>
          </a:p>
        </p:txBody>
      </p:sp>
    </p:spTree>
    <p:extLst>
      <p:ext uri="{BB962C8B-B14F-4D97-AF65-F5344CB8AC3E}">
        <p14:creationId xmlns:p14="http://schemas.microsoft.com/office/powerpoint/2010/main" val="124444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A8F9A016-DBB2-46CF-9139-A3508D5AE286}"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6D1DBEA-AC53-4732-90EE-2C74BDBDF57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0487307E-A172-4460-9982-925C71A6B8DC}"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5A949E81-7878-41B2-9F6C-3F5F5E5DB27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DF274314-2BA7-478A-B207-0F0935DF5687}"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5A3146F-7A32-4516-9CA1-05C6CB48870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57A56F75-E991-4ED2-8154-6353DC9608A7}"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71669519-009A-452E-8A17-401B5584331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0E55183-C09F-4E85-9B49-9005BD94744F}"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D29EC36D-19FE-4D42-B935-E24B036F0378}"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8E91F063-CD06-46CE-AE8B-BD7E564FF1D9}" type="datetime1">
              <a:rPr lang="zh-CN" altLang="en-US"/>
              <a:t>2022/5/5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1E6407EA-974B-45D8-8BC9-7AABCCF09B7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noChangeArrowheads="1"/>
          </p:cNvSpPr>
          <p:nvPr>
            <p:ph type="dt" sz="half" idx="10"/>
          </p:nvPr>
        </p:nvSpPr>
        <p:spPr/>
        <p:txBody>
          <a:bodyPr/>
          <a:lstStyle>
            <a:lvl1pPr>
              <a:defRPr/>
            </a:lvl1pPr>
          </a:lstStyle>
          <a:p>
            <a:pPr>
              <a:defRPr/>
            </a:pPr>
            <a:fld id="{42AA564D-BADE-46BF-B098-D2A75A8C28BC}" type="datetime1">
              <a:rPr lang="zh-CN" altLang="en-US"/>
              <a:t>2022/5/5</a:t>
            </a:fld>
            <a:endParaRPr lang="zh-CN"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p:txBody>
          <a:bodyPr/>
          <a:lstStyle>
            <a:lvl1pPr>
              <a:defRPr/>
            </a:lvl1pPr>
          </a:lstStyle>
          <a:p>
            <a:pPr>
              <a:defRPr/>
            </a:pPr>
            <a:fld id="{F2B38CD6-735A-4778-82FE-799D78CA1F5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noChangeArrowheads="1"/>
          </p:cNvSpPr>
          <p:nvPr>
            <p:ph type="dt" sz="half" idx="10"/>
          </p:nvPr>
        </p:nvSpPr>
        <p:spPr/>
        <p:txBody>
          <a:bodyPr/>
          <a:lstStyle>
            <a:lvl1pPr>
              <a:defRPr/>
            </a:lvl1pPr>
          </a:lstStyle>
          <a:p>
            <a:pPr>
              <a:defRPr/>
            </a:pPr>
            <a:fld id="{A19025D6-E5A2-44EA-931E-5067CB9BC45D}" type="datetime1">
              <a:rPr lang="zh-CN" altLang="en-US"/>
              <a:t>2022/5/5</a:t>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p:txBody>
          <a:bodyPr/>
          <a:lstStyle>
            <a:lvl1pPr>
              <a:defRPr/>
            </a:lvl1pPr>
          </a:lstStyle>
          <a:p>
            <a:pPr>
              <a:defRPr/>
            </a:pPr>
            <a:fld id="{7265A225-3B4D-4D55-8B04-B00F557026F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3" name="Straight Connector 7"/>
          <p:cNvCxnSpPr>
            <a:cxnSpLocks noChangeShapeType="1"/>
          </p:cNvCxnSpPr>
          <p:nvPr userDrawn="1"/>
        </p:nvCxnSpPr>
        <p:spPr bwMode="auto">
          <a:xfrm>
            <a:off x="379413" y="782638"/>
            <a:ext cx="11507787" cy="0"/>
          </a:xfrm>
          <a:prstGeom prst="line">
            <a:avLst/>
          </a:prstGeom>
          <a:noFill/>
          <a:ln w="28575"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Date Placeholder 3"/>
          <p:cNvSpPr>
            <a:spLocks noGrp="1" noChangeArrowheads="1"/>
          </p:cNvSpPr>
          <p:nvPr>
            <p:ph type="dt" sz="half" idx="10"/>
          </p:nvPr>
        </p:nvSpPr>
        <p:spPr/>
        <p:txBody>
          <a:bodyPr/>
          <a:lstStyle>
            <a:lvl1pPr>
              <a:defRPr/>
            </a:lvl1pPr>
          </a:lstStyle>
          <a:p>
            <a:pPr>
              <a:defRPr/>
            </a:pPr>
            <a:fld id="{C260E959-A6A4-4DCF-A15B-95CBEFC1A72B}" type="datetime1">
              <a:rPr lang="zh-CN" altLang="en-US"/>
              <a:t>2022/5/5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9278938" y="6356350"/>
            <a:ext cx="2743200" cy="365125"/>
          </a:xfrm>
        </p:spPr>
        <p:txBody>
          <a:bodyPr/>
          <a:lstStyle>
            <a:lvl1pPr>
              <a:defRPr/>
            </a:lvl1pPr>
          </a:lstStyle>
          <a:p>
            <a:pPr>
              <a:defRPr/>
            </a:pPr>
            <a:fld id="{DBA9D328-9EBC-4F08-9C33-2306C0035A3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D0A49F1D-C65F-4B53-8788-8D2E771F47FC}" type="datetime1">
              <a:rPr lang="zh-CN" altLang="en-US"/>
              <a:t>2022/5/5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CCC4ABCF-87DA-4035-9DA7-8CC935A4B51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43BA9B9F-599C-4608-B167-50DB73AE8B38}" type="datetime1">
              <a:rPr lang="zh-CN" altLang="en-US"/>
              <a:t>2022/5/5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AB76C16-BBEC-4FF7-823E-171AD5579BC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3927AA3-C709-4A82-ABE8-555C9D218FBC}" type="datetime1">
              <a:rPr lang="zh-CN" altLang="en-US"/>
              <a:t>2022/5/5</a:t>
            </a:fld>
            <a:endParaRPr lang="zh-CN"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18FFDC8-8771-48F8-AFC7-6AD9086DFBA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050" y="1344848"/>
            <a:ext cx="9144000" cy="2387600"/>
          </a:xfrm>
        </p:spPr>
        <p:txBody>
          <a:bodyPr/>
          <a:lstStyle/>
          <a:p>
            <a:r>
              <a:rPr lang="en-US" altLang="zh-CN" sz="6000" b="1" dirty="0">
                <a:solidFill>
                  <a:srgbClr val="000000"/>
                </a:solidFill>
                <a:effectLst/>
                <a:latin typeface="NimbusRomNo9L-Medi"/>
              </a:rPr>
              <a:t>Informer</a:t>
            </a:r>
            <a:br>
              <a:rPr lang="en-US" altLang="zh-CN" dirty="0"/>
            </a:br>
            <a:br>
              <a:rPr lang="en-US" altLang="zh-CN" sz="2800" dirty="0"/>
            </a:br>
            <a:r>
              <a:rPr lang="en-US" altLang="zh-CN" sz="2800" b="1" dirty="0">
                <a:effectLst/>
                <a:latin typeface="Times New Roman" panose="02020603050405020304" pitchFamily="18" charset="0"/>
                <a:ea typeface="等线" panose="02010600030101010101" pitchFamily="2" charset="-122"/>
              </a:rPr>
              <a:t>(</a:t>
            </a:r>
            <a:r>
              <a:rPr lang="en-US" altLang="zh-CN" sz="3600" b="1" dirty="0">
                <a:solidFill>
                  <a:srgbClr val="000000"/>
                </a:solidFill>
                <a:effectLst/>
                <a:latin typeface="NimbusRomNo9L-Medi"/>
              </a:rPr>
              <a:t>Informer: Beyond Efficient Transformer for Long Sequence Time-Series Forecasting</a:t>
            </a:r>
            <a:r>
              <a:rPr lang="en-US" altLang="zh-CN" sz="2800" b="1" dirty="0">
                <a:effectLst/>
                <a:latin typeface="Times New Roman" panose="02020603050405020304" pitchFamily="18" charset="0"/>
                <a:ea typeface="等线" panose="02010600030101010101" pitchFamily="2" charset="-122"/>
              </a:rPr>
              <a:t>)</a:t>
            </a:r>
            <a:br>
              <a:rPr lang="zh-CN" altLang="zh-CN" sz="1800" b="1" dirty="0">
                <a:effectLst/>
                <a:latin typeface="Times New Roman" panose="02020603050405020304" pitchFamily="18" charset="0"/>
                <a:ea typeface="等线" panose="02010600030101010101" pitchFamily="2" charset="-122"/>
              </a:rPr>
            </a:b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p:cNvSpPr>
            <a:spLocks noGrp="1"/>
          </p:cNvSpPr>
          <p:nvPr>
            <p:ph type="subTitle" idx="1"/>
          </p:nvPr>
        </p:nvSpPr>
        <p:spPr>
          <a:xfrm>
            <a:off x="7880944" y="5764760"/>
            <a:ext cx="4202511" cy="956715"/>
          </a:xfrm>
        </p:spPr>
        <p:txBody>
          <a:bodyPr/>
          <a:lstStyle/>
          <a:p>
            <a:r>
              <a:rPr lang="zh-CN" altLang="en-US" dirty="0"/>
              <a:t>汇报人：张天璞</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a:t>
            </a:fld>
            <a:endParaRPr lang="zh-CN" altLang="en-US"/>
          </a:p>
        </p:txBody>
      </p:sp>
      <p:sp>
        <p:nvSpPr>
          <p:cNvPr id="5" name="文本框 4">
            <a:extLst>
              <a:ext uri="{FF2B5EF4-FFF2-40B4-BE49-F238E27FC236}">
                <a16:creationId xmlns:a16="http://schemas.microsoft.com/office/drawing/2014/main" id="{0ABC214A-156C-4F16-B8B5-780570152D44}"/>
              </a:ext>
            </a:extLst>
          </p:cNvPr>
          <p:cNvSpPr txBox="1"/>
          <p:nvPr/>
        </p:nvSpPr>
        <p:spPr>
          <a:xfrm>
            <a:off x="5532029" y="2968812"/>
            <a:ext cx="3785616" cy="523220"/>
          </a:xfrm>
          <a:prstGeom prst="rect">
            <a:avLst/>
          </a:prstGeom>
          <a:noFill/>
        </p:spPr>
        <p:txBody>
          <a:bodyPr wrap="square" rtlCol="0">
            <a:spAutoFit/>
          </a:bodyPr>
          <a:lstStyle/>
          <a:p>
            <a:r>
              <a:rPr lang="en-US" altLang="zh-CN" sz="2800" dirty="0">
                <a:solidFill>
                  <a:srgbClr val="000000"/>
                </a:solidFill>
                <a:effectLst/>
                <a:latin typeface="Times New Roman" panose="02020603050405020304" pitchFamily="18" charset="0"/>
              </a:rPr>
              <a:t>2021</a:t>
            </a:r>
            <a:endParaRPr lang="zh-CN" altLang="en-US" sz="2800" dirty="0"/>
          </a:p>
        </p:txBody>
      </p:sp>
      <p:sp>
        <p:nvSpPr>
          <p:cNvPr id="10" name="文本框 9">
            <a:extLst>
              <a:ext uri="{FF2B5EF4-FFF2-40B4-BE49-F238E27FC236}">
                <a16:creationId xmlns:a16="http://schemas.microsoft.com/office/drawing/2014/main" id="{3EF7ECB7-D9AA-4F74-BF25-09A82793DD71}"/>
              </a:ext>
            </a:extLst>
          </p:cNvPr>
          <p:cNvSpPr txBox="1"/>
          <p:nvPr/>
        </p:nvSpPr>
        <p:spPr>
          <a:xfrm>
            <a:off x="4018995" y="4570593"/>
            <a:ext cx="4591605" cy="523220"/>
          </a:xfrm>
          <a:prstGeom prst="rect">
            <a:avLst/>
          </a:prstGeom>
          <a:noFill/>
        </p:spPr>
        <p:txBody>
          <a:bodyPr wrap="square">
            <a:spAutoFit/>
          </a:bodyPr>
          <a:lstStyle/>
          <a:p>
            <a:r>
              <a:rPr lang="en-US" altLang="zh-CN" sz="2800" dirty="0">
                <a:solidFill>
                  <a:srgbClr val="000000"/>
                </a:solidFill>
                <a:effectLst/>
                <a:latin typeface="Times New Roman" panose="02020603050405020304" pitchFamily="18" charset="0"/>
              </a:rPr>
              <a:t>( </a:t>
            </a:r>
            <a:r>
              <a:rPr lang="en-US" altLang="zh-CN" sz="2800" dirty="0">
                <a:solidFill>
                  <a:srgbClr val="000000"/>
                </a:solidFill>
                <a:latin typeface="Times New Roman" panose="02020603050405020304" pitchFamily="18" charset="0"/>
              </a:rPr>
              <a:t>Conference</a:t>
            </a:r>
            <a:r>
              <a:rPr lang="en-US" altLang="zh-CN" sz="2800" dirty="0">
                <a:solidFill>
                  <a:srgbClr val="000000"/>
                </a:solidFill>
                <a:effectLst/>
                <a:latin typeface="Times New Roman" panose="02020603050405020304" pitchFamily="18" charset="0"/>
              </a:rPr>
              <a:t> Rank: CCF A )</a:t>
            </a:r>
            <a:endParaRPr lang="zh-CN" altLang="en-US" sz="2800" dirty="0"/>
          </a:p>
        </p:txBody>
      </p:sp>
      <p:sp>
        <p:nvSpPr>
          <p:cNvPr id="11" name="文本框 10">
            <a:extLst>
              <a:ext uri="{FF2B5EF4-FFF2-40B4-BE49-F238E27FC236}">
                <a16:creationId xmlns:a16="http://schemas.microsoft.com/office/drawing/2014/main" id="{98BDB2AB-4D6C-4D09-96A2-0875B967424A}"/>
              </a:ext>
            </a:extLst>
          </p:cNvPr>
          <p:cNvSpPr txBox="1"/>
          <p:nvPr/>
        </p:nvSpPr>
        <p:spPr>
          <a:xfrm>
            <a:off x="5532029" y="3752850"/>
            <a:ext cx="1563078" cy="523220"/>
          </a:xfrm>
          <a:prstGeom prst="rect">
            <a:avLst/>
          </a:prstGeom>
          <a:noFill/>
        </p:spPr>
        <p:txBody>
          <a:bodyPr wrap="square" rtlCol="0">
            <a:spAutoFit/>
          </a:bodyPr>
          <a:lstStyle/>
          <a:p>
            <a:r>
              <a:rPr lang="en-US" altLang="zh-CN" sz="2800" dirty="0"/>
              <a:t>AAAI</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10</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6747096"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solidFill>
                  <a:srgbClr val="000000"/>
                </a:solidFill>
                <a:effectLst/>
                <a:latin typeface="NimbusRomNo9L-Medi"/>
              </a:rPr>
              <a:t>One Forward Procedure</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E207D17E-0119-4776-ABFB-35D1C18D5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955" y="2403819"/>
            <a:ext cx="6381165" cy="3447295"/>
          </a:xfrm>
          <a:prstGeom prst="rect">
            <a:avLst/>
          </a:prstGeom>
        </p:spPr>
      </p:pic>
      <p:pic>
        <p:nvPicPr>
          <p:cNvPr id="8" name="图片 7">
            <a:extLst>
              <a:ext uri="{FF2B5EF4-FFF2-40B4-BE49-F238E27FC236}">
                <a16:creationId xmlns:a16="http://schemas.microsoft.com/office/drawing/2014/main" id="{6E860FBC-8E88-487A-A9D7-E858C1B52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278" y="1802211"/>
            <a:ext cx="6046670" cy="601608"/>
          </a:xfrm>
          <a:prstGeom prst="rect">
            <a:avLst/>
          </a:prstGeom>
        </p:spPr>
      </p:pic>
    </p:spTree>
    <p:extLst>
      <p:ext uri="{BB962C8B-B14F-4D97-AF65-F5344CB8AC3E}">
        <p14:creationId xmlns:p14="http://schemas.microsoft.com/office/powerpoint/2010/main" val="73251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11</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预测单变量的模型效果对比</a:t>
            </a:r>
            <a:endParaRPr lang="zh-CN" altLang="en-US" sz="2400" dirty="0"/>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69862FB2-2691-45B7-84DD-043391A76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954" y="1488259"/>
            <a:ext cx="8877167" cy="5369742"/>
          </a:xfrm>
          <a:prstGeom prst="rect">
            <a:avLst/>
          </a:prstGeom>
        </p:spPr>
      </p:pic>
    </p:spTree>
    <p:extLst>
      <p:ext uri="{BB962C8B-B14F-4D97-AF65-F5344CB8AC3E}">
        <p14:creationId xmlns:p14="http://schemas.microsoft.com/office/powerpoint/2010/main" val="347204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12</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预测多变量的模型效果对比</a:t>
            </a:r>
            <a:endParaRPr lang="zh-CN" altLang="en-US" sz="2400" dirty="0"/>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FC71F7B6-E744-4F2B-BA63-372721D6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1" y="1451273"/>
            <a:ext cx="7506702" cy="5396788"/>
          </a:xfrm>
          <a:prstGeom prst="rect">
            <a:avLst/>
          </a:prstGeom>
        </p:spPr>
      </p:pic>
    </p:spTree>
    <p:extLst>
      <p:ext uri="{BB962C8B-B14F-4D97-AF65-F5344CB8AC3E}">
        <p14:creationId xmlns:p14="http://schemas.microsoft.com/office/powerpoint/2010/main" val="221576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13</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t>参数分析</a:t>
            </a:r>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C657AAB6-7663-4A87-9CBD-03E75C306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000" y="1998725"/>
            <a:ext cx="3777345" cy="3211614"/>
          </a:xfrm>
          <a:prstGeom prst="rect">
            <a:avLst/>
          </a:prstGeom>
        </p:spPr>
      </p:pic>
      <p:pic>
        <p:nvPicPr>
          <p:cNvPr id="7" name="图片 6">
            <a:extLst>
              <a:ext uri="{FF2B5EF4-FFF2-40B4-BE49-F238E27FC236}">
                <a16:creationId xmlns:a16="http://schemas.microsoft.com/office/drawing/2014/main" id="{F3B8E0B4-D591-4781-9F6D-EC2B8BAC6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603" y="1932038"/>
            <a:ext cx="3302564" cy="3302564"/>
          </a:xfrm>
          <a:prstGeom prst="rect">
            <a:avLst/>
          </a:prstGeom>
        </p:spPr>
      </p:pic>
      <p:pic>
        <p:nvPicPr>
          <p:cNvPr id="9" name="图片 8">
            <a:extLst>
              <a:ext uri="{FF2B5EF4-FFF2-40B4-BE49-F238E27FC236}">
                <a16:creationId xmlns:a16="http://schemas.microsoft.com/office/drawing/2014/main" id="{6F68D19B-A349-43FC-BAAF-556B3960D5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9425" y="1998725"/>
            <a:ext cx="3302564" cy="3178939"/>
          </a:xfrm>
          <a:prstGeom prst="rect">
            <a:avLst/>
          </a:prstGeom>
        </p:spPr>
      </p:pic>
      <p:pic>
        <p:nvPicPr>
          <p:cNvPr id="12" name="图片 11">
            <a:extLst>
              <a:ext uri="{FF2B5EF4-FFF2-40B4-BE49-F238E27FC236}">
                <a16:creationId xmlns:a16="http://schemas.microsoft.com/office/drawing/2014/main" id="{3D8045AA-79B4-4802-9701-35F5243300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4937" y="1637520"/>
            <a:ext cx="1838863" cy="361205"/>
          </a:xfrm>
          <a:prstGeom prst="rect">
            <a:avLst/>
          </a:prstGeom>
        </p:spPr>
      </p:pic>
    </p:spTree>
    <p:extLst>
      <p:ext uri="{BB962C8B-B14F-4D97-AF65-F5344CB8AC3E}">
        <p14:creationId xmlns:p14="http://schemas.microsoft.com/office/powerpoint/2010/main" val="344005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14</a:t>
            </a:fld>
            <a:endParaRPr lang="zh-CN" altLang="en-US" dirty="0"/>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a:t>消融实验</a:t>
            </a:r>
            <a:endParaRPr lang="zh-CN" altLang="en-US" sz="2400" dirty="0"/>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E770C14F-ECB8-49DE-8E10-343D6EED5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152" y="1833974"/>
            <a:ext cx="7195786" cy="3837752"/>
          </a:xfrm>
          <a:prstGeom prst="rect">
            <a:avLst/>
          </a:prstGeom>
        </p:spPr>
      </p:pic>
      <p:sp>
        <p:nvSpPr>
          <p:cNvPr id="13" name="文本框 12">
            <a:extLst>
              <a:ext uri="{FF2B5EF4-FFF2-40B4-BE49-F238E27FC236}">
                <a16:creationId xmlns:a16="http://schemas.microsoft.com/office/drawing/2014/main" id="{CF3152B7-343F-4B28-B28B-5AB9A734A8AA}"/>
              </a:ext>
            </a:extLst>
          </p:cNvPr>
          <p:cNvSpPr txBox="1"/>
          <p:nvPr/>
        </p:nvSpPr>
        <p:spPr>
          <a:xfrm>
            <a:off x="2684807" y="1468391"/>
            <a:ext cx="6822385" cy="400110"/>
          </a:xfrm>
          <a:prstGeom prst="rect">
            <a:avLst/>
          </a:prstGeom>
          <a:noFill/>
        </p:spPr>
        <p:txBody>
          <a:bodyPr wrap="square">
            <a:spAutoFit/>
          </a:bodyPr>
          <a:lstStyle/>
          <a:p>
            <a:r>
              <a:rPr lang="zh-CN" altLang="en-US" sz="2000" dirty="0"/>
              <a:t>Ablation study of the ProbSparse self-attention mechanism</a:t>
            </a:r>
          </a:p>
        </p:txBody>
      </p:sp>
      <p:sp>
        <p:nvSpPr>
          <p:cNvPr id="18" name="文本框 17">
            <a:extLst>
              <a:ext uri="{FF2B5EF4-FFF2-40B4-BE49-F238E27FC236}">
                <a16:creationId xmlns:a16="http://schemas.microsoft.com/office/drawing/2014/main" id="{9A754CA6-F6BA-4E2A-8C94-E34041CA806A}"/>
              </a:ext>
            </a:extLst>
          </p:cNvPr>
          <p:cNvSpPr txBox="1"/>
          <p:nvPr/>
        </p:nvSpPr>
        <p:spPr>
          <a:xfrm>
            <a:off x="2083152" y="5831026"/>
            <a:ext cx="6822385" cy="400110"/>
          </a:xfrm>
          <a:prstGeom prst="rect">
            <a:avLst/>
          </a:prstGeom>
          <a:noFill/>
        </p:spPr>
        <p:txBody>
          <a:bodyPr wrap="square">
            <a:spAutoFit/>
          </a:bodyPr>
          <a:lstStyle/>
          <a:p>
            <a:r>
              <a:rPr lang="en-US" altLang="zh-CN" sz="2000" dirty="0"/>
              <a:t>1.</a:t>
            </a:r>
            <a:r>
              <a:rPr lang="zh-CN" altLang="en-US" sz="2000" dirty="0"/>
              <a:t>使用</a:t>
            </a:r>
            <a:r>
              <a:rPr lang="en-US" altLang="zh-CN" sz="2000" dirty="0" err="1"/>
              <a:t>ProbSparse</a:t>
            </a:r>
            <a:r>
              <a:rPr lang="zh-CN" altLang="en-US" sz="2000" dirty="0"/>
              <a:t>的</a:t>
            </a:r>
            <a:r>
              <a:rPr lang="en-US" altLang="zh-CN" sz="2000" dirty="0"/>
              <a:t>informer</a:t>
            </a:r>
            <a:r>
              <a:rPr lang="zh-CN" altLang="en-US" sz="2000" dirty="0"/>
              <a:t>能够处理更长的</a:t>
            </a:r>
            <a:r>
              <a:rPr lang="en-US" altLang="zh-CN" sz="2000" dirty="0"/>
              <a:t>encoder</a:t>
            </a:r>
            <a:r>
              <a:rPr lang="zh-CN" altLang="en-US" sz="2000" dirty="0"/>
              <a:t>输入</a:t>
            </a:r>
            <a:endParaRPr lang="en-US" altLang="zh-CN" sz="2000" dirty="0"/>
          </a:p>
        </p:txBody>
      </p:sp>
    </p:spTree>
    <p:extLst>
      <p:ext uri="{BB962C8B-B14F-4D97-AF65-F5344CB8AC3E}">
        <p14:creationId xmlns:p14="http://schemas.microsoft.com/office/powerpoint/2010/main" val="290640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15</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a:t>消融实验</a:t>
            </a:r>
            <a:endParaRPr lang="zh-CN" altLang="en-US" sz="2400" dirty="0"/>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CF3152B7-343F-4B28-B28B-5AB9A734A8AA}"/>
              </a:ext>
            </a:extLst>
          </p:cNvPr>
          <p:cNvSpPr txBox="1"/>
          <p:nvPr/>
        </p:nvSpPr>
        <p:spPr>
          <a:xfrm>
            <a:off x="3708538" y="1499169"/>
            <a:ext cx="6822385" cy="400110"/>
          </a:xfrm>
          <a:prstGeom prst="rect">
            <a:avLst/>
          </a:prstGeom>
          <a:noFill/>
        </p:spPr>
        <p:txBody>
          <a:bodyPr wrap="square">
            <a:spAutoFit/>
          </a:bodyPr>
          <a:lstStyle/>
          <a:p>
            <a:r>
              <a:rPr lang="en-US" altLang="zh-CN" sz="2000" dirty="0"/>
              <a:t>Ablation study of the generative style decoder</a:t>
            </a:r>
            <a:endParaRPr lang="zh-CN" altLang="en-US" sz="2000" dirty="0"/>
          </a:p>
        </p:txBody>
      </p:sp>
      <p:pic>
        <p:nvPicPr>
          <p:cNvPr id="5" name="图片 4">
            <a:extLst>
              <a:ext uri="{FF2B5EF4-FFF2-40B4-BE49-F238E27FC236}">
                <a16:creationId xmlns:a16="http://schemas.microsoft.com/office/drawing/2014/main" id="{579C7EF0-7144-4D94-9FB8-29A8B5AA5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376" y="1930056"/>
            <a:ext cx="9194569" cy="2457383"/>
          </a:xfrm>
          <a:prstGeom prst="rect">
            <a:avLst/>
          </a:prstGeom>
        </p:spPr>
      </p:pic>
      <p:sp>
        <p:nvSpPr>
          <p:cNvPr id="10" name="文本框 9">
            <a:extLst>
              <a:ext uri="{FF2B5EF4-FFF2-40B4-BE49-F238E27FC236}">
                <a16:creationId xmlns:a16="http://schemas.microsoft.com/office/drawing/2014/main" id="{60089063-1855-4ACE-8BD7-58F99A6690D6}"/>
              </a:ext>
            </a:extLst>
          </p:cNvPr>
          <p:cNvSpPr txBox="1"/>
          <p:nvPr/>
        </p:nvSpPr>
        <p:spPr>
          <a:xfrm>
            <a:off x="1412599" y="4448994"/>
            <a:ext cx="6822385" cy="707886"/>
          </a:xfrm>
          <a:prstGeom prst="rect">
            <a:avLst/>
          </a:prstGeom>
          <a:noFill/>
        </p:spPr>
        <p:txBody>
          <a:bodyPr wrap="square">
            <a:spAutoFit/>
          </a:bodyPr>
          <a:lstStyle/>
          <a:p>
            <a:r>
              <a:rPr lang="en-US" altLang="zh-CN" sz="2000" dirty="0"/>
              <a:t>1.</a:t>
            </a:r>
            <a:r>
              <a:rPr lang="zh-CN" altLang="en-US" sz="2000" dirty="0"/>
              <a:t>在预测长度为</a:t>
            </a:r>
            <a:r>
              <a:rPr lang="en-US" altLang="zh-CN" sz="2000" dirty="0"/>
              <a:t>336</a:t>
            </a:r>
            <a:r>
              <a:rPr lang="zh-CN" altLang="en-US" sz="2000" dirty="0"/>
              <a:t>时</a:t>
            </a:r>
            <a:r>
              <a:rPr lang="en-US" altLang="zh-CN" sz="2000" dirty="0"/>
              <a:t>informer++</a:t>
            </a:r>
            <a:r>
              <a:rPr lang="zh-CN" altLang="en-US" sz="2000" dirty="0"/>
              <a:t>效果更好，但是无法承受对更长的</a:t>
            </a:r>
            <a:r>
              <a:rPr lang="en-US" altLang="zh-CN" sz="2000" dirty="0"/>
              <a:t>encoder</a:t>
            </a:r>
            <a:r>
              <a:rPr lang="zh-CN" altLang="en-US" sz="2000" dirty="0"/>
              <a:t>输入</a:t>
            </a:r>
            <a:endParaRPr lang="en-US" altLang="zh-CN" sz="2000" dirty="0"/>
          </a:p>
        </p:txBody>
      </p:sp>
      <p:sp>
        <p:nvSpPr>
          <p:cNvPr id="12" name="文本框 11">
            <a:extLst>
              <a:ext uri="{FF2B5EF4-FFF2-40B4-BE49-F238E27FC236}">
                <a16:creationId xmlns:a16="http://schemas.microsoft.com/office/drawing/2014/main" id="{688FE55D-6C12-488E-BDFB-A14A9F2F9CDD}"/>
              </a:ext>
            </a:extLst>
          </p:cNvPr>
          <p:cNvSpPr txBox="1"/>
          <p:nvPr/>
        </p:nvSpPr>
        <p:spPr>
          <a:xfrm>
            <a:off x="1412599" y="5372331"/>
            <a:ext cx="6822385" cy="400110"/>
          </a:xfrm>
          <a:prstGeom prst="rect">
            <a:avLst/>
          </a:prstGeom>
          <a:noFill/>
        </p:spPr>
        <p:txBody>
          <a:bodyPr wrap="square">
            <a:spAutoFit/>
          </a:bodyPr>
          <a:lstStyle/>
          <a:p>
            <a:r>
              <a:rPr lang="en-US" altLang="zh-CN" sz="2000" dirty="0"/>
              <a:t>2.</a:t>
            </a:r>
            <a:r>
              <a:rPr lang="zh-CN" altLang="en-US" sz="2000" dirty="0"/>
              <a:t>在预测长度为</a:t>
            </a:r>
            <a:r>
              <a:rPr lang="en-US" altLang="zh-CN" sz="2000" dirty="0"/>
              <a:t>480</a:t>
            </a:r>
            <a:r>
              <a:rPr lang="zh-CN" altLang="en-US" sz="2000" dirty="0"/>
              <a:t>时</a:t>
            </a:r>
            <a:r>
              <a:rPr lang="en-US" altLang="zh-CN" sz="2000" dirty="0"/>
              <a:t>informer+</a:t>
            </a:r>
            <a:r>
              <a:rPr lang="zh-CN" altLang="en-US" sz="2000" dirty="0"/>
              <a:t>效果更好</a:t>
            </a:r>
            <a:endParaRPr lang="en-US" altLang="zh-CN" sz="2000" dirty="0"/>
          </a:p>
        </p:txBody>
      </p:sp>
    </p:spTree>
    <p:extLst>
      <p:ext uri="{BB962C8B-B14F-4D97-AF65-F5344CB8AC3E}">
        <p14:creationId xmlns:p14="http://schemas.microsoft.com/office/powerpoint/2010/main" val="32112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16</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94757" y="102659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t>运行时间对比</a:t>
            </a:r>
          </a:p>
        </p:txBody>
      </p:sp>
      <p:sp>
        <p:nvSpPr>
          <p:cNvPr id="16" name="椭圆 15">
            <a:extLst>
              <a:ext uri="{FF2B5EF4-FFF2-40B4-BE49-F238E27FC236}">
                <a16:creationId xmlns:a16="http://schemas.microsoft.com/office/drawing/2014/main" id="{1850BECC-684C-4446-A363-D4CC42737266}"/>
              </a:ext>
            </a:extLst>
          </p:cNvPr>
          <p:cNvSpPr/>
          <p:nvPr/>
        </p:nvSpPr>
        <p:spPr bwMode="auto">
          <a:xfrm>
            <a:off x="552768" y="1159909"/>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0AFD1035-73FF-417D-8A1A-917B17F72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964" y="1889641"/>
            <a:ext cx="7114071" cy="3726418"/>
          </a:xfrm>
          <a:prstGeom prst="rect">
            <a:avLst/>
          </a:prstGeom>
        </p:spPr>
      </p:pic>
    </p:spTree>
    <p:extLst>
      <p:ext uri="{BB962C8B-B14F-4D97-AF65-F5344CB8AC3E}">
        <p14:creationId xmlns:p14="http://schemas.microsoft.com/office/powerpoint/2010/main" val="403070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FFD2A6-66D5-4622-82A6-B6A6BC98E4A4}"/>
              </a:ext>
            </a:extLst>
          </p:cNvPr>
          <p:cNvSpPr>
            <a:spLocks noGrp="1"/>
          </p:cNvSpPr>
          <p:nvPr>
            <p:ph type="sldNum" sz="quarter" idx="12"/>
          </p:nvPr>
        </p:nvSpPr>
        <p:spPr/>
        <p:txBody>
          <a:bodyPr/>
          <a:lstStyle/>
          <a:p>
            <a:pPr>
              <a:defRPr/>
            </a:pPr>
            <a:fld id="{DBA9D328-9EBC-4F08-9C33-2306C0035A32}" type="slidenum">
              <a:rPr lang="zh-CN" altLang="en-US" smtClean="0"/>
              <a:t>17</a:t>
            </a:fld>
            <a:endParaRPr lang="zh-CN" altLang="en-US"/>
          </a:p>
        </p:txBody>
      </p:sp>
      <p:sp>
        <p:nvSpPr>
          <p:cNvPr id="5" name="文本框 4">
            <a:extLst>
              <a:ext uri="{FF2B5EF4-FFF2-40B4-BE49-F238E27FC236}">
                <a16:creationId xmlns:a16="http://schemas.microsoft.com/office/drawing/2014/main" id="{CE261C9B-EBFC-4810-9947-4A64660B0C31}"/>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创新点</a:t>
            </a:r>
            <a:endParaRPr lang="en-US" altLang="zh-CN" sz="2800" b="1" dirty="0"/>
          </a:p>
        </p:txBody>
      </p:sp>
      <p:sp>
        <p:nvSpPr>
          <p:cNvPr id="6" name="文本框 136">
            <a:extLst>
              <a:ext uri="{FF2B5EF4-FFF2-40B4-BE49-F238E27FC236}">
                <a16:creationId xmlns:a16="http://schemas.microsoft.com/office/drawing/2014/main" id="{0DBE07CC-B759-4BA5-A5BE-1C28E05501F7}"/>
              </a:ext>
            </a:extLst>
          </p:cNvPr>
          <p:cNvSpPr txBox="1"/>
          <p:nvPr/>
        </p:nvSpPr>
        <p:spPr>
          <a:xfrm>
            <a:off x="856339" y="1166937"/>
            <a:ext cx="7930309"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latin typeface="NimbusRomNo9L-Medi"/>
              </a:rPr>
              <a:t>通过</a:t>
            </a:r>
            <a:r>
              <a:rPr lang="en-US" altLang="zh-CN" sz="2400" b="1" dirty="0">
                <a:solidFill>
                  <a:srgbClr val="000000"/>
                </a:solidFill>
                <a:latin typeface="NimbusRomNo9L-Medi"/>
              </a:rPr>
              <a:t>kl</a:t>
            </a:r>
            <a:r>
              <a:rPr lang="zh-CN" altLang="en-US" sz="2400" b="1" dirty="0">
                <a:solidFill>
                  <a:srgbClr val="000000"/>
                </a:solidFill>
                <a:latin typeface="NimbusRomNo9L-Medi"/>
              </a:rPr>
              <a:t>散度计算</a:t>
            </a:r>
            <a:r>
              <a:rPr lang="en-US" altLang="zh-CN" sz="2400" b="1" dirty="0">
                <a:solidFill>
                  <a:srgbClr val="000000"/>
                </a:solidFill>
                <a:latin typeface="NimbusRomNo9L-Medi"/>
              </a:rPr>
              <a:t>attention</a:t>
            </a:r>
            <a:r>
              <a:rPr lang="zh-CN" altLang="en-US" sz="2400" b="1" dirty="0">
                <a:solidFill>
                  <a:srgbClr val="000000"/>
                </a:solidFill>
                <a:latin typeface="NimbusRomNo9L-Medi"/>
              </a:rPr>
              <a:t>降低了</a:t>
            </a:r>
            <a:r>
              <a:rPr lang="en-US" altLang="zh-CN" sz="2400" b="1" dirty="0">
                <a:solidFill>
                  <a:srgbClr val="000000"/>
                </a:solidFill>
                <a:latin typeface="NimbusRomNo9L-Medi"/>
              </a:rPr>
              <a:t>self-attention</a:t>
            </a:r>
            <a:r>
              <a:rPr lang="zh-CN" altLang="en-US" sz="2400" b="1" dirty="0">
                <a:solidFill>
                  <a:srgbClr val="000000"/>
                </a:solidFill>
                <a:latin typeface="NimbusRomNo9L-Medi"/>
              </a:rPr>
              <a:t>的计算复杂度</a:t>
            </a:r>
          </a:p>
        </p:txBody>
      </p:sp>
      <p:sp>
        <p:nvSpPr>
          <p:cNvPr id="7" name="椭圆 6">
            <a:extLst>
              <a:ext uri="{FF2B5EF4-FFF2-40B4-BE49-F238E27FC236}">
                <a16:creationId xmlns:a16="http://schemas.microsoft.com/office/drawing/2014/main" id="{22E8230D-2E37-47EB-97B5-ECC84BBF8534}"/>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8" name="文本框 136">
            <a:extLst>
              <a:ext uri="{FF2B5EF4-FFF2-40B4-BE49-F238E27FC236}">
                <a16:creationId xmlns:a16="http://schemas.microsoft.com/office/drawing/2014/main" id="{D44A1242-F578-43F8-8741-47C9697DB9E4}"/>
              </a:ext>
            </a:extLst>
          </p:cNvPr>
          <p:cNvSpPr txBox="1"/>
          <p:nvPr/>
        </p:nvSpPr>
        <p:spPr>
          <a:xfrm>
            <a:off x="856339" y="1922472"/>
            <a:ext cx="7930309"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latin typeface="NimbusRomNo9L-Medi"/>
              </a:rPr>
              <a:t>使用</a:t>
            </a:r>
            <a:r>
              <a:rPr lang="en-US" altLang="zh-CN" sz="2400" b="1" dirty="0">
                <a:solidFill>
                  <a:srgbClr val="000000"/>
                </a:solidFill>
                <a:effectLst/>
                <a:latin typeface="NimbusRomNo9L-Medi"/>
              </a:rPr>
              <a:t>One Forward Procedure</a:t>
            </a:r>
            <a:r>
              <a:rPr lang="zh-CN" altLang="en-US" sz="2400" b="1" dirty="0">
                <a:solidFill>
                  <a:srgbClr val="000000"/>
                </a:solidFill>
                <a:latin typeface="NimbusRomNo9L-Medi"/>
              </a:rPr>
              <a:t>简化了预测过程。</a:t>
            </a:r>
            <a:endParaRPr lang="zh-CN" altLang="en-US" sz="2400" dirty="0"/>
          </a:p>
        </p:txBody>
      </p:sp>
      <p:sp>
        <p:nvSpPr>
          <p:cNvPr id="9" name="椭圆 8">
            <a:extLst>
              <a:ext uri="{FF2B5EF4-FFF2-40B4-BE49-F238E27FC236}">
                <a16:creationId xmlns:a16="http://schemas.microsoft.com/office/drawing/2014/main" id="{3C739F22-5C61-403D-9982-371A84E22962}"/>
              </a:ext>
            </a:extLst>
          </p:cNvPr>
          <p:cNvSpPr/>
          <p:nvPr/>
        </p:nvSpPr>
        <p:spPr bwMode="auto">
          <a:xfrm>
            <a:off x="514350" y="2062818"/>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853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12458"/>
            <a:ext cx="9144000" cy="2387600"/>
          </a:xfrm>
        </p:spPr>
        <p:txBody>
          <a:bodyPr/>
          <a:lstStyle/>
          <a:p>
            <a:r>
              <a:rPr lang="en-US" altLang="zh-CN" dirty="0"/>
              <a:t>END</a:t>
            </a:r>
          </a:p>
        </p:txBody>
      </p:sp>
      <p:sp>
        <p:nvSpPr>
          <p:cNvPr id="3" name="副标题 2"/>
          <p:cNvSpPr>
            <a:spLocks noGrp="1"/>
          </p:cNvSpPr>
          <p:nvPr>
            <p:ph type="subTitle" idx="1"/>
          </p:nvPr>
        </p:nvSpPr>
        <p:spPr/>
        <p:txBody>
          <a:bodyPr/>
          <a:lstStyle/>
          <a:p>
            <a:r>
              <a:rPr lang="en-US" altLang="zh-CN" sz="6000"/>
              <a:t>Thank you</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18</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简介</a:t>
            </a:r>
            <a:endParaRPr lang="en-US" altLang="zh-CN" sz="2800" b="1" dirty="0"/>
          </a:p>
        </p:txBody>
      </p:sp>
      <p:sp>
        <p:nvSpPr>
          <p:cNvPr id="5" name="文本框 136">
            <a:extLst>
              <a:ext uri="{FF2B5EF4-FFF2-40B4-BE49-F238E27FC236}">
                <a16:creationId xmlns:a16="http://schemas.microsoft.com/office/drawing/2014/main" id="{310A23B6-1D6D-44E8-9AEC-8039F64B73EB}"/>
              </a:ext>
            </a:extLst>
          </p:cNvPr>
          <p:cNvSpPr txBox="1"/>
          <p:nvPr/>
        </p:nvSpPr>
        <p:spPr>
          <a:xfrm>
            <a:off x="856339" y="1173968"/>
            <a:ext cx="57759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effectLst/>
                <a:latin typeface="NimbusRomNo9L-Medi"/>
              </a:rPr>
              <a:t>数据集</a:t>
            </a:r>
            <a:endParaRPr lang="zh-CN" altLang="en-US" sz="2400" dirty="0"/>
          </a:p>
        </p:txBody>
      </p:sp>
      <p:sp>
        <p:nvSpPr>
          <p:cNvPr id="6" name="椭圆 5">
            <a:extLst>
              <a:ext uri="{FF2B5EF4-FFF2-40B4-BE49-F238E27FC236}">
                <a16:creationId xmlns:a16="http://schemas.microsoft.com/office/drawing/2014/main" id="{374E4185-AFD3-45FA-A794-2C1B5AEB2F25}"/>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文本框 136">
            <a:extLst>
              <a:ext uri="{FF2B5EF4-FFF2-40B4-BE49-F238E27FC236}">
                <a16:creationId xmlns:a16="http://schemas.microsoft.com/office/drawing/2014/main" id="{E7890A0D-E117-4EDB-82ED-8F74C7AD40E8}"/>
              </a:ext>
            </a:extLst>
          </p:cNvPr>
          <p:cNvSpPr txBox="1"/>
          <p:nvPr/>
        </p:nvSpPr>
        <p:spPr>
          <a:xfrm>
            <a:off x="856339" y="4220787"/>
            <a:ext cx="57759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Transformer</a:t>
            </a:r>
            <a:r>
              <a:rPr lang="zh-CN" altLang="en-US" sz="2400" b="1" dirty="0"/>
              <a:t>的问题</a:t>
            </a:r>
          </a:p>
        </p:txBody>
      </p:sp>
      <p:sp>
        <p:nvSpPr>
          <p:cNvPr id="10" name="椭圆 9">
            <a:extLst>
              <a:ext uri="{FF2B5EF4-FFF2-40B4-BE49-F238E27FC236}">
                <a16:creationId xmlns:a16="http://schemas.microsoft.com/office/drawing/2014/main" id="{1EEFFC0C-1604-493D-88E1-4671BF5417CD}"/>
              </a:ext>
            </a:extLst>
          </p:cNvPr>
          <p:cNvSpPr/>
          <p:nvPr/>
        </p:nvSpPr>
        <p:spPr bwMode="auto">
          <a:xfrm>
            <a:off x="514350" y="4354102"/>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9" name="文本框 136">
            <a:extLst>
              <a:ext uri="{FF2B5EF4-FFF2-40B4-BE49-F238E27FC236}">
                <a16:creationId xmlns:a16="http://schemas.microsoft.com/office/drawing/2014/main" id="{2FA92BFE-D60D-4EDD-B8EE-E12AFEDDDCAC}"/>
              </a:ext>
            </a:extLst>
          </p:cNvPr>
          <p:cNvSpPr txBox="1"/>
          <p:nvPr/>
        </p:nvSpPr>
        <p:spPr>
          <a:xfrm>
            <a:off x="1052333" y="4778815"/>
            <a:ext cx="6302947"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1.</a:t>
            </a:r>
            <a:r>
              <a:rPr lang="zh-CN" altLang="en-US" sz="2400" b="1" dirty="0"/>
              <a:t>计算</a:t>
            </a:r>
            <a:r>
              <a:rPr lang="en-US" altLang="zh-CN" sz="2400" b="1" dirty="0"/>
              <a:t>self-attention</a:t>
            </a:r>
            <a:r>
              <a:rPr lang="zh-CN" altLang="en-US" sz="2400" b="1" dirty="0"/>
              <a:t>的时间复杂度为</a:t>
            </a:r>
            <a:r>
              <a:rPr lang="en-US" altLang="zh-CN" sz="2400" b="1" dirty="0"/>
              <a:t>o(n</a:t>
            </a:r>
            <a:r>
              <a:rPr lang="en-US" altLang="zh-CN" sz="2400" b="1" baseline="30000" dirty="0"/>
              <a:t>2</a:t>
            </a:r>
            <a:r>
              <a:rPr lang="en-US" altLang="zh-CN" sz="2400" b="1" dirty="0"/>
              <a:t>)</a:t>
            </a:r>
          </a:p>
        </p:txBody>
      </p:sp>
      <p:sp>
        <p:nvSpPr>
          <p:cNvPr id="27" name="箭头: 右 26">
            <a:extLst>
              <a:ext uri="{FF2B5EF4-FFF2-40B4-BE49-F238E27FC236}">
                <a16:creationId xmlns:a16="http://schemas.microsoft.com/office/drawing/2014/main" id="{9DB7693D-E7A3-4AA2-9FC4-5B6C3E9CFA21}"/>
              </a:ext>
            </a:extLst>
          </p:cNvPr>
          <p:cNvSpPr/>
          <p:nvPr/>
        </p:nvSpPr>
        <p:spPr bwMode="auto">
          <a:xfrm>
            <a:off x="7046080" y="5297040"/>
            <a:ext cx="554853" cy="4616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9" name="文本框 136">
            <a:extLst>
              <a:ext uri="{FF2B5EF4-FFF2-40B4-BE49-F238E27FC236}">
                <a16:creationId xmlns:a16="http://schemas.microsoft.com/office/drawing/2014/main" id="{DB8CAEBA-6635-4747-8421-0C5A7DC4BD37}"/>
              </a:ext>
            </a:extLst>
          </p:cNvPr>
          <p:cNvSpPr txBox="1"/>
          <p:nvPr/>
        </p:nvSpPr>
        <p:spPr>
          <a:xfrm>
            <a:off x="7981737" y="4651673"/>
            <a:ext cx="3546206"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err="1">
                <a:solidFill>
                  <a:srgbClr val="000000"/>
                </a:solidFill>
                <a:latin typeface="NimbusRomNo9L-Medi"/>
              </a:rPr>
              <a:t>ProbSparse</a:t>
            </a:r>
            <a:r>
              <a:rPr lang="en-US" altLang="zh-CN" sz="2400" b="1" dirty="0">
                <a:solidFill>
                  <a:srgbClr val="000000"/>
                </a:solidFill>
                <a:latin typeface="NimbusRomNo9L-Medi"/>
              </a:rPr>
              <a:t> self-attention</a:t>
            </a:r>
            <a:endParaRPr lang="zh-CN" altLang="en-US" sz="2400" dirty="0"/>
          </a:p>
        </p:txBody>
      </p:sp>
      <p:sp>
        <p:nvSpPr>
          <p:cNvPr id="16" name="文本框 15">
            <a:extLst>
              <a:ext uri="{FF2B5EF4-FFF2-40B4-BE49-F238E27FC236}">
                <a16:creationId xmlns:a16="http://schemas.microsoft.com/office/drawing/2014/main" id="{C6EB59B5-1FEE-4CAC-AFAD-375B115926E0}"/>
              </a:ext>
            </a:extLst>
          </p:cNvPr>
          <p:cNvSpPr txBox="1"/>
          <p:nvPr/>
        </p:nvSpPr>
        <p:spPr>
          <a:xfrm>
            <a:off x="1052333" y="1746014"/>
            <a:ext cx="5855364" cy="400110"/>
          </a:xfrm>
          <a:prstGeom prst="rect">
            <a:avLst/>
          </a:prstGeom>
          <a:noFill/>
        </p:spPr>
        <p:txBody>
          <a:bodyPr wrap="square">
            <a:spAutoFit/>
          </a:bodyPr>
          <a:lstStyle/>
          <a:p>
            <a:r>
              <a:rPr lang="en-US" altLang="zh-CN" sz="2000" b="1" dirty="0">
                <a:solidFill>
                  <a:srgbClr val="000000"/>
                </a:solidFill>
                <a:effectLst/>
                <a:latin typeface="NimbusRomNo9L-Regu"/>
                <a:ea typeface="宋体" panose="02010600030101010101" pitchFamily="2" charset="-122"/>
              </a:rPr>
              <a:t>ETT (Electricity Transformer Temperature)</a:t>
            </a:r>
          </a:p>
        </p:txBody>
      </p:sp>
      <p:sp>
        <p:nvSpPr>
          <p:cNvPr id="17" name="文本框 16">
            <a:extLst>
              <a:ext uri="{FF2B5EF4-FFF2-40B4-BE49-F238E27FC236}">
                <a16:creationId xmlns:a16="http://schemas.microsoft.com/office/drawing/2014/main" id="{9346AB60-80DA-437A-A0F3-A7A5BCACC2F6}"/>
              </a:ext>
            </a:extLst>
          </p:cNvPr>
          <p:cNvSpPr txBox="1"/>
          <p:nvPr/>
        </p:nvSpPr>
        <p:spPr>
          <a:xfrm>
            <a:off x="7149989" y="1375329"/>
            <a:ext cx="6097656" cy="400110"/>
          </a:xfrm>
          <a:prstGeom prst="rect">
            <a:avLst/>
          </a:prstGeom>
          <a:noFill/>
        </p:spPr>
        <p:txBody>
          <a:bodyPr wrap="square">
            <a:spAutoFit/>
          </a:bodyPr>
          <a:lstStyle/>
          <a:p>
            <a:r>
              <a:rPr lang="zh-CN" altLang="en-US" sz="2000" b="1" dirty="0"/>
              <a:t>ETTh1 ：采样频率 </a:t>
            </a:r>
            <a:r>
              <a:rPr lang="en-US" altLang="zh-CN" sz="2000" b="1" dirty="0"/>
              <a:t>1</a:t>
            </a:r>
            <a:r>
              <a:rPr lang="zh-CN" altLang="en-US" sz="2000" b="1" dirty="0"/>
              <a:t>小时</a:t>
            </a:r>
          </a:p>
        </p:txBody>
      </p:sp>
      <p:sp>
        <p:nvSpPr>
          <p:cNvPr id="21" name="文本框 20">
            <a:extLst>
              <a:ext uri="{FF2B5EF4-FFF2-40B4-BE49-F238E27FC236}">
                <a16:creationId xmlns:a16="http://schemas.microsoft.com/office/drawing/2014/main" id="{8585D20C-2568-404C-86BD-86AE3ADABA6A}"/>
              </a:ext>
            </a:extLst>
          </p:cNvPr>
          <p:cNvSpPr txBox="1"/>
          <p:nvPr/>
        </p:nvSpPr>
        <p:spPr>
          <a:xfrm>
            <a:off x="6172402" y="1775439"/>
            <a:ext cx="1275725" cy="400110"/>
          </a:xfrm>
          <a:prstGeom prst="rect">
            <a:avLst/>
          </a:prstGeom>
          <a:noFill/>
        </p:spPr>
        <p:txBody>
          <a:bodyPr wrap="square">
            <a:spAutoFit/>
          </a:bodyPr>
          <a:lstStyle/>
          <a:p>
            <a:r>
              <a:rPr lang="zh-CN" altLang="en-US" sz="2000" b="1" dirty="0"/>
              <a:t>两年</a:t>
            </a:r>
          </a:p>
        </p:txBody>
      </p:sp>
      <p:sp>
        <p:nvSpPr>
          <p:cNvPr id="22" name="文本框 21">
            <a:extLst>
              <a:ext uri="{FF2B5EF4-FFF2-40B4-BE49-F238E27FC236}">
                <a16:creationId xmlns:a16="http://schemas.microsoft.com/office/drawing/2014/main" id="{FC25FDB2-CB59-4433-A7C7-844373D10047}"/>
              </a:ext>
            </a:extLst>
          </p:cNvPr>
          <p:cNvSpPr txBox="1"/>
          <p:nvPr/>
        </p:nvSpPr>
        <p:spPr>
          <a:xfrm>
            <a:off x="7149989" y="1903215"/>
            <a:ext cx="6097656" cy="400110"/>
          </a:xfrm>
          <a:prstGeom prst="rect">
            <a:avLst/>
          </a:prstGeom>
          <a:noFill/>
        </p:spPr>
        <p:txBody>
          <a:bodyPr wrap="square">
            <a:spAutoFit/>
          </a:bodyPr>
          <a:lstStyle/>
          <a:p>
            <a:r>
              <a:rPr lang="zh-CN" altLang="en-US" sz="2000" b="1" dirty="0"/>
              <a:t>ETTh</a:t>
            </a:r>
            <a:r>
              <a:rPr lang="en-US" altLang="zh-CN" sz="2000" b="1" dirty="0"/>
              <a:t>2</a:t>
            </a:r>
            <a:r>
              <a:rPr lang="zh-CN" altLang="en-US" sz="2000" b="1" dirty="0"/>
              <a:t> ：采样频率 </a:t>
            </a:r>
            <a:r>
              <a:rPr lang="en-US" altLang="zh-CN" sz="2000" b="1" dirty="0"/>
              <a:t>15</a:t>
            </a:r>
            <a:r>
              <a:rPr lang="zh-CN" altLang="en-US" sz="2000" b="1" dirty="0"/>
              <a:t>分钟</a:t>
            </a:r>
          </a:p>
        </p:txBody>
      </p:sp>
      <p:sp>
        <p:nvSpPr>
          <p:cNvPr id="23" name="文本框 22">
            <a:extLst>
              <a:ext uri="{FF2B5EF4-FFF2-40B4-BE49-F238E27FC236}">
                <a16:creationId xmlns:a16="http://schemas.microsoft.com/office/drawing/2014/main" id="{837BDBC3-B555-4671-8404-43A95FBDABCC}"/>
              </a:ext>
            </a:extLst>
          </p:cNvPr>
          <p:cNvSpPr txBox="1"/>
          <p:nvPr/>
        </p:nvSpPr>
        <p:spPr>
          <a:xfrm>
            <a:off x="1052333" y="2468178"/>
            <a:ext cx="4165710" cy="400110"/>
          </a:xfrm>
          <a:prstGeom prst="rect">
            <a:avLst/>
          </a:prstGeom>
          <a:noFill/>
        </p:spPr>
        <p:txBody>
          <a:bodyPr wrap="square">
            <a:spAutoFit/>
          </a:bodyPr>
          <a:lstStyle/>
          <a:p>
            <a:r>
              <a:rPr lang="zh-CN" altLang="en-US" sz="2000" b="1" dirty="0"/>
              <a:t>ECL (Electricity Consuming Load)</a:t>
            </a:r>
          </a:p>
        </p:txBody>
      </p:sp>
      <p:sp>
        <p:nvSpPr>
          <p:cNvPr id="24" name="文本框 23">
            <a:extLst>
              <a:ext uri="{FF2B5EF4-FFF2-40B4-BE49-F238E27FC236}">
                <a16:creationId xmlns:a16="http://schemas.microsoft.com/office/drawing/2014/main" id="{04918A91-4E6F-4411-839B-294063633408}"/>
              </a:ext>
            </a:extLst>
          </p:cNvPr>
          <p:cNvSpPr txBox="1"/>
          <p:nvPr/>
        </p:nvSpPr>
        <p:spPr>
          <a:xfrm>
            <a:off x="6183023" y="2483111"/>
            <a:ext cx="1275725" cy="400110"/>
          </a:xfrm>
          <a:prstGeom prst="rect">
            <a:avLst/>
          </a:prstGeom>
          <a:noFill/>
        </p:spPr>
        <p:txBody>
          <a:bodyPr wrap="square">
            <a:spAutoFit/>
          </a:bodyPr>
          <a:lstStyle/>
          <a:p>
            <a:r>
              <a:rPr lang="zh-CN" altLang="en-US" sz="2000" b="1" dirty="0"/>
              <a:t>两年</a:t>
            </a:r>
          </a:p>
        </p:txBody>
      </p:sp>
      <p:sp>
        <p:nvSpPr>
          <p:cNvPr id="25" name="文本框 24">
            <a:extLst>
              <a:ext uri="{FF2B5EF4-FFF2-40B4-BE49-F238E27FC236}">
                <a16:creationId xmlns:a16="http://schemas.microsoft.com/office/drawing/2014/main" id="{1A161116-A39E-42DE-9943-42B578299DDB}"/>
              </a:ext>
            </a:extLst>
          </p:cNvPr>
          <p:cNvSpPr txBox="1"/>
          <p:nvPr/>
        </p:nvSpPr>
        <p:spPr>
          <a:xfrm>
            <a:off x="7587275" y="2483433"/>
            <a:ext cx="2391612" cy="400110"/>
          </a:xfrm>
          <a:prstGeom prst="rect">
            <a:avLst/>
          </a:prstGeom>
          <a:noFill/>
        </p:spPr>
        <p:txBody>
          <a:bodyPr wrap="square">
            <a:spAutoFit/>
          </a:bodyPr>
          <a:lstStyle/>
          <a:p>
            <a:r>
              <a:rPr lang="zh-CN" altLang="en-US" sz="2000" b="1" dirty="0"/>
              <a:t>采样频率 </a:t>
            </a:r>
            <a:r>
              <a:rPr lang="en-US" altLang="zh-CN" sz="2000" b="1" dirty="0"/>
              <a:t>1</a:t>
            </a:r>
            <a:r>
              <a:rPr lang="zh-CN" altLang="en-US" sz="2000" b="1" dirty="0"/>
              <a:t>小时</a:t>
            </a:r>
          </a:p>
        </p:txBody>
      </p:sp>
      <p:sp>
        <p:nvSpPr>
          <p:cNvPr id="26" name="文本框 25">
            <a:extLst>
              <a:ext uri="{FF2B5EF4-FFF2-40B4-BE49-F238E27FC236}">
                <a16:creationId xmlns:a16="http://schemas.microsoft.com/office/drawing/2014/main" id="{CB45EC26-DFFE-4B30-ACB8-E188CB94AB94}"/>
              </a:ext>
            </a:extLst>
          </p:cNvPr>
          <p:cNvSpPr txBox="1"/>
          <p:nvPr/>
        </p:nvSpPr>
        <p:spPr>
          <a:xfrm>
            <a:off x="1101123" y="3143870"/>
            <a:ext cx="2029703" cy="400110"/>
          </a:xfrm>
          <a:prstGeom prst="rect">
            <a:avLst/>
          </a:prstGeom>
          <a:noFill/>
        </p:spPr>
        <p:txBody>
          <a:bodyPr wrap="square">
            <a:spAutoFit/>
          </a:bodyPr>
          <a:lstStyle/>
          <a:p>
            <a:r>
              <a:rPr lang="zh-CN" altLang="en-US" sz="2000" b="1" dirty="0"/>
              <a:t>Weather</a:t>
            </a:r>
          </a:p>
        </p:txBody>
      </p:sp>
      <p:sp>
        <p:nvSpPr>
          <p:cNvPr id="30" name="文本框 29">
            <a:extLst>
              <a:ext uri="{FF2B5EF4-FFF2-40B4-BE49-F238E27FC236}">
                <a16:creationId xmlns:a16="http://schemas.microsoft.com/office/drawing/2014/main" id="{18CB736C-DF4D-467C-9219-7305D20E1DA8}"/>
              </a:ext>
            </a:extLst>
          </p:cNvPr>
          <p:cNvSpPr txBox="1"/>
          <p:nvPr/>
        </p:nvSpPr>
        <p:spPr>
          <a:xfrm>
            <a:off x="6183023" y="3140278"/>
            <a:ext cx="1275725" cy="400110"/>
          </a:xfrm>
          <a:prstGeom prst="rect">
            <a:avLst/>
          </a:prstGeom>
          <a:noFill/>
        </p:spPr>
        <p:txBody>
          <a:bodyPr wrap="square">
            <a:spAutoFit/>
          </a:bodyPr>
          <a:lstStyle/>
          <a:p>
            <a:r>
              <a:rPr lang="zh-CN" altLang="en-US" sz="2000" b="1" dirty="0"/>
              <a:t>四年</a:t>
            </a:r>
          </a:p>
        </p:txBody>
      </p:sp>
      <p:sp>
        <p:nvSpPr>
          <p:cNvPr id="31" name="文本框 30">
            <a:extLst>
              <a:ext uri="{FF2B5EF4-FFF2-40B4-BE49-F238E27FC236}">
                <a16:creationId xmlns:a16="http://schemas.microsoft.com/office/drawing/2014/main" id="{7A439B74-0E98-43F7-8610-402F1A511CE9}"/>
              </a:ext>
            </a:extLst>
          </p:cNvPr>
          <p:cNvSpPr txBox="1"/>
          <p:nvPr/>
        </p:nvSpPr>
        <p:spPr>
          <a:xfrm>
            <a:off x="7587275" y="3171638"/>
            <a:ext cx="2391612" cy="400110"/>
          </a:xfrm>
          <a:prstGeom prst="rect">
            <a:avLst/>
          </a:prstGeom>
          <a:noFill/>
        </p:spPr>
        <p:txBody>
          <a:bodyPr wrap="square">
            <a:spAutoFit/>
          </a:bodyPr>
          <a:lstStyle/>
          <a:p>
            <a:r>
              <a:rPr lang="zh-CN" altLang="en-US" sz="2000" b="1" dirty="0"/>
              <a:t>采样频率 </a:t>
            </a:r>
            <a:r>
              <a:rPr lang="en-US" altLang="zh-CN" sz="2000" b="1" dirty="0"/>
              <a:t>1</a:t>
            </a:r>
            <a:r>
              <a:rPr lang="zh-CN" altLang="en-US" sz="2000" b="1" dirty="0"/>
              <a:t>小时</a:t>
            </a:r>
          </a:p>
        </p:txBody>
      </p:sp>
      <p:sp>
        <p:nvSpPr>
          <p:cNvPr id="34" name="文本框 136">
            <a:extLst>
              <a:ext uri="{FF2B5EF4-FFF2-40B4-BE49-F238E27FC236}">
                <a16:creationId xmlns:a16="http://schemas.microsoft.com/office/drawing/2014/main" id="{EDCCD9D9-5501-4CBA-899E-876C03ACE747}"/>
              </a:ext>
            </a:extLst>
          </p:cNvPr>
          <p:cNvSpPr txBox="1"/>
          <p:nvPr/>
        </p:nvSpPr>
        <p:spPr>
          <a:xfrm>
            <a:off x="1052332" y="5251838"/>
            <a:ext cx="6302947"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2.</a:t>
            </a:r>
            <a:r>
              <a:rPr lang="zh-CN" altLang="en-US" sz="2400" b="1" dirty="0"/>
              <a:t>输入长时间序列导致内存占用过大</a:t>
            </a:r>
            <a:endParaRPr lang="en-US" altLang="zh-CN" sz="2400" b="1" dirty="0"/>
          </a:p>
        </p:txBody>
      </p:sp>
      <p:sp>
        <p:nvSpPr>
          <p:cNvPr id="35" name="文本框 136">
            <a:extLst>
              <a:ext uri="{FF2B5EF4-FFF2-40B4-BE49-F238E27FC236}">
                <a16:creationId xmlns:a16="http://schemas.microsoft.com/office/drawing/2014/main" id="{A5AAB6EE-5AA3-4A11-81EE-C6A9DD42E2E6}"/>
              </a:ext>
            </a:extLst>
          </p:cNvPr>
          <p:cNvSpPr txBox="1"/>
          <p:nvPr/>
        </p:nvSpPr>
        <p:spPr>
          <a:xfrm>
            <a:off x="1052331" y="5803904"/>
            <a:ext cx="6302947"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3.</a:t>
            </a:r>
            <a:r>
              <a:rPr lang="zh-CN" altLang="en-US" sz="2400" b="1" dirty="0"/>
              <a:t>对于长时间序列预测问题，预测速度下降</a:t>
            </a:r>
            <a:endParaRPr lang="en-US" altLang="zh-CN" sz="2400" b="1" dirty="0"/>
          </a:p>
        </p:txBody>
      </p:sp>
      <p:sp>
        <p:nvSpPr>
          <p:cNvPr id="36" name="文本框 35">
            <a:extLst>
              <a:ext uri="{FF2B5EF4-FFF2-40B4-BE49-F238E27FC236}">
                <a16:creationId xmlns:a16="http://schemas.microsoft.com/office/drawing/2014/main" id="{63E27858-C52F-4930-91A9-37DF8812579D}"/>
              </a:ext>
            </a:extLst>
          </p:cNvPr>
          <p:cNvSpPr txBox="1"/>
          <p:nvPr/>
        </p:nvSpPr>
        <p:spPr>
          <a:xfrm>
            <a:off x="8012170" y="5316402"/>
            <a:ext cx="3127498" cy="461665"/>
          </a:xfrm>
          <a:prstGeom prst="rect">
            <a:avLst/>
          </a:prstGeom>
          <a:noFill/>
        </p:spPr>
        <p:txBody>
          <a:bodyPr wrap="square">
            <a:spAutoFit/>
          </a:bodyPr>
          <a:lstStyle/>
          <a:p>
            <a:r>
              <a:rPr lang="zh-CN" altLang="en-US" sz="2400" b="1" dirty="0"/>
              <a:t>Self-attention Distilling</a:t>
            </a:r>
          </a:p>
        </p:txBody>
      </p:sp>
      <p:sp>
        <p:nvSpPr>
          <p:cNvPr id="37" name="文本框 36">
            <a:extLst>
              <a:ext uri="{FF2B5EF4-FFF2-40B4-BE49-F238E27FC236}">
                <a16:creationId xmlns:a16="http://schemas.microsoft.com/office/drawing/2014/main" id="{B7F241B5-75BE-4454-91C0-7F8002551575}"/>
              </a:ext>
            </a:extLst>
          </p:cNvPr>
          <p:cNvSpPr txBox="1"/>
          <p:nvPr/>
        </p:nvSpPr>
        <p:spPr>
          <a:xfrm>
            <a:off x="8012170" y="5920096"/>
            <a:ext cx="3127498" cy="461665"/>
          </a:xfrm>
          <a:prstGeom prst="rect">
            <a:avLst/>
          </a:prstGeom>
          <a:noFill/>
        </p:spPr>
        <p:txBody>
          <a:bodyPr wrap="square">
            <a:spAutoFit/>
          </a:bodyPr>
          <a:lstStyle/>
          <a:p>
            <a:r>
              <a:rPr lang="en-US" altLang="zh-CN" sz="2400" b="1" dirty="0"/>
              <a:t>one forward operation</a:t>
            </a:r>
            <a:endParaRPr lang="zh-CN" altLang="en-US" sz="2400" b="1" dirty="0"/>
          </a:p>
        </p:txBody>
      </p:sp>
    </p:spTree>
    <p:extLst>
      <p:ext uri="{BB962C8B-B14F-4D97-AF65-F5344CB8AC3E}">
        <p14:creationId xmlns:p14="http://schemas.microsoft.com/office/powerpoint/2010/main" val="4400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9" grpId="0"/>
      <p:bldP spid="27" grpId="0" animBg="1"/>
      <p:bldP spid="29" grpId="0"/>
      <p:bldP spid="34" grpId="0"/>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pic>
        <p:nvPicPr>
          <p:cNvPr id="5" name="图片 4">
            <a:extLst>
              <a:ext uri="{FF2B5EF4-FFF2-40B4-BE49-F238E27FC236}">
                <a16:creationId xmlns:a16="http://schemas.microsoft.com/office/drawing/2014/main" id="{9595FFCB-1AE5-426A-82DF-5F133E98C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79" y="1880695"/>
            <a:ext cx="6422221" cy="3543970"/>
          </a:xfrm>
          <a:prstGeom prst="rect">
            <a:avLst/>
          </a:prstGeom>
        </p:spPr>
      </p:pic>
      <p:pic>
        <p:nvPicPr>
          <p:cNvPr id="6" name="图片 5">
            <a:extLst>
              <a:ext uri="{FF2B5EF4-FFF2-40B4-BE49-F238E27FC236}">
                <a16:creationId xmlns:a16="http://schemas.microsoft.com/office/drawing/2014/main" id="{473B403C-D7C3-491F-877F-4B8BE416C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540" y="920997"/>
            <a:ext cx="4140113" cy="5912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4</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9" name="文本框 18">
            <a:extLst>
              <a:ext uri="{FF2B5EF4-FFF2-40B4-BE49-F238E27FC236}">
                <a16:creationId xmlns:a16="http://schemas.microsoft.com/office/drawing/2014/main" id="{B311550C-3C1C-404F-98AD-2454E13F5121}"/>
              </a:ext>
            </a:extLst>
          </p:cNvPr>
          <p:cNvSpPr txBox="1"/>
          <p:nvPr/>
        </p:nvSpPr>
        <p:spPr>
          <a:xfrm>
            <a:off x="1012890" y="1054684"/>
            <a:ext cx="6096000" cy="584775"/>
          </a:xfrm>
          <a:prstGeom prst="rect">
            <a:avLst/>
          </a:prstGeom>
          <a:noFill/>
        </p:spPr>
        <p:txBody>
          <a:bodyPr wrap="square">
            <a:spAutoFit/>
          </a:bodyPr>
          <a:lstStyle/>
          <a:p>
            <a:r>
              <a:rPr lang="en-US" altLang="zh-CN" sz="3200" b="1" dirty="0" err="1">
                <a:solidFill>
                  <a:srgbClr val="000000"/>
                </a:solidFill>
                <a:effectLst/>
                <a:latin typeface="NimbusRomNo9L-Medi"/>
                <a:ea typeface="宋体" panose="02010600030101010101" pitchFamily="2" charset="-122"/>
              </a:rPr>
              <a:t>ProbSparse</a:t>
            </a:r>
            <a:r>
              <a:rPr lang="en-US" altLang="zh-CN" sz="3200" b="1" dirty="0">
                <a:solidFill>
                  <a:srgbClr val="000000"/>
                </a:solidFill>
                <a:effectLst/>
                <a:latin typeface="NimbusRomNo9L-Medi"/>
                <a:ea typeface="宋体" panose="02010600030101010101" pitchFamily="2" charset="-122"/>
              </a:rPr>
              <a:t> Self-attention</a:t>
            </a:r>
            <a:endParaRPr lang="zh-CN" altLang="en-US" sz="3200" dirty="0"/>
          </a:p>
        </p:txBody>
      </p:sp>
      <p:sp>
        <p:nvSpPr>
          <p:cNvPr id="20" name="椭圆 19">
            <a:extLst>
              <a:ext uri="{FF2B5EF4-FFF2-40B4-BE49-F238E27FC236}">
                <a16:creationId xmlns:a16="http://schemas.microsoft.com/office/drawing/2014/main" id="{E47CB45C-4168-4622-A1A3-E290BA713D5C}"/>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7" name="组合 6">
            <a:extLst>
              <a:ext uri="{FF2B5EF4-FFF2-40B4-BE49-F238E27FC236}">
                <a16:creationId xmlns:a16="http://schemas.microsoft.com/office/drawing/2014/main" id="{189D4070-3D9B-416B-BAE1-AA215B41250A}"/>
              </a:ext>
            </a:extLst>
          </p:cNvPr>
          <p:cNvGrpSpPr/>
          <p:nvPr/>
        </p:nvGrpSpPr>
        <p:grpSpPr>
          <a:xfrm>
            <a:off x="1696180" y="1786165"/>
            <a:ext cx="3631194" cy="380565"/>
            <a:chOff x="2123947" y="1985327"/>
            <a:chExt cx="3665539" cy="297206"/>
          </a:xfrm>
        </p:grpSpPr>
        <p:pic>
          <p:nvPicPr>
            <p:cNvPr id="4" name="图片 3">
              <a:extLst>
                <a:ext uri="{FF2B5EF4-FFF2-40B4-BE49-F238E27FC236}">
                  <a16:creationId xmlns:a16="http://schemas.microsoft.com/office/drawing/2014/main" id="{ED4F700F-964C-4160-9E6A-BBEFED789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947" y="2031051"/>
              <a:ext cx="1486029" cy="251482"/>
            </a:xfrm>
            <a:prstGeom prst="rect">
              <a:avLst/>
            </a:prstGeom>
          </p:spPr>
        </p:pic>
        <p:pic>
          <p:nvPicPr>
            <p:cNvPr id="6" name="图片 5">
              <a:extLst>
                <a:ext uri="{FF2B5EF4-FFF2-40B4-BE49-F238E27FC236}">
                  <a16:creationId xmlns:a16="http://schemas.microsoft.com/office/drawing/2014/main" id="{9B0D44EC-9EA6-4F1A-8B1A-80E242B55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977" y="1985327"/>
              <a:ext cx="2179509" cy="297206"/>
            </a:xfrm>
            <a:prstGeom prst="rect">
              <a:avLst/>
            </a:prstGeom>
          </p:spPr>
        </p:pic>
      </p:grpSp>
      <p:pic>
        <p:nvPicPr>
          <p:cNvPr id="10" name="图片 9">
            <a:extLst>
              <a:ext uri="{FF2B5EF4-FFF2-40B4-BE49-F238E27FC236}">
                <a16:creationId xmlns:a16="http://schemas.microsoft.com/office/drawing/2014/main" id="{E15003A5-73DB-4D49-A388-66388FB79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341" y="2371984"/>
            <a:ext cx="5266816" cy="744224"/>
          </a:xfrm>
          <a:prstGeom prst="rect">
            <a:avLst/>
          </a:prstGeom>
        </p:spPr>
      </p:pic>
      <p:pic>
        <p:nvPicPr>
          <p:cNvPr id="15" name="图片 14">
            <a:extLst>
              <a:ext uri="{FF2B5EF4-FFF2-40B4-BE49-F238E27FC236}">
                <a16:creationId xmlns:a16="http://schemas.microsoft.com/office/drawing/2014/main" id="{98900310-6620-4998-92CD-865C05C866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9819" y="3834309"/>
            <a:ext cx="2518011" cy="382483"/>
          </a:xfrm>
          <a:prstGeom prst="rect">
            <a:avLst/>
          </a:prstGeom>
        </p:spPr>
      </p:pic>
      <p:sp>
        <p:nvSpPr>
          <p:cNvPr id="18" name="文本框 17">
            <a:extLst>
              <a:ext uri="{FF2B5EF4-FFF2-40B4-BE49-F238E27FC236}">
                <a16:creationId xmlns:a16="http://schemas.microsoft.com/office/drawing/2014/main" id="{9E98AE24-5EBB-4A45-8FA3-FBDA248EE65A}"/>
              </a:ext>
            </a:extLst>
          </p:cNvPr>
          <p:cNvSpPr txBox="1"/>
          <p:nvPr/>
        </p:nvSpPr>
        <p:spPr>
          <a:xfrm>
            <a:off x="1278623" y="3214414"/>
            <a:ext cx="1153609" cy="400110"/>
          </a:xfrm>
          <a:prstGeom prst="rect">
            <a:avLst/>
          </a:prstGeom>
          <a:noFill/>
        </p:spPr>
        <p:txBody>
          <a:bodyPr wrap="square" rtlCol="0">
            <a:spAutoFit/>
          </a:bodyPr>
          <a:lstStyle/>
          <a:p>
            <a:r>
              <a:rPr lang="zh-CN" altLang="en-US" sz="2000" b="1" dirty="0"/>
              <a:t>假设：</a:t>
            </a:r>
          </a:p>
        </p:txBody>
      </p:sp>
      <p:sp>
        <p:nvSpPr>
          <p:cNvPr id="21" name="文本框 20">
            <a:extLst>
              <a:ext uri="{FF2B5EF4-FFF2-40B4-BE49-F238E27FC236}">
                <a16:creationId xmlns:a16="http://schemas.microsoft.com/office/drawing/2014/main" id="{69C09A97-0B1E-4D18-B0E5-6FF8BA7A4485}"/>
              </a:ext>
            </a:extLst>
          </p:cNvPr>
          <p:cNvSpPr txBox="1"/>
          <p:nvPr/>
        </p:nvSpPr>
        <p:spPr>
          <a:xfrm>
            <a:off x="2006697" y="3228945"/>
            <a:ext cx="4108386" cy="400110"/>
          </a:xfrm>
          <a:prstGeom prst="rect">
            <a:avLst/>
          </a:prstGeom>
          <a:noFill/>
        </p:spPr>
        <p:txBody>
          <a:bodyPr wrap="square" rtlCol="0">
            <a:spAutoFit/>
          </a:bodyPr>
          <a:lstStyle/>
          <a:p>
            <a:r>
              <a:rPr lang="zh-CN" altLang="en-US" sz="2000" b="1" dirty="0"/>
              <a:t>每一个时刻的值都一样重要</a:t>
            </a:r>
          </a:p>
        </p:txBody>
      </p:sp>
      <p:grpSp>
        <p:nvGrpSpPr>
          <p:cNvPr id="26" name="组合 25">
            <a:extLst>
              <a:ext uri="{FF2B5EF4-FFF2-40B4-BE49-F238E27FC236}">
                <a16:creationId xmlns:a16="http://schemas.microsoft.com/office/drawing/2014/main" id="{25D3E11D-FF50-4A4B-82A9-117B95BB82CA}"/>
              </a:ext>
            </a:extLst>
          </p:cNvPr>
          <p:cNvGrpSpPr/>
          <p:nvPr/>
        </p:nvGrpSpPr>
        <p:grpSpPr>
          <a:xfrm>
            <a:off x="1696180" y="4444773"/>
            <a:ext cx="6692446" cy="492780"/>
            <a:chOff x="1696180" y="4625872"/>
            <a:chExt cx="6670362" cy="400110"/>
          </a:xfrm>
        </p:grpSpPr>
        <p:pic>
          <p:nvPicPr>
            <p:cNvPr id="23" name="图片 22">
              <a:extLst>
                <a:ext uri="{FF2B5EF4-FFF2-40B4-BE49-F238E27FC236}">
                  <a16:creationId xmlns:a16="http://schemas.microsoft.com/office/drawing/2014/main" id="{190567CA-F2B4-4BFE-A429-0A914230BE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6180" y="4625872"/>
              <a:ext cx="6068330" cy="400110"/>
            </a:xfrm>
            <a:prstGeom prst="rect">
              <a:avLst/>
            </a:prstGeom>
          </p:spPr>
        </p:pic>
        <p:pic>
          <p:nvPicPr>
            <p:cNvPr id="25" name="图片 24">
              <a:extLst>
                <a:ext uri="{FF2B5EF4-FFF2-40B4-BE49-F238E27FC236}">
                  <a16:creationId xmlns:a16="http://schemas.microsoft.com/office/drawing/2014/main" id="{152B77D3-76A0-4161-8F85-94E7C60E94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4510" y="4677324"/>
              <a:ext cx="602032" cy="297206"/>
            </a:xfrm>
            <a:prstGeom prst="rect">
              <a:avLst/>
            </a:prstGeom>
          </p:spPr>
        </p:pic>
      </p:grpSp>
      <p:pic>
        <p:nvPicPr>
          <p:cNvPr id="28" name="图片 27">
            <a:extLst>
              <a:ext uri="{FF2B5EF4-FFF2-40B4-BE49-F238E27FC236}">
                <a16:creationId xmlns:a16="http://schemas.microsoft.com/office/drawing/2014/main" id="{1E3C2BF6-7FB3-43FE-BD9B-3BDF587EB4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6180" y="5047041"/>
            <a:ext cx="4099915" cy="723963"/>
          </a:xfrm>
          <a:prstGeom prst="rect">
            <a:avLst/>
          </a:prstGeom>
        </p:spPr>
      </p:pic>
    </p:spTree>
    <p:extLst>
      <p:ext uri="{BB962C8B-B14F-4D97-AF65-F5344CB8AC3E}">
        <p14:creationId xmlns:p14="http://schemas.microsoft.com/office/powerpoint/2010/main" val="130710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5</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9" name="文本框 18">
            <a:extLst>
              <a:ext uri="{FF2B5EF4-FFF2-40B4-BE49-F238E27FC236}">
                <a16:creationId xmlns:a16="http://schemas.microsoft.com/office/drawing/2014/main" id="{B311550C-3C1C-404F-98AD-2454E13F5121}"/>
              </a:ext>
            </a:extLst>
          </p:cNvPr>
          <p:cNvSpPr txBox="1"/>
          <p:nvPr/>
        </p:nvSpPr>
        <p:spPr>
          <a:xfrm>
            <a:off x="1012890" y="1054684"/>
            <a:ext cx="6096000" cy="584775"/>
          </a:xfrm>
          <a:prstGeom prst="rect">
            <a:avLst/>
          </a:prstGeom>
          <a:noFill/>
        </p:spPr>
        <p:txBody>
          <a:bodyPr wrap="square">
            <a:spAutoFit/>
          </a:bodyPr>
          <a:lstStyle/>
          <a:p>
            <a:r>
              <a:rPr lang="en-US" altLang="zh-CN" sz="3200" b="1" dirty="0" err="1">
                <a:solidFill>
                  <a:srgbClr val="000000"/>
                </a:solidFill>
                <a:effectLst/>
                <a:latin typeface="NimbusRomNo9L-Medi"/>
                <a:ea typeface="宋体" panose="02010600030101010101" pitchFamily="2" charset="-122"/>
              </a:rPr>
              <a:t>ProbSparse</a:t>
            </a:r>
            <a:r>
              <a:rPr lang="en-US" altLang="zh-CN" sz="3200" b="1" dirty="0">
                <a:solidFill>
                  <a:srgbClr val="000000"/>
                </a:solidFill>
                <a:effectLst/>
                <a:latin typeface="NimbusRomNo9L-Medi"/>
                <a:ea typeface="宋体" panose="02010600030101010101" pitchFamily="2" charset="-122"/>
              </a:rPr>
              <a:t> Self-attention</a:t>
            </a:r>
            <a:endParaRPr lang="zh-CN" altLang="en-US" sz="3200" dirty="0"/>
          </a:p>
        </p:txBody>
      </p:sp>
      <p:sp>
        <p:nvSpPr>
          <p:cNvPr id="20" name="椭圆 19">
            <a:extLst>
              <a:ext uri="{FF2B5EF4-FFF2-40B4-BE49-F238E27FC236}">
                <a16:creationId xmlns:a16="http://schemas.microsoft.com/office/drawing/2014/main" id="{E47CB45C-4168-4622-A1A3-E290BA713D5C}"/>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8" name="图片 27">
            <a:extLst>
              <a:ext uri="{FF2B5EF4-FFF2-40B4-BE49-F238E27FC236}">
                <a16:creationId xmlns:a16="http://schemas.microsoft.com/office/drawing/2014/main" id="{1E3C2BF6-7FB3-43FE-BD9B-3BDF587EB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018" y="1911563"/>
            <a:ext cx="4099915" cy="723963"/>
          </a:xfrm>
          <a:prstGeom prst="rect">
            <a:avLst/>
          </a:prstGeom>
        </p:spPr>
      </p:pic>
      <p:grpSp>
        <p:nvGrpSpPr>
          <p:cNvPr id="12" name="组合 11">
            <a:extLst>
              <a:ext uri="{FF2B5EF4-FFF2-40B4-BE49-F238E27FC236}">
                <a16:creationId xmlns:a16="http://schemas.microsoft.com/office/drawing/2014/main" id="{019AAFAF-7D5A-4E14-9001-9B685E49B5A7}"/>
              </a:ext>
            </a:extLst>
          </p:cNvPr>
          <p:cNvGrpSpPr/>
          <p:nvPr/>
        </p:nvGrpSpPr>
        <p:grpSpPr>
          <a:xfrm>
            <a:off x="1560018" y="2817241"/>
            <a:ext cx="7550852" cy="442793"/>
            <a:chOff x="1583209" y="2817242"/>
            <a:chExt cx="7267576" cy="387392"/>
          </a:xfrm>
        </p:grpSpPr>
        <p:pic>
          <p:nvPicPr>
            <p:cNvPr id="5" name="图片 4">
              <a:extLst>
                <a:ext uri="{FF2B5EF4-FFF2-40B4-BE49-F238E27FC236}">
                  <a16:creationId xmlns:a16="http://schemas.microsoft.com/office/drawing/2014/main" id="{A8272DB2-69AF-4BAE-B9C5-FF8443AE9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209" y="2821705"/>
              <a:ext cx="1776217" cy="378467"/>
            </a:xfrm>
            <a:prstGeom prst="rect">
              <a:avLst/>
            </a:prstGeom>
          </p:spPr>
        </p:pic>
        <p:pic>
          <p:nvPicPr>
            <p:cNvPr id="9" name="图片 8">
              <a:extLst>
                <a:ext uri="{FF2B5EF4-FFF2-40B4-BE49-F238E27FC236}">
                  <a16:creationId xmlns:a16="http://schemas.microsoft.com/office/drawing/2014/main" id="{6BB4582E-E1F5-4603-8326-7301DB840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214" y="2817242"/>
              <a:ext cx="5509571" cy="387392"/>
            </a:xfrm>
            <a:prstGeom prst="rect">
              <a:avLst/>
            </a:prstGeom>
          </p:spPr>
        </p:pic>
      </p:grpSp>
      <p:pic>
        <p:nvPicPr>
          <p:cNvPr id="14" name="图片 13">
            <a:extLst>
              <a:ext uri="{FF2B5EF4-FFF2-40B4-BE49-F238E27FC236}">
                <a16:creationId xmlns:a16="http://schemas.microsoft.com/office/drawing/2014/main" id="{A28152FA-1AC2-4D0A-86CF-86FCB71E9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604" y="3471568"/>
            <a:ext cx="4404742" cy="731583"/>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132DAD-7A63-4A97-BB50-B118B7FEEDFA}"/>
                  </a:ext>
                </a:extLst>
              </p:cNvPr>
              <p:cNvSpPr txBox="1"/>
              <p:nvPr/>
            </p:nvSpPr>
            <p:spPr>
              <a:xfrm>
                <a:off x="1407604" y="4202015"/>
                <a:ext cx="6097656" cy="400815"/>
              </a:xfrm>
              <a:prstGeom prst="rect">
                <a:avLst/>
              </a:prstGeom>
              <a:noFill/>
            </p:spPr>
            <p:txBody>
              <a:bodyPr wrap="square">
                <a:spAutoFit/>
              </a:bodyPr>
              <a:lstStyle/>
              <a:p>
                <a:r>
                  <a:rPr lang="zh-CN" altLang="en-US" sz="2000" b="1" dirty="0"/>
                  <a:t>选取Top-u个</a:t>
                </a:r>
                <a14:m>
                  <m:oMath xmlns:m="http://schemas.openxmlformats.org/officeDocument/2006/math">
                    <m:acc>
                      <m:accPr>
                        <m:chr m:val="̅"/>
                        <m:ctrlPr>
                          <a:rPr lang="zh-CN" altLang="en-US" sz="2000" b="1" i="1" smtClean="0">
                            <a:solidFill>
                              <a:schemeClr val="tx1"/>
                            </a:solidFill>
                            <a:latin typeface="Cambria Math" panose="02040503050406030204" pitchFamily="18" charset="0"/>
                          </a:rPr>
                        </m:ctrlPr>
                      </m:accPr>
                      <m:e>
                        <m:r>
                          <m:rPr>
                            <m:sty m:val="p"/>
                          </m:rPr>
                          <a:rPr lang="en-US" altLang="zh-CN" sz="2000" b="1" i="1" smtClean="0">
                            <a:solidFill>
                              <a:schemeClr val="tx1"/>
                            </a:solidFill>
                            <a:latin typeface="Cambria Math" panose="02040503050406030204" pitchFamily="18" charset="0"/>
                          </a:rPr>
                          <m:t>M</m:t>
                        </m:r>
                      </m:e>
                    </m:acc>
                  </m:oMath>
                </a14:m>
                <a:r>
                  <a:rPr lang="zh-CN" altLang="en-US" sz="2000" b="1" dirty="0"/>
                  <a:t>构成</a:t>
                </a:r>
                <a14:m>
                  <m:oMath xmlns:m="http://schemas.openxmlformats.org/officeDocument/2006/math">
                    <m:acc>
                      <m:accPr>
                        <m:chr m:val="̅"/>
                        <m:ctrlPr>
                          <a:rPr lang="zh-CN" altLang="en-US" sz="2000" b="1" i="1" smtClean="0">
                            <a:solidFill>
                              <a:srgbClr val="836967"/>
                            </a:solidFill>
                            <a:latin typeface="Cambria Math" panose="02040503050406030204" pitchFamily="18" charset="0"/>
                          </a:rPr>
                        </m:ctrlPr>
                      </m:accPr>
                      <m:e>
                        <m:r>
                          <a:rPr lang="zh-CN" altLang="en-US" sz="2000" b="1" i="1" smtClean="0">
                            <a:latin typeface="Cambria Math" panose="02040503050406030204" pitchFamily="18" charset="0"/>
                          </a:rPr>
                          <m:t>𝑸</m:t>
                        </m:r>
                      </m:e>
                    </m:acc>
                    <m:r>
                      <a:rPr lang="zh-CN" altLang="en-US" sz="2000" i="1">
                        <a:latin typeface="Cambria Math" panose="02040503050406030204" pitchFamily="18" charset="0"/>
                      </a:rPr>
                      <m:t>：</m:t>
                    </m:r>
                  </m:oMath>
                </a14:m>
                <a:endParaRPr lang="zh-CN" altLang="en-US" sz="1600" dirty="0"/>
              </a:p>
            </p:txBody>
          </p:sp>
        </mc:Choice>
        <mc:Fallback>
          <p:sp>
            <p:nvSpPr>
              <p:cNvPr id="27" name="文本框 26">
                <a:extLst>
                  <a:ext uri="{FF2B5EF4-FFF2-40B4-BE49-F238E27FC236}">
                    <a16:creationId xmlns:a16="http://schemas.microsoft.com/office/drawing/2014/main" id="{E0132DAD-7A63-4A97-BB50-B118B7FEEDFA}"/>
                  </a:ext>
                </a:extLst>
              </p:cNvPr>
              <p:cNvSpPr txBox="1">
                <a:spLocks noRot="1" noChangeAspect="1" noMove="1" noResize="1" noEditPoints="1" noAdjustHandles="1" noChangeArrowheads="1" noChangeShapeType="1" noTextEdit="1"/>
              </p:cNvSpPr>
              <p:nvPr/>
            </p:nvSpPr>
            <p:spPr>
              <a:xfrm>
                <a:off x="1407604" y="4202015"/>
                <a:ext cx="6097656" cy="400815"/>
              </a:xfrm>
              <a:prstGeom prst="rect">
                <a:avLst/>
              </a:prstGeom>
              <a:blipFill>
                <a:blip r:embed="rId7"/>
                <a:stretch>
                  <a:fillRect l="-1100" t="-12121" b="-27273"/>
                </a:stretch>
              </a:blipFill>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64E58A65-9C33-4BBC-8317-B77FE5710B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5804" y="4602830"/>
            <a:ext cx="3360711" cy="624894"/>
          </a:xfrm>
          <a:prstGeom prst="rect">
            <a:avLst/>
          </a:prstGeom>
        </p:spPr>
      </p:pic>
      <p:sp>
        <p:nvSpPr>
          <p:cNvPr id="16" name="箭头: 右 15">
            <a:extLst>
              <a:ext uri="{FF2B5EF4-FFF2-40B4-BE49-F238E27FC236}">
                <a16:creationId xmlns:a16="http://schemas.microsoft.com/office/drawing/2014/main" id="{EAC50F4F-2194-453A-BBD5-E3AAB46CA8C0}"/>
              </a:ext>
            </a:extLst>
          </p:cNvPr>
          <p:cNvSpPr/>
          <p:nvPr/>
        </p:nvSpPr>
        <p:spPr bwMode="auto">
          <a:xfrm>
            <a:off x="5586724" y="4761193"/>
            <a:ext cx="436067" cy="30816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7" name="文本框 16">
            <a:extLst>
              <a:ext uri="{FF2B5EF4-FFF2-40B4-BE49-F238E27FC236}">
                <a16:creationId xmlns:a16="http://schemas.microsoft.com/office/drawing/2014/main" id="{F6B5C54C-5D57-4F29-8BCE-2564F3B5394D}"/>
              </a:ext>
            </a:extLst>
          </p:cNvPr>
          <p:cNvSpPr txBox="1"/>
          <p:nvPr/>
        </p:nvSpPr>
        <p:spPr>
          <a:xfrm>
            <a:off x="6212330" y="4700028"/>
            <a:ext cx="1409260" cy="369332"/>
          </a:xfrm>
          <a:prstGeom prst="rect">
            <a:avLst/>
          </a:prstGeom>
          <a:noFill/>
        </p:spPr>
        <p:txBody>
          <a:bodyPr wrap="square" rtlCol="0">
            <a:spAutoFit/>
          </a:bodyPr>
          <a:lstStyle/>
          <a:p>
            <a:r>
              <a:rPr lang="en-US" altLang="zh-CN" dirty="0"/>
              <a:t>O(N</a:t>
            </a:r>
            <a:r>
              <a:rPr lang="en-US" altLang="zh-CN" baseline="30000" dirty="0"/>
              <a:t>2</a:t>
            </a:r>
            <a:r>
              <a:rPr lang="en-US" altLang="zh-CN" dirty="0"/>
              <a:t>)</a:t>
            </a:r>
            <a:endParaRPr lang="zh-CN" altLang="en-US" dirty="0"/>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A63DE04E-A5BC-4398-997F-CD0CD9ECF785}"/>
                  </a:ext>
                </a:extLst>
              </p:cNvPr>
              <p:cNvSpPr txBox="1"/>
              <p:nvPr/>
            </p:nvSpPr>
            <p:spPr>
              <a:xfrm>
                <a:off x="1407604" y="5244932"/>
                <a:ext cx="3134579" cy="400815"/>
              </a:xfrm>
              <a:prstGeom prst="rect">
                <a:avLst/>
              </a:prstGeom>
              <a:noFill/>
            </p:spPr>
            <p:txBody>
              <a:bodyPr wrap="square">
                <a:spAutoFit/>
              </a:bodyPr>
              <a:lstStyle/>
              <a:p>
                <a:r>
                  <a:rPr lang="zh-CN" altLang="en-US" sz="2000" b="1" dirty="0"/>
                  <a:t>仅计算</a:t>
                </a:r>
                <a:r>
                  <a:rPr lang="en-US" altLang="zh-CN" sz="2000" b="1" dirty="0"/>
                  <a:t>Ln(L)</a:t>
                </a:r>
                <a:r>
                  <a:rPr lang="zh-CN" altLang="en-US" sz="2000" b="1" dirty="0"/>
                  <a:t>个时刻的</a:t>
                </a:r>
                <a14:m>
                  <m:oMath xmlns:m="http://schemas.openxmlformats.org/officeDocument/2006/math">
                    <m:acc>
                      <m:accPr>
                        <m:chr m:val="̅"/>
                        <m:ctrlPr>
                          <a:rPr lang="zh-CN" altLang="en-US" sz="2000" b="1" i="1" smtClean="0">
                            <a:solidFill>
                              <a:schemeClr val="tx1"/>
                            </a:solidFill>
                            <a:latin typeface="Cambria Math" panose="02040503050406030204" pitchFamily="18" charset="0"/>
                          </a:rPr>
                        </m:ctrlPr>
                      </m:accPr>
                      <m:e>
                        <m:r>
                          <m:rPr>
                            <m:sty m:val="p"/>
                          </m:rPr>
                          <a:rPr lang="en-US" altLang="zh-CN" sz="2000" b="1" i="1" smtClean="0">
                            <a:solidFill>
                              <a:schemeClr val="tx1"/>
                            </a:solidFill>
                            <a:latin typeface="Cambria Math" panose="02040503050406030204" pitchFamily="18" charset="0"/>
                          </a:rPr>
                          <m:t>M</m:t>
                        </m:r>
                      </m:e>
                    </m:acc>
                  </m:oMath>
                </a14:m>
                <a:endParaRPr lang="zh-CN" altLang="en-US" sz="1600" dirty="0"/>
              </a:p>
            </p:txBody>
          </p:sp>
        </mc:Choice>
        <mc:Fallback>
          <p:sp>
            <p:nvSpPr>
              <p:cNvPr id="34" name="文本框 33">
                <a:extLst>
                  <a:ext uri="{FF2B5EF4-FFF2-40B4-BE49-F238E27FC236}">
                    <a16:creationId xmlns:a16="http://schemas.microsoft.com/office/drawing/2014/main" id="{A63DE04E-A5BC-4398-997F-CD0CD9ECF785}"/>
                  </a:ext>
                </a:extLst>
              </p:cNvPr>
              <p:cNvSpPr txBox="1">
                <a:spLocks noRot="1" noChangeAspect="1" noMove="1" noResize="1" noEditPoints="1" noAdjustHandles="1" noChangeArrowheads="1" noChangeShapeType="1" noTextEdit="1"/>
              </p:cNvSpPr>
              <p:nvPr/>
            </p:nvSpPr>
            <p:spPr>
              <a:xfrm>
                <a:off x="1407604" y="5244932"/>
                <a:ext cx="3134579" cy="400815"/>
              </a:xfrm>
              <a:prstGeom prst="rect">
                <a:avLst/>
              </a:prstGeom>
              <a:blipFill>
                <a:blip r:embed="rId9"/>
                <a:stretch>
                  <a:fillRect l="-2140" t="-12121" b="-27273"/>
                </a:stretch>
              </a:blipFill>
            </p:spPr>
            <p:txBody>
              <a:bodyPr/>
              <a:lstStyle/>
              <a:p>
                <a:r>
                  <a:rPr lang="zh-CN" altLang="en-US">
                    <a:noFill/>
                  </a:rPr>
                  <a:t> </a:t>
                </a:r>
              </a:p>
            </p:txBody>
          </p:sp>
        </mc:Fallback>
      </mc:AlternateContent>
      <p:sp>
        <p:nvSpPr>
          <p:cNvPr id="35" name="箭头: 右 34">
            <a:extLst>
              <a:ext uri="{FF2B5EF4-FFF2-40B4-BE49-F238E27FC236}">
                <a16:creationId xmlns:a16="http://schemas.microsoft.com/office/drawing/2014/main" id="{8FF78E4A-1B0B-4964-9231-2B302068614D}"/>
              </a:ext>
            </a:extLst>
          </p:cNvPr>
          <p:cNvSpPr/>
          <p:nvPr/>
        </p:nvSpPr>
        <p:spPr bwMode="auto">
          <a:xfrm>
            <a:off x="4324149" y="5244932"/>
            <a:ext cx="436067" cy="30816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6" name="文本框 35">
            <a:extLst>
              <a:ext uri="{FF2B5EF4-FFF2-40B4-BE49-F238E27FC236}">
                <a16:creationId xmlns:a16="http://schemas.microsoft.com/office/drawing/2014/main" id="{9DA0E0AF-AE96-405D-B226-893B776E0FCA}"/>
              </a:ext>
            </a:extLst>
          </p:cNvPr>
          <p:cNvSpPr txBox="1"/>
          <p:nvPr/>
        </p:nvSpPr>
        <p:spPr>
          <a:xfrm>
            <a:off x="4955303" y="5260673"/>
            <a:ext cx="1409260" cy="369332"/>
          </a:xfrm>
          <a:prstGeom prst="rect">
            <a:avLst/>
          </a:prstGeom>
          <a:noFill/>
        </p:spPr>
        <p:txBody>
          <a:bodyPr wrap="square" rtlCol="0">
            <a:spAutoFit/>
          </a:bodyPr>
          <a:lstStyle/>
          <a:p>
            <a:r>
              <a:rPr lang="en-US" altLang="zh-CN" dirty="0"/>
              <a:t>O(L Ln(L))</a:t>
            </a:r>
            <a:endParaRPr lang="zh-CN" altLang="en-US" dirty="0"/>
          </a:p>
        </p:txBody>
      </p:sp>
    </p:spTree>
    <p:extLst>
      <p:ext uri="{BB962C8B-B14F-4D97-AF65-F5344CB8AC3E}">
        <p14:creationId xmlns:p14="http://schemas.microsoft.com/office/powerpoint/2010/main" val="279647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DFD775-0CD9-4362-B7E1-D0F69474287B}"/>
              </a:ext>
            </a:extLst>
          </p:cNvPr>
          <p:cNvSpPr>
            <a:spLocks noGrp="1"/>
          </p:cNvSpPr>
          <p:nvPr>
            <p:ph type="sldNum" sz="quarter" idx="12"/>
          </p:nvPr>
        </p:nvSpPr>
        <p:spPr/>
        <p:txBody>
          <a:bodyPr/>
          <a:lstStyle/>
          <a:p>
            <a:pPr>
              <a:defRPr/>
            </a:pPr>
            <a:fld id="{DBA9D328-9EBC-4F08-9C33-2306C0035A32}" type="slidenum">
              <a:rPr lang="zh-CN" altLang="en-US" smtClean="0"/>
              <a:t>6</a:t>
            </a:fld>
            <a:endParaRPr lang="zh-CN" altLang="en-US"/>
          </a:p>
        </p:txBody>
      </p:sp>
      <p:sp>
        <p:nvSpPr>
          <p:cNvPr id="3" name="文本框 2">
            <a:extLst>
              <a:ext uri="{FF2B5EF4-FFF2-40B4-BE49-F238E27FC236}">
                <a16:creationId xmlns:a16="http://schemas.microsoft.com/office/drawing/2014/main" id="{897006E4-D851-4D6A-A2CD-3C7079AB84A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补充概念</a:t>
            </a:r>
            <a:endParaRPr lang="en-US" altLang="zh-CN" sz="2800" b="1" dirty="0"/>
          </a:p>
        </p:txBody>
      </p:sp>
      <p:sp>
        <p:nvSpPr>
          <p:cNvPr id="5" name="文本框 4">
            <a:extLst>
              <a:ext uri="{FF2B5EF4-FFF2-40B4-BE49-F238E27FC236}">
                <a16:creationId xmlns:a16="http://schemas.microsoft.com/office/drawing/2014/main" id="{3FDF82E5-9223-40C2-BBFD-E50BA9DD979E}"/>
              </a:ext>
            </a:extLst>
          </p:cNvPr>
          <p:cNvSpPr txBox="1"/>
          <p:nvPr/>
        </p:nvSpPr>
        <p:spPr>
          <a:xfrm>
            <a:off x="981489" y="1097482"/>
            <a:ext cx="6097656" cy="461665"/>
          </a:xfrm>
          <a:prstGeom prst="rect">
            <a:avLst/>
          </a:prstGeom>
          <a:noFill/>
        </p:spPr>
        <p:txBody>
          <a:bodyPr wrap="square">
            <a:spAutoFit/>
          </a:bodyPr>
          <a:lstStyle/>
          <a:p>
            <a:pPr algn="l"/>
            <a:r>
              <a:rPr lang="en-US" altLang="zh-CN" sz="2400" b="1" i="0" dirty="0">
                <a:solidFill>
                  <a:srgbClr val="404040"/>
                </a:solidFill>
                <a:effectLst/>
                <a:latin typeface="-apple-system"/>
              </a:rPr>
              <a:t>K-L</a:t>
            </a:r>
            <a:r>
              <a:rPr lang="zh-CN" altLang="en-US" sz="2400" b="1" i="0" dirty="0">
                <a:solidFill>
                  <a:srgbClr val="404040"/>
                </a:solidFill>
                <a:effectLst/>
                <a:latin typeface="-apple-system"/>
              </a:rPr>
              <a:t>散度</a:t>
            </a:r>
          </a:p>
        </p:txBody>
      </p:sp>
      <p:pic>
        <p:nvPicPr>
          <p:cNvPr id="7" name="图片 6">
            <a:extLst>
              <a:ext uri="{FF2B5EF4-FFF2-40B4-BE49-F238E27FC236}">
                <a16:creationId xmlns:a16="http://schemas.microsoft.com/office/drawing/2014/main" id="{7A051AFA-5587-457A-A1C2-051906B56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81" y="1500945"/>
            <a:ext cx="6180356" cy="4503810"/>
          </a:xfrm>
          <a:prstGeom prst="rect">
            <a:avLst/>
          </a:prstGeom>
        </p:spPr>
      </p:pic>
      <p:pic>
        <p:nvPicPr>
          <p:cNvPr id="9" name="图片 8">
            <a:extLst>
              <a:ext uri="{FF2B5EF4-FFF2-40B4-BE49-F238E27FC236}">
                <a16:creationId xmlns:a16="http://schemas.microsoft.com/office/drawing/2014/main" id="{41763F41-7C3E-42B9-B709-609815BDB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65" y="1592130"/>
            <a:ext cx="4882114" cy="982105"/>
          </a:xfrm>
          <a:prstGeom prst="rect">
            <a:avLst/>
          </a:prstGeom>
        </p:spPr>
      </p:pic>
      <p:pic>
        <p:nvPicPr>
          <p:cNvPr id="11" name="图片 10">
            <a:extLst>
              <a:ext uri="{FF2B5EF4-FFF2-40B4-BE49-F238E27FC236}">
                <a16:creationId xmlns:a16="http://schemas.microsoft.com/office/drawing/2014/main" id="{7A92E7EA-B196-4AFF-B025-A1D664252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765" y="2883050"/>
            <a:ext cx="4882114" cy="527972"/>
          </a:xfrm>
          <a:prstGeom prst="rect">
            <a:avLst/>
          </a:prstGeom>
        </p:spPr>
      </p:pic>
      <p:pic>
        <p:nvPicPr>
          <p:cNvPr id="13" name="图片 12">
            <a:extLst>
              <a:ext uri="{FF2B5EF4-FFF2-40B4-BE49-F238E27FC236}">
                <a16:creationId xmlns:a16="http://schemas.microsoft.com/office/drawing/2014/main" id="{4FBF95FA-5660-4235-A3C1-FB9144ACB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7765" y="3363755"/>
            <a:ext cx="5099922" cy="389095"/>
          </a:xfrm>
          <a:prstGeom prst="rect">
            <a:avLst/>
          </a:prstGeom>
        </p:spPr>
      </p:pic>
      <p:sp>
        <p:nvSpPr>
          <p:cNvPr id="15" name="文本框 14">
            <a:extLst>
              <a:ext uri="{FF2B5EF4-FFF2-40B4-BE49-F238E27FC236}">
                <a16:creationId xmlns:a16="http://schemas.microsoft.com/office/drawing/2014/main" id="{F7F3A627-CE51-4456-9D90-86962EDE38E1}"/>
              </a:ext>
            </a:extLst>
          </p:cNvPr>
          <p:cNvSpPr txBox="1"/>
          <p:nvPr/>
        </p:nvSpPr>
        <p:spPr>
          <a:xfrm>
            <a:off x="6397902" y="4794949"/>
            <a:ext cx="5624236" cy="461665"/>
          </a:xfrm>
          <a:prstGeom prst="rect">
            <a:avLst/>
          </a:prstGeom>
          <a:noFill/>
        </p:spPr>
        <p:txBody>
          <a:bodyPr wrap="square">
            <a:spAutoFit/>
          </a:bodyPr>
          <a:lstStyle/>
          <a:p>
            <a:r>
              <a:rPr lang="zh-CN" altLang="en-US" sz="2400" b="1" i="0" dirty="0">
                <a:solidFill>
                  <a:srgbClr val="4D4D4D"/>
                </a:solidFill>
                <a:effectLst/>
                <a:latin typeface="-apple-system"/>
              </a:rPr>
              <a:t>当</a:t>
            </a:r>
            <a:r>
              <a:rPr lang="en-US" altLang="zh-CN" sz="2400" b="1" i="0" dirty="0">
                <a:solidFill>
                  <a:srgbClr val="4D4D4D"/>
                </a:solidFill>
                <a:effectLst/>
                <a:latin typeface="-apple-system"/>
              </a:rPr>
              <a:t>P(x)</a:t>
            </a:r>
            <a:r>
              <a:rPr lang="zh-CN" altLang="en-US" sz="2400" b="1" i="0" dirty="0">
                <a:solidFill>
                  <a:srgbClr val="4D4D4D"/>
                </a:solidFill>
                <a:effectLst/>
                <a:latin typeface="-apple-system"/>
              </a:rPr>
              <a:t>和</a:t>
            </a:r>
            <a:r>
              <a:rPr lang="en-US" altLang="zh-CN" sz="2400" b="1" i="0" dirty="0">
                <a:solidFill>
                  <a:srgbClr val="4D4D4D"/>
                </a:solidFill>
                <a:effectLst/>
                <a:latin typeface="-apple-system"/>
              </a:rPr>
              <a:t>Q(x)</a:t>
            </a:r>
            <a:r>
              <a:rPr lang="zh-CN" altLang="en-US" sz="2400" b="1" i="0" dirty="0">
                <a:solidFill>
                  <a:srgbClr val="4D4D4D"/>
                </a:solidFill>
                <a:effectLst/>
                <a:latin typeface="-apple-system"/>
              </a:rPr>
              <a:t>的相似度越高，</a:t>
            </a:r>
            <a:r>
              <a:rPr lang="en-US" altLang="zh-CN" sz="2400" b="1" i="0" dirty="0">
                <a:solidFill>
                  <a:srgbClr val="4D4D4D"/>
                </a:solidFill>
                <a:effectLst/>
                <a:latin typeface="-apple-system"/>
              </a:rPr>
              <a:t>KL</a:t>
            </a:r>
            <a:r>
              <a:rPr lang="zh-CN" altLang="en-US" sz="2400" b="1" i="0" dirty="0">
                <a:solidFill>
                  <a:srgbClr val="4D4D4D"/>
                </a:solidFill>
                <a:effectLst/>
                <a:latin typeface="-apple-system"/>
              </a:rPr>
              <a:t>散度越小</a:t>
            </a:r>
            <a:endParaRPr lang="zh-CN" altLang="en-US" sz="2400" b="1" dirty="0"/>
          </a:p>
        </p:txBody>
      </p:sp>
    </p:spTree>
    <p:extLst>
      <p:ext uri="{BB962C8B-B14F-4D97-AF65-F5344CB8AC3E}">
        <p14:creationId xmlns:p14="http://schemas.microsoft.com/office/powerpoint/2010/main" val="407317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7</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66277" y="1105382"/>
            <a:ext cx="5574279" cy="58477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3200" b="1" dirty="0"/>
              <a:t>Self-attention Distilling</a:t>
            </a:r>
            <a:endParaRPr lang="zh-CN" altLang="en-US" sz="3200" b="1"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8" name="图片 7">
            <a:extLst>
              <a:ext uri="{FF2B5EF4-FFF2-40B4-BE49-F238E27FC236}">
                <a16:creationId xmlns:a16="http://schemas.microsoft.com/office/drawing/2014/main" id="{5FA2C07A-1212-4F4B-83A8-7FD3C311E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02" y="2402663"/>
            <a:ext cx="10493649" cy="3863675"/>
          </a:xfrm>
          <a:prstGeom prst="rect">
            <a:avLst/>
          </a:prstGeom>
        </p:spPr>
      </p:pic>
      <p:pic>
        <p:nvPicPr>
          <p:cNvPr id="14" name="图片 13">
            <a:extLst>
              <a:ext uri="{FF2B5EF4-FFF2-40B4-BE49-F238E27FC236}">
                <a16:creationId xmlns:a16="http://schemas.microsoft.com/office/drawing/2014/main" id="{470BC917-5AF5-46C7-AAAE-6E2929E11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304" y="1806359"/>
            <a:ext cx="4656223" cy="480102"/>
          </a:xfrm>
          <a:prstGeom prst="rect">
            <a:avLst/>
          </a:prstGeom>
        </p:spPr>
      </p:pic>
    </p:spTree>
    <p:extLst>
      <p:ext uri="{BB962C8B-B14F-4D97-AF65-F5344CB8AC3E}">
        <p14:creationId xmlns:p14="http://schemas.microsoft.com/office/powerpoint/2010/main" val="169850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8</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66277" y="1105382"/>
            <a:ext cx="5574279" cy="58477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3200" b="1" dirty="0"/>
              <a:t>Self-attention Distilling</a:t>
            </a:r>
            <a:endParaRPr lang="zh-CN" altLang="en-US" sz="3200" b="1"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CBF2A2C9-231B-4FA8-A0B3-6B0FB9AAD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82" y="1917131"/>
            <a:ext cx="10791344" cy="4225252"/>
          </a:xfrm>
          <a:prstGeom prst="rect">
            <a:avLst/>
          </a:prstGeom>
        </p:spPr>
      </p:pic>
    </p:spTree>
    <p:extLst>
      <p:ext uri="{BB962C8B-B14F-4D97-AF65-F5344CB8AC3E}">
        <p14:creationId xmlns:p14="http://schemas.microsoft.com/office/powerpoint/2010/main" val="139068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DFD775-0CD9-4362-B7E1-D0F69474287B}"/>
              </a:ext>
            </a:extLst>
          </p:cNvPr>
          <p:cNvSpPr>
            <a:spLocks noGrp="1"/>
          </p:cNvSpPr>
          <p:nvPr>
            <p:ph type="sldNum" sz="quarter" idx="12"/>
          </p:nvPr>
        </p:nvSpPr>
        <p:spPr/>
        <p:txBody>
          <a:bodyPr/>
          <a:lstStyle/>
          <a:p>
            <a:pPr>
              <a:defRPr/>
            </a:pPr>
            <a:fld id="{DBA9D328-9EBC-4F08-9C33-2306C0035A32}" type="slidenum">
              <a:rPr lang="zh-CN" altLang="en-US" smtClean="0"/>
              <a:t>9</a:t>
            </a:fld>
            <a:endParaRPr lang="zh-CN" altLang="en-US"/>
          </a:p>
        </p:txBody>
      </p:sp>
      <p:sp>
        <p:nvSpPr>
          <p:cNvPr id="3" name="文本框 2">
            <a:extLst>
              <a:ext uri="{FF2B5EF4-FFF2-40B4-BE49-F238E27FC236}">
                <a16:creationId xmlns:a16="http://schemas.microsoft.com/office/drawing/2014/main" id="{897006E4-D851-4D6A-A2CD-3C7079AB84A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补充概念</a:t>
            </a:r>
            <a:endParaRPr lang="en-US" altLang="zh-CN" sz="2800" b="1" dirty="0"/>
          </a:p>
        </p:txBody>
      </p:sp>
      <p:sp>
        <p:nvSpPr>
          <p:cNvPr id="5" name="文本框 4">
            <a:extLst>
              <a:ext uri="{FF2B5EF4-FFF2-40B4-BE49-F238E27FC236}">
                <a16:creationId xmlns:a16="http://schemas.microsoft.com/office/drawing/2014/main" id="{3FDF82E5-9223-40C2-BBFD-E50BA9DD979E}"/>
              </a:ext>
            </a:extLst>
          </p:cNvPr>
          <p:cNvSpPr txBox="1"/>
          <p:nvPr/>
        </p:nvSpPr>
        <p:spPr>
          <a:xfrm>
            <a:off x="742121" y="1127605"/>
            <a:ext cx="6097656" cy="461665"/>
          </a:xfrm>
          <a:prstGeom prst="rect">
            <a:avLst/>
          </a:prstGeom>
          <a:noFill/>
        </p:spPr>
        <p:txBody>
          <a:bodyPr wrap="square">
            <a:spAutoFit/>
          </a:bodyPr>
          <a:lstStyle/>
          <a:p>
            <a:pPr algn="l"/>
            <a:r>
              <a:rPr lang="zh-CN" altLang="en-US" sz="2400" b="1" dirty="0">
                <a:solidFill>
                  <a:srgbClr val="404040"/>
                </a:solidFill>
                <a:latin typeface="-apple-system"/>
              </a:rPr>
              <a:t>知识蒸馏</a:t>
            </a:r>
            <a:endParaRPr lang="zh-CN" altLang="en-US" sz="2400" b="1" i="0" dirty="0">
              <a:solidFill>
                <a:srgbClr val="404040"/>
              </a:solidFill>
              <a:effectLst/>
              <a:latin typeface="-apple-system"/>
            </a:endParaRPr>
          </a:p>
        </p:txBody>
      </p:sp>
      <p:pic>
        <p:nvPicPr>
          <p:cNvPr id="6" name="图片 5">
            <a:extLst>
              <a:ext uri="{FF2B5EF4-FFF2-40B4-BE49-F238E27FC236}">
                <a16:creationId xmlns:a16="http://schemas.microsoft.com/office/drawing/2014/main" id="{BDE7A10A-FA1F-474E-A19C-F7197F61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29" y="1775322"/>
            <a:ext cx="5569765" cy="3411811"/>
          </a:xfrm>
          <a:prstGeom prst="rect">
            <a:avLst/>
          </a:prstGeom>
        </p:spPr>
      </p:pic>
      <p:sp>
        <p:nvSpPr>
          <p:cNvPr id="14" name="文本框 13">
            <a:extLst>
              <a:ext uri="{FF2B5EF4-FFF2-40B4-BE49-F238E27FC236}">
                <a16:creationId xmlns:a16="http://schemas.microsoft.com/office/drawing/2014/main" id="{664E8325-D782-410B-87B2-4C1202D5CD04}"/>
              </a:ext>
            </a:extLst>
          </p:cNvPr>
          <p:cNvSpPr txBox="1"/>
          <p:nvPr/>
        </p:nvSpPr>
        <p:spPr>
          <a:xfrm>
            <a:off x="6094344" y="2582012"/>
            <a:ext cx="6097656" cy="1323439"/>
          </a:xfrm>
          <a:prstGeom prst="rect">
            <a:avLst/>
          </a:prstGeom>
          <a:noFill/>
        </p:spPr>
        <p:txBody>
          <a:bodyPr wrap="square">
            <a:spAutoFit/>
          </a:bodyPr>
          <a:lstStyle/>
          <a:p>
            <a:r>
              <a:rPr lang="zh-CN" altLang="en-US" sz="2000" b="0" i="0" dirty="0">
                <a:solidFill>
                  <a:srgbClr val="121212"/>
                </a:solidFill>
                <a:effectLst/>
                <a:latin typeface="-apple-system"/>
              </a:rPr>
              <a:t>先训练一个复杂网络模型，然后使用这个复杂网络的输出和数据的真实标签去训练一个更小的网络，因此知识蒸馏框架通常包含了一个复杂模型</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被称为</a:t>
            </a:r>
            <a:r>
              <a:rPr lang="en-US" altLang="zh-CN" sz="2000" b="0" i="0" dirty="0">
                <a:solidFill>
                  <a:srgbClr val="121212"/>
                </a:solidFill>
                <a:effectLst/>
                <a:latin typeface="-apple-system"/>
              </a:rPr>
              <a:t>Teacher</a:t>
            </a:r>
            <a:r>
              <a:rPr lang="zh-CN" altLang="en-US" sz="2000" b="0" i="0" dirty="0">
                <a:solidFill>
                  <a:srgbClr val="121212"/>
                </a:solidFill>
                <a:effectLst/>
                <a:latin typeface="-apple-system"/>
              </a:rPr>
              <a:t>模型</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和一个小模型</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被称为</a:t>
            </a:r>
            <a:r>
              <a:rPr lang="en-US" altLang="zh-CN" sz="2000" b="0" i="0" dirty="0">
                <a:solidFill>
                  <a:srgbClr val="121212"/>
                </a:solidFill>
                <a:effectLst/>
                <a:latin typeface="-apple-system"/>
              </a:rPr>
              <a:t>Student</a:t>
            </a:r>
            <a:r>
              <a:rPr lang="zh-CN" altLang="en-US" sz="2000" b="0" i="0" dirty="0">
                <a:solidFill>
                  <a:srgbClr val="121212"/>
                </a:solidFill>
                <a:effectLst/>
                <a:latin typeface="-apple-system"/>
              </a:rPr>
              <a:t>模型</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a:t>
            </a:r>
            <a:endParaRPr lang="zh-CN" altLang="en-US" sz="2000" dirty="0"/>
          </a:p>
        </p:txBody>
      </p:sp>
      <p:sp>
        <p:nvSpPr>
          <p:cNvPr id="16" name="文本框 15">
            <a:extLst>
              <a:ext uri="{FF2B5EF4-FFF2-40B4-BE49-F238E27FC236}">
                <a16:creationId xmlns:a16="http://schemas.microsoft.com/office/drawing/2014/main" id="{5321920C-7260-48F5-9E6E-496E558456F2}"/>
              </a:ext>
            </a:extLst>
          </p:cNvPr>
          <p:cNvSpPr txBox="1"/>
          <p:nvPr/>
        </p:nvSpPr>
        <p:spPr>
          <a:xfrm>
            <a:off x="5951538" y="1995850"/>
            <a:ext cx="6097656" cy="400110"/>
          </a:xfrm>
          <a:prstGeom prst="rect">
            <a:avLst/>
          </a:prstGeom>
          <a:noFill/>
        </p:spPr>
        <p:txBody>
          <a:bodyPr wrap="square">
            <a:spAutoFit/>
          </a:bodyPr>
          <a:lstStyle/>
          <a:p>
            <a:r>
              <a:rPr lang="zh-CN" altLang="en-US" sz="2000" b="1" i="0" dirty="0">
                <a:solidFill>
                  <a:srgbClr val="121212"/>
                </a:solidFill>
                <a:effectLst/>
                <a:latin typeface="-apple-system"/>
              </a:rPr>
              <a:t>其核心思想：</a:t>
            </a:r>
            <a:endParaRPr lang="zh-CN" altLang="en-US" b="1" dirty="0"/>
          </a:p>
        </p:txBody>
      </p:sp>
      <p:sp>
        <p:nvSpPr>
          <p:cNvPr id="17" name="文本框 16">
            <a:extLst>
              <a:ext uri="{FF2B5EF4-FFF2-40B4-BE49-F238E27FC236}">
                <a16:creationId xmlns:a16="http://schemas.microsoft.com/office/drawing/2014/main" id="{3DAD4241-78B4-4C61-B430-66460E21D2E4}"/>
              </a:ext>
            </a:extLst>
          </p:cNvPr>
          <p:cNvSpPr txBox="1"/>
          <p:nvPr/>
        </p:nvSpPr>
        <p:spPr>
          <a:xfrm>
            <a:off x="6065816" y="4146182"/>
            <a:ext cx="6097656" cy="400110"/>
          </a:xfrm>
          <a:prstGeom prst="rect">
            <a:avLst/>
          </a:prstGeom>
          <a:noFill/>
        </p:spPr>
        <p:txBody>
          <a:bodyPr wrap="square">
            <a:spAutoFit/>
          </a:bodyPr>
          <a:lstStyle/>
          <a:p>
            <a:r>
              <a:rPr lang="zh-CN" altLang="en-US" sz="2000" b="1" dirty="0">
                <a:solidFill>
                  <a:srgbClr val="121212"/>
                </a:solidFill>
                <a:latin typeface="-apple-system"/>
              </a:rPr>
              <a:t>优点</a:t>
            </a:r>
            <a:r>
              <a:rPr lang="zh-CN" altLang="en-US" sz="2000" b="1" i="0" dirty="0">
                <a:solidFill>
                  <a:srgbClr val="121212"/>
                </a:solidFill>
                <a:effectLst/>
                <a:latin typeface="-apple-system"/>
              </a:rPr>
              <a:t>：</a:t>
            </a:r>
            <a:endParaRPr lang="zh-CN" altLang="en-US" b="1" dirty="0"/>
          </a:p>
        </p:txBody>
      </p:sp>
      <p:sp>
        <p:nvSpPr>
          <p:cNvPr id="18" name="文本框 17">
            <a:extLst>
              <a:ext uri="{FF2B5EF4-FFF2-40B4-BE49-F238E27FC236}">
                <a16:creationId xmlns:a16="http://schemas.microsoft.com/office/drawing/2014/main" id="{A6AFE49F-BE13-4180-8FAA-CB4450B8C570}"/>
              </a:ext>
            </a:extLst>
          </p:cNvPr>
          <p:cNvSpPr txBox="1"/>
          <p:nvPr/>
        </p:nvSpPr>
        <p:spPr>
          <a:xfrm>
            <a:off x="6408254" y="4625814"/>
            <a:ext cx="3163129" cy="369332"/>
          </a:xfrm>
          <a:prstGeom prst="rect">
            <a:avLst/>
          </a:prstGeom>
          <a:noFill/>
        </p:spPr>
        <p:txBody>
          <a:bodyPr wrap="square">
            <a:spAutoFit/>
          </a:bodyPr>
          <a:lstStyle/>
          <a:p>
            <a:r>
              <a:rPr lang="en-US" altLang="zh-CN" b="1" i="0" dirty="0">
                <a:solidFill>
                  <a:srgbClr val="121212"/>
                </a:solidFill>
                <a:effectLst/>
                <a:latin typeface="-apple-system"/>
              </a:rPr>
              <a:t>1. </a:t>
            </a:r>
            <a:r>
              <a:rPr lang="zh-CN" altLang="en-US" b="1" i="0" dirty="0">
                <a:solidFill>
                  <a:srgbClr val="121212"/>
                </a:solidFill>
                <a:effectLst/>
                <a:latin typeface="-apple-system"/>
              </a:rPr>
              <a:t>提升模型精度</a:t>
            </a:r>
            <a:endParaRPr lang="zh-CN" altLang="en-US" dirty="0"/>
          </a:p>
        </p:txBody>
      </p:sp>
      <p:sp>
        <p:nvSpPr>
          <p:cNvPr id="20" name="文本框 19">
            <a:extLst>
              <a:ext uri="{FF2B5EF4-FFF2-40B4-BE49-F238E27FC236}">
                <a16:creationId xmlns:a16="http://schemas.microsoft.com/office/drawing/2014/main" id="{E9B24868-0334-4C1B-A4FB-FCBFADC2E81E}"/>
              </a:ext>
            </a:extLst>
          </p:cNvPr>
          <p:cNvSpPr txBox="1"/>
          <p:nvPr/>
        </p:nvSpPr>
        <p:spPr>
          <a:xfrm>
            <a:off x="6408254" y="5121750"/>
            <a:ext cx="3759476" cy="369332"/>
          </a:xfrm>
          <a:prstGeom prst="rect">
            <a:avLst/>
          </a:prstGeom>
          <a:noFill/>
        </p:spPr>
        <p:txBody>
          <a:bodyPr wrap="square">
            <a:spAutoFit/>
          </a:bodyPr>
          <a:lstStyle/>
          <a:p>
            <a:r>
              <a:rPr lang="en-US" altLang="zh-CN" b="1" i="0" dirty="0">
                <a:solidFill>
                  <a:srgbClr val="121212"/>
                </a:solidFill>
                <a:effectLst/>
                <a:latin typeface="-apple-system"/>
              </a:rPr>
              <a:t>2. </a:t>
            </a:r>
            <a:r>
              <a:rPr lang="zh-CN" altLang="en-US" b="1" i="0" dirty="0">
                <a:solidFill>
                  <a:srgbClr val="121212"/>
                </a:solidFill>
                <a:effectLst/>
                <a:latin typeface="-apple-system"/>
              </a:rPr>
              <a:t>降低模型时延，压缩网络参数</a:t>
            </a:r>
            <a:endParaRPr lang="zh-CN" altLang="en-US" dirty="0"/>
          </a:p>
        </p:txBody>
      </p:sp>
      <p:sp>
        <p:nvSpPr>
          <p:cNvPr id="22" name="文本框 21">
            <a:extLst>
              <a:ext uri="{FF2B5EF4-FFF2-40B4-BE49-F238E27FC236}">
                <a16:creationId xmlns:a16="http://schemas.microsoft.com/office/drawing/2014/main" id="{210DF5FF-E048-4798-895C-4102F8E5CB2F}"/>
              </a:ext>
            </a:extLst>
          </p:cNvPr>
          <p:cNvSpPr txBox="1"/>
          <p:nvPr/>
        </p:nvSpPr>
        <p:spPr>
          <a:xfrm>
            <a:off x="6408254" y="5617686"/>
            <a:ext cx="3361911" cy="369332"/>
          </a:xfrm>
          <a:prstGeom prst="rect">
            <a:avLst/>
          </a:prstGeom>
          <a:noFill/>
        </p:spPr>
        <p:txBody>
          <a:bodyPr wrap="square">
            <a:spAutoFit/>
          </a:bodyPr>
          <a:lstStyle/>
          <a:p>
            <a:r>
              <a:rPr lang="en-US" altLang="zh-CN" b="1" i="0" dirty="0">
                <a:solidFill>
                  <a:srgbClr val="121212"/>
                </a:solidFill>
                <a:effectLst/>
                <a:latin typeface="-apple-system"/>
              </a:rPr>
              <a:t>3. </a:t>
            </a:r>
            <a:r>
              <a:rPr lang="zh-CN" altLang="en-US" b="1" i="0" dirty="0">
                <a:solidFill>
                  <a:srgbClr val="121212"/>
                </a:solidFill>
                <a:effectLst/>
                <a:latin typeface="-apple-system"/>
              </a:rPr>
              <a:t>标签之间的域迁移</a:t>
            </a:r>
            <a:endParaRPr lang="zh-CN" altLang="en-US" dirty="0"/>
          </a:p>
        </p:txBody>
      </p:sp>
    </p:spTree>
    <p:extLst>
      <p:ext uri="{BB962C8B-B14F-4D97-AF65-F5344CB8AC3E}">
        <p14:creationId xmlns:p14="http://schemas.microsoft.com/office/powerpoint/2010/main" val="3829712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7672</TotalTime>
  <Words>434</Words>
  <Application>Microsoft Office PowerPoint</Application>
  <PresentationFormat>宽屏</PresentationFormat>
  <Paragraphs>102</Paragraphs>
  <Slides>18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-apple-system</vt:lpstr>
      <vt:lpstr>NimbusRomNo9L-Medi</vt:lpstr>
      <vt:lpstr>NimbusRomNo9L-Regu</vt:lpstr>
      <vt:lpstr>等线</vt:lpstr>
      <vt:lpstr>Arial</vt:lpstr>
      <vt:lpstr>Calibri</vt:lpstr>
      <vt:lpstr>Calibri Light</vt:lpstr>
      <vt:lpstr>Cambria Math</vt:lpstr>
      <vt:lpstr>Times New Roman</vt:lpstr>
      <vt:lpstr>Office Theme</vt:lpstr>
      <vt:lpstr>Informer  (Informer: Beyond Efficient Transformer for Long Sequence Time-Series Forecasting)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开发计划 – 敏捷开发、持续集成、迭代上线</dc:title>
  <dc:creator>ADMINIBM</dc:creator>
  <cp:lastModifiedBy>天璞</cp:lastModifiedBy>
  <cp:revision>2824</cp:revision>
  <dcterms:created xsi:type="dcterms:W3CDTF">2015-07-07T01:37:00Z</dcterms:created>
  <dcterms:modified xsi:type="dcterms:W3CDTF">2022-05-05T03:45:17Z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