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74" r:id="rId2"/>
    <p:sldId id="827" r:id="rId3"/>
    <p:sldId id="828" r:id="rId4"/>
    <p:sldId id="829" r:id="rId5"/>
    <p:sldId id="781" r:id="rId6"/>
    <p:sldId id="811" r:id="rId7"/>
    <p:sldId id="818" r:id="rId8"/>
    <p:sldId id="819" r:id="rId9"/>
    <p:sldId id="820" r:id="rId10"/>
    <p:sldId id="822" r:id="rId11"/>
    <p:sldId id="786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27"/>
            <p14:sldId id="828"/>
            <p14:sldId id="829"/>
            <p14:sldId id="781"/>
            <p14:sldId id="811"/>
            <p14:sldId id="818"/>
            <p14:sldId id="819"/>
            <p14:sldId id="820"/>
            <p14:sldId id="822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29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8711" autoAdjust="0"/>
  </p:normalViewPr>
  <p:slideViewPr>
    <p:cSldViewPr snapToGrid="0">
      <p:cViewPr varScale="1">
        <p:scale>
          <a:sx n="80" d="100"/>
          <a:sy n="80" d="100"/>
        </p:scale>
        <p:origin x="86" y="192"/>
      </p:cViewPr>
      <p:guideLst>
        <p:guide orient="horz" pos="2251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16:47:53.639" idx="29">
    <p:pos x="823" y="1786"/>
    <p:text>一共的节点个数是N
i表示其中一个节点
F表示每个节点特征个数
T表示时间序列长度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7T13:28:58.282" idx="19">
    <p:pos x="2232" y="567"/>
    <p:text>考虑车流量，车速或者其他特征之间的权重关系</p:text>
    <p:extLst>
      <p:ext uri="{C676402C-5697-4E1C-873F-D02D1690AC5C}">
        <p15:threadingInfo xmlns:p15="http://schemas.microsoft.com/office/powerpoint/2012/main" timeZoneBias="-480"/>
      </p:ext>
    </p:extLst>
  </p:cm>
  <p:cm authorId="1" dt="2021-09-07T13:30:21.406" idx="20">
    <p:pos x="2941" y="1200"/>
    <p:text>第i个站点的第p个特征，x^{i,p}属于R^T,
T是时间长度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7T13:28:58.282" idx="21">
    <p:pos x="2232" y="567"/>
    <p:text>GCN对于长范围的节点考虑不全所以对于所有节点进行attention
先对路网图按照1步可达，2步可达进行划分。</p:text>
    <p:extLst>
      <p:ext uri="{C676402C-5697-4E1C-873F-D02D1690AC5C}">
        <p15:threadingInfo xmlns:p15="http://schemas.microsoft.com/office/powerpoint/2012/main" timeZoneBias="-480"/>
      </p:ext>
    </p:extLst>
  </p:cm>
  <p:cm authorId="1" dt="2021-09-07T14:16:11.302" idx="23">
    <p:pos x="1808" y="2833"/>
    <p:text>在不同的时间点，对于各个子图的节点的聚合有其权重W_{t,k}</p:text>
    <p:extLst>
      <p:ext uri="{C676402C-5697-4E1C-873F-D02D1690AC5C}">
        <p15:threadingInfo xmlns:p15="http://schemas.microsoft.com/office/powerpoint/2012/main" timeZoneBias="-480"/>
      </p:ext>
    </p:extLst>
  </p:cm>
  <p:cm authorId="1" dt="2021-09-07T14:16:20.384" idx="24">
    <p:pos x="2054" y="2346"/>
    <p:text>接着在不同的邻接子图中的各个节点有自己的权重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2021/10/14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231F20"/>
                </a:solidFill>
                <a:effectLst/>
                <a:latin typeface="Times-Bold"/>
              </a:rPr>
              <a:t>MASTGCN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231F20"/>
                </a:solidFill>
                <a:latin typeface="Times-Roman"/>
              </a:rPr>
              <a:t>Multi-stage attention spatial-temporal graph</a:t>
            </a:r>
            <a:br>
              <a:rPr lang="en-US" altLang="zh-CN" sz="2800" dirty="0">
                <a:solidFill>
                  <a:srgbClr val="231F20"/>
                </a:solidFill>
                <a:latin typeface="Times-Roman"/>
              </a:rPr>
            </a:br>
            <a:r>
              <a:rPr lang="en-US" altLang="zh-CN" sz="2800" dirty="0">
                <a:solidFill>
                  <a:srgbClr val="231F20"/>
                </a:solidFill>
                <a:latin typeface="Times-Roman"/>
              </a:rPr>
              <a:t> networks for traffic prediction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8266" y="5293380"/>
            <a:ext cx="5859558" cy="1655762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596105" y="2923004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December 2020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4574733" y="3685153"/>
            <a:ext cx="4183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(Neurocomputing)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407826" y="4341530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Journal Rank: </a:t>
            </a:r>
            <a:r>
              <a:rPr lang="en-US" altLang="zh-CN" sz="2800" dirty="0"/>
              <a:t>Q1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)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3"/>
    </mc:Choice>
    <mc:Fallback xmlns="">
      <p:transition spd="slow" advTm="6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I"/>
              </a:rPr>
              <a:t>Spatial attention mechanism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36">
            <a:extLst>
              <a:ext uri="{FF2B5EF4-FFF2-40B4-BE49-F238E27FC236}">
                <a16:creationId xmlns:a16="http://schemas.microsoft.com/office/drawing/2014/main" id="{101D3FE0-75BA-4088-A3A2-DCCC7C0BF952}"/>
              </a:ext>
            </a:extLst>
          </p:cNvPr>
          <p:cNvSpPr txBox="1"/>
          <p:nvPr/>
        </p:nvSpPr>
        <p:spPr>
          <a:xfrm>
            <a:off x="793632" y="20129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internal attention mechanism</a:t>
            </a:r>
            <a:endParaRPr lang="zh-CN" altLang="en-US" sz="28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2D15CED-3C83-40E7-B5C3-DCAA9DC5A7DC}"/>
              </a:ext>
            </a:extLst>
          </p:cNvPr>
          <p:cNvSpPr/>
          <p:nvPr/>
        </p:nvSpPr>
        <p:spPr bwMode="auto">
          <a:xfrm>
            <a:off x="514350" y="21840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36">
            <a:extLst>
              <a:ext uri="{FF2B5EF4-FFF2-40B4-BE49-F238E27FC236}">
                <a16:creationId xmlns:a16="http://schemas.microsoft.com/office/drawing/2014/main" id="{F235FDC1-D7B0-4B57-BE53-EC53C9508F0C}"/>
              </a:ext>
            </a:extLst>
          </p:cNvPr>
          <p:cNvSpPr txBox="1"/>
          <p:nvPr/>
        </p:nvSpPr>
        <p:spPr>
          <a:xfrm>
            <a:off x="793632" y="3074522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latin typeface="AdvGulliv-R"/>
              </a:rPr>
              <a:t>Encoder &amp; Decoder</a:t>
            </a:r>
            <a:endParaRPr lang="zh-CN" altLang="en-US" sz="28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EC75B43-6952-4695-8FD4-B6E52A64C6B3}"/>
              </a:ext>
            </a:extLst>
          </p:cNvPr>
          <p:cNvSpPr/>
          <p:nvPr/>
        </p:nvSpPr>
        <p:spPr bwMode="auto">
          <a:xfrm>
            <a:off x="514350" y="324564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755469-3ADF-41F8-8607-AF618561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48" y="917599"/>
            <a:ext cx="6542190" cy="57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D9166C76-380F-471A-8DF3-734EA948224E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NimbusRomNo9L-Medi"/>
              </a:rPr>
              <a:t>数据集使用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A806E53-6602-48DF-840D-934C675A153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CCEA9181-41A8-42B4-BC53-B5849ED2171A}"/>
              </a:ext>
            </a:extLst>
          </p:cNvPr>
          <p:cNvSpPr txBox="1"/>
          <p:nvPr/>
        </p:nvSpPr>
        <p:spPr>
          <a:xfrm>
            <a:off x="793632" y="3840841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前人研究问题</a:t>
            </a:r>
            <a:endParaRPr lang="zh-CN" altLang="en-US" sz="28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8B27D8-F042-493E-8776-D07CFAB36768}"/>
              </a:ext>
            </a:extLst>
          </p:cNvPr>
          <p:cNvSpPr/>
          <p:nvPr/>
        </p:nvSpPr>
        <p:spPr bwMode="auto">
          <a:xfrm>
            <a:off x="514350" y="4011964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36">
            <a:extLst>
              <a:ext uri="{FF2B5EF4-FFF2-40B4-BE49-F238E27FC236}">
                <a16:creationId xmlns:a16="http://schemas.microsoft.com/office/drawing/2014/main" id="{F4E21CD8-AB78-4026-A08B-A334E8A691AE}"/>
              </a:ext>
            </a:extLst>
          </p:cNvPr>
          <p:cNvSpPr txBox="1"/>
          <p:nvPr/>
        </p:nvSpPr>
        <p:spPr>
          <a:xfrm>
            <a:off x="901582" y="1874052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PeMSD4</a:t>
            </a:r>
            <a:endParaRPr lang="zh-CN" altLang="en-US" sz="2800" dirty="0"/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FBD01CAC-3652-44B5-9E46-4F754A65547C}"/>
              </a:ext>
            </a:extLst>
          </p:cNvPr>
          <p:cNvSpPr txBox="1"/>
          <p:nvPr/>
        </p:nvSpPr>
        <p:spPr>
          <a:xfrm>
            <a:off x="901582" y="2481726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PemSD8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EF200A-812A-46E9-AA29-1E96AE4FF604}"/>
              </a:ext>
            </a:extLst>
          </p:cNvPr>
          <p:cNvSpPr txBox="1"/>
          <p:nvPr/>
        </p:nvSpPr>
        <p:spPr>
          <a:xfrm>
            <a:off x="1137977" y="4448515"/>
            <a:ext cx="49580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2E3033"/>
                </a:solidFill>
                <a:latin typeface="Arial" panose="020B0604020202020204" pitchFamily="34" charset="0"/>
              </a:rPr>
              <a:t>对于不同的时间序列特征来说（速度，流量等），其他研究忽略了不同时间序列特征之间的非线性交互。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3B6C46-C7DD-4C31-A87D-EFD938060140}"/>
              </a:ext>
            </a:extLst>
          </p:cNvPr>
          <p:cNvSpPr txBox="1"/>
          <p:nvPr/>
        </p:nvSpPr>
        <p:spPr>
          <a:xfrm>
            <a:off x="1127929" y="5548632"/>
            <a:ext cx="4860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采用固定的拉普拉斯矩阵构成的图卷积网络，没有考虑空间关联的动态性</a:t>
            </a:r>
            <a:r>
              <a:rPr lang="zh-CN" altLang="en-US" sz="2000" dirty="0">
                <a:solidFill>
                  <a:srgbClr val="2E3033"/>
                </a:solidFill>
                <a:latin typeface="Arial" panose="020B0604020202020204" pitchFamily="34" charset="0"/>
              </a:rPr>
              <a:t>。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F0978-C6A0-49F9-9581-2FF3B58FD065}"/>
              </a:ext>
            </a:extLst>
          </p:cNvPr>
          <p:cNvSpPr txBox="1"/>
          <p:nvPr/>
        </p:nvSpPr>
        <p:spPr>
          <a:xfrm>
            <a:off x="7089650" y="5548720"/>
            <a:ext cx="516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引入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AdvGulliv-R"/>
                <a:ea typeface="宋体" panose="02010600030101010101" pitchFamily="2" charset="-122"/>
              </a:rPr>
              <a:t>dynamic neighborhood-based attention </a:t>
            </a:r>
            <a:endParaRPr lang="en-US" altLang="zh-CN" sz="2000" b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AdvGulliv-R"/>
              </a:rPr>
              <a:t>mechanism</a:t>
            </a:r>
            <a:endParaRPr lang="zh-CN" altLang="en-US" sz="2000" b="1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6ACC8D1-DB78-4CAB-A7A1-615366E17ADE}"/>
              </a:ext>
            </a:extLst>
          </p:cNvPr>
          <p:cNvSpPr/>
          <p:nvPr/>
        </p:nvSpPr>
        <p:spPr bwMode="auto">
          <a:xfrm>
            <a:off x="6337681" y="4536489"/>
            <a:ext cx="462614" cy="2924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FFE8E8-AA19-4653-AA6C-28AD705BAB20}"/>
              </a:ext>
            </a:extLst>
          </p:cNvPr>
          <p:cNvSpPr txBox="1"/>
          <p:nvPr/>
        </p:nvSpPr>
        <p:spPr>
          <a:xfrm>
            <a:off x="7089650" y="4428864"/>
            <a:ext cx="396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引入</a:t>
            </a:r>
            <a:r>
              <a:rPr lang="en-US" altLang="zh-CN" sz="2000" b="1" dirty="0"/>
              <a:t>Internal attention</a:t>
            </a:r>
            <a:endParaRPr lang="zh-CN" altLang="en-US" sz="2000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B4CD96C-9C9A-4257-8B40-67AE175677B4}"/>
              </a:ext>
            </a:extLst>
          </p:cNvPr>
          <p:cNvSpPr/>
          <p:nvPr/>
        </p:nvSpPr>
        <p:spPr bwMode="auto">
          <a:xfrm>
            <a:off x="6337681" y="5756332"/>
            <a:ext cx="462614" cy="2924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6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D9166C76-380F-471A-8DF3-734EA948224E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NimbusRomNo9L-Medi"/>
              </a:rPr>
              <a:t>数据集使用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A806E53-6602-48DF-840D-934C675A153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CCEA9181-41A8-42B4-BC53-B5849ED2171A}"/>
              </a:ext>
            </a:extLst>
          </p:cNvPr>
          <p:cNvSpPr txBox="1"/>
          <p:nvPr/>
        </p:nvSpPr>
        <p:spPr>
          <a:xfrm>
            <a:off x="793632" y="3840841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前人研究问题</a:t>
            </a:r>
            <a:endParaRPr lang="zh-CN" altLang="en-US" sz="28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8B27D8-F042-493E-8776-D07CFAB36768}"/>
              </a:ext>
            </a:extLst>
          </p:cNvPr>
          <p:cNvSpPr/>
          <p:nvPr/>
        </p:nvSpPr>
        <p:spPr bwMode="auto">
          <a:xfrm>
            <a:off x="514350" y="4011964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36">
            <a:extLst>
              <a:ext uri="{FF2B5EF4-FFF2-40B4-BE49-F238E27FC236}">
                <a16:creationId xmlns:a16="http://schemas.microsoft.com/office/drawing/2014/main" id="{F4E21CD8-AB78-4026-A08B-A334E8A691AE}"/>
              </a:ext>
            </a:extLst>
          </p:cNvPr>
          <p:cNvSpPr txBox="1"/>
          <p:nvPr/>
        </p:nvSpPr>
        <p:spPr>
          <a:xfrm>
            <a:off x="901582" y="1874052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PeMSD4</a:t>
            </a:r>
            <a:endParaRPr lang="zh-CN" altLang="en-US" sz="2800" dirty="0"/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FBD01CAC-3652-44B5-9E46-4F754A65547C}"/>
              </a:ext>
            </a:extLst>
          </p:cNvPr>
          <p:cNvSpPr txBox="1"/>
          <p:nvPr/>
        </p:nvSpPr>
        <p:spPr>
          <a:xfrm>
            <a:off x="901582" y="2481726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PemSD8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EF200A-812A-46E9-AA29-1E96AE4FF604}"/>
              </a:ext>
            </a:extLst>
          </p:cNvPr>
          <p:cNvSpPr txBox="1"/>
          <p:nvPr/>
        </p:nvSpPr>
        <p:spPr>
          <a:xfrm>
            <a:off x="1137977" y="4448515"/>
            <a:ext cx="4958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2E3033"/>
                </a:solidFill>
                <a:latin typeface="Arial" panose="020B0604020202020204" pitchFamily="34" charset="0"/>
              </a:rPr>
              <a:t>对于时间序列特征来说，其他研究忽略了不同时间序列特征之间的非线性交互。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3B6C46-C7DD-4C31-A87D-EFD938060140}"/>
              </a:ext>
            </a:extLst>
          </p:cNvPr>
          <p:cNvSpPr txBox="1"/>
          <p:nvPr/>
        </p:nvSpPr>
        <p:spPr>
          <a:xfrm>
            <a:off x="1127929" y="5548632"/>
            <a:ext cx="4860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采用固定的拉普拉斯矩阵构成的图卷积网络，没有考虑空间关联的动态性</a:t>
            </a:r>
            <a:r>
              <a:rPr lang="zh-CN" altLang="en-US" sz="2000" dirty="0">
                <a:solidFill>
                  <a:srgbClr val="2E3033"/>
                </a:solidFill>
                <a:latin typeface="Arial" panose="020B0604020202020204" pitchFamily="34" charset="0"/>
              </a:rPr>
              <a:t>。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F0978-C6A0-49F9-9581-2FF3B58FD065}"/>
              </a:ext>
            </a:extLst>
          </p:cNvPr>
          <p:cNvSpPr txBox="1"/>
          <p:nvPr/>
        </p:nvSpPr>
        <p:spPr>
          <a:xfrm>
            <a:off x="7089650" y="5548720"/>
            <a:ext cx="516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引入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AdvGulliv-R"/>
                <a:ea typeface="宋体" panose="02010600030101010101" pitchFamily="2" charset="-122"/>
              </a:rPr>
              <a:t>dynamic neighborhood-based attention </a:t>
            </a:r>
            <a:endParaRPr lang="en-US" altLang="zh-CN" sz="2000" b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AdvGulliv-R"/>
              </a:rPr>
              <a:t>mechanism</a:t>
            </a:r>
            <a:endParaRPr lang="zh-CN" altLang="en-US" sz="2000" b="1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6ACC8D1-DB78-4CAB-A7A1-615366E17ADE}"/>
              </a:ext>
            </a:extLst>
          </p:cNvPr>
          <p:cNvSpPr/>
          <p:nvPr/>
        </p:nvSpPr>
        <p:spPr bwMode="auto">
          <a:xfrm>
            <a:off x="6337681" y="4536489"/>
            <a:ext cx="462614" cy="2924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FFE8E8-AA19-4653-AA6C-28AD705BAB20}"/>
              </a:ext>
            </a:extLst>
          </p:cNvPr>
          <p:cNvSpPr txBox="1"/>
          <p:nvPr/>
        </p:nvSpPr>
        <p:spPr>
          <a:xfrm>
            <a:off x="7089650" y="4428864"/>
            <a:ext cx="396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引入</a:t>
            </a:r>
            <a:r>
              <a:rPr lang="en-US" altLang="zh-CN" sz="2000" b="1" dirty="0"/>
              <a:t>Internal attention</a:t>
            </a:r>
            <a:endParaRPr lang="zh-CN" altLang="en-US" sz="2000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B4CD96C-9C9A-4257-8B40-67AE175677B4}"/>
              </a:ext>
            </a:extLst>
          </p:cNvPr>
          <p:cNvSpPr/>
          <p:nvPr/>
        </p:nvSpPr>
        <p:spPr bwMode="auto">
          <a:xfrm>
            <a:off x="6337681" y="5756332"/>
            <a:ext cx="462614" cy="2924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70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5400C3-ACF0-445A-8136-828B45FC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0CCCA2-7957-440B-BB3A-3D22A4F3C12A}"/>
              </a:ext>
            </a:extLst>
          </p:cNvPr>
          <p:cNvSpPr txBox="1"/>
          <p:nvPr/>
        </p:nvSpPr>
        <p:spPr>
          <a:xfrm>
            <a:off x="360359" y="259360"/>
            <a:ext cx="401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模型的输入以及输出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794092C4-1E09-4C30-935F-BC8D3EE82559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NimbusRomNo9L-Medi"/>
              </a:rPr>
              <a:t>输入</a:t>
            </a:r>
            <a:endParaRPr lang="zh-CN" altLang="en-US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9BEE144-E605-414D-B61A-D4BBB32CCFB3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0D4904-7877-4BF3-BCAE-ECADF297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93" y="3028675"/>
            <a:ext cx="3593744" cy="532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EB1C2D-DE24-43C3-8A08-0F32C55F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3" y="1855651"/>
            <a:ext cx="3737704" cy="6165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5DE843-2955-4029-B1F2-FCA829EA6CDA}"/>
              </a:ext>
            </a:extLst>
          </p:cNvPr>
          <p:cNvSpPr txBox="1"/>
          <p:nvPr/>
        </p:nvSpPr>
        <p:spPr>
          <a:xfrm>
            <a:off x="5725033" y="1963860"/>
            <a:ext cx="3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节点</a:t>
            </a:r>
            <a:r>
              <a:rPr lang="en-US" altLang="zh-CN" sz="2000" b="1" dirty="0"/>
              <a:t>X</a:t>
            </a:r>
            <a:r>
              <a:rPr lang="en-US" altLang="zh-CN" sz="2000" b="1" baseline="30000" dirty="0"/>
              <a:t>i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时刻的特征</a:t>
            </a:r>
            <a:endParaRPr lang="zh-CN" altLang="en-US" sz="2000" b="1" baseline="300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F7D41C7B-4C72-42ED-B913-E64E00FD878E}"/>
              </a:ext>
            </a:extLst>
          </p:cNvPr>
          <p:cNvSpPr/>
          <p:nvPr/>
        </p:nvSpPr>
        <p:spPr bwMode="auto">
          <a:xfrm>
            <a:off x="5121902" y="2060220"/>
            <a:ext cx="377072" cy="2073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150697ED-28E7-4507-96A9-BA5AB7366AD8}"/>
              </a:ext>
            </a:extLst>
          </p:cNvPr>
          <p:cNvSpPr txBox="1"/>
          <p:nvPr/>
        </p:nvSpPr>
        <p:spPr>
          <a:xfrm>
            <a:off x="793632" y="3733265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NimbusRomNo9L-Medi"/>
              </a:rPr>
              <a:t>输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出</a:t>
            </a:r>
            <a:endParaRPr lang="zh-CN" altLang="en-US" sz="28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65DF72B-3743-4A2B-A52E-3CA9339E3875}"/>
              </a:ext>
            </a:extLst>
          </p:cNvPr>
          <p:cNvSpPr/>
          <p:nvPr/>
        </p:nvSpPr>
        <p:spPr bwMode="auto">
          <a:xfrm>
            <a:off x="514350" y="390438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6F7A91F-CF7F-4687-A0A7-8EEECF412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3" y="5254547"/>
            <a:ext cx="4182820" cy="5997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A7E375C-E787-454D-B51E-8E7977834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7" y="4437543"/>
            <a:ext cx="4320876" cy="59974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22E2E9F-C446-4379-9AC2-6DB0116EC7FF}"/>
              </a:ext>
            </a:extLst>
          </p:cNvPr>
          <p:cNvSpPr txBox="1"/>
          <p:nvPr/>
        </p:nvSpPr>
        <p:spPr>
          <a:xfrm>
            <a:off x="5849152" y="4555461"/>
            <a:ext cx="3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预测节点</a:t>
            </a:r>
            <a:r>
              <a:rPr lang="en-US" altLang="zh-CN" sz="2000" b="1" dirty="0"/>
              <a:t>Y</a:t>
            </a:r>
            <a:r>
              <a:rPr lang="en-US" altLang="zh-CN" sz="2000" b="1" baseline="30000" dirty="0"/>
              <a:t>i</a:t>
            </a:r>
            <a:r>
              <a:rPr lang="zh-CN" altLang="en-US" sz="2000" b="1" dirty="0"/>
              <a:t>的未来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个时刻</a:t>
            </a:r>
            <a:endParaRPr lang="zh-CN" altLang="en-US" sz="2000" b="1" baseline="30000" dirty="0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DF286B66-D131-455F-A5F7-76C9DFC16526}"/>
              </a:ext>
            </a:extLst>
          </p:cNvPr>
          <p:cNvSpPr/>
          <p:nvPr/>
        </p:nvSpPr>
        <p:spPr bwMode="auto">
          <a:xfrm>
            <a:off x="5246021" y="4651821"/>
            <a:ext cx="377072" cy="2073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4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2C95E-ACAD-4149-941D-BAA41079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59" y="977889"/>
            <a:ext cx="6542190" cy="5747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internal attention mechanism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5717D6E-0662-4883-95F6-1E6B212B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30" y="2128263"/>
            <a:ext cx="3623400" cy="3462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6D2B5-1C77-4090-BB0C-9EC27CF58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2" y="1910505"/>
            <a:ext cx="5076930" cy="17671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AB1E25-2EF7-4363-BB9B-7516E5DE0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2" y="3959586"/>
            <a:ext cx="6640658" cy="97477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8DBFD6E-A048-4206-A11C-EF7F922A8F04}"/>
              </a:ext>
            </a:extLst>
          </p:cNvPr>
          <p:cNvCxnSpPr/>
          <p:nvPr/>
        </p:nvCxnSpPr>
        <p:spPr bwMode="auto">
          <a:xfrm flipV="1">
            <a:off x="10388338" y="1753386"/>
            <a:ext cx="113122" cy="980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2CB7D60-27BF-4D72-93E3-CC8BC292676A}"/>
              </a:ext>
            </a:extLst>
          </p:cNvPr>
          <p:cNvSpPr txBox="1"/>
          <p:nvPr/>
        </p:nvSpPr>
        <p:spPr>
          <a:xfrm>
            <a:off x="10437852" y="1298469"/>
            <a:ext cx="82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速度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6AE53C-20FA-4BB8-805E-C7456CCCD9FA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68345" y="3723313"/>
            <a:ext cx="370785" cy="262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4934CC2-6566-4157-968B-20D918C4CF91}"/>
              </a:ext>
            </a:extLst>
          </p:cNvPr>
          <p:cNvSpPr txBox="1"/>
          <p:nvPr/>
        </p:nvSpPr>
        <p:spPr>
          <a:xfrm>
            <a:off x="11239130" y="3476828"/>
            <a:ext cx="82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流量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0A853E-8ECA-463D-89B3-9A939C04142C}"/>
              </a:ext>
            </a:extLst>
          </p:cNvPr>
          <p:cNvCxnSpPr>
            <a:cxnSpLocks/>
          </p:cNvCxnSpPr>
          <p:nvPr/>
        </p:nvCxnSpPr>
        <p:spPr bwMode="auto">
          <a:xfrm>
            <a:off x="10887199" y="4923877"/>
            <a:ext cx="443820" cy="119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1ADF2-380E-4D97-979E-CDD4AE46FD74}"/>
              </a:ext>
            </a:extLst>
          </p:cNvPr>
          <p:cNvSpPr txBox="1"/>
          <p:nvPr/>
        </p:nvSpPr>
        <p:spPr>
          <a:xfrm>
            <a:off x="11257984" y="4934361"/>
            <a:ext cx="82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其他特征</a:t>
            </a:r>
          </a:p>
        </p:txBody>
      </p:sp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"/>
    </mc:Choice>
    <mc:Fallback xmlns="">
      <p:transition spd="slow" advTm="53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I"/>
              </a:rPr>
              <a:t>Spatial attention mechanism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B53E49-EE09-4FD1-A9C6-540C23A05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46" y="2365676"/>
            <a:ext cx="4712005" cy="3524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61C780-D7D8-4AC0-93A9-DF8E2B7D2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9" y="2012960"/>
            <a:ext cx="4580174" cy="6428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D0C15D-5B64-4813-A63F-FE8B04FA2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9" y="2821174"/>
            <a:ext cx="2344053" cy="9496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5A2AD7-7F80-413E-BEC5-AB35AE035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9" y="3936198"/>
            <a:ext cx="2763456" cy="4046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87F0E4-6EFF-4BC1-86CF-7FB6EB9DF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9" y="4656779"/>
            <a:ext cx="2064633" cy="5082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50F116-8E6E-4111-B61E-E06CE18D3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9" y="5417124"/>
            <a:ext cx="3301082" cy="6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Encoder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86C74-12D0-4BC3-8260-2B44902EE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07" y="1136160"/>
            <a:ext cx="7356642" cy="44779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6FD9F1-6C73-417F-AC55-3C537011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2" y="1921104"/>
            <a:ext cx="2707391" cy="641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F6E5A4-0E1E-49A5-8B59-A305F1AD3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22" y="2478248"/>
            <a:ext cx="1353278" cy="498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7CF21B-D573-447B-A84B-CD0A756296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9145"/>
          <a:stretch/>
        </p:blipFill>
        <p:spPr>
          <a:xfrm>
            <a:off x="65217" y="3252851"/>
            <a:ext cx="4734490" cy="6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 err="1">
                <a:solidFill>
                  <a:srgbClr val="000000"/>
                </a:solidFill>
                <a:effectLst/>
                <a:latin typeface="AdvGulliv-R"/>
              </a:rPr>
              <a:t>Decoder+Attention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7517C-AADE-42F9-8727-2D19CECE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33" y="1056398"/>
            <a:ext cx="6715067" cy="3240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6F5356-065D-4AB0-AC68-C81EEBCBF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5" y="1751350"/>
            <a:ext cx="4137094" cy="5232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15B0DC-B3CC-40DB-8A36-E680F814E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4" y="2366540"/>
            <a:ext cx="1928595" cy="10624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005681-BBF4-4DF4-9E96-45071FD9D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4" y="3588105"/>
            <a:ext cx="1690749" cy="7086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606ED9-667A-4F48-91CE-2A2D268C1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5" y="4692416"/>
            <a:ext cx="5015986" cy="622236"/>
          </a:xfrm>
          <a:prstGeom prst="rect">
            <a:avLst/>
          </a:prstGeom>
        </p:spPr>
      </p:pic>
      <p:sp>
        <p:nvSpPr>
          <p:cNvPr id="18" name="文本框 136">
            <a:extLst>
              <a:ext uri="{FF2B5EF4-FFF2-40B4-BE49-F238E27FC236}">
                <a16:creationId xmlns:a16="http://schemas.microsoft.com/office/drawing/2014/main" id="{9FF6A965-A88F-4B9C-AE6C-4E9B219FA904}"/>
              </a:ext>
            </a:extLst>
          </p:cNvPr>
          <p:cNvSpPr txBox="1"/>
          <p:nvPr/>
        </p:nvSpPr>
        <p:spPr>
          <a:xfrm>
            <a:off x="791913" y="5706242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Prediction</a:t>
            </a:r>
            <a:endParaRPr lang="zh-CN" altLang="en-US" sz="28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6595EE-8F74-4ACF-8B48-64D914E6C5A9}"/>
              </a:ext>
            </a:extLst>
          </p:cNvPr>
          <p:cNvSpPr/>
          <p:nvPr/>
        </p:nvSpPr>
        <p:spPr bwMode="auto">
          <a:xfrm>
            <a:off x="512631" y="587736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7BA802D-E9B7-4BB2-9374-D5D6F63737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59" y="5706242"/>
            <a:ext cx="4928164" cy="6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5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219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AdvGulliv-I</vt:lpstr>
      <vt:lpstr>AdvGulliv-R</vt:lpstr>
      <vt:lpstr>NimbusRomNo9L-Medi</vt:lpstr>
      <vt:lpstr>Times-Bold</vt:lpstr>
      <vt:lpstr>Times-Roman</vt:lpstr>
      <vt:lpstr>等线</vt:lpstr>
      <vt:lpstr>宋体</vt:lpstr>
      <vt:lpstr>Arial</vt:lpstr>
      <vt:lpstr>Calibri</vt:lpstr>
      <vt:lpstr>Calibri Light</vt:lpstr>
      <vt:lpstr>Times New Roman</vt:lpstr>
      <vt:lpstr>Office Theme</vt:lpstr>
      <vt:lpstr>MASTGCN  (Multi-stage attention spatial-temporal graph  networks for traffic prediction)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2763</cp:revision>
  <dcterms:created xsi:type="dcterms:W3CDTF">2015-07-07T01:37:00Z</dcterms:created>
  <dcterms:modified xsi:type="dcterms:W3CDTF">2021-10-15T02:09:37Z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