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74" r:id="rId2"/>
    <p:sldId id="816" r:id="rId3"/>
    <p:sldId id="825" r:id="rId4"/>
    <p:sldId id="781" r:id="rId5"/>
    <p:sldId id="811" r:id="rId6"/>
    <p:sldId id="828" r:id="rId7"/>
    <p:sldId id="829" r:id="rId8"/>
    <p:sldId id="826" r:id="rId9"/>
    <p:sldId id="827" r:id="rId10"/>
    <p:sldId id="831" r:id="rId11"/>
    <p:sldId id="830" r:id="rId12"/>
    <p:sldId id="78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25"/>
            <p14:sldId id="781"/>
            <p14:sldId id="811"/>
            <p14:sldId id="828"/>
            <p14:sldId id="829"/>
            <p14:sldId id="826"/>
            <p14:sldId id="827"/>
            <p14:sldId id="831"/>
            <p14:sldId id="830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50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01B903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 autoAdjust="0"/>
    <p:restoredTop sz="91615" autoAdjust="0"/>
  </p:normalViewPr>
  <p:slideViewPr>
    <p:cSldViewPr snapToGrid="0">
      <p:cViewPr varScale="1">
        <p:scale>
          <a:sx n="79" d="100"/>
          <a:sy n="79" d="100"/>
        </p:scale>
        <p:origin x="859" y="48"/>
      </p:cViewPr>
      <p:guideLst>
        <p:guide orient="horz" pos="2273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21:51:13.369" idx="45">
    <p:pos x="2067" y="2732"/>
    <p:text>t出发时间
r表示旅程时间
P旅程所经过的道路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22:19:24.436" idx="46">
    <p:pos x="4972" y="1004"/>
    <p:text>weighted sum function, the maximum function or other suitable aggregation functions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22:37:39.472" idx="48">
    <p:pos x="5096" y="985"/>
    <p:text>but without explicit representation learning,
没有学习图的表示</p:text>
    <p:extLst>
      <p:ext uri="{C676402C-5697-4E1C-873F-D02D1690AC5C}">
        <p15:threadingInfo xmlns:p15="http://schemas.microsoft.com/office/powerpoint/2012/main" timeZoneBias="-480"/>
      </p:ext>
    </p:extLst>
  </p:cm>
  <p:cm authorId="1" dt="2022-04-22T13:28:06.859" idx="49">
    <p:pos x="5482" y="2449"/>
    <p:text>this reflects the joint effects of the increasing denominator and the numerator, i.e., a larger travel distance usually means more uncertainties as well as a longer travel time.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2022/4/22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663" y="536937"/>
            <a:ext cx="9937750" cy="265315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LinLibertineT"/>
              </a:rPr>
              <a:t>MURAT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1800" b="1" dirty="0"/>
              <a:t>Multi-task Representation Learning for Travel Time Estimation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1102" y="5620184"/>
            <a:ext cx="3600898" cy="942107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824984" y="2746459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August,2018	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581571" y="3504821"/>
            <a:ext cx="16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KDD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79305A-4A6A-43E0-8F84-FDE8886B5F30}"/>
              </a:ext>
            </a:extLst>
          </p:cNvPr>
          <p:cNvSpPr txBox="1"/>
          <p:nvPr/>
        </p:nvSpPr>
        <p:spPr>
          <a:xfrm>
            <a:off x="4289310" y="4419220"/>
            <a:ext cx="420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Conference Rank: CCF 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Effect of Spatiotemporal Embedding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2D8251-2072-44BE-B246-DCB078A3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09" y="1887586"/>
            <a:ext cx="6466929" cy="2246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37542B-E836-4382-BF3B-D3FF360AB5BF}"/>
              </a:ext>
            </a:extLst>
          </p:cNvPr>
          <p:cNvSpPr txBox="1"/>
          <p:nvPr/>
        </p:nvSpPr>
        <p:spPr>
          <a:xfrm>
            <a:off x="2711484" y="438620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RawST: neither the spatial nor the temporal embedding is used.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1CFB0C-2C3E-456A-B52D-40B1453C6DE0}"/>
              </a:ext>
            </a:extLst>
          </p:cNvPr>
          <p:cNvSpPr txBox="1"/>
          <p:nvPr/>
        </p:nvSpPr>
        <p:spPr>
          <a:xfrm>
            <a:off x="2711484" y="482282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SEmb: only the spatial embedding is used.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F166C6-167C-4710-B8CE-3EC4686A5A6C}"/>
              </a:ext>
            </a:extLst>
          </p:cNvPr>
          <p:cNvSpPr txBox="1"/>
          <p:nvPr/>
        </p:nvSpPr>
        <p:spPr>
          <a:xfrm>
            <a:off x="2711484" y="531470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TEmb: only the temporal embedding is used.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210376-5AF7-4A74-AB4E-69963090D745}"/>
              </a:ext>
            </a:extLst>
          </p:cNvPr>
          <p:cNvSpPr txBox="1"/>
          <p:nvPr/>
        </p:nvSpPr>
        <p:spPr>
          <a:xfrm>
            <a:off x="2711484" y="580657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STEmb: both the spatial and the temporal embeddings are used.</a:t>
            </a:r>
          </a:p>
        </p:txBody>
      </p:sp>
    </p:spTree>
    <p:extLst>
      <p:ext uri="{BB962C8B-B14F-4D97-AF65-F5344CB8AC3E}">
        <p14:creationId xmlns:p14="http://schemas.microsoft.com/office/powerpoint/2010/main" val="18386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Effect of Multi-task Learning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37CC7D-7BE3-46E7-8651-9FA02E82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4" y="1679775"/>
            <a:ext cx="4910056" cy="17346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A5EDD6-F9ED-417D-B26C-57C77A799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77" y="3749768"/>
            <a:ext cx="569263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268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BJS-Pickup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难点分析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、有限的可用信息以及复杂的时空依赖性</a:t>
            </a:r>
            <a:endParaRPr lang="zh-CN" altLang="en-US" sz="20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79A30A1-8EB5-4E54-94E6-F44F828C5845}"/>
              </a:ext>
            </a:extLst>
          </p:cNvPr>
          <p:cNvSpPr/>
          <p:nvPr/>
        </p:nvSpPr>
        <p:spPr bwMode="auto">
          <a:xfrm>
            <a:off x="6393212" y="4605705"/>
            <a:ext cx="478173" cy="2852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36">
            <a:extLst>
              <a:ext uri="{FF2B5EF4-FFF2-40B4-BE49-F238E27FC236}">
                <a16:creationId xmlns:a16="http://schemas.microsoft.com/office/drawing/2014/main" id="{7AAF44A8-15CA-4C1D-8A70-52CB4EB9E018}"/>
              </a:ext>
            </a:extLst>
          </p:cNvPr>
          <p:cNvSpPr txBox="1"/>
          <p:nvPr/>
        </p:nvSpPr>
        <p:spPr>
          <a:xfrm>
            <a:off x="7097505" y="4366194"/>
            <a:ext cx="387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LinLibertineTB"/>
              </a:rPr>
              <a:t>通过三种语义的</a:t>
            </a:r>
            <a:r>
              <a:rPr lang="zh-CN" altLang="en-US" b="1" dirty="0">
                <a:solidFill>
                  <a:srgbClr val="000000"/>
                </a:solidFill>
                <a:latin typeface="LinLibertineTB"/>
              </a:rPr>
              <a:t>节点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embedding</a:t>
            </a:r>
            <a:r>
              <a:rPr lang="zh-CN" altLang="en-US" b="1" dirty="0">
                <a:solidFill>
                  <a:srgbClr val="000000"/>
                </a:solidFill>
                <a:latin typeface="LinLibertineTB"/>
              </a:rPr>
              <a:t>更全面的获取特征进而使用残差卷积模型进行多任务预测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A1DFC2-D82E-41C8-AEFB-6BB11F552954}"/>
              </a:ext>
            </a:extLst>
          </p:cNvPr>
          <p:cNvSpPr txBox="1"/>
          <p:nvPr/>
        </p:nvSpPr>
        <p:spPr>
          <a:xfrm>
            <a:off x="3048811" y="1796187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from May 1st 2017 to Oct 31st 2017</a:t>
            </a: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3D4D76BF-AB4A-4D2B-97CA-C32D168431E6}"/>
              </a:ext>
            </a:extLst>
          </p:cNvPr>
          <p:cNvSpPr txBox="1"/>
          <p:nvPr/>
        </p:nvSpPr>
        <p:spPr>
          <a:xfrm>
            <a:off x="1055454" y="2610551"/>
            <a:ext cx="268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NYC-Trip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E2CE82-9071-4340-9954-7CABDC696103}"/>
              </a:ext>
            </a:extLst>
          </p:cNvPr>
          <p:cNvSpPr txBox="1"/>
          <p:nvPr/>
        </p:nvSpPr>
        <p:spPr>
          <a:xfrm>
            <a:off x="3048811" y="2553758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from Nov 1st 2013 to Dec 31st 2013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7C7BE4-D0F6-4833-95A3-0057A5184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98" y="1537699"/>
            <a:ext cx="3576495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85533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5944A97-62E0-4B4B-BBAD-C70F3904CE10}"/>
              </a:ext>
            </a:extLst>
          </p:cNvPr>
          <p:cNvSpPr/>
          <p:nvPr/>
        </p:nvSpPr>
        <p:spPr bwMode="auto">
          <a:xfrm>
            <a:off x="514350" y="409990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文本框 136">
            <a:extLst>
              <a:ext uri="{FF2B5EF4-FFF2-40B4-BE49-F238E27FC236}">
                <a16:creationId xmlns:a16="http://schemas.microsoft.com/office/drawing/2014/main" id="{59BB928D-4762-46D1-AF69-A13ED5D1C3EE}"/>
              </a:ext>
            </a:extLst>
          </p:cNvPr>
          <p:cNvSpPr txBox="1"/>
          <p:nvPr/>
        </p:nvSpPr>
        <p:spPr>
          <a:xfrm>
            <a:off x="6529039" y="823835"/>
            <a:ext cx="247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Road Network</a:t>
            </a:r>
            <a:endParaRPr lang="zh-CN" altLang="en-US" sz="24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CDE6ACB-14F9-43CC-AF79-8B7922A73782}"/>
              </a:ext>
            </a:extLst>
          </p:cNvPr>
          <p:cNvSpPr/>
          <p:nvPr/>
        </p:nvSpPr>
        <p:spPr bwMode="auto">
          <a:xfrm>
            <a:off x="6133488" y="100507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136">
            <a:extLst>
              <a:ext uri="{FF2B5EF4-FFF2-40B4-BE49-F238E27FC236}">
                <a16:creationId xmlns:a16="http://schemas.microsoft.com/office/drawing/2014/main" id="{C0969BAE-C3DA-47A0-8C54-4354572E3051}"/>
              </a:ext>
            </a:extLst>
          </p:cNvPr>
          <p:cNvSpPr txBox="1"/>
          <p:nvPr/>
        </p:nvSpPr>
        <p:spPr>
          <a:xfrm>
            <a:off x="909901" y="1186048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预测目标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B1EB79-72F7-41B4-AD58-A10895CD82CC}"/>
              </a:ext>
            </a:extLst>
          </p:cNvPr>
          <p:cNvSpPr txBox="1"/>
          <p:nvPr/>
        </p:nvSpPr>
        <p:spPr>
          <a:xfrm>
            <a:off x="1156678" y="1672393"/>
            <a:ext cx="6099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predicting the travel time</a:t>
            </a:r>
            <a:endParaRPr lang="en-US" altLang="zh-CN" sz="2400" b="1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the travel distance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the number of links in the trip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the number of traffic lights 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the number of turns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88DDB2D-7910-432F-AAFB-4EE6D6F9B092}"/>
              </a:ext>
            </a:extLst>
          </p:cNvPr>
          <p:cNvSpPr txBox="1"/>
          <p:nvPr/>
        </p:nvSpPr>
        <p:spPr>
          <a:xfrm>
            <a:off x="909901" y="3979101"/>
            <a:ext cx="1290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Trip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922F1F-6396-4B2A-9129-15F8ED94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7" y="4565296"/>
            <a:ext cx="3870175" cy="549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F88002-02FE-40B3-884E-192EE5CDE6A4}"/>
                  </a:ext>
                </a:extLst>
              </p:cNvPr>
              <p:cNvSpPr txBox="1"/>
              <p:nvPr/>
            </p:nvSpPr>
            <p:spPr>
              <a:xfrm>
                <a:off x="1064279" y="5239141"/>
                <a:ext cx="2179443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F88002-02FE-40B3-884E-192EE5CD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9" y="5239141"/>
                <a:ext cx="2179443" cy="384657"/>
              </a:xfrm>
              <a:prstGeom prst="rect">
                <a:avLst/>
              </a:prstGeom>
              <a:blipFill>
                <a:blip r:embed="rId3"/>
                <a:stretch>
                  <a:fillRect l="-3081" t="-4688" r="-4762" b="-3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D6C151-8B98-4700-A809-8EF8B77AC2B3}"/>
                  </a:ext>
                </a:extLst>
              </p:cNvPr>
              <p:cNvSpPr txBox="1"/>
              <p:nvPr/>
            </p:nvSpPr>
            <p:spPr>
              <a:xfrm>
                <a:off x="1059296" y="5682153"/>
                <a:ext cx="60993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𝒍𝒂𝒕𝒊𝒕𝒖𝒅𝒆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𝒍𝒐𝒏𝒈𝒊𝒕𝒖𝒅𝒆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𝒕𝒊𝒎𝒆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 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D6C151-8B98-4700-A809-8EF8B77A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96" y="5682153"/>
                <a:ext cx="6099348" cy="461665"/>
              </a:xfrm>
              <a:prstGeom prst="rect">
                <a:avLst/>
              </a:prstGeom>
              <a:blipFill>
                <a:blip r:embed="rId4"/>
                <a:stretch>
                  <a:fillRect l="-400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8CBAB8B-4E19-45EA-91D3-A0C4E44F5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9" y="6305038"/>
            <a:ext cx="3578463" cy="4456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21A698-E7EC-41C1-BB60-A62561C22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64" y="1366832"/>
            <a:ext cx="1714501" cy="4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/>
      <p:bldP spid="51" grpId="0" animBg="1"/>
      <p:bldP spid="60" grpId="0"/>
      <p:bldP spid="17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FBEC9-AC41-4E15-BB03-DEF8D69C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80" y="1141660"/>
            <a:ext cx="7128577" cy="5122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Link Embedding Network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7E7484E6-763E-494B-98E7-9841950EAB3B}"/>
              </a:ext>
            </a:extLst>
          </p:cNvPr>
          <p:cNvSpPr/>
          <p:nvPr/>
        </p:nvSpPr>
        <p:spPr bwMode="auto">
          <a:xfrm>
            <a:off x="1102814" y="2488834"/>
            <a:ext cx="311499" cy="309150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C200A-A439-4F4B-9A8F-7C0B48EA5037}"/>
              </a:ext>
            </a:extLst>
          </p:cNvPr>
          <p:cNvSpPr txBox="1"/>
          <p:nvPr/>
        </p:nvSpPr>
        <p:spPr>
          <a:xfrm>
            <a:off x="1572572" y="2438356"/>
            <a:ext cx="2489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Unsupervised</a:t>
            </a:r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781D22A6-7F72-4ECC-AE53-36D7B18BEAC7}"/>
              </a:ext>
            </a:extLst>
          </p:cNvPr>
          <p:cNvSpPr/>
          <p:nvPr/>
        </p:nvSpPr>
        <p:spPr bwMode="auto">
          <a:xfrm>
            <a:off x="1102814" y="1802508"/>
            <a:ext cx="311499" cy="309150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B12BFF-D5C4-4C3D-AACA-420E792A6529}"/>
              </a:ext>
            </a:extLst>
          </p:cNvPr>
          <p:cNvSpPr txBox="1"/>
          <p:nvPr/>
        </p:nvSpPr>
        <p:spPr>
          <a:xfrm>
            <a:off x="1572573" y="1754178"/>
            <a:ext cx="2489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upervised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6A603C-297D-4B4F-980C-3E16E491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0" y="3159166"/>
            <a:ext cx="2102789" cy="5435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A84753-0529-4A9C-8A7E-CF7AF7CE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72" y="3715460"/>
            <a:ext cx="6053697" cy="9935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899343-1EDB-4783-94E9-70C93FFD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0" y="4466186"/>
            <a:ext cx="1452470" cy="38412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D05DEC2-DBF2-4783-8129-6AE2432B24F8}"/>
              </a:ext>
            </a:extLst>
          </p:cNvPr>
          <p:cNvSpPr txBox="1"/>
          <p:nvPr/>
        </p:nvSpPr>
        <p:spPr>
          <a:xfrm>
            <a:off x="1668905" y="5370203"/>
            <a:ext cx="1706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DeepWalk</a:t>
            </a: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Spatial Embedding Network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D511A6-F13B-434B-A6AF-E646C0D43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10" y="1782339"/>
            <a:ext cx="2240474" cy="2095682"/>
          </a:xfrm>
          <a:prstGeom prst="rect">
            <a:avLst/>
          </a:prstGeom>
        </p:spPr>
      </p:pic>
      <p:sp>
        <p:nvSpPr>
          <p:cNvPr id="16" name="文本框 136">
            <a:extLst>
              <a:ext uri="{FF2B5EF4-FFF2-40B4-BE49-F238E27FC236}">
                <a16:creationId xmlns:a16="http://schemas.microsoft.com/office/drawing/2014/main" id="{0934E220-78E8-4FA1-A532-86486B50AF3A}"/>
              </a:ext>
            </a:extLst>
          </p:cNvPr>
          <p:cNvSpPr txBox="1"/>
          <p:nvPr/>
        </p:nvSpPr>
        <p:spPr>
          <a:xfrm>
            <a:off x="856339" y="4019326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Temporal Embedding Network</a:t>
            </a:r>
            <a:endParaRPr lang="zh-CN" altLang="en-US" sz="2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459E4E8-E3BE-4BA0-9D0F-315F0660B301}"/>
              </a:ext>
            </a:extLst>
          </p:cNvPr>
          <p:cNvSpPr/>
          <p:nvPr/>
        </p:nvSpPr>
        <p:spPr bwMode="auto">
          <a:xfrm>
            <a:off x="514350" y="4152641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5FA842-8866-41FB-9AB8-25D94C86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86" y="4651798"/>
            <a:ext cx="2331922" cy="2049958"/>
          </a:xfrm>
          <a:prstGeom prst="rect">
            <a:avLst/>
          </a:prstGeom>
        </p:spPr>
      </p:pic>
      <p:sp>
        <p:nvSpPr>
          <p:cNvPr id="21" name="文本框 136">
            <a:extLst>
              <a:ext uri="{FF2B5EF4-FFF2-40B4-BE49-F238E27FC236}">
                <a16:creationId xmlns:a16="http://schemas.microsoft.com/office/drawing/2014/main" id="{20B85C51-931E-4D61-A288-F871A0517C33}"/>
              </a:ext>
            </a:extLst>
          </p:cNvPr>
          <p:cNvSpPr txBox="1"/>
          <p:nvPr/>
        </p:nvSpPr>
        <p:spPr>
          <a:xfrm>
            <a:off x="6437989" y="1076450"/>
            <a:ext cx="424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Loss Function</a:t>
            </a:r>
            <a:endParaRPr lang="zh-CN" altLang="en-US" sz="24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BC18D94-A427-4051-BF0B-CB090D42F4BA}"/>
              </a:ext>
            </a:extLst>
          </p:cNvPr>
          <p:cNvSpPr/>
          <p:nvPr/>
        </p:nvSpPr>
        <p:spPr bwMode="auto">
          <a:xfrm>
            <a:off x="6096000" y="1209765"/>
            <a:ext cx="191184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8668C6-4873-46E7-873E-5F70F558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06" y="1750706"/>
            <a:ext cx="5640986" cy="5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BC18D94-A427-4051-BF0B-CB090D42F4BA}"/>
              </a:ext>
            </a:extLst>
          </p:cNvPr>
          <p:cNvSpPr/>
          <p:nvPr/>
        </p:nvSpPr>
        <p:spPr bwMode="auto">
          <a:xfrm>
            <a:off x="6096000" y="1209765"/>
            <a:ext cx="191184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CB23B49-8493-4F8A-B310-FE8F93CF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81" y="933305"/>
            <a:ext cx="5509737" cy="60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9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与其他模型预测效果对比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0F3C1F-B3CF-446C-9353-5148193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92" y="1635633"/>
            <a:ext cx="7737716" cy="23775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7E5FB6-AE26-40C3-B185-4BB62AE0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0" y="4131117"/>
            <a:ext cx="5540220" cy="2225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FF5AF2-7770-4494-8BB0-611128E4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" y="4054978"/>
            <a:ext cx="5552842" cy="23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CECFF1-AD17-40D3-9909-2D6047A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EFF3A-BCA0-4E4B-A995-F36AA6802C3F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B71875C9-8366-484E-9240-806E09D90F5D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Effect of Link Embedding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74609-8485-46D6-B0AF-153B2EA5C97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5A78F-115B-4AC8-BC82-5593AD29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11" y="1603335"/>
            <a:ext cx="7880996" cy="20932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B9514D-56F4-4C8C-8C51-3BE017822481}"/>
              </a:ext>
            </a:extLst>
          </p:cNvPr>
          <p:cNvSpPr txBox="1"/>
          <p:nvPr/>
        </p:nvSpPr>
        <p:spPr>
          <a:xfrm>
            <a:off x="1810947" y="36083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Raw: model without link embedding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7640A4-10AD-49B8-BC35-746A5C27AB0D}"/>
              </a:ext>
            </a:extLst>
          </p:cNvPr>
          <p:cNvSpPr txBox="1"/>
          <p:nvPr/>
        </p:nvSpPr>
        <p:spPr>
          <a:xfrm>
            <a:off x="1810947" y="397632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RandEmb: which embeds each link as a vector of random Gaussian noise.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3BEDB6-726D-4758-BFA7-3FC0D35D976E}"/>
              </a:ext>
            </a:extLst>
          </p:cNvPr>
          <p:cNvSpPr txBox="1"/>
          <p:nvPr/>
        </p:nvSpPr>
        <p:spPr>
          <a:xfrm>
            <a:off x="1810947" y="4667427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UnsupEmb: which uses unsupervised graph embedding, i.e., DeepWalk [26], to generate the link representation.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5B4EF9-270D-4609-A245-8115C8E7272D}"/>
              </a:ext>
            </a:extLst>
          </p:cNvPr>
          <p:cNvSpPr txBox="1"/>
          <p:nvPr/>
        </p:nvSpPr>
        <p:spPr>
          <a:xfrm>
            <a:off x="1810947" y="537843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SupEmb: supervised embedding where the embedding of each link is first initialized as a vector of random Gaussian noise;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18FD2F-6B40-491C-B059-1608780A6E35}"/>
              </a:ext>
            </a:extLst>
          </p:cNvPr>
          <p:cNvSpPr txBox="1"/>
          <p:nvPr/>
        </p:nvSpPr>
        <p:spPr>
          <a:xfrm>
            <a:off x="1770073" y="608943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SupEmb+Pre: Supervised embedding with unsupervised pretraining using DeepWalk.</a:t>
            </a:r>
          </a:p>
        </p:txBody>
      </p:sp>
    </p:spTree>
    <p:extLst>
      <p:ext uri="{BB962C8B-B14F-4D97-AF65-F5344CB8AC3E}">
        <p14:creationId xmlns:p14="http://schemas.microsoft.com/office/powerpoint/2010/main" val="1942844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313</Words>
  <Application>Microsoft Office PowerPoint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LinLibertineT</vt:lpstr>
      <vt:lpstr>LinLibertineTB</vt:lpstr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MURAT  (Multi-task Representation Learning for Travel Time Estimation)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2819</cp:revision>
  <dcterms:created xsi:type="dcterms:W3CDTF">2015-07-07T01:37:00Z</dcterms:created>
  <dcterms:modified xsi:type="dcterms:W3CDTF">2022-04-22T06:46:38Z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