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4.xml" ContentType="application/vnd.openxmlformats-officedocument.presentationml.comment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74" r:id="rId2"/>
    <p:sldId id="816" r:id="rId3"/>
    <p:sldId id="817" r:id="rId4"/>
    <p:sldId id="781" r:id="rId5"/>
    <p:sldId id="827" r:id="rId6"/>
    <p:sldId id="809" r:id="rId7"/>
    <p:sldId id="824" r:id="rId8"/>
    <p:sldId id="828" r:id="rId9"/>
    <p:sldId id="825" r:id="rId10"/>
    <p:sldId id="826" r:id="rId11"/>
    <p:sldId id="829" r:id="rId12"/>
    <p:sldId id="830" r:id="rId13"/>
    <p:sldId id="831" r:id="rId14"/>
    <p:sldId id="832" r:id="rId15"/>
    <p:sldId id="833" r:id="rId16"/>
    <p:sldId id="786" r:id="rId1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5D8303-87F0-479F-8C36-6406DB9038FD}">
          <p14:sldIdLst>
            <p14:sldId id="674"/>
            <p14:sldId id="816"/>
            <p14:sldId id="817"/>
            <p14:sldId id="781"/>
            <p14:sldId id="827"/>
            <p14:sldId id="809"/>
            <p14:sldId id="824"/>
            <p14:sldId id="828"/>
            <p14:sldId id="825"/>
            <p14:sldId id="826"/>
            <p14:sldId id="829"/>
            <p14:sldId id="830"/>
            <p14:sldId id="831"/>
            <p14:sldId id="832"/>
            <p14:sldId id="833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天璞" initials="张" lastIdx="30" clrIdx="0">
    <p:extLst>
      <p:ext uri="{19B8F6BF-5375-455C-9EA6-DF929625EA0E}">
        <p15:presenceInfo xmlns:p15="http://schemas.microsoft.com/office/powerpoint/2012/main" userId="f7d8229916edc8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02"/>
    <a:srgbClr val="E7E703"/>
    <a:srgbClr val="DADA02"/>
    <a:srgbClr val="01B903"/>
    <a:srgbClr val="01E403"/>
    <a:srgbClr val="01EA03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87860" autoAdjust="0"/>
  </p:normalViewPr>
  <p:slideViewPr>
    <p:cSldViewPr snapToGrid="0">
      <p:cViewPr varScale="1">
        <p:scale>
          <a:sx n="75" d="100"/>
          <a:sy n="75" d="100"/>
        </p:scale>
        <p:origin x="979" y="67"/>
      </p:cViewPr>
      <p:guideLst>
        <p:guide orient="horz" pos="2273"/>
        <p:guide pos="37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>
        <p:guide orient="horz" pos="5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6T15:09:42.449" idx="23">
    <p:pos x="3440" y="1431"/>
    <p:text>站点数量</p:text>
    <p:extLst>
      <p:ext uri="{C676402C-5697-4E1C-873F-D02D1690AC5C}">
        <p15:threadingInfo xmlns:p15="http://schemas.microsoft.com/office/powerpoint/2012/main" timeZoneBias="-480"/>
      </p:ext>
    </p:extLst>
  </p:cm>
  <p:cm authorId="1" dt="2022-04-26T15:11:23.253" idx="24">
    <p:pos x="3082" y="1232"/>
    <p:text>总共时间步长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6T15:41:56.005" idx="25">
    <p:pos x="6026" y="573"/>
    <p:text>选择晚上8点到9点三个地区的流量分布状况，表示空间上不可分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6T15:57:23.904" idx="26">
    <p:pos x="1450" y="1047"/>
    <p:text>均值</p:text>
    <p:extLst>
      <p:ext uri="{C676402C-5697-4E1C-873F-D02D1690AC5C}">
        <p15:threadingInfo xmlns:p15="http://schemas.microsoft.com/office/powerpoint/2012/main" timeZoneBias="-480"/>
      </p:ext>
    </p:extLst>
  </p:cm>
  <p:cm authorId="1" dt="2022-04-26T15:57:31.935" idx="27">
    <p:pos x="2282" y="1174"/>
    <p:text>方差</p:text>
    <p:extLst>
      <p:ext uri="{C676402C-5697-4E1C-873F-D02D1690AC5C}">
        <p15:threadingInfo xmlns:p15="http://schemas.microsoft.com/office/powerpoint/2012/main" timeZoneBias="-480"/>
      </p:ext>
    </p:extLst>
  </p:cm>
  <p:cm authorId="1" dt="2022-04-26T15:57:41.094" idx="28">
    <p:pos x="1687" y="1443"/>
    <p:text>小常量</p:text>
    <p:extLst>
      <p:ext uri="{C676402C-5697-4E1C-873F-D02D1690AC5C}">
        <p15:threadingInfo xmlns:p15="http://schemas.microsoft.com/office/powerpoint/2012/main" timeZoneBias="-480"/>
      </p:ext>
    </p:extLst>
  </p:cm>
  <p:cm authorId="1" dt="2022-04-26T16:01:35.953" idx="29">
    <p:pos x="5988" y="541"/>
    <p:text>可学习变量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6T16:34:11.130" idx="30">
    <p:pos x="1604" y="554"/>
    <p:text>说明该方法不依赖于模型的参数，可以是模型在不同参数下表现得更稳定。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6B287-1E6D-4E68-AD8A-5F739E046AE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1E011-CD3E-44E2-B764-98307EEBF0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CB32A04-BF98-4222-8710-9C4AD73D42A8}" type="datetimeFigureOut">
              <a:rPr lang="zh-CN" altLang="en-US"/>
              <a:t>2022/4/27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3EAC223-257E-49CA-A71B-08C4C48200E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53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46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629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1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对于指定时刻图上的特征用</a:t>
            </a:r>
            <a:r>
              <a:rPr lang="en-US" altLang="zh-CN" dirty="0" err="1"/>
              <a:t>X_t</a:t>
            </a:r>
            <a:r>
              <a:rPr lang="zh-CN" altLang="en-US" dirty="0"/>
              <a:t>表示   其中</a:t>
            </a:r>
            <a:r>
              <a:rPr lang="en-US" altLang="zh-CN" dirty="0"/>
              <a:t>x_t^1</a:t>
            </a:r>
            <a:r>
              <a:rPr lang="zh-CN" altLang="en-US" dirty="0"/>
              <a:t>表示第一个节点第</a:t>
            </a:r>
            <a:r>
              <a:rPr lang="en-US" altLang="zh-CN" dirty="0"/>
              <a:t>t</a:t>
            </a:r>
            <a:r>
              <a:rPr lang="zh-CN" altLang="en-US" dirty="0"/>
              <a:t>个时刻的特征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6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0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03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44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16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297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AC223-257E-49CA-A71B-08C4C48200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3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A016-DBB2-46CF-9139-A3508D5AE286}" type="datetime1">
              <a:rPr lang="zh-CN" altLang="en-US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1DBEA-AC53-4732-90EE-2C74BDBDF5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7307E-A172-4460-9982-925C71A6B8DC}" type="datetime1">
              <a:rPr lang="zh-CN" altLang="en-US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49E81-7878-41B2-9F6C-3F5F5E5DB27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74314-2BA7-478A-B207-0F0935DF5687}" type="datetime1">
              <a:rPr lang="zh-CN" altLang="en-US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3146F-7A32-4516-9CA1-05C6CB4887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6F75-E991-4ED2-8154-6353DC9608A7}" type="datetime1">
              <a:rPr lang="zh-CN" altLang="en-US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69519-009A-452E-8A17-401B558433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5183-C09F-4E85-9B49-9005BD94744F}" type="datetime1">
              <a:rPr lang="zh-CN" altLang="en-US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EC36D-19FE-4D42-B935-E24B036F03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1F063-CD06-46CE-AE8B-BD7E564FF1D9}" type="datetime1">
              <a:rPr lang="zh-CN" altLang="en-US"/>
              <a:t>2022/4/27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07EA-974B-45D8-8BC9-7AABCCF09B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564D-BADE-46BF-B098-D2A75A8C28BC}" type="datetime1">
              <a:rPr lang="zh-CN" altLang="en-US"/>
              <a:t>2022/4/27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CD6-735A-4778-82FE-799D78CA1F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025D6-E5A2-44EA-931E-5067CB9BC45D}" type="datetime1">
              <a:rPr lang="zh-CN" altLang="en-US"/>
              <a:t>2022/4/27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5A225-3B4D-4D55-8B04-B00F557026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7"/>
          <p:cNvCxnSpPr>
            <a:cxnSpLocks noChangeShapeType="1"/>
          </p:cNvCxnSpPr>
          <p:nvPr userDrawn="1"/>
        </p:nvCxnSpPr>
        <p:spPr bwMode="auto">
          <a:xfrm>
            <a:off x="379413" y="782638"/>
            <a:ext cx="11507787" cy="0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959-A6A4-4DCF-A15B-95CBEFC1A72B}" type="datetime1">
              <a:rPr lang="zh-CN" altLang="en-US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78938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9D328-9EBC-4F08-9C33-2306C0035A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49F1D-C65F-4B53-8788-8D2E771F47FC}" type="datetime1">
              <a:rPr lang="zh-CN" altLang="en-US"/>
              <a:t>2022/4/27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ABCF-87DA-4035-9DA7-8CC935A4B5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9B9F-599C-4608-B167-50DB73AE8B38}" type="datetime1">
              <a:rPr lang="zh-CN" altLang="en-US"/>
              <a:t>2022/4/27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6C16-BBEC-4FF7-823E-171AD5579B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27AA3-C709-4A82-ABE8-555C9D218FBC}" type="datetime1">
              <a:rPr lang="zh-CN" altLang="en-US"/>
              <a:t>2022/4/27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18FFDC8-8771-48F8-AFC7-6AD9086DFB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4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5985" y="1220788"/>
            <a:ext cx="10400030" cy="2387600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sz="4000" dirty="0"/>
            </a:b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ST-Norm: Spatial and Temporal Normalization for Multi-variate Time Series Forecasting</a:t>
            </a:r>
            <a:br>
              <a:rPr lang="zh-CN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</a:b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0944" y="5764760"/>
            <a:ext cx="4202511" cy="956715"/>
          </a:xfrm>
        </p:spPr>
        <p:txBody>
          <a:bodyPr/>
          <a:lstStyle/>
          <a:p>
            <a:r>
              <a:rPr lang="zh-CN" altLang="en-US" dirty="0"/>
              <a:t>汇报人：张天璞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C214A-156C-4F16-B8B5-780570152D44}"/>
              </a:ext>
            </a:extLst>
          </p:cNvPr>
          <p:cNvSpPr txBox="1"/>
          <p:nvPr/>
        </p:nvSpPr>
        <p:spPr>
          <a:xfrm>
            <a:off x="4919851" y="2965478"/>
            <a:ext cx="378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August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2021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7ECB7-D9AA-4F74-BF25-09A82793DD71}"/>
              </a:ext>
            </a:extLst>
          </p:cNvPr>
          <p:cNvSpPr txBox="1"/>
          <p:nvPr/>
        </p:nvSpPr>
        <p:spPr>
          <a:xfrm>
            <a:off x="4054080" y="4376083"/>
            <a:ext cx="6152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Conference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Rank: CCF A )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BDB2AB-4D6C-4D09-96A2-0875B967424A}"/>
              </a:ext>
            </a:extLst>
          </p:cNvPr>
          <p:cNvSpPr txBox="1"/>
          <p:nvPr/>
        </p:nvSpPr>
        <p:spPr>
          <a:xfrm>
            <a:off x="5567114" y="3733173"/>
            <a:ext cx="156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KDD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441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不同数据模型效果对比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7DF859-A610-4B7F-B952-8C067CF29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52" y="1885387"/>
            <a:ext cx="9217167" cy="42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6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441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不同数据模型效果对比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47DC58-1541-43F8-B827-60B7F3E90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863" y="2027021"/>
            <a:ext cx="9288274" cy="413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0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441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不同数据模型效果对比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DB244D-9F7C-4B57-B2EB-403F4F49E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43" y="2027021"/>
            <a:ext cx="9926914" cy="39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07A2E9-6E96-40A5-A928-E258E104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A01E83-AC69-4BCA-B616-6223BF52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509" y="1120290"/>
            <a:ext cx="6797629" cy="56011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C3E531-78C9-41C1-9458-B2EC6AE883A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C445B2B4-AF6A-4384-B5D4-6544C2BFF677}"/>
              </a:ext>
            </a:extLst>
          </p:cNvPr>
          <p:cNvSpPr txBox="1"/>
          <p:nvPr/>
        </p:nvSpPr>
        <p:spPr>
          <a:xfrm>
            <a:off x="856339" y="1173968"/>
            <a:ext cx="441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不同数据模型效果对比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B2DBCF-0B76-4EF3-AF66-2C719A83E990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1A986E-F3F6-44F9-8093-BBC895C14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39" y="1589913"/>
            <a:ext cx="3673158" cy="2575783"/>
          </a:xfrm>
          <a:prstGeom prst="rect">
            <a:avLst/>
          </a:prstGeom>
        </p:spPr>
      </p:pic>
      <p:sp>
        <p:nvSpPr>
          <p:cNvPr id="9" name="文本框 136">
            <a:extLst>
              <a:ext uri="{FF2B5EF4-FFF2-40B4-BE49-F238E27FC236}">
                <a16:creationId xmlns:a16="http://schemas.microsoft.com/office/drawing/2014/main" id="{9E1AC2A6-3E48-441F-BC5A-794163471F72}"/>
              </a:ext>
            </a:extLst>
          </p:cNvPr>
          <p:cNvSpPr txBox="1"/>
          <p:nvPr/>
        </p:nvSpPr>
        <p:spPr>
          <a:xfrm>
            <a:off x="644466" y="4587209"/>
            <a:ext cx="4416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原因：电力数据具有长尾分布特性同时模型的优化目标是使均方误差最小，所以导致模型会对每个样本同等对待，所以可以更好的拟合长尾分布，但也使得模型对正常样本更低的适应。</a:t>
            </a:r>
          </a:p>
        </p:txBody>
      </p:sp>
    </p:spTree>
    <p:extLst>
      <p:ext uri="{BB962C8B-B14F-4D97-AF65-F5344CB8AC3E}">
        <p14:creationId xmlns:p14="http://schemas.microsoft.com/office/powerpoint/2010/main" val="126357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441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消融实验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5F28FA-3E0E-49CB-AB51-5FBA7EF20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59" y="1828563"/>
            <a:ext cx="7607087" cy="36012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107057-31EB-45D9-8968-8D9EB5B4550B}"/>
              </a:ext>
            </a:extLst>
          </p:cNvPr>
          <p:cNvSpPr txBox="1"/>
          <p:nvPr/>
        </p:nvSpPr>
        <p:spPr>
          <a:xfrm>
            <a:off x="514350" y="2089584"/>
            <a:ext cx="3549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GSTN： STN with an adaptive graph learning module as in Graph Wavenet.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B5DB81-A5EE-4481-A8F1-9369591923B6}"/>
              </a:ext>
            </a:extLst>
          </p:cNvPr>
          <p:cNvSpPr txBox="1"/>
          <p:nvPr/>
        </p:nvSpPr>
        <p:spPr>
          <a:xfrm>
            <a:off x="514350" y="329817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Graph： Graph Wavenet.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10811F-1FE4-4024-B051-B198CFB51543}"/>
              </a:ext>
            </a:extLst>
          </p:cNvPr>
          <p:cNvSpPr txBox="1"/>
          <p:nvPr/>
        </p:nvSpPr>
        <p:spPr>
          <a:xfrm>
            <a:off x="561976" y="39057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SN</a:t>
            </a:r>
            <a:r>
              <a:rPr lang="en-US" altLang="zh-CN" sz="2000" dirty="0"/>
              <a:t>:</a:t>
            </a:r>
            <a:r>
              <a:rPr lang="zh-CN" altLang="en-US" sz="2000" dirty="0"/>
              <a:t> Wavenet with SN module.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D59A82-3263-4C6D-A6D2-F803A4E80353}"/>
              </a:ext>
            </a:extLst>
          </p:cNvPr>
          <p:cNvSpPr txBox="1"/>
          <p:nvPr/>
        </p:nvSpPr>
        <p:spPr>
          <a:xfrm>
            <a:off x="561976" y="453990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TN</a:t>
            </a:r>
            <a:r>
              <a:rPr lang="en-US" altLang="zh-CN" sz="2000" dirty="0"/>
              <a:t>:</a:t>
            </a:r>
            <a:r>
              <a:rPr lang="zh-CN" altLang="en-US" sz="2000" dirty="0"/>
              <a:t> Wavenet with TN module.</a:t>
            </a:r>
          </a:p>
        </p:txBody>
      </p:sp>
    </p:spTree>
    <p:extLst>
      <p:ext uri="{BB962C8B-B14F-4D97-AF65-F5344CB8AC3E}">
        <p14:creationId xmlns:p14="http://schemas.microsoft.com/office/powerpoint/2010/main" val="407226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实验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86819" y="959851"/>
            <a:ext cx="441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超参数实验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44830" y="1093166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0C7EC6-7662-44A2-8246-087DAE469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66" y="1377476"/>
            <a:ext cx="8613368" cy="30334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AAC659-EEC5-4D94-A7EF-4D4DF3656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45" y="4366839"/>
            <a:ext cx="7692610" cy="249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5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12458"/>
            <a:ext cx="9144000" cy="2387600"/>
          </a:xfrm>
        </p:spPr>
        <p:txBody>
          <a:bodyPr/>
          <a:lstStyle/>
          <a:p>
            <a:r>
              <a:rPr lang="en-US" altLang="zh-CN" dirty="0"/>
              <a:t>END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000"/>
              <a:t>Thank you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1DBEA-AC53-4732-90EE-2C74BDBDF57D}" type="slidenum">
              <a:rPr lang="zh-CN" altLang="en-US"/>
              <a:t>16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简介</a:t>
            </a:r>
            <a:endParaRPr lang="en-US" altLang="zh-CN" sz="2800" b="1" dirty="0"/>
          </a:p>
        </p:txBody>
      </p:sp>
      <p:sp>
        <p:nvSpPr>
          <p:cNvPr id="5" name="文本框 136">
            <a:extLst>
              <a:ext uri="{FF2B5EF4-FFF2-40B4-BE49-F238E27FC236}">
                <a16:creationId xmlns:a16="http://schemas.microsoft.com/office/drawing/2014/main" id="{310A23B6-1D6D-44E8-9AEC-8039F64B73EB}"/>
              </a:ext>
            </a:extLst>
          </p:cNvPr>
          <p:cNvSpPr txBox="1"/>
          <p:nvPr/>
        </p:nvSpPr>
        <p:spPr>
          <a:xfrm>
            <a:off x="856339" y="117396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effectLst/>
                <a:latin typeface="NimbusRomNo9L-Medi"/>
              </a:rPr>
              <a:t>数据集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4E4185-AFD3-45FA-A794-2C1B5AEB2F2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136">
            <a:extLst>
              <a:ext uri="{FF2B5EF4-FFF2-40B4-BE49-F238E27FC236}">
                <a16:creationId xmlns:a16="http://schemas.microsoft.com/office/drawing/2014/main" id="{61A6CE94-F29E-4A0B-A335-F35606A664B6}"/>
              </a:ext>
            </a:extLst>
          </p:cNvPr>
          <p:cNvSpPr txBox="1"/>
          <p:nvPr/>
        </p:nvSpPr>
        <p:spPr>
          <a:xfrm>
            <a:off x="1069403" y="1796188"/>
            <a:ext cx="1407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 err="1">
                <a:solidFill>
                  <a:srgbClr val="000000"/>
                </a:solidFill>
                <a:latin typeface="NimbusRomNo9L-Medi"/>
              </a:rPr>
              <a:t>BikeNYC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8" name="文本框 136">
            <a:extLst>
              <a:ext uri="{FF2B5EF4-FFF2-40B4-BE49-F238E27FC236}">
                <a16:creationId xmlns:a16="http://schemas.microsoft.com/office/drawing/2014/main" id="{F77B6890-7DDD-45D9-9018-6AFA569FA1D0}"/>
              </a:ext>
            </a:extLst>
          </p:cNvPr>
          <p:cNvSpPr txBox="1"/>
          <p:nvPr/>
        </p:nvSpPr>
        <p:spPr>
          <a:xfrm>
            <a:off x="1069403" y="2385174"/>
            <a:ext cx="193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PeMSD7</a:t>
            </a:r>
            <a:endParaRPr lang="zh-CN" altLang="en-US" sz="2400" b="1" dirty="0">
              <a:solidFill>
                <a:srgbClr val="000000"/>
              </a:solidFill>
              <a:latin typeface="NimbusRomNo9L-Medi"/>
            </a:endParaRPr>
          </a:p>
        </p:txBody>
      </p:sp>
      <p:sp>
        <p:nvSpPr>
          <p:cNvPr id="9" name="文本框 136">
            <a:extLst>
              <a:ext uri="{FF2B5EF4-FFF2-40B4-BE49-F238E27FC236}">
                <a16:creationId xmlns:a16="http://schemas.microsoft.com/office/drawing/2014/main" id="{E7890A0D-E117-4EDB-82ED-8F74C7AD40E8}"/>
              </a:ext>
            </a:extLst>
          </p:cNvPr>
          <p:cNvSpPr txBox="1"/>
          <p:nvPr/>
        </p:nvSpPr>
        <p:spPr>
          <a:xfrm>
            <a:off x="856339" y="3838748"/>
            <a:ext cx="5775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时空预测的难点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EEFFC0C-1604-493D-88E1-4671BF5417CD}"/>
              </a:ext>
            </a:extLst>
          </p:cNvPr>
          <p:cNvSpPr/>
          <p:nvPr/>
        </p:nvSpPr>
        <p:spPr bwMode="auto">
          <a:xfrm>
            <a:off x="514350" y="397206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36">
            <a:extLst>
              <a:ext uri="{FF2B5EF4-FFF2-40B4-BE49-F238E27FC236}">
                <a16:creationId xmlns:a16="http://schemas.microsoft.com/office/drawing/2014/main" id="{2FA92BFE-D60D-4EDD-B8EE-E12AFEDDDCAC}"/>
              </a:ext>
            </a:extLst>
          </p:cNvPr>
          <p:cNvSpPr txBox="1"/>
          <p:nvPr/>
        </p:nvSpPr>
        <p:spPr>
          <a:xfrm>
            <a:off x="774583" y="4580811"/>
            <a:ext cx="5626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/>
              <a:t>传统方法无法从原始数据中分离出时间或者空间的影响成分方，从而是的模型预测精度差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9DB7693D-E7A3-4AA2-9FC4-5B6C3E9CFA21}"/>
              </a:ext>
            </a:extLst>
          </p:cNvPr>
          <p:cNvSpPr/>
          <p:nvPr/>
        </p:nvSpPr>
        <p:spPr bwMode="auto">
          <a:xfrm>
            <a:off x="6887976" y="4950143"/>
            <a:ext cx="554853" cy="4616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136">
            <a:extLst>
              <a:ext uri="{FF2B5EF4-FFF2-40B4-BE49-F238E27FC236}">
                <a16:creationId xmlns:a16="http://schemas.microsoft.com/office/drawing/2014/main" id="{DB8CAEBA-6635-4747-8421-0C5A7DC4BD37}"/>
              </a:ext>
            </a:extLst>
          </p:cNvPr>
          <p:cNvSpPr txBox="1"/>
          <p:nvPr/>
        </p:nvSpPr>
        <p:spPr>
          <a:xfrm>
            <a:off x="7776908" y="4765476"/>
            <a:ext cx="3399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NimbusRomNo9L-Medi"/>
              </a:rPr>
              <a:t>temporal and spatial normalization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135C383-4D04-45AA-A545-CBE2CE255C60}"/>
              </a:ext>
            </a:extLst>
          </p:cNvPr>
          <p:cNvSpPr txBox="1"/>
          <p:nvPr/>
        </p:nvSpPr>
        <p:spPr>
          <a:xfrm>
            <a:off x="1069403" y="299028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NimbusRomNo9L-Medi"/>
              </a:rPr>
              <a:t>Electricity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DDDD93-F01D-4EFC-8A42-1F4061FFC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89" y="824808"/>
            <a:ext cx="6432044" cy="340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9" grpId="0"/>
      <p:bldP spid="27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8C6EFC-E535-4C76-A927-B407079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AED97-5059-4FF7-BEDF-81539503E812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effectLst/>
                <a:latin typeface="NimbusRomNo9L-Medi"/>
              </a:rPr>
              <a:t>Preliminaries</a:t>
            </a:r>
            <a:endParaRPr lang="en-US" altLang="zh-CN" sz="28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4447F7-198D-404D-958E-66706480F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06" y="1060303"/>
            <a:ext cx="8585454" cy="495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2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基本假设</a:t>
            </a:r>
            <a:endParaRPr lang="en-US" altLang="zh-CN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DDB818-7B31-436A-A32E-1B991AA38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27" y="1699371"/>
            <a:ext cx="3151221" cy="655300"/>
          </a:xfrm>
          <a:prstGeom prst="rect">
            <a:avLst/>
          </a:prstGeom>
        </p:spPr>
      </p:pic>
      <p:sp>
        <p:nvSpPr>
          <p:cNvPr id="6" name="文本框 136">
            <a:extLst>
              <a:ext uri="{FF2B5EF4-FFF2-40B4-BE49-F238E27FC236}">
                <a16:creationId xmlns:a16="http://schemas.microsoft.com/office/drawing/2014/main" id="{ED9C2E8C-6A65-4414-B108-09867A190847}"/>
              </a:ext>
            </a:extLst>
          </p:cNvPr>
          <p:cNvSpPr txBox="1"/>
          <p:nvPr/>
        </p:nvSpPr>
        <p:spPr>
          <a:xfrm>
            <a:off x="856339" y="1173968"/>
            <a:ext cx="2567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时间序列</a:t>
            </a:r>
            <a:r>
              <a:rPr lang="en-US" altLang="zh-CN" sz="2400" dirty="0"/>
              <a:t>Z</a:t>
            </a:r>
            <a:endParaRPr lang="zh-CN" altLang="en-US" sz="2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AE81031-478F-4A2D-9578-0D2AF8B2B1A8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494F2C-C57A-4138-9E0E-1CA836EB0D3B}"/>
              </a:ext>
            </a:extLst>
          </p:cNvPr>
          <p:cNvSpPr txBox="1"/>
          <p:nvPr/>
        </p:nvSpPr>
        <p:spPr>
          <a:xfrm>
            <a:off x="856339" y="25524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低频</a:t>
            </a:r>
            <a:r>
              <a:rPr lang="en-US" altLang="zh-CN" dirty="0"/>
              <a:t>/</a:t>
            </a:r>
            <a:r>
              <a:rPr lang="zh-CN" altLang="en-US" dirty="0"/>
              <a:t>高频：从时间的角度表述描述时间序列的变化。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5F8A67-39F0-4F12-8275-F149FB71DBC5}"/>
              </a:ext>
            </a:extLst>
          </p:cNvPr>
          <p:cNvSpPr txBox="1"/>
          <p:nvPr/>
        </p:nvSpPr>
        <p:spPr>
          <a:xfrm>
            <a:off x="6535779" y="25524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局部</a:t>
            </a:r>
            <a:r>
              <a:rPr lang="en-US" altLang="zh-CN" dirty="0"/>
              <a:t>/</a:t>
            </a:r>
            <a:r>
              <a:rPr lang="zh-CN" altLang="en-US" dirty="0"/>
              <a:t>全局：从空间的角度表述描述时间序列的变化。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B3FF7F-75E2-4003-A6AD-F81407792C23}"/>
              </a:ext>
            </a:extLst>
          </p:cNvPr>
          <p:cNvSpPr txBox="1"/>
          <p:nvPr/>
        </p:nvSpPr>
        <p:spPr>
          <a:xfrm>
            <a:off x="1349648" y="29535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低频：意味着变化平稳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FBA55B-04AE-469B-AA8E-AAA872076DA5}"/>
              </a:ext>
            </a:extLst>
          </p:cNvPr>
          <p:cNvSpPr txBox="1"/>
          <p:nvPr/>
        </p:nvSpPr>
        <p:spPr>
          <a:xfrm>
            <a:off x="1349648" y="33445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高频：意味着变化急剧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FB6223-F4F4-4CD6-B0BE-EDD8F21C4650}"/>
              </a:ext>
            </a:extLst>
          </p:cNvPr>
          <p:cNvSpPr txBox="1"/>
          <p:nvPr/>
        </p:nvSpPr>
        <p:spPr>
          <a:xfrm>
            <a:off x="7069728" y="29752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全局：所有时间序列都受到该因素影响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23D99F-55FD-4BF4-B9E7-59E986B1EBAC}"/>
              </a:ext>
            </a:extLst>
          </p:cNvPr>
          <p:cNvSpPr txBox="1"/>
          <p:nvPr/>
        </p:nvSpPr>
        <p:spPr>
          <a:xfrm>
            <a:off x="7076257" y="33445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局部：仅有部分时间序列受到该因素影响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402A701-D818-471F-896F-C6F246518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608" y="3692189"/>
            <a:ext cx="6353133" cy="2160065"/>
          </a:xfrm>
          <a:prstGeom prst="rect">
            <a:avLst/>
          </a:prstGeom>
        </p:spPr>
      </p:pic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E6C645EB-3666-4BFC-A0E0-86E973220C8B}"/>
              </a:ext>
            </a:extLst>
          </p:cNvPr>
          <p:cNvSpPr/>
          <p:nvPr/>
        </p:nvSpPr>
        <p:spPr bwMode="auto">
          <a:xfrm>
            <a:off x="856339" y="5845970"/>
            <a:ext cx="261261" cy="288052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F3CAED-2798-4218-A635-43A9C14BF40E}"/>
              </a:ext>
            </a:extLst>
          </p:cNvPr>
          <p:cNvSpPr txBox="1"/>
          <p:nvPr/>
        </p:nvSpPr>
        <p:spPr>
          <a:xfrm>
            <a:off x="1246427" y="5821774"/>
            <a:ext cx="3965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一天中的哪个时刻 ：全局高频特征</a:t>
            </a:r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DAE8092F-A155-4844-ACA0-83ADED5A597F}"/>
              </a:ext>
            </a:extLst>
          </p:cNvPr>
          <p:cNvSpPr/>
          <p:nvPr/>
        </p:nvSpPr>
        <p:spPr bwMode="auto">
          <a:xfrm>
            <a:off x="856339" y="6215302"/>
            <a:ext cx="261261" cy="288052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5B52323-C9EA-4CE7-AA32-4DC2ACB57C3D}"/>
              </a:ext>
            </a:extLst>
          </p:cNvPr>
          <p:cNvSpPr txBox="1"/>
          <p:nvPr/>
        </p:nvSpPr>
        <p:spPr>
          <a:xfrm>
            <a:off x="1246427" y="6191106"/>
            <a:ext cx="3813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地区特性</a:t>
            </a:r>
            <a:r>
              <a:rPr lang="en-US" altLang="zh-CN" dirty="0"/>
              <a:t>(</a:t>
            </a:r>
            <a:r>
              <a:rPr lang="zh-CN" altLang="en-US" dirty="0"/>
              <a:t>地区人口，地区功能</a:t>
            </a:r>
            <a:r>
              <a:rPr lang="en-US" altLang="zh-CN" dirty="0"/>
              <a:t>)</a:t>
            </a:r>
            <a:r>
              <a:rPr lang="zh-CN" altLang="en-US" dirty="0"/>
              <a:t>：局部低频特征</a:t>
            </a:r>
          </a:p>
        </p:txBody>
      </p:sp>
      <p:sp>
        <p:nvSpPr>
          <p:cNvPr id="23" name="星形: 五角 22">
            <a:extLst>
              <a:ext uri="{FF2B5EF4-FFF2-40B4-BE49-F238E27FC236}">
                <a16:creationId xmlns:a16="http://schemas.microsoft.com/office/drawing/2014/main" id="{6768339A-C74B-404B-88AF-0B04FECC8204}"/>
              </a:ext>
            </a:extLst>
          </p:cNvPr>
          <p:cNvSpPr/>
          <p:nvPr/>
        </p:nvSpPr>
        <p:spPr bwMode="auto">
          <a:xfrm>
            <a:off x="6952339" y="5900938"/>
            <a:ext cx="261261" cy="288052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4E182D-61AD-45BC-9428-6A0F699E1364}"/>
              </a:ext>
            </a:extLst>
          </p:cNvPr>
          <p:cNvSpPr txBox="1"/>
          <p:nvPr/>
        </p:nvSpPr>
        <p:spPr>
          <a:xfrm>
            <a:off x="7342427" y="5876742"/>
            <a:ext cx="381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一周中的哪一天：全局低频特征</a:t>
            </a:r>
          </a:p>
        </p:txBody>
      </p:sp>
      <p:sp>
        <p:nvSpPr>
          <p:cNvPr id="25" name="星形: 五角 24">
            <a:extLst>
              <a:ext uri="{FF2B5EF4-FFF2-40B4-BE49-F238E27FC236}">
                <a16:creationId xmlns:a16="http://schemas.microsoft.com/office/drawing/2014/main" id="{F3B40EB3-2656-40F5-8B1A-60E488C7A4F1}"/>
              </a:ext>
            </a:extLst>
          </p:cNvPr>
          <p:cNvSpPr/>
          <p:nvPr/>
        </p:nvSpPr>
        <p:spPr bwMode="auto">
          <a:xfrm>
            <a:off x="6952339" y="6342884"/>
            <a:ext cx="261261" cy="288052"/>
          </a:xfrm>
          <a:prstGeom prst="star5">
            <a:avLst/>
          </a:prstGeom>
          <a:solidFill>
            <a:srgbClr val="00A60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616C0D-1CB8-4F0F-B476-B6C49751A7DE}"/>
              </a:ext>
            </a:extLst>
          </p:cNvPr>
          <p:cNvSpPr txBox="1"/>
          <p:nvPr/>
        </p:nvSpPr>
        <p:spPr>
          <a:xfrm>
            <a:off x="7342427" y="6318688"/>
            <a:ext cx="381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交通事故：局部高频特征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基本假设</a:t>
            </a:r>
            <a:endParaRPr lang="en-US" altLang="zh-CN" sz="2800" b="1" dirty="0"/>
          </a:p>
        </p:txBody>
      </p:sp>
      <p:sp>
        <p:nvSpPr>
          <p:cNvPr id="6" name="文本框 136">
            <a:extLst>
              <a:ext uri="{FF2B5EF4-FFF2-40B4-BE49-F238E27FC236}">
                <a16:creationId xmlns:a16="http://schemas.microsoft.com/office/drawing/2014/main" id="{ED9C2E8C-6A65-4414-B108-09867A190847}"/>
              </a:ext>
            </a:extLst>
          </p:cNvPr>
          <p:cNvSpPr txBox="1"/>
          <p:nvPr/>
        </p:nvSpPr>
        <p:spPr>
          <a:xfrm>
            <a:off x="856339" y="1173968"/>
            <a:ext cx="2567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前提：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AE81031-478F-4A2D-9578-0D2AF8B2B1A8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533F2F0-2DDF-489A-BF3F-0F983F7EA1D3}"/>
              </a:ext>
            </a:extLst>
          </p:cNvPr>
          <p:cNvSpPr txBox="1"/>
          <p:nvPr/>
        </p:nvSpPr>
        <p:spPr>
          <a:xfrm>
            <a:off x="1283059" y="179111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低频特征：在给定的时间段内低频特征具有稳定性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E2B59B9-B881-4882-A1D6-0809C21698FB}"/>
              </a:ext>
            </a:extLst>
          </p:cNvPr>
          <p:cNvSpPr txBox="1"/>
          <p:nvPr/>
        </p:nvSpPr>
        <p:spPr>
          <a:xfrm>
            <a:off x="1283059" y="227483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全局高频特征：全局高频特征将会主导局部高频特征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1246AB-46F4-49FC-8CB0-8B809CA34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3" y="3183374"/>
            <a:ext cx="5988046" cy="9801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0A736F-034C-4D13-950A-7DE9A7B10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929" y="4268362"/>
            <a:ext cx="2657214" cy="1055478"/>
          </a:xfrm>
          <a:prstGeom prst="rect">
            <a:avLst/>
          </a:prstGeom>
        </p:spPr>
      </p:pic>
      <p:sp>
        <p:nvSpPr>
          <p:cNvPr id="32" name="文本框 136">
            <a:extLst>
              <a:ext uri="{FF2B5EF4-FFF2-40B4-BE49-F238E27FC236}">
                <a16:creationId xmlns:a16="http://schemas.microsoft.com/office/drawing/2014/main" id="{5A0AC1C0-72E6-420A-99AA-A45C8BF8EF1B}"/>
              </a:ext>
            </a:extLst>
          </p:cNvPr>
          <p:cNvSpPr txBox="1"/>
          <p:nvPr/>
        </p:nvSpPr>
        <p:spPr>
          <a:xfrm>
            <a:off x="860138" y="5577498"/>
            <a:ext cx="2567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dirty="0"/>
              <a:t>问题：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C96D3AC-7491-48B1-B3E0-05DCC27FE787}"/>
              </a:ext>
            </a:extLst>
          </p:cNvPr>
          <p:cNvSpPr/>
          <p:nvPr/>
        </p:nvSpPr>
        <p:spPr bwMode="auto">
          <a:xfrm>
            <a:off x="518149" y="571081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89200C0-7D1D-4F21-B005-5C10D3387F7B}"/>
              </a:ext>
            </a:extLst>
          </p:cNvPr>
          <p:cNvSpPr txBox="1"/>
          <p:nvPr/>
        </p:nvSpPr>
        <p:spPr>
          <a:xfrm>
            <a:off x="1863248" y="557749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丢弃了其他三个组成部分会导致空间不可分辨性和时间不可分辨性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4D5D262-1D29-44C2-9553-0CDBC5CC7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492" y="935141"/>
            <a:ext cx="3443992" cy="333322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CCDDE2CF-FECB-45B8-8468-8C98E8455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803" y="4225599"/>
            <a:ext cx="3261369" cy="24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8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解决方案</a:t>
            </a:r>
            <a:endParaRPr lang="en-US" altLang="zh-CN" sz="2800" b="1" dirty="0"/>
          </a:p>
        </p:txBody>
      </p:sp>
      <p:sp>
        <p:nvSpPr>
          <p:cNvPr id="14" name="文本框 136">
            <a:extLst>
              <a:ext uri="{FF2B5EF4-FFF2-40B4-BE49-F238E27FC236}">
                <a16:creationId xmlns:a16="http://schemas.microsoft.com/office/drawing/2014/main" id="{6B8AA87F-BC89-410D-8A1B-427AE4BA1D00}"/>
              </a:ext>
            </a:extLst>
          </p:cNvPr>
          <p:cNvSpPr txBox="1"/>
          <p:nvPr/>
        </p:nvSpPr>
        <p:spPr>
          <a:xfrm>
            <a:off x="856339" y="1173968"/>
            <a:ext cx="456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Temporal Normalization</a:t>
            </a:r>
            <a:endParaRPr lang="zh-CN" altLang="en-US" sz="24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50BECC-684C-4446-A363-D4CC42737266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704608-32FA-4B15-BF61-8B94FEA0A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7" y="1743376"/>
            <a:ext cx="6205387" cy="407736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4FBE9D0-605C-4FE1-B682-CB2E2EE4A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013" y="3035885"/>
            <a:ext cx="5221747" cy="1293548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50634FB-B8DB-4E3D-93C7-A72B9512D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130" y="1145005"/>
            <a:ext cx="1217737" cy="59837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BEC9CFC2-57C2-4AC0-BF6A-D6B0DFC5A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91" y="1980823"/>
            <a:ext cx="1669136" cy="59837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80DB5E2-2380-4087-9101-FBB4DBDEE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804" y="1980823"/>
            <a:ext cx="830676" cy="56443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18D693F-353E-4CE1-AF35-B3785D940B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047" y="1126197"/>
            <a:ext cx="920696" cy="690522"/>
          </a:xfrm>
          <a:prstGeom prst="rect">
            <a:avLst/>
          </a:prstGeom>
        </p:spPr>
      </p:pic>
      <p:sp>
        <p:nvSpPr>
          <p:cNvPr id="40" name="箭头: 右 39">
            <a:extLst>
              <a:ext uri="{FF2B5EF4-FFF2-40B4-BE49-F238E27FC236}">
                <a16:creationId xmlns:a16="http://schemas.microsoft.com/office/drawing/2014/main" id="{C657579D-07AD-42DF-8647-7D14D41F93E7}"/>
              </a:ext>
            </a:extLst>
          </p:cNvPr>
          <p:cNvSpPr/>
          <p:nvPr/>
        </p:nvSpPr>
        <p:spPr bwMode="auto">
          <a:xfrm>
            <a:off x="8510205" y="1307283"/>
            <a:ext cx="396240" cy="3283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E66599A4-CB60-47C1-B506-825D9E16CAE9}"/>
              </a:ext>
            </a:extLst>
          </p:cNvPr>
          <p:cNvSpPr/>
          <p:nvPr/>
        </p:nvSpPr>
        <p:spPr bwMode="auto">
          <a:xfrm>
            <a:off x="8601645" y="2161021"/>
            <a:ext cx="396240" cy="3283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36DDB04C-CC60-47B3-9120-5A6D25ED9BF6}"/>
              </a:ext>
            </a:extLst>
          </p:cNvPr>
          <p:cNvSpPr/>
          <p:nvPr/>
        </p:nvSpPr>
        <p:spPr bwMode="auto">
          <a:xfrm>
            <a:off x="6323368" y="3518484"/>
            <a:ext cx="396240" cy="3283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1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1CB7AA-1F92-47A0-8239-78EAA43DF9C4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解决方案</a:t>
            </a:r>
            <a:endParaRPr lang="en-US" altLang="zh-CN" sz="2800" b="1" dirty="0"/>
          </a:p>
        </p:txBody>
      </p:sp>
      <p:sp>
        <p:nvSpPr>
          <p:cNvPr id="18" name="文本框 136">
            <a:extLst>
              <a:ext uri="{FF2B5EF4-FFF2-40B4-BE49-F238E27FC236}">
                <a16:creationId xmlns:a16="http://schemas.microsoft.com/office/drawing/2014/main" id="{5421F022-CA4C-42F4-AA05-EFD3FBE98AE0}"/>
              </a:ext>
            </a:extLst>
          </p:cNvPr>
          <p:cNvSpPr txBox="1"/>
          <p:nvPr/>
        </p:nvSpPr>
        <p:spPr>
          <a:xfrm>
            <a:off x="856339" y="1173968"/>
            <a:ext cx="456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dirty="0"/>
              <a:t>Spatial Normalization</a:t>
            </a:r>
            <a:endParaRPr lang="zh-CN" altLang="en-US" sz="24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6A41A3F-9FCF-4305-92B1-A378B4826C45}"/>
              </a:ext>
            </a:extLst>
          </p:cNvPr>
          <p:cNvSpPr/>
          <p:nvPr/>
        </p:nvSpPr>
        <p:spPr bwMode="auto">
          <a:xfrm>
            <a:off x="514350" y="1307283"/>
            <a:ext cx="260232" cy="18097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26F686-7EE1-42FB-9BE9-3C3DE969C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840113"/>
            <a:ext cx="5873383" cy="28131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9F7FA81-785D-4092-A4D5-51DB1A3EF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88" y="4622225"/>
            <a:ext cx="4983912" cy="100592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67BC09D-0364-4394-BB64-BEC69DC90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733" y="1208764"/>
            <a:ext cx="1733703" cy="63134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C5549D2-5179-4C37-9375-ACB7D21CB0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92" y="2051940"/>
            <a:ext cx="1357507" cy="69901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4D76EBD-D895-4959-BDDE-2BDA50DBF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516" y="1335845"/>
            <a:ext cx="970717" cy="50426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CB2E6C3-1748-493A-96AC-B444C0A755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37" y="2222362"/>
            <a:ext cx="970717" cy="651767"/>
          </a:xfrm>
          <a:prstGeom prst="rect">
            <a:avLst/>
          </a:prstGeom>
        </p:spPr>
      </p:pic>
      <p:sp>
        <p:nvSpPr>
          <p:cNvPr id="29" name="箭头: 右 28">
            <a:extLst>
              <a:ext uri="{FF2B5EF4-FFF2-40B4-BE49-F238E27FC236}">
                <a16:creationId xmlns:a16="http://schemas.microsoft.com/office/drawing/2014/main" id="{F70D5F75-E3F0-46E8-9CDE-D53B5081197A}"/>
              </a:ext>
            </a:extLst>
          </p:cNvPr>
          <p:cNvSpPr/>
          <p:nvPr/>
        </p:nvSpPr>
        <p:spPr bwMode="auto">
          <a:xfrm>
            <a:off x="8408605" y="1336283"/>
            <a:ext cx="396240" cy="3283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9E4364A9-D807-41E1-BD7F-7628D0A298A4}"/>
              </a:ext>
            </a:extLst>
          </p:cNvPr>
          <p:cNvSpPr/>
          <p:nvPr/>
        </p:nvSpPr>
        <p:spPr bwMode="auto">
          <a:xfrm>
            <a:off x="8408605" y="2237273"/>
            <a:ext cx="396240" cy="3283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8C9AD0F8-3918-4BF7-9EAE-7A97D1B56EA6}"/>
              </a:ext>
            </a:extLst>
          </p:cNvPr>
          <p:cNvSpPr/>
          <p:nvPr/>
        </p:nvSpPr>
        <p:spPr bwMode="auto">
          <a:xfrm>
            <a:off x="6356798" y="3778695"/>
            <a:ext cx="396240" cy="3283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D504448-D16C-4642-9600-2767322F2D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38" y="3256378"/>
            <a:ext cx="5121404" cy="12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4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1CB7AA-1F92-47A0-8239-78EAA43DF9C4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效果</a:t>
            </a:r>
            <a:endParaRPr lang="en-US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7DBEBC-E436-441D-A1F7-25109052E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20" y="854981"/>
            <a:ext cx="2864189" cy="28031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2607B7-CDC3-4DE7-A79D-A39E43B6E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21" y="3658111"/>
            <a:ext cx="3043296" cy="302597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86C79E6-0CBD-40F7-8B52-4F020A647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49" y="854981"/>
            <a:ext cx="3178023" cy="307580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A8559BC-24B4-4BAB-92B8-7EC524521A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84" y="3800512"/>
            <a:ext cx="3681154" cy="27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9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92A49-BDC9-416F-B3D9-7B98D8F9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9D328-9EBC-4F08-9C33-2306C0035A3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4F3A2-7832-4A2E-88B0-381CD2F86157}"/>
              </a:ext>
            </a:extLst>
          </p:cNvPr>
          <p:cNvSpPr txBox="1"/>
          <p:nvPr/>
        </p:nvSpPr>
        <p:spPr>
          <a:xfrm>
            <a:off x="360360" y="259360"/>
            <a:ext cx="3249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模型应用</a:t>
            </a:r>
            <a:endParaRPr lang="en-US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A14BA0-28D7-4CF7-B9CE-D82F833FD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868739"/>
            <a:ext cx="8981440" cy="58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19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5508</TotalTime>
  <Words>389</Words>
  <Application>Microsoft Office PowerPoint</Application>
  <PresentationFormat>宽屏</PresentationFormat>
  <Paragraphs>83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NimbusRomNo9L-Medi</vt:lpstr>
      <vt:lpstr>等线</vt:lpstr>
      <vt:lpstr>Arial</vt:lpstr>
      <vt:lpstr>Calibri</vt:lpstr>
      <vt:lpstr>Calibri Light</vt:lpstr>
      <vt:lpstr>Times New Roman</vt:lpstr>
      <vt:lpstr>Office Theme</vt:lpstr>
      <vt:lpstr>  ST-Norm: Spatial and Temporal Normalization for Multi-variate Time Series Forecasting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开发计划 – 敏捷开发、持续集成、迭代上线</dc:title>
  <dc:creator>ADMINIBM</dc:creator>
  <cp:lastModifiedBy>天璞</cp:lastModifiedBy>
  <cp:revision>2780</cp:revision>
  <dcterms:created xsi:type="dcterms:W3CDTF">2015-07-07T01:37:00Z</dcterms:created>
  <dcterms:modified xsi:type="dcterms:W3CDTF">2022-04-27T07:20:34Z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