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32" r:id="rId2"/>
    <p:sldId id="816" r:id="rId3"/>
    <p:sldId id="781" r:id="rId4"/>
    <p:sldId id="811" r:id="rId5"/>
    <p:sldId id="827" r:id="rId6"/>
    <p:sldId id="833" r:id="rId7"/>
    <p:sldId id="836" r:id="rId8"/>
    <p:sldId id="837" r:id="rId9"/>
    <p:sldId id="838" r:id="rId10"/>
    <p:sldId id="821" r:id="rId11"/>
    <p:sldId id="786" r:id="rId12"/>
    <p:sldId id="835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832"/>
            <p14:sldId id="816"/>
            <p14:sldId id="781"/>
            <p14:sldId id="811"/>
            <p14:sldId id="827"/>
            <p14:sldId id="833"/>
            <p14:sldId id="836"/>
            <p14:sldId id="837"/>
            <p14:sldId id="838"/>
            <p14:sldId id="821"/>
            <p14:sldId id="786"/>
            <p14:sldId id="8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54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01B903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2741" autoAdjust="0"/>
  </p:normalViewPr>
  <p:slideViewPr>
    <p:cSldViewPr snapToGrid="0">
      <p:cViewPr varScale="1">
        <p:scale>
          <a:sx n="80" d="100"/>
          <a:sy n="80" d="100"/>
        </p:scale>
        <p:origin x="86" y="53"/>
      </p:cViewPr>
      <p:guideLst>
        <p:guide orient="horz" pos="2228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3T14:45:37.188" idx="54">
    <p:pos x="1648" y="1084"/>
    <p:text>前两个数据集是图像方面的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2021/11/23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6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0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9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SA-</a:t>
            </a:r>
            <a:r>
              <a:rPr lang="en-US" altLang="zh-CN" sz="4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Spatiotemporal Prediction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0608" y="5699730"/>
            <a:ext cx="5266944" cy="857904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April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2020</a:t>
            </a:r>
            <a:endParaRPr lang="zh-CN" altLang="en-US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74496" y="4469075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Conference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3EF10-C719-4B73-A2B0-E8E4E05B3AA5}"/>
              </a:ext>
            </a:extLst>
          </p:cNvPr>
          <p:cNvSpPr txBox="1"/>
          <p:nvPr/>
        </p:nvSpPr>
        <p:spPr>
          <a:xfrm>
            <a:off x="5453235" y="3824555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AAAI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引入新的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cell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去记录全局的时空间关系。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3659D0-ADF6-4E1D-B1BA-515CD5F5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B045BB-B333-4DCA-A177-0FC7AED6F8E9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4835" y="3536950"/>
            <a:ext cx="9174145" cy="175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E91D807F-6711-4164-A165-19FB098486C8}"/>
              </a:ext>
            </a:extLst>
          </p:cNvPr>
          <p:cNvSpPr/>
          <p:nvPr/>
        </p:nvSpPr>
        <p:spPr bwMode="auto">
          <a:xfrm>
            <a:off x="1621133" y="3416371"/>
            <a:ext cx="214365" cy="2411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49CE3-3B66-4ED1-9D88-F44B094DAAAE}"/>
              </a:ext>
            </a:extLst>
          </p:cNvPr>
          <p:cNvSpPr txBox="1"/>
          <p:nvPr/>
        </p:nvSpPr>
        <p:spPr>
          <a:xfrm>
            <a:off x="1222549" y="3778108"/>
            <a:ext cx="10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LSTM</a:t>
            </a:r>
            <a:endParaRPr lang="zh-CN" altLang="en-US" sz="28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2985D0-997D-416A-9F43-2C6724D02B38}"/>
              </a:ext>
            </a:extLst>
          </p:cNvPr>
          <p:cNvSpPr/>
          <p:nvPr/>
        </p:nvSpPr>
        <p:spPr bwMode="auto">
          <a:xfrm>
            <a:off x="3582234" y="3433885"/>
            <a:ext cx="214365" cy="2411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961DD1-CDEA-4591-94F4-AB40721C033D}"/>
              </a:ext>
            </a:extLst>
          </p:cNvPr>
          <p:cNvSpPr txBox="1"/>
          <p:nvPr/>
        </p:nvSpPr>
        <p:spPr>
          <a:xfrm>
            <a:off x="2864614" y="3798134"/>
            <a:ext cx="186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err="1"/>
              <a:t>ConvLSTM</a:t>
            </a:r>
            <a:endParaRPr lang="zh-CN" altLang="en-US" sz="28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C6DB42-5DB6-4914-9A46-A62DC81E00A4}"/>
              </a:ext>
            </a:extLst>
          </p:cNvPr>
          <p:cNvSpPr/>
          <p:nvPr/>
        </p:nvSpPr>
        <p:spPr bwMode="auto">
          <a:xfrm>
            <a:off x="5645963" y="3413713"/>
            <a:ext cx="214365" cy="2411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BF545A-9C48-4DB0-80EA-CC7F02E60E9D}"/>
              </a:ext>
            </a:extLst>
          </p:cNvPr>
          <p:cNvSpPr txBox="1"/>
          <p:nvPr/>
        </p:nvSpPr>
        <p:spPr>
          <a:xfrm>
            <a:off x="5113399" y="3802804"/>
            <a:ext cx="149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DCRNN</a:t>
            </a:r>
            <a:endParaRPr lang="zh-CN" altLang="en-US" sz="28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9F55FE-A556-4DEB-9FDB-D055F44C51F1}"/>
              </a:ext>
            </a:extLst>
          </p:cNvPr>
          <p:cNvSpPr/>
          <p:nvPr/>
        </p:nvSpPr>
        <p:spPr bwMode="auto">
          <a:xfrm>
            <a:off x="7767068" y="3416371"/>
            <a:ext cx="214365" cy="2411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EEF1A6-6C17-496B-9C86-0F5FBEF805F2}"/>
              </a:ext>
            </a:extLst>
          </p:cNvPr>
          <p:cNvSpPr txBox="1"/>
          <p:nvPr/>
        </p:nvSpPr>
        <p:spPr>
          <a:xfrm>
            <a:off x="6790284" y="3822976"/>
            <a:ext cx="238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SA-</a:t>
            </a:r>
            <a:r>
              <a:rPr lang="en-US" altLang="zh-CN" sz="2800" b="1" dirty="0" err="1"/>
              <a:t>ConvLSTM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46E20B-FEE6-428B-B156-DD09B8CDA622}"/>
              </a:ext>
            </a:extLst>
          </p:cNvPr>
          <p:cNvSpPr txBox="1"/>
          <p:nvPr/>
        </p:nvSpPr>
        <p:spPr>
          <a:xfrm>
            <a:off x="3265714" y="2772573"/>
            <a:ext cx="134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2015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4ED502-D4CB-44E5-B6C2-BF6B062E99C2}"/>
              </a:ext>
            </a:extLst>
          </p:cNvPr>
          <p:cNvSpPr txBox="1"/>
          <p:nvPr/>
        </p:nvSpPr>
        <p:spPr>
          <a:xfrm>
            <a:off x="7465929" y="2727704"/>
            <a:ext cx="134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2020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E995FF-0977-46ED-B6A4-0EF927C33C07}"/>
              </a:ext>
            </a:extLst>
          </p:cNvPr>
          <p:cNvSpPr txBox="1"/>
          <p:nvPr/>
        </p:nvSpPr>
        <p:spPr>
          <a:xfrm>
            <a:off x="5260778" y="2707532"/>
            <a:ext cx="134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2018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4BCCCD-610E-4AA1-BE71-6AFFC77BADA8}"/>
              </a:ext>
            </a:extLst>
          </p:cNvPr>
          <p:cNvSpPr txBox="1"/>
          <p:nvPr/>
        </p:nvSpPr>
        <p:spPr>
          <a:xfrm>
            <a:off x="1270650" y="2716953"/>
            <a:ext cx="134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1997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501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37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effectLst/>
                <a:latin typeface="NimbusRomNo9L-Medi"/>
              </a:rPr>
              <a:t>MovingMINST</a:t>
            </a:r>
            <a:endParaRPr lang="zh-CN" altLang="en-US" sz="2400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106133" y="2912041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TexiBJ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前人研究工作不足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36">
            <a:extLst>
              <a:ext uri="{FF2B5EF4-FFF2-40B4-BE49-F238E27FC236}">
                <a16:creationId xmlns:a16="http://schemas.microsoft.com/office/drawing/2014/main" id="{784EC457-9C45-4C91-908C-FA409C82C35C}"/>
              </a:ext>
            </a:extLst>
          </p:cNvPr>
          <p:cNvSpPr txBox="1"/>
          <p:nvPr/>
        </p:nvSpPr>
        <p:spPr>
          <a:xfrm>
            <a:off x="1307003" y="4730939"/>
            <a:ext cx="647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目前工作缺乏对全局空间依赖性的捕捉，目前使用的多是卷积层捕捉空间相关性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，由于卷积的局部性所以导致不能提取全局依赖性。</a:t>
            </a:r>
            <a:endParaRPr lang="zh-CN" altLang="en-US" sz="2400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E9446092-DD18-49C0-8EB8-D2FFF019920E}"/>
              </a:ext>
            </a:extLst>
          </p:cNvPr>
          <p:cNvSpPr/>
          <p:nvPr/>
        </p:nvSpPr>
        <p:spPr bwMode="auto">
          <a:xfrm>
            <a:off x="965479" y="5047361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8069140" y="5047361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871846" y="5047361"/>
            <a:ext cx="211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SAM</a:t>
            </a:r>
            <a:r>
              <a:rPr lang="zh-CN" altLang="en-US" sz="2400" dirty="0"/>
              <a:t>模块</a:t>
            </a:r>
          </a:p>
        </p:txBody>
      </p:sp>
      <p:sp>
        <p:nvSpPr>
          <p:cNvPr id="28" name="文本框 136">
            <a:extLst>
              <a:ext uri="{FF2B5EF4-FFF2-40B4-BE49-F238E27FC236}">
                <a16:creationId xmlns:a16="http://schemas.microsoft.com/office/drawing/2014/main" id="{58608083-5D9A-4E16-ADEF-19A75B3BD8D2}"/>
              </a:ext>
            </a:extLst>
          </p:cNvPr>
          <p:cNvSpPr txBox="1"/>
          <p:nvPr/>
        </p:nvSpPr>
        <p:spPr>
          <a:xfrm>
            <a:off x="1106133" y="2349163"/>
            <a:ext cx="237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KTH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9F9C9-54E6-47F5-A4ED-2F3EF6483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87" y="1273989"/>
            <a:ext cx="8040242" cy="4599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Base Model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BDC67-991C-4043-B98A-59027CB74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37" y="3280401"/>
            <a:ext cx="4246463" cy="32923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24131E-02BD-4F82-B202-9CEE67FED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15" y="1009019"/>
            <a:ext cx="6254480" cy="2279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9B05B2-6A90-4570-BE20-D96E7E7C5F9C}"/>
                  </a:ext>
                </a:extLst>
              </p:cNvPr>
              <p:cNvSpPr txBox="1"/>
              <p:nvPr/>
            </p:nvSpPr>
            <p:spPr>
              <a:xfrm>
                <a:off x="514350" y="4169047"/>
                <a:ext cx="1288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9B05B2-6A90-4570-BE20-D96E7E7C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4169047"/>
                <a:ext cx="1288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57E2A8-3F9D-4714-B265-07C1CEB3AA24}"/>
                  </a:ext>
                </a:extLst>
              </p:cNvPr>
              <p:cNvSpPr txBox="1"/>
              <p:nvPr/>
            </p:nvSpPr>
            <p:spPr>
              <a:xfrm>
                <a:off x="584420" y="4982592"/>
                <a:ext cx="1288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57E2A8-3F9D-4714-B265-07C1CEB3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" y="4982592"/>
                <a:ext cx="12888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BDF8E884-FF11-412A-BDAE-7550DB39FE45}"/>
              </a:ext>
            </a:extLst>
          </p:cNvPr>
          <p:cNvSpPr/>
          <p:nvPr/>
        </p:nvSpPr>
        <p:spPr bwMode="auto">
          <a:xfrm>
            <a:off x="1568684" y="4727593"/>
            <a:ext cx="416484" cy="2196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32715C3-6C4C-4313-94E2-E1685F25E1E2}"/>
              </a:ext>
            </a:extLst>
          </p:cNvPr>
          <p:cNvSpPr/>
          <p:nvPr/>
        </p:nvSpPr>
        <p:spPr bwMode="auto">
          <a:xfrm>
            <a:off x="6259046" y="4709393"/>
            <a:ext cx="416484" cy="2196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BB8BCDB-F378-4FB5-9A07-44C6498D67CD}"/>
                  </a:ext>
                </a:extLst>
              </p:cNvPr>
              <p:cNvSpPr txBox="1"/>
              <p:nvPr/>
            </p:nvSpPr>
            <p:spPr>
              <a:xfrm>
                <a:off x="6753225" y="4157998"/>
                <a:ext cx="12888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b="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BB8BCDB-F378-4FB5-9A07-44C6498D6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4157998"/>
                <a:ext cx="128880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6445C3-0C24-4EED-B73C-968BFBB91529}"/>
                  </a:ext>
                </a:extLst>
              </p:cNvPr>
              <p:cNvSpPr txBox="1"/>
              <p:nvPr/>
            </p:nvSpPr>
            <p:spPr>
              <a:xfrm>
                <a:off x="6823295" y="4971543"/>
                <a:ext cx="1288807" cy="53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6445C3-0C24-4EED-B73C-968BFBB9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95" y="4971543"/>
                <a:ext cx="1288807" cy="534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右 28">
            <a:extLst>
              <a:ext uri="{FF2B5EF4-FFF2-40B4-BE49-F238E27FC236}">
                <a16:creationId xmlns:a16="http://schemas.microsoft.com/office/drawing/2014/main" id="{87C9FC60-B10A-4C67-BF5C-B119C76A35F5}"/>
              </a:ext>
            </a:extLst>
          </p:cNvPr>
          <p:cNvSpPr/>
          <p:nvPr/>
        </p:nvSpPr>
        <p:spPr bwMode="auto">
          <a:xfrm>
            <a:off x="8094434" y="4764136"/>
            <a:ext cx="416484" cy="2196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674637-10B4-416B-B167-22C92B890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64" y="3916875"/>
            <a:ext cx="2662362" cy="17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14" grpId="0" animBg="1"/>
      <p:bldP spid="24" grpId="0" animBg="1"/>
      <p:bldP spid="26" grpId="0"/>
      <p:bldP spid="27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8" y="1173968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Base Model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6F4C9-9951-4096-AFAE-9782BEC6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7" y="1806014"/>
            <a:ext cx="6582751" cy="38922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368778-E197-4A35-A707-4F6DD3EB3552}"/>
              </a:ext>
            </a:extLst>
          </p:cNvPr>
          <p:cNvSpPr txBox="1"/>
          <p:nvPr/>
        </p:nvSpPr>
        <p:spPr>
          <a:xfrm>
            <a:off x="7809578" y="1806014"/>
            <a:ext cx="278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Self-Attention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4F65F5-68C6-4867-838C-62130E16CD0B}"/>
              </a:ext>
            </a:extLst>
          </p:cNvPr>
          <p:cNvSpPr txBox="1"/>
          <p:nvPr/>
        </p:nvSpPr>
        <p:spPr>
          <a:xfrm>
            <a:off x="7809578" y="2990944"/>
            <a:ext cx="278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遗忘门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8C6690-B528-4614-8FF2-F51EDA3AF748}"/>
              </a:ext>
            </a:extLst>
          </p:cNvPr>
          <p:cNvSpPr txBox="1"/>
          <p:nvPr/>
        </p:nvSpPr>
        <p:spPr>
          <a:xfrm>
            <a:off x="7809578" y="2398479"/>
            <a:ext cx="278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输入门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3AE2D7-D5E6-4692-AF00-FC55AB2D6C26}"/>
              </a:ext>
            </a:extLst>
          </p:cNvPr>
          <p:cNvSpPr txBox="1"/>
          <p:nvPr/>
        </p:nvSpPr>
        <p:spPr>
          <a:xfrm>
            <a:off x="7809578" y="4689116"/>
            <a:ext cx="278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输出门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E5EDE8-2E7E-4FFB-AE02-BF4B904249AF}"/>
              </a:ext>
            </a:extLst>
          </p:cNvPr>
          <p:cNvSpPr txBox="1"/>
          <p:nvPr/>
        </p:nvSpPr>
        <p:spPr>
          <a:xfrm>
            <a:off x="7809578" y="4165896"/>
            <a:ext cx="278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更新信息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FA3B8B-9B3E-4F9C-A073-38CC95DEDC06}"/>
              </a:ext>
            </a:extLst>
          </p:cNvPr>
          <p:cNvCxnSpPr/>
          <p:nvPr/>
        </p:nvCxnSpPr>
        <p:spPr bwMode="auto">
          <a:xfrm>
            <a:off x="1564193" y="2471895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5B12BAA-E612-42F5-92DD-0E9E56E96051}"/>
              </a:ext>
            </a:extLst>
          </p:cNvPr>
          <p:cNvCxnSpPr/>
          <p:nvPr/>
        </p:nvCxnSpPr>
        <p:spPr bwMode="auto">
          <a:xfrm>
            <a:off x="1684774" y="2980896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FB6840F-108B-4A65-AEAB-BA5E5314D740}"/>
              </a:ext>
            </a:extLst>
          </p:cNvPr>
          <p:cNvCxnSpPr/>
          <p:nvPr/>
        </p:nvCxnSpPr>
        <p:spPr bwMode="auto">
          <a:xfrm>
            <a:off x="1684773" y="3543534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C478841-F31F-4A46-A506-7CD0230F07CE}"/>
              </a:ext>
            </a:extLst>
          </p:cNvPr>
          <p:cNvCxnSpPr/>
          <p:nvPr/>
        </p:nvCxnSpPr>
        <p:spPr bwMode="auto">
          <a:xfrm>
            <a:off x="1765159" y="4165896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557FAC-75B9-44FB-814B-6009EBA56C37}"/>
              </a:ext>
            </a:extLst>
          </p:cNvPr>
          <p:cNvCxnSpPr/>
          <p:nvPr/>
        </p:nvCxnSpPr>
        <p:spPr bwMode="auto">
          <a:xfrm>
            <a:off x="1684772" y="4597975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C9C957B-F9E8-4B46-9807-F43966B54717}"/>
              </a:ext>
            </a:extLst>
          </p:cNvPr>
          <p:cNvCxnSpPr/>
          <p:nvPr/>
        </p:nvCxnSpPr>
        <p:spPr bwMode="auto">
          <a:xfrm>
            <a:off x="1684771" y="5212336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4DE62EE-B908-4423-A19B-5E7781C63C67}"/>
              </a:ext>
            </a:extLst>
          </p:cNvPr>
          <p:cNvCxnSpPr/>
          <p:nvPr/>
        </p:nvCxnSpPr>
        <p:spPr bwMode="auto">
          <a:xfrm>
            <a:off x="1526911" y="5698305"/>
            <a:ext cx="482320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63EE09A2-DD45-4E04-ACE2-31D9890A178E}"/>
              </a:ext>
            </a:extLst>
          </p:cNvPr>
          <p:cNvSpPr txBox="1"/>
          <p:nvPr/>
        </p:nvSpPr>
        <p:spPr>
          <a:xfrm>
            <a:off x="1008739" y="1326368"/>
            <a:ext cx="4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Self-Attention Memory Module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B6274B3-FF42-4876-AEFE-1A225ED23C38}"/>
              </a:ext>
            </a:extLst>
          </p:cNvPr>
          <p:cNvSpPr/>
          <p:nvPr/>
        </p:nvSpPr>
        <p:spPr bwMode="auto">
          <a:xfrm>
            <a:off x="666750" y="14596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D4529-040F-4FF1-9CF8-757C19C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06" y="2083531"/>
            <a:ext cx="8495263" cy="47744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EEA889-4CC7-473A-BD8D-DCF0FA093873}"/>
              </a:ext>
            </a:extLst>
          </p:cNvPr>
          <p:cNvSpPr txBox="1"/>
          <p:nvPr/>
        </p:nvSpPr>
        <p:spPr>
          <a:xfrm>
            <a:off x="3105150" y="1878892"/>
            <a:ext cx="2505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Medi"/>
              </a:rPr>
              <a:t>feature aggregation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1AA9DF-EA78-490E-AE08-5F973B3515CB}"/>
              </a:ext>
            </a:extLst>
          </p:cNvPr>
          <p:cNvSpPr txBox="1"/>
          <p:nvPr/>
        </p:nvSpPr>
        <p:spPr>
          <a:xfrm>
            <a:off x="6255819" y="1883476"/>
            <a:ext cx="228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Medi"/>
              </a:rPr>
              <a:t>memory updating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17D887-BD36-44F7-B87B-DE34FA7FDD37}"/>
              </a:ext>
            </a:extLst>
          </p:cNvPr>
          <p:cNvSpPr txBox="1"/>
          <p:nvPr/>
        </p:nvSpPr>
        <p:spPr>
          <a:xfrm>
            <a:off x="8953500" y="1883476"/>
            <a:ext cx="1657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Medi"/>
              </a:rPr>
              <a:t>output</a:t>
            </a:r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29AD35-4AE5-4429-94DD-C8EF01D190FC}"/>
              </a:ext>
            </a:extLst>
          </p:cNvPr>
          <p:cNvSpPr/>
          <p:nvPr/>
        </p:nvSpPr>
        <p:spPr bwMode="auto">
          <a:xfrm>
            <a:off x="1838325" y="2379029"/>
            <a:ext cx="5591174" cy="34121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785652-A40C-4CBC-9189-68FEE905D64D}"/>
              </a:ext>
            </a:extLst>
          </p:cNvPr>
          <p:cNvSpPr/>
          <p:nvPr/>
        </p:nvSpPr>
        <p:spPr bwMode="auto">
          <a:xfrm>
            <a:off x="7666038" y="3886200"/>
            <a:ext cx="2286000" cy="2105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11A6E1-253C-41C9-A981-F9990774415F}"/>
              </a:ext>
            </a:extLst>
          </p:cNvPr>
          <p:cNvSpPr/>
          <p:nvPr/>
        </p:nvSpPr>
        <p:spPr bwMode="auto">
          <a:xfrm>
            <a:off x="7666038" y="2483641"/>
            <a:ext cx="2286000" cy="11785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63EE09A2-DD45-4E04-ACE2-31D9890A178E}"/>
              </a:ext>
            </a:extLst>
          </p:cNvPr>
          <p:cNvSpPr txBox="1"/>
          <p:nvPr/>
        </p:nvSpPr>
        <p:spPr>
          <a:xfrm>
            <a:off x="1008738" y="1031093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Self-Attention Memory Module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B6274B3-FF42-4876-AEFE-1A225ED23C38}"/>
              </a:ext>
            </a:extLst>
          </p:cNvPr>
          <p:cNvSpPr/>
          <p:nvPr/>
        </p:nvSpPr>
        <p:spPr bwMode="auto">
          <a:xfrm>
            <a:off x="666750" y="116440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D4529-040F-4FF1-9CF8-757C19C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6368"/>
            <a:ext cx="5541930" cy="3114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106569-F96A-42B9-B46B-2D289BE79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0" y="2249096"/>
            <a:ext cx="3540342" cy="785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D70A6-7ABF-4A92-9663-D496E6D98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0" y="3254549"/>
            <a:ext cx="5280500" cy="7853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52DD45-6CDF-4992-A488-001C2D919972}"/>
              </a:ext>
            </a:extLst>
          </p:cNvPr>
          <p:cNvSpPr/>
          <p:nvPr/>
        </p:nvSpPr>
        <p:spPr bwMode="auto">
          <a:xfrm>
            <a:off x="8370277" y="2630785"/>
            <a:ext cx="643094" cy="5134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EDDAAE-89B4-4AA4-9BF3-54D2053BB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0" y="4737321"/>
            <a:ext cx="6087890" cy="9722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4D25F0C-E1F6-4200-994F-790CE6D354A6}"/>
              </a:ext>
            </a:extLst>
          </p:cNvPr>
          <p:cNvSpPr/>
          <p:nvPr/>
        </p:nvSpPr>
        <p:spPr bwMode="auto">
          <a:xfrm>
            <a:off x="9013371" y="3044354"/>
            <a:ext cx="261430" cy="394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A8819C-7F4F-44E4-90E8-BEDDE2370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6059772"/>
            <a:ext cx="838584" cy="4259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A88224-5E25-4106-B695-4FC4479E82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29" y="6088841"/>
            <a:ext cx="1644624" cy="42594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D5442EE-18CB-470F-BCA0-9C1A3B163032}"/>
              </a:ext>
            </a:extLst>
          </p:cNvPr>
          <p:cNvSpPr/>
          <p:nvPr/>
        </p:nvSpPr>
        <p:spPr bwMode="auto">
          <a:xfrm>
            <a:off x="9594396" y="2489147"/>
            <a:ext cx="261430" cy="394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6E77F64-B51F-442A-93FD-290671302ECF}"/>
              </a:ext>
            </a:extLst>
          </p:cNvPr>
          <p:cNvSpPr/>
          <p:nvPr/>
        </p:nvSpPr>
        <p:spPr bwMode="auto">
          <a:xfrm>
            <a:off x="1008738" y="17985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B4156F-71E8-4FC8-B2D6-5D9617C83139}"/>
              </a:ext>
            </a:extLst>
          </p:cNvPr>
          <p:cNvSpPr txBox="1"/>
          <p:nvPr/>
        </p:nvSpPr>
        <p:spPr>
          <a:xfrm>
            <a:off x="1501929" y="1656545"/>
            <a:ext cx="347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NimbusRomNo9L-Medi"/>
              </a:rPr>
              <a:t>feature aggregation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5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63EE09A2-DD45-4E04-ACE2-31D9890A178E}"/>
              </a:ext>
            </a:extLst>
          </p:cNvPr>
          <p:cNvSpPr txBox="1"/>
          <p:nvPr/>
        </p:nvSpPr>
        <p:spPr>
          <a:xfrm>
            <a:off x="1008738" y="1031093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Self-Attention Memory Module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B6274B3-FF42-4876-AEFE-1A225ED23C38}"/>
              </a:ext>
            </a:extLst>
          </p:cNvPr>
          <p:cNvSpPr/>
          <p:nvPr/>
        </p:nvSpPr>
        <p:spPr bwMode="auto">
          <a:xfrm>
            <a:off x="666750" y="116440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D4529-040F-4FF1-9CF8-757C19C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19" y="1333032"/>
            <a:ext cx="5541930" cy="3114650"/>
          </a:xfrm>
          <a:prstGeom prst="rect">
            <a:avLst/>
          </a:prstGeom>
        </p:spPr>
      </p:pic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6E77F64-B51F-442A-93FD-290671302ECF}"/>
              </a:ext>
            </a:extLst>
          </p:cNvPr>
          <p:cNvSpPr/>
          <p:nvPr/>
        </p:nvSpPr>
        <p:spPr bwMode="auto">
          <a:xfrm>
            <a:off x="1008738" y="171285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E2D379-74A4-43C9-82A9-60398F006E07}"/>
              </a:ext>
            </a:extLst>
          </p:cNvPr>
          <p:cNvSpPr txBox="1"/>
          <p:nvPr/>
        </p:nvSpPr>
        <p:spPr>
          <a:xfrm>
            <a:off x="1483703" y="1625919"/>
            <a:ext cx="3555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NimbusRomNo9L-Medi"/>
              </a:rPr>
              <a:t>memory updating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BFE6A0-912C-44F1-87F9-02E025359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01" y="2380360"/>
            <a:ext cx="4885555" cy="40011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46C7F2C-E1A5-4E1B-A7BC-B22B890D8AD4}"/>
              </a:ext>
            </a:extLst>
          </p:cNvPr>
          <p:cNvSpPr/>
          <p:nvPr/>
        </p:nvSpPr>
        <p:spPr bwMode="auto">
          <a:xfrm>
            <a:off x="10480221" y="3429000"/>
            <a:ext cx="261430" cy="394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66E03F-5F80-48BB-9F19-E9D98BC20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3154535"/>
            <a:ext cx="5026038" cy="41968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A1564E1-12C7-4069-8E42-05DEFB5E52B3}"/>
              </a:ext>
            </a:extLst>
          </p:cNvPr>
          <p:cNvSpPr/>
          <p:nvPr/>
        </p:nvSpPr>
        <p:spPr bwMode="auto">
          <a:xfrm>
            <a:off x="10480221" y="2423864"/>
            <a:ext cx="261430" cy="394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226A379-9DCD-4B31-A541-2AAB450B6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87" y="4014881"/>
            <a:ext cx="4183763" cy="51695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8DEF955-605A-4164-B1E8-D12A128D0C79}"/>
              </a:ext>
            </a:extLst>
          </p:cNvPr>
          <p:cNvSpPr/>
          <p:nvPr/>
        </p:nvSpPr>
        <p:spPr bwMode="auto">
          <a:xfrm>
            <a:off x="10784408" y="2957262"/>
            <a:ext cx="261430" cy="394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63EE09A2-DD45-4E04-ACE2-31D9890A178E}"/>
              </a:ext>
            </a:extLst>
          </p:cNvPr>
          <p:cNvSpPr txBox="1"/>
          <p:nvPr/>
        </p:nvSpPr>
        <p:spPr>
          <a:xfrm>
            <a:off x="1008738" y="1031093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Self-Attention Memory Module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B6274B3-FF42-4876-AEFE-1A225ED23C38}"/>
              </a:ext>
            </a:extLst>
          </p:cNvPr>
          <p:cNvSpPr/>
          <p:nvPr/>
        </p:nvSpPr>
        <p:spPr bwMode="auto">
          <a:xfrm>
            <a:off x="666750" y="116440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D4529-040F-4FF1-9CF8-757C19C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19" y="1333032"/>
            <a:ext cx="5541930" cy="3114650"/>
          </a:xfrm>
          <a:prstGeom prst="rect">
            <a:avLst/>
          </a:prstGeom>
        </p:spPr>
      </p:pic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6E77F64-B51F-442A-93FD-290671302ECF}"/>
              </a:ext>
            </a:extLst>
          </p:cNvPr>
          <p:cNvSpPr/>
          <p:nvPr/>
        </p:nvSpPr>
        <p:spPr bwMode="auto">
          <a:xfrm>
            <a:off x="1008738" y="171285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E2D379-74A4-43C9-82A9-60398F006E07}"/>
              </a:ext>
            </a:extLst>
          </p:cNvPr>
          <p:cNvSpPr txBox="1"/>
          <p:nvPr/>
        </p:nvSpPr>
        <p:spPr>
          <a:xfrm>
            <a:off x="1464350" y="1595141"/>
            <a:ext cx="3555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NimbusRomNo9L-Medi"/>
              </a:rPr>
              <a:t>Output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1564E1-12C7-4069-8E42-05DEFB5E52B3}"/>
              </a:ext>
            </a:extLst>
          </p:cNvPr>
          <p:cNvSpPr/>
          <p:nvPr/>
        </p:nvSpPr>
        <p:spPr bwMode="auto">
          <a:xfrm>
            <a:off x="10804070" y="1515580"/>
            <a:ext cx="263979" cy="3322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3D8DF-7651-487B-8BDA-4F863DC94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87" y="2321090"/>
            <a:ext cx="4931075" cy="540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CB082E-86F5-4FFF-9254-07B196AAD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8" y="3243772"/>
            <a:ext cx="2182137" cy="5647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01E03D2-979F-409A-BAF4-9697C173300E}"/>
              </a:ext>
            </a:extLst>
          </p:cNvPr>
          <p:cNvSpPr/>
          <p:nvPr/>
        </p:nvSpPr>
        <p:spPr bwMode="auto">
          <a:xfrm>
            <a:off x="10804070" y="1983654"/>
            <a:ext cx="263979" cy="3322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4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11734</TotalTime>
  <Words>163</Words>
  <Application>Microsoft Office PowerPoint</Application>
  <PresentationFormat>宽屏</PresentationFormat>
  <Paragraphs>64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SA-ConvLSTM  (Self-Attention ConvLSTM for Spatiotemporal Prediction)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2812</cp:revision>
  <dcterms:created xsi:type="dcterms:W3CDTF">2015-07-07T01:37:00Z</dcterms:created>
  <dcterms:modified xsi:type="dcterms:W3CDTF">2021-11-23T08:34:41Z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