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74" r:id="rId2"/>
    <p:sldId id="816" r:id="rId3"/>
    <p:sldId id="817" r:id="rId4"/>
    <p:sldId id="781" r:id="rId5"/>
    <p:sldId id="809" r:id="rId6"/>
    <p:sldId id="824" r:id="rId7"/>
    <p:sldId id="828" r:id="rId8"/>
    <p:sldId id="821" r:id="rId9"/>
    <p:sldId id="786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781"/>
            <p14:sldId id="809"/>
            <p14:sldId id="824"/>
            <p14:sldId id="828"/>
            <p14:sldId id="821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23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87860" autoAdjust="0"/>
  </p:normalViewPr>
  <p:slideViewPr>
    <p:cSldViewPr snapToGrid="0">
      <p:cViewPr varScale="1">
        <p:scale>
          <a:sx n="75" d="100"/>
          <a:sy n="75" d="100"/>
        </p:scale>
        <p:origin x="979" y="67"/>
      </p:cViewPr>
      <p:guideLst>
        <p:guide orient="horz" pos="2296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3T09:53:57.141" idx="23">
    <p:pos x="944" y="1283"/>
    <p:text>t时刻第i个人邻居的状态,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2022/3/23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3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对于指定时刻图上的特征用</a:t>
            </a:r>
            <a:r>
              <a:rPr lang="en-US" altLang="zh-CN" dirty="0" err="1"/>
              <a:t>X_t</a:t>
            </a:r>
            <a:r>
              <a:rPr lang="zh-CN" altLang="en-US" dirty="0"/>
              <a:t>表示   其中</a:t>
            </a:r>
            <a:r>
              <a:rPr lang="en-US" altLang="zh-CN" dirty="0"/>
              <a:t>x_t^1</a:t>
            </a:r>
            <a:r>
              <a:rPr lang="zh-CN" altLang="en-US" dirty="0"/>
              <a:t>表示第一个节点第</a:t>
            </a:r>
            <a:r>
              <a:rPr lang="en-US" altLang="zh-CN" dirty="0"/>
              <a:t>t</a:t>
            </a:r>
            <a:r>
              <a:rPr lang="zh-CN" altLang="en-US" dirty="0"/>
              <a:t>个时刻的特征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0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0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0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2022/3/23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2022/3/23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2022/3/23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2022/3/23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2022/3/23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2022/3/23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dirty="0"/>
              <a:t>Social LSTM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LSTM: Human Trajectory Prediction in Crowded Spaces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0944" y="5764760"/>
            <a:ext cx="4202511" cy="956715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5532029" y="3049069"/>
            <a:ext cx="215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2016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3222788" y="4225384"/>
            <a:ext cx="733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Computer Vision and Pattern Recognition </a:t>
            </a:r>
            <a:r>
              <a:rPr lang="en-US" altLang="zh-CN" sz="2800" dirty="0"/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4054080" y="4817131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Conference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Rank: CCF A 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BDB2AB-4D6C-4D09-96A2-0875B967424A}"/>
              </a:ext>
            </a:extLst>
          </p:cNvPr>
          <p:cNvSpPr txBox="1"/>
          <p:nvPr/>
        </p:nvSpPr>
        <p:spPr>
          <a:xfrm>
            <a:off x="5532029" y="3784493"/>
            <a:ext cx="156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CVPR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14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ETH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F77B6890-7DDD-45D9-9018-6AFA569FA1D0}"/>
              </a:ext>
            </a:extLst>
          </p:cNvPr>
          <p:cNvSpPr txBox="1"/>
          <p:nvPr/>
        </p:nvSpPr>
        <p:spPr>
          <a:xfrm>
            <a:off x="1069403" y="2771301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UCY	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行人轨迹预测难点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2FA92BFE-D60D-4EDD-B8EE-E12AFEDDDCAC}"/>
              </a:ext>
            </a:extLst>
          </p:cNvPr>
          <p:cNvSpPr txBox="1"/>
          <p:nvPr/>
        </p:nvSpPr>
        <p:spPr>
          <a:xfrm>
            <a:off x="1215463" y="4581396"/>
            <a:ext cx="6302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1</a:t>
            </a:r>
            <a:r>
              <a:rPr lang="zh-CN" altLang="en-US" sz="2400" b="1" dirty="0"/>
              <a:t>、通过手工创造函数模拟人与人之间的相互活动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DB7693D-E7A3-4AA2-9FC4-5B6C3E9CFA21}"/>
              </a:ext>
            </a:extLst>
          </p:cNvPr>
          <p:cNvSpPr/>
          <p:nvPr/>
        </p:nvSpPr>
        <p:spPr bwMode="auto">
          <a:xfrm>
            <a:off x="7518409" y="5181561"/>
            <a:ext cx="554853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36">
            <a:extLst>
              <a:ext uri="{FF2B5EF4-FFF2-40B4-BE49-F238E27FC236}">
                <a16:creationId xmlns:a16="http://schemas.microsoft.com/office/drawing/2014/main" id="{DB8CAEBA-6635-4747-8421-0C5A7DC4BD37}"/>
              </a:ext>
            </a:extLst>
          </p:cNvPr>
          <p:cNvSpPr txBox="1"/>
          <p:nvPr/>
        </p:nvSpPr>
        <p:spPr>
          <a:xfrm>
            <a:off x="8518588" y="5181560"/>
            <a:ext cx="211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Social LSTM</a:t>
            </a:r>
            <a:endParaRPr lang="zh-CN" altLang="en-US" sz="2400" dirty="0"/>
          </a:p>
        </p:txBody>
      </p:sp>
      <p:sp>
        <p:nvSpPr>
          <p:cNvPr id="31" name="文本框 136">
            <a:extLst>
              <a:ext uri="{FF2B5EF4-FFF2-40B4-BE49-F238E27FC236}">
                <a16:creationId xmlns:a16="http://schemas.microsoft.com/office/drawing/2014/main" id="{C36BFF1D-EFCC-4F42-A773-488248B8F929}"/>
              </a:ext>
            </a:extLst>
          </p:cNvPr>
          <p:cNvSpPr txBox="1"/>
          <p:nvPr/>
        </p:nvSpPr>
        <p:spPr>
          <a:xfrm>
            <a:off x="2402172" y="1822634"/>
            <a:ext cx="369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750 pedestrians</a:t>
            </a:r>
            <a:endParaRPr lang="zh-CN" altLang="en-US" sz="2400" dirty="0"/>
          </a:p>
        </p:txBody>
      </p:sp>
      <p:sp>
        <p:nvSpPr>
          <p:cNvPr id="33" name="文本框 136">
            <a:extLst>
              <a:ext uri="{FF2B5EF4-FFF2-40B4-BE49-F238E27FC236}">
                <a16:creationId xmlns:a16="http://schemas.microsoft.com/office/drawing/2014/main" id="{5EDC575F-01DF-4932-9183-DD9E3410B4F7}"/>
              </a:ext>
            </a:extLst>
          </p:cNvPr>
          <p:cNvSpPr txBox="1"/>
          <p:nvPr/>
        </p:nvSpPr>
        <p:spPr>
          <a:xfrm>
            <a:off x="2476870" y="2771301"/>
            <a:ext cx="351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786 pedestrians</a:t>
            </a:r>
            <a:endParaRPr lang="zh-CN" altLang="en-US" sz="2400" dirty="0"/>
          </a:p>
        </p:txBody>
      </p:sp>
      <p:sp>
        <p:nvSpPr>
          <p:cNvPr id="21" name="文本框 136">
            <a:extLst>
              <a:ext uri="{FF2B5EF4-FFF2-40B4-BE49-F238E27FC236}">
                <a16:creationId xmlns:a16="http://schemas.microsoft.com/office/drawing/2014/main" id="{314EADBE-B0BC-47E5-8123-2D42D77A23D9}"/>
              </a:ext>
            </a:extLst>
          </p:cNvPr>
          <p:cNvSpPr txBox="1"/>
          <p:nvPr/>
        </p:nvSpPr>
        <p:spPr>
          <a:xfrm>
            <a:off x="1215462" y="5672531"/>
            <a:ext cx="6302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2</a:t>
            </a:r>
            <a:r>
              <a:rPr lang="zh-CN" altLang="en-US" sz="2400" b="1" dirty="0"/>
              <a:t>、仅能预测相近的两个人在很短时间内的行为</a:t>
            </a:r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9" grpId="0"/>
      <p:bldP spid="27" grpId="0" animBg="1"/>
      <p:bldP spid="2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856339" y="1173968"/>
            <a:ext cx="31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人的空间特征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文本框 136">
            <a:extLst>
              <a:ext uri="{FF2B5EF4-FFF2-40B4-BE49-F238E27FC236}">
                <a16:creationId xmlns:a16="http://schemas.microsoft.com/office/drawing/2014/main" id="{403D9030-5B62-4C78-A6B8-5F7003D5AB94}"/>
              </a:ext>
            </a:extLst>
          </p:cNvPr>
          <p:cNvSpPr txBox="1"/>
          <p:nvPr/>
        </p:nvSpPr>
        <p:spPr>
          <a:xfrm>
            <a:off x="856340" y="3645032"/>
            <a:ext cx="216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问题定义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7E0E448-4D8A-40E3-A91D-B4B47B11C982}"/>
              </a:ext>
            </a:extLst>
          </p:cNvPr>
          <p:cNvSpPr/>
          <p:nvPr/>
        </p:nvSpPr>
        <p:spPr bwMode="auto">
          <a:xfrm>
            <a:off x="514350" y="3778347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167DDA-54FD-4ACE-84F5-3AF09193DCF7}"/>
              </a:ext>
            </a:extLst>
          </p:cNvPr>
          <p:cNvSpPr txBox="1"/>
          <p:nvPr/>
        </p:nvSpPr>
        <p:spPr>
          <a:xfrm>
            <a:off x="1666803" y="1826790"/>
            <a:ext cx="3106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At any time-instant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CD905C2-5AB9-4543-9CE0-4BBCB45CA522}"/>
                  </a:ext>
                </a:extLst>
              </p:cNvPr>
              <p:cNvSpPr txBox="1"/>
              <p:nvPr/>
            </p:nvSpPr>
            <p:spPr>
              <a:xfrm>
                <a:off x="2016356" y="2377868"/>
                <a:ext cx="1646866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400" dirty="0"/>
                  <a:t>person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CD905C2-5AB9-4543-9CE0-4BBCB45C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356" y="2377868"/>
                <a:ext cx="1646866" cy="468205"/>
              </a:xfrm>
              <a:prstGeom prst="rect">
                <a:avLst/>
              </a:prstGeom>
              <a:blipFill>
                <a:blip r:embed="rId3"/>
                <a:stretch>
                  <a:fillRect l="-741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C1CA4EB0-25DC-4E2E-BEF0-9EBDCC2F8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02" y="2325159"/>
            <a:ext cx="1267313" cy="573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AF6AD8-91C8-4448-BB8A-D647F666EF9D}"/>
                  </a:ext>
                </a:extLst>
              </p:cNvPr>
              <p:cNvSpPr txBox="1"/>
              <p:nvPr/>
            </p:nvSpPr>
            <p:spPr>
              <a:xfrm>
                <a:off x="1200626" y="4433433"/>
                <a:ext cx="6059031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/>
                            <m:sup/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/>
                            <m:sup/>
                          </m:sSubSup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𝑇𝑜𝑏𝑠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/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/>
                        <m:sup/>
                      </m:sSubSup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𝑇𝑜𝑏𝑠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𝑇𝑝𝑟𝑒𝑑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AF6AD8-91C8-4448-BB8A-D647F666E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26" y="4433433"/>
                <a:ext cx="6059031" cy="460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FD1743-5B75-4DF2-AB87-94F981F2A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61" y="878365"/>
            <a:ext cx="6104577" cy="59031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350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/>
              <a:t>Social pooling layers</a:t>
            </a:r>
            <a:endParaRPr lang="zh-CN" altLang="en-US" sz="28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AFDAD6-8CBA-43A4-A112-2CB39E59D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88" y="2142364"/>
            <a:ext cx="5926150" cy="987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9B2C6F-7043-4B75-98EB-8AAB847E30B7}"/>
                  </a:ext>
                </a:extLst>
              </p:cNvPr>
              <p:cNvSpPr txBox="1"/>
              <p:nvPr/>
            </p:nvSpPr>
            <p:spPr>
              <a:xfrm>
                <a:off x="1359392" y="3381845"/>
                <a:ext cx="1925464" cy="386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9B2C6F-7043-4B75-98EB-8AAB847E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392" y="3381845"/>
                <a:ext cx="1925464" cy="386773"/>
              </a:xfrm>
              <a:prstGeom prst="rect">
                <a:avLst/>
              </a:prstGeom>
              <a:blipFill>
                <a:blip r:embed="rId3"/>
                <a:stretch>
                  <a:fillRect l="-3481" t="-1587" r="-633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59A8B9B-2686-4EED-9988-B8D0CD9A44B2}"/>
                  </a:ext>
                </a:extLst>
              </p:cNvPr>
              <p:cNvSpPr txBox="1"/>
              <p:nvPr/>
            </p:nvSpPr>
            <p:spPr>
              <a:xfrm>
                <a:off x="1231688" y="4152315"/>
                <a:ext cx="543327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zh-CN" altLang="en-US" sz="2400" dirty="0"/>
                  <a:t> [x, y] is an indicator function to check if (x, y) is in the (m, n) cell of the grid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59A8B9B-2686-4EED-9988-B8D0CD9A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88" y="4152315"/>
                <a:ext cx="5433272" cy="830997"/>
              </a:xfrm>
              <a:prstGeom prst="rect">
                <a:avLst/>
              </a:prstGeom>
              <a:blipFill>
                <a:blip r:embed="rId4"/>
                <a:stretch>
                  <a:fillRect l="-1684" t="-5882" r="-235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D3CD2FE0-2174-41AE-9AEC-601CE5384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892907"/>
            <a:ext cx="5608320" cy="14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0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254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/>
              <a:t>Social-LSTM</a:t>
            </a:r>
            <a:endParaRPr lang="zh-CN" altLang="en-US" sz="28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0555529-71A9-469E-9EC7-F8BE50524D88}"/>
                  </a:ext>
                </a:extLst>
              </p:cNvPr>
              <p:cNvSpPr txBox="1"/>
              <p:nvPr/>
            </p:nvSpPr>
            <p:spPr>
              <a:xfrm>
                <a:off x="1334770" y="1707245"/>
                <a:ext cx="9455150" cy="1235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We embed the pooled Social hidden-state tensor into a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and the co-ordinates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/>
                  <a:t>. These embeddings are concatenated and used as the input to the LSTM cell of the corresponding trajectory at time t.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0555529-71A9-469E-9EC7-F8BE50524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770" y="1707245"/>
                <a:ext cx="9455150" cy="1235210"/>
              </a:xfrm>
              <a:prstGeom prst="rect">
                <a:avLst/>
              </a:prstGeom>
              <a:blipFill>
                <a:blip r:embed="rId3"/>
                <a:stretch>
                  <a:fillRect l="-1032" t="-2463" r="-258" b="-9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E7DA349-7E0C-4A09-AB89-ECF3DD948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9" y="3429000"/>
            <a:ext cx="574539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2963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/>
              <a:t>Position estimation</a:t>
            </a:r>
            <a:endParaRPr lang="zh-CN" altLang="en-US" sz="28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49EE9-54F2-49C9-8267-A3CD40D1D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47" y="2088576"/>
            <a:ext cx="3655797" cy="6756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535424-2CA2-4ADC-8C20-D98BB3B87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06" y="3079079"/>
            <a:ext cx="3571338" cy="675659"/>
          </a:xfrm>
          <a:prstGeom prst="rect">
            <a:avLst/>
          </a:prstGeom>
        </p:spPr>
      </p:pic>
      <p:sp>
        <p:nvSpPr>
          <p:cNvPr id="17" name="文本框 136">
            <a:extLst>
              <a:ext uri="{FF2B5EF4-FFF2-40B4-BE49-F238E27FC236}">
                <a16:creationId xmlns:a16="http://schemas.microsoft.com/office/drawing/2014/main" id="{E87A1B6C-31EF-427F-B4DB-188D6E7203F6}"/>
              </a:ext>
            </a:extLst>
          </p:cNvPr>
          <p:cNvSpPr txBox="1"/>
          <p:nvPr/>
        </p:nvSpPr>
        <p:spPr>
          <a:xfrm>
            <a:off x="856339" y="4201648"/>
            <a:ext cx="2963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/>
              <a:t>Loss Function</a:t>
            </a:r>
            <a:endParaRPr lang="zh-CN" altLang="en-US" sz="28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463B1EC-5777-4195-8093-B998C55B7533}"/>
              </a:ext>
            </a:extLst>
          </p:cNvPr>
          <p:cNvSpPr/>
          <p:nvPr/>
        </p:nvSpPr>
        <p:spPr bwMode="auto">
          <a:xfrm>
            <a:off x="514350" y="43349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6CB92D3-F639-497A-8536-3365454E7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54" y="4705315"/>
            <a:ext cx="7549579" cy="11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9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FD2A6-66D5-4622-82A6-B6A6BC98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61C9B-EBFC-4810-9947-4A64660B0C3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0DBE07CC-B759-4BA5-A5BE-1C28E05501F7}"/>
              </a:ext>
            </a:extLst>
          </p:cNvPr>
          <p:cNvSpPr txBox="1"/>
          <p:nvPr/>
        </p:nvSpPr>
        <p:spPr>
          <a:xfrm>
            <a:off x="856339" y="1166937"/>
            <a:ext cx="793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在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LSTM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上加了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Social layer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来考虑邻域节点的状态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E8230D-2E37-47EB-97B5-ECC84BBF8534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252</Words>
  <Application>Microsoft Office PowerPoint</Application>
  <PresentationFormat>宽屏</PresentationFormat>
  <Paragraphs>50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NimbusRomNo9L-Medi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Social LSTM  (Social LSTM: Human Trajectory Prediction in Crowded Spaces)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2774</cp:revision>
  <dcterms:created xsi:type="dcterms:W3CDTF">2015-07-07T01:37:00Z</dcterms:created>
  <dcterms:modified xsi:type="dcterms:W3CDTF">2022-03-23T10:00:28Z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