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74" r:id="rId2"/>
    <p:sldId id="816" r:id="rId3"/>
    <p:sldId id="817" r:id="rId4"/>
    <p:sldId id="781" r:id="rId5"/>
    <p:sldId id="809" r:id="rId6"/>
    <p:sldId id="824" r:id="rId7"/>
    <p:sldId id="827" r:id="rId8"/>
    <p:sldId id="821" r:id="rId9"/>
    <p:sldId id="786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09"/>
            <p14:sldId id="824"/>
            <p14:sldId id="827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29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89737" autoAdjust="0"/>
  </p:normalViewPr>
  <p:slideViewPr>
    <p:cSldViewPr snapToGrid="0">
      <p:cViewPr varScale="1">
        <p:scale>
          <a:sx n="77" d="100"/>
          <a:sy n="77" d="100"/>
        </p:scale>
        <p:origin x="216" y="67"/>
      </p:cViewPr>
      <p:guideLst>
        <p:guide orient="horz" pos="2273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8T15:35:26.741" idx="23">
    <p:pos x="1092" y="2160"/>
    <p:text>邻接矩阵</p:text>
    <p:extLst>
      <p:ext uri="{C676402C-5697-4E1C-873F-D02D1690AC5C}">
        <p15:threadingInfo xmlns:p15="http://schemas.microsoft.com/office/powerpoint/2012/main" timeZoneBias="-480"/>
      </p:ext>
    </p:extLst>
  </p:cm>
  <p:cm authorId="1" dt="2021-12-08T15:35:36.097" idx="24">
    <p:pos x="1130" y="1693"/>
    <p:text>相同节点为1</p:text>
    <p:extLst>
      <p:ext uri="{C676402C-5697-4E1C-873F-D02D1690AC5C}">
        <p15:threadingInfo xmlns:p15="http://schemas.microsoft.com/office/powerpoint/2012/main" timeZoneBias="-480"/>
      </p:ext>
    </p:extLst>
  </p:cm>
  <p:cm authorId="1" dt="2021-12-08T15:35:48.833" idx="25">
    <p:pos x="1156" y="1207"/>
    <p:text>DTW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8T16:05:40.177" idx="26">
    <p:pos x="3280" y="1239"/>
    <p:text>1d卷积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2021/12/8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对于指定时刻图上的特征用</a:t>
            </a:r>
            <a:r>
              <a:rPr lang="en-US" altLang="zh-CN" dirty="0" err="1"/>
              <a:t>X_t</a:t>
            </a:r>
            <a:r>
              <a:rPr lang="zh-CN" altLang="en-US" dirty="0"/>
              <a:t>表示   其中</a:t>
            </a:r>
            <a:r>
              <a:rPr lang="en-US" altLang="zh-CN" dirty="0"/>
              <a:t>x_t^1</a:t>
            </a:r>
            <a:r>
              <a:rPr lang="zh-CN" altLang="en-US" dirty="0"/>
              <a:t>表示第一个节点第</a:t>
            </a:r>
            <a:r>
              <a:rPr lang="en-US" altLang="zh-CN" dirty="0"/>
              <a:t>t</a:t>
            </a:r>
            <a:r>
              <a:rPr lang="zh-CN" altLang="en-US" dirty="0"/>
              <a:t>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0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0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2021/12/8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ffectLst/>
                <a:latin typeface="NimbusRomNo9L-Regu"/>
              </a:rPr>
              <a:t>SFTGNN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NimbusRomNo9L-Medi"/>
              </a:rPr>
              <a:t>Spatial-Temporal Fusion Graph Neural Networks for </a:t>
            </a:r>
            <a:r>
              <a:rPr lang="en-US" altLang="zh-CN" sz="3200" b="1" dirty="0" err="1">
                <a:solidFill>
                  <a:srgbClr val="000000"/>
                </a:solidFill>
                <a:effectLst/>
                <a:latin typeface="NimbusRomNo9L-Medi"/>
              </a:rPr>
              <a:t>Traffific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NimbusRomNo9L-Medi"/>
              </a:rPr>
              <a:t> Flow Forecasting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0944" y="5764760"/>
            <a:ext cx="4202511" cy="956715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944359" y="2952751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18 May 2021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018995" y="4560654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Conference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DB2AB-4D6C-4D09-96A2-0875B967424A}"/>
              </a:ext>
            </a:extLst>
          </p:cNvPr>
          <p:cNvSpPr txBox="1"/>
          <p:nvPr/>
        </p:nvSpPr>
        <p:spPr>
          <a:xfrm>
            <a:off x="5532029" y="3901369"/>
            <a:ext cx="156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AAAI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14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PEMS03 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前人研究问题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2FA92BFE-D60D-4EDD-B8EE-E12AFEDDDCAC}"/>
              </a:ext>
            </a:extLst>
          </p:cNvPr>
          <p:cNvSpPr txBox="1"/>
          <p:nvPr/>
        </p:nvSpPr>
        <p:spPr>
          <a:xfrm>
            <a:off x="1215463" y="4581396"/>
            <a:ext cx="630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节点的空间结构不能够完全反应时空依赖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DB7693D-E7A3-4AA2-9FC4-5B6C3E9CFA21}"/>
              </a:ext>
            </a:extLst>
          </p:cNvPr>
          <p:cNvSpPr/>
          <p:nvPr/>
        </p:nvSpPr>
        <p:spPr bwMode="auto">
          <a:xfrm>
            <a:off x="7518410" y="5093211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DB8CAEBA-6635-4747-8421-0C5A7DC4BD37}"/>
              </a:ext>
            </a:extLst>
          </p:cNvPr>
          <p:cNvSpPr txBox="1"/>
          <p:nvPr/>
        </p:nvSpPr>
        <p:spPr>
          <a:xfrm>
            <a:off x="8321116" y="5093211"/>
            <a:ext cx="211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构造了时序图</a:t>
            </a:r>
            <a:endParaRPr lang="zh-CN" altLang="en-US" sz="2400" dirty="0"/>
          </a:p>
        </p:txBody>
      </p:sp>
      <p:sp>
        <p:nvSpPr>
          <p:cNvPr id="18" name="文本框 136">
            <a:extLst>
              <a:ext uri="{FF2B5EF4-FFF2-40B4-BE49-F238E27FC236}">
                <a16:creationId xmlns:a16="http://schemas.microsoft.com/office/drawing/2014/main" id="{A031CC07-88A1-47E3-9F13-E1E905AEEB6D}"/>
              </a:ext>
            </a:extLst>
          </p:cNvPr>
          <p:cNvSpPr txBox="1"/>
          <p:nvPr/>
        </p:nvSpPr>
        <p:spPr>
          <a:xfrm>
            <a:off x="1069402" y="2643013"/>
            <a:ext cx="14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PEMS04 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20" name="文本框 136">
            <a:extLst>
              <a:ext uri="{FF2B5EF4-FFF2-40B4-BE49-F238E27FC236}">
                <a16:creationId xmlns:a16="http://schemas.microsoft.com/office/drawing/2014/main" id="{6AE4A93F-3F1F-4160-A26F-4BFB1384DDF2}"/>
              </a:ext>
            </a:extLst>
          </p:cNvPr>
          <p:cNvSpPr txBox="1"/>
          <p:nvPr/>
        </p:nvSpPr>
        <p:spPr>
          <a:xfrm>
            <a:off x="3345242" y="1805031"/>
            <a:ext cx="14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PEMS07 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21" name="文本框 136">
            <a:extLst>
              <a:ext uri="{FF2B5EF4-FFF2-40B4-BE49-F238E27FC236}">
                <a16:creationId xmlns:a16="http://schemas.microsoft.com/office/drawing/2014/main" id="{462B42D1-D7DE-4925-99FA-80BDBAD51EB9}"/>
              </a:ext>
            </a:extLst>
          </p:cNvPr>
          <p:cNvSpPr txBox="1"/>
          <p:nvPr/>
        </p:nvSpPr>
        <p:spPr>
          <a:xfrm>
            <a:off x="3345241" y="2650685"/>
            <a:ext cx="14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PEMS08 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22" name="文本框 136">
            <a:extLst>
              <a:ext uri="{FF2B5EF4-FFF2-40B4-BE49-F238E27FC236}">
                <a16:creationId xmlns:a16="http://schemas.microsoft.com/office/drawing/2014/main" id="{D1E77CC9-B0F4-47FA-AB1F-C09B7CBC42AB}"/>
              </a:ext>
            </a:extLst>
          </p:cNvPr>
          <p:cNvSpPr txBox="1"/>
          <p:nvPr/>
        </p:nvSpPr>
        <p:spPr>
          <a:xfrm>
            <a:off x="1215463" y="5641632"/>
            <a:ext cx="630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独立的是空间和时序特征获取模块导致了预测效果不理想</a:t>
            </a:r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时空特征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104EC2D8-594B-4133-A413-51860017C363}"/>
              </a:ext>
            </a:extLst>
          </p:cNvPr>
          <p:cNvSpPr txBox="1"/>
          <p:nvPr/>
        </p:nvSpPr>
        <p:spPr>
          <a:xfrm>
            <a:off x="1236383" y="2366568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节点：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F62D9-C495-4FE8-A7E0-C3EA899F6E3A}"/>
              </a:ext>
            </a:extLst>
          </p:cNvPr>
          <p:cNvSpPr txBox="1"/>
          <p:nvPr/>
        </p:nvSpPr>
        <p:spPr>
          <a:xfrm>
            <a:off x="1108296" y="3758112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图上节点特征</a:t>
            </a:r>
            <a:endParaRPr lang="zh-CN" altLang="en-US" sz="2400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DEB6DD9-6991-4A61-B832-462CCED61281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136">
            <a:extLst>
              <a:ext uri="{FF2B5EF4-FFF2-40B4-BE49-F238E27FC236}">
                <a16:creationId xmlns:a16="http://schemas.microsoft.com/office/drawing/2014/main" id="{403D9030-5B62-4C78-A6B8-5F7003D5AB94}"/>
              </a:ext>
            </a:extLst>
          </p:cNvPr>
          <p:cNvSpPr txBox="1"/>
          <p:nvPr/>
        </p:nvSpPr>
        <p:spPr>
          <a:xfrm>
            <a:off x="6457652" y="1173968"/>
            <a:ext cx="216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问题定义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E0E448-4D8A-40E3-A91D-B4B47B11C982}"/>
              </a:ext>
            </a:extLst>
          </p:cNvPr>
          <p:cNvSpPr/>
          <p:nvPr/>
        </p:nvSpPr>
        <p:spPr bwMode="auto">
          <a:xfrm>
            <a:off x="6115662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456A3042-7DF1-4775-B028-40696E84F68E}"/>
              </a:ext>
            </a:extLst>
          </p:cNvPr>
          <p:cNvSpPr/>
          <p:nvPr/>
        </p:nvSpPr>
        <p:spPr bwMode="auto">
          <a:xfrm>
            <a:off x="833447" y="3847747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4E69A4-BE31-4619-BABA-30F1CED33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15" y="1635298"/>
            <a:ext cx="1003262" cy="5732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169040-BB1C-45A6-B4E9-FDA0B51D8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05" y="1801150"/>
            <a:ext cx="1455952" cy="4001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39D425F-6E29-44DC-ACAE-8BF6CB59C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49" y="2321897"/>
            <a:ext cx="1586644" cy="4001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DF47BE-EFCD-462B-8886-FB18A0B35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77" y="2986398"/>
            <a:ext cx="1987980" cy="430517"/>
          </a:xfrm>
          <a:prstGeom prst="rect">
            <a:avLst/>
          </a:prstGeom>
        </p:spPr>
      </p:pic>
      <p:sp>
        <p:nvSpPr>
          <p:cNvPr id="43" name="文本框 136">
            <a:extLst>
              <a:ext uri="{FF2B5EF4-FFF2-40B4-BE49-F238E27FC236}">
                <a16:creationId xmlns:a16="http://schemas.microsoft.com/office/drawing/2014/main" id="{D51EF457-D8A6-47A2-9F96-804C4545BE09}"/>
              </a:ext>
            </a:extLst>
          </p:cNvPr>
          <p:cNvSpPr txBox="1"/>
          <p:nvPr/>
        </p:nvSpPr>
        <p:spPr>
          <a:xfrm>
            <a:off x="757887" y="3027217"/>
            <a:ext cx="161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邻接矩阵：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A4C38D2-43D5-44A5-80C1-832F3B806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97" y="4459354"/>
            <a:ext cx="2118150" cy="51722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0641515-79EA-4E11-9DA3-7450DE713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78" y="2001204"/>
            <a:ext cx="5612505" cy="8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4" grpId="0"/>
      <p:bldP spid="45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D34032-4EF5-472B-A9A9-C908DE8A8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0" y="913244"/>
            <a:ext cx="10437230" cy="56853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A410A-7F12-47A2-BC26-C3B0250A6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54" y="1321264"/>
            <a:ext cx="5081168" cy="294593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311550C-3C1C-404F-98AD-2454E13F5121}"/>
              </a:ext>
            </a:extLst>
          </p:cNvPr>
          <p:cNvSpPr txBox="1"/>
          <p:nvPr/>
        </p:nvSpPr>
        <p:spPr>
          <a:xfrm>
            <a:off x="1005840" y="11669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Spatial-Temporal Fusion Graph Construction</a:t>
            </a:r>
            <a:endParaRPr lang="zh-CN" altLang="en-US" sz="2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7CB45C-4168-4622-A1A3-E290BA713D5C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6C54AC-0940-47C1-B4DF-584C72A75C5D}"/>
                  </a:ext>
                </a:extLst>
              </p:cNvPr>
              <p:cNvSpPr txBox="1"/>
              <p:nvPr/>
            </p:nvSpPr>
            <p:spPr>
              <a:xfrm>
                <a:off x="1320800" y="2012959"/>
                <a:ext cx="8727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𝑇𝐺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6C54AC-0940-47C1-B4DF-584C72A7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2012959"/>
                <a:ext cx="87273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D9649C-AE39-4549-81F9-2D4FFB5040D3}"/>
                  </a:ext>
                </a:extLst>
              </p:cNvPr>
              <p:cNvSpPr txBox="1"/>
              <p:nvPr/>
            </p:nvSpPr>
            <p:spPr>
              <a:xfrm>
                <a:off x="1294288" y="2753716"/>
                <a:ext cx="8727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D9649C-AE39-4549-81F9-2D4FFB504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288" y="2753716"/>
                <a:ext cx="87273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E22FFF8-7010-4B29-9043-7C0BDDB048A3}"/>
                  </a:ext>
                </a:extLst>
              </p:cNvPr>
              <p:cNvSpPr txBox="1"/>
              <p:nvPr/>
            </p:nvSpPr>
            <p:spPr>
              <a:xfrm>
                <a:off x="1314608" y="3599738"/>
                <a:ext cx="8223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𝑆𝐺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E22FFF8-7010-4B29-9043-7C0BDDB0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608" y="3599738"/>
                <a:ext cx="8223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C38F482B-EE89-454F-A2C5-B4FC1836D669}"/>
              </a:ext>
            </a:extLst>
          </p:cNvPr>
          <p:cNvSpPr/>
          <p:nvPr/>
        </p:nvSpPr>
        <p:spPr bwMode="auto">
          <a:xfrm>
            <a:off x="2519690" y="2846050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1193B5-1ADD-4087-910A-6F47829DE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43" y="2753716"/>
            <a:ext cx="1769157" cy="5539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C631ADD-1539-42A7-BE45-D75A243AB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00" y="2958761"/>
            <a:ext cx="1308020" cy="362041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832CFEC2-8F66-4CBE-BFC9-561890F7DB7B}"/>
              </a:ext>
            </a:extLst>
          </p:cNvPr>
          <p:cNvSpPr/>
          <p:nvPr/>
        </p:nvSpPr>
        <p:spPr>
          <a:xfrm>
            <a:off x="4412471" y="3863132"/>
            <a:ext cx="179403" cy="171487"/>
          </a:xfrm>
          <a:prstGeom prst="ellipse">
            <a:avLst/>
          </a:prstGeom>
          <a:solidFill>
            <a:srgbClr val="CD6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49D6625-3CCB-4517-A855-2E6E3D706B6C}"/>
              </a:ext>
            </a:extLst>
          </p:cNvPr>
          <p:cNvSpPr/>
          <p:nvPr/>
        </p:nvSpPr>
        <p:spPr>
          <a:xfrm>
            <a:off x="5062516" y="3691645"/>
            <a:ext cx="179403" cy="171487"/>
          </a:xfrm>
          <a:prstGeom prst="ellipse">
            <a:avLst/>
          </a:prstGeom>
          <a:solidFill>
            <a:srgbClr val="CD6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0BFEDBF-DFD6-43C2-94C9-8EB8A284D84F}"/>
              </a:ext>
            </a:extLst>
          </p:cNvPr>
          <p:cNvSpPr/>
          <p:nvPr/>
        </p:nvSpPr>
        <p:spPr>
          <a:xfrm>
            <a:off x="4582456" y="4453828"/>
            <a:ext cx="179403" cy="171487"/>
          </a:xfrm>
          <a:prstGeom prst="ellipse">
            <a:avLst/>
          </a:prstGeom>
          <a:solidFill>
            <a:srgbClr val="CD6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8768154-BD96-4B60-A444-98E182239AAB}"/>
              </a:ext>
            </a:extLst>
          </p:cNvPr>
          <p:cNvSpPr/>
          <p:nvPr/>
        </p:nvSpPr>
        <p:spPr>
          <a:xfrm>
            <a:off x="5367053" y="4288182"/>
            <a:ext cx="179403" cy="171487"/>
          </a:xfrm>
          <a:prstGeom prst="ellipse">
            <a:avLst/>
          </a:prstGeom>
          <a:solidFill>
            <a:srgbClr val="CD6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5784D54-0498-4412-BE74-93506A09090A}"/>
              </a:ext>
            </a:extLst>
          </p:cNvPr>
          <p:cNvSpPr/>
          <p:nvPr/>
        </p:nvSpPr>
        <p:spPr>
          <a:xfrm>
            <a:off x="5700824" y="3948875"/>
            <a:ext cx="179403" cy="171487"/>
          </a:xfrm>
          <a:prstGeom prst="ellipse">
            <a:avLst/>
          </a:prstGeom>
          <a:solidFill>
            <a:srgbClr val="CD6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584413-806D-4CF7-85F4-88082FB259BA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 flipV="1">
            <a:off x="4591874" y="3777389"/>
            <a:ext cx="470642" cy="1714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ADFB2B6-0847-40D9-801F-CC4DD19526AD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4502173" y="4034619"/>
            <a:ext cx="169985" cy="4192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4508B6-624B-4C7B-BD45-EC1A0315768B}"/>
              </a:ext>
            </a:extLst>
          </p:cNvPr>
          <p:cNvCxnSpPr>
            <a:cxnSpLocks/>
            <a:stCxn id="32" idx="6"/>
            <a:endCxn id="35" idx="1"/>
          </p:cNvCxnSpPr>
          <p:nvPr/>
        </p:nvCxnSpPr>
        <p:spPr>
          <a:xfrm>
            <a:off x="5241919" y="3777389"/>
            <a:ext cx="485178" cy="196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00E658D-22D9-4E50-A822-5064CCFAEFB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735586" y="4313296"/>
            <a:ext cx="657740" cy="2070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62042E1-0A6D-4961-A599-B2FA6C490B10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>
            <a:off x="5152218" y="3863132"/>
            <a:ext cx="304537" cy="4250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B9EE10-79AD-437F-B780-0C0BA702357B}"/>
              </a:ext>
            </a:extLst>
          </p:cNvPr>
          <p:cNvCxnSpPr>
            <a:cxnSpLocks/>
            <a:stCxn id="31" idx="6"/>
            <a:endCxn id="34" idx="0"/>
          </p:cNvCxnSpPr>
          <p:nvPr/>
        </p:nvCxnSpPr>
        <p:spPr>
          <a:xfrm>
            <a:off x="4591874" y="3948876"/>
            <a:ext cx="864881" cy="3393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53491AB8-CCE7-4B50-B09F-3DD906347472}"/>
              </a:ext>
            </a:extLst>
          </p:cNvPr>
          <p:cNvSpPr/>
          <p:nvPr/>
        </p:nvSpPr>
        <p:spPr>
          <a:xfrm>
            <a:off x="4444809" y="4724947"/>
            <a:ext cx="179403" cy="171487"/>
          </a:xfrm>
          <a:prstGeom prst="ellipse">
            <a:avLst/>
          </a:prstGeom>
          <a:solidFill>
            <a:srgbClr val="776A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4D63DC-9FB4-4937-8466-1DA7E474061F}"/>
              </a:ext>
            </a:extLst>
          </p:cNvPr>
          <p:cNvSpPr/>
          <p:nvPr/>
        </p:nvSpPr>
        <p:spPr>
          <a:xfrm>
            <a:off x="5105537" y="4625359"/>
            <a:ext cx="179403" cy="171487"/>
          </a:xfrm>
          <a:prstGeom prst="ellipse">
            <a:avLst/>
          </a:prstGeom>
          <a:solidFill>
            <a:srgbClr val="776A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2575341-F2C1-46B2-B7CC-86B82EB87BD3}"/>
              </a:ext>
            </a:extLst>
          </p:cNvPr>
          <p:cNvSpPr/>
          <p:nvPr/>
        </p:nvSpPr>
        <p:spPr>
          <a:xfrm>
            <a:off x="4591874" y="5210627"/>
            <a:ext cx="179403" cy="171487"/>
          </a:xfrm>
          <a:prstGeom prst="ellipse">
            <a:avLst/>
          </a:prstGeom>
          <a:solidFill>
            <a:srgbClr val="776A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E1CE85F-24B3-4B9B-B9CA-F1F1427EF900}"/>
              </a:ext>
            </a:extLst>
          </p:cNvPr>
          <p:cNvSpPr/>
          <p:nvPr/>
        </p:nvSpPr>
        <p:spPr>
          <a:xfrm>
            <a:off x="5397186" y="5136153"/>
            <a:ext cx="179403" cy="171487"/>
          </a:xfrm>
          <a:prstGeom prst="ellipse">
            <a:avLst/>
          </a:prstGeom>
          <a:solidFill>
            <a:srgbClr val="776A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AE4EEBB-8F10-40BB-BD6E-BFB084188155}"/>
              </a:ext>
            </a:extLst>
          </p:cNvPr>
          <p:cNvSpPr/>
          <p:nvPr/>
        </p:nvSpPr>
        <p:spPr>
          <a:xfrm>
            <a:off x="5718167" y="4711113"/>
            <a:ext cx="179403" cy="171487"/>
          </a:xfrm>
          <a:prstGeom prst="ellipse">
            <a:avLst/>
          </a:prstGeom>
          <a:solidFill>
            <a:srgbClr val="776A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DF83A4D-05FE-4F6A-A24C-5A1628A202C5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4624212" y="4711103"/>
            <a:ext cx="481325" cy="995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EDCFA29-0B8C-4710-86CD-38E86F4C3956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4534511" y="4896434"/>
            <a:ext cx="83636" cy="3393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A5959D-C6D2-4C50-A8D8-21833E7FBB69}"/>
              </a:ext>
            </a:extLst>
          </p:cNvPr>
          <p:cNvCxnSpPr>
            <a:cxnSpLocks/>
            <a:stCxn id="43" idx="6"/>
            <a:endCxn id="46" idx="1"/>
          </p:cNvCxnSpPr>
          <p:nvPr/>
        </p:nvCxnSpPr>
        <p:spPr>
          <a:xfrm>
            <a:off x="5284940" y="4711103"/>
            <a:ext cx="459500" cy="251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9258EE-8191-4C85-A0A7-EC6B6DD4C27A}"/>
              </a:ext>
            </a:extLst>
          </p:cNvPr>
          <p:cNvCxnSpPr>
            <a:cxnSpLocks/>
            <a:stCxn id="44" idx="5"/>
            <a:endCxn id="45" idx="1"/>
          </p:cNvCxnSpPr>
          <p:nvPr/>
        </p:nvCxnSpPr>
        <p:spPr>
          <a:xfrm flipV="1">
            <a:off x="4745004" y="5161267"/>
            <a:ext cx="678455" cy="1957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7D02EF7-5275-42B6-8A68-81399A3A9FBB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>
            <a:off x="5195239" y="4796846"/>
            <a:ext cx="291649" cy="3393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F851842-EE6B-4839-9279-BB422DFDF194}"/>
              </a:ext>
            </a:extLst>
          </p:cNvPr>
          <p:cNvCxnSpPr>
            <a:cxnSpLocks/>
            <a:stCxn id="42" idx="6"/>
            <a:endCxn id="45" idx="0"/>
          </p:cNvCxnSpPr>
          <p:nvPr/>
        </p:nvCxnSpPr>
        <p:spPr>
          <a:xfrm>
            <a:off x="4624212" y="4810691"/>
            <a:ext cx="862676" cy="325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91B165C-DA32-47ED-9B82-44F83F359916}"/>
              </a:ext>
            </a:extLst>
          </p:cNvPr>
          <p:cNvSpPr/>
          <p:nvPr/>
        </p:nvSpPr>
        <p:spPr>
          <a:xfrm>
            <a:off x="4465620" y="5680697"/>
            <a:ext cx="179403" cy="17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A43DA0-3FF6-4B97-88F2-08ECF2C3B5D9}"/>
              </a:ext>
            </a:extLst>
          </p:cNvPr>
          <p:cNvSpPr/>
          <p:nvPr/>
        </p:nvSpPr>
        <p:spPr>
          <a:xfrm>
            <a:off x="5107836" y="5457488"/>
            <a:ext cx="179403" cy="17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2E18418-F91A-440E-A08D-7C38E00B2A47}"/>
              </a:ext>
            </a:extLst>
          </p:cNvPr>
          <p:cNvSpPr/>
          <p:nvPr/>
        </p:nvSpPr>
        <p:spPr>
          <a:xfrm>
            <a:off x="4611841" y="6202996"/>
            <a:ext cx="179403" cy="17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A791A7E-6185-4B2C-AB88-C4264A861590}"/>
              </a:ext>
            </a:extLst>
          </p:cNvPr>
          <p:cNvSpPr/>
          <p:nvPr/>
        </p:nvSpPr>
        <p:spPr>
          <a:xfrm>
            <a:off x="5423459" y="6106880"/>
            <a:ext cx="179403" cy="17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499965C-B432-4FEB-BF56-D004EA041B5F}"/>
              </a:ext>
            </a:extLst>
          </p:cNvPr>
          <p:cNvSpPr/>
          <p:nvPr/>
        </p:nvSpPr>
        <p:spPr>
          <a:xfrm>
            <a:off x="5709803" y="5521591"/>
            <a:ext cx="179403" cy="17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EC1935E-DBCB-4391-B808-DABEEFEAEEA0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 flipV="1">
            <a:off x="4645023" y="5543232"/>
            <a:ext cx="462813" cy="2232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2E2E82A-F157-4D87-AC03-B3326F4F7DEF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4555322" y="5852184"/>
            <a:ext cx="82792" cy="3759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98F843D-2677-4887-9D5C-08121EEC831D}"/>
              </a:ext>
            </a:extLst>
          </p:cNvPr>
          <p:cNvCxnSpPr>
            <a:cxnSpLocks/>
            <a:stCxn id="54" idx="6"/>
            <a:endCxn id="57" idx="1"/>
          </p:cNvCxnSpPr>
          <p:nvPr/>
        </p:nvCxnSpPr>
        <p:spPr>
          <a:xfrm>
            <a:off x="5287239" y="5543232"/>
            <a:ext cx="448837" cy="34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5B71E91-5926-4DA5-B339-0F35A7193022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>
          <a:xfrm flipV="1">
            <a:off x="4764971" y="6131994"/>
            <a:ext cx="684761" cy="217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E352908-BE5A-4800-8FDB-9A30DD43E1FF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>
            <a:off x="5197538" y="5628975"/>
            <a:ext cx="315623" cy="4779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392F918-B321-4797-9151-122BE1C231C8}"/>
              </a:ext>
            </a:extLst>
          </p:cNvPr>
          <p:cNvCxnSpPr>
            <a:cxnSpLocks/>
            <a:stCxn id="53" idx="6"/>
            <a:endCxn id="56" idx="0"/>
          </p:cNvCxnSpPr>
          <p:nvPr/>
        </p:nvCxnSpPr>
        <p:spPr>
          <a:xfrm>
            <a:off x="4645023" y="5766441"/>
            <a:ext cx="868138" cy="3404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C376A54-CF94-40FF-B099-BC779707ED7E}"/>
              </a:ext>
            </a:extLst>
          </p:cNvPr>
          <p:cNvCxnSpPr>
            <a:cxnSpLocks/>
          </p:cNvCxnSpPr>
          <p:nvPr/>
        </p:nvCxnSpPr>
        <p:spPr>
          <a:xfrm flipH="1" flipV="1">
            <a:off x="4095879" y="3691645"/>
            <a:ext cx="25699" cy="292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3A3F555-8BC5-436F-A591-ACF4D46F2DC1}"/>
              </a:ext>
            </a:extLst>
          </p:cNvPr>
          <p:cNvCxnSpPr>
            <a:stCxn id="34" idx="4"/>
            <a:endCxn id="45" idx="0"/>
          </p:cNvCxnSpPr>
          <p:nvPr/>
        </p:nvCxnSpPr>
        <p:spPr>
          <a:xfrm>
            <a:off x="5456755" y="4459669"/>
            <a:ext cx="30133" cy="676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9240BC7-FE8A-412D-9CE4-033588DF3D5E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5152218" y="3863132"/>
            <a:ext cx="43021" cy="7178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B568B2F-2CBC-4BB8-8BA9-22AE8FF673F0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5790526" y="4120362"/>
            <a:ext cx="17343" cy="5907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366FD36-11E5-4F13-A2DB-31F784A93A30}"/>
              </a:ext>
            </a:extLst>
          </p:cNvPr>
          <p:cNvCxnSpPr>
            <a:cxnSpLocks/>
            <a:stCxn id="31" idx="4"/>
            <a:endCxn id="42" idx="0"/>
          </p:cNvCxnSpPr>
          <p:nvPr/>
        </p:nvCxnSpPr>
        <p:spPr>
          <a:xfrm>
            <a:off x="4502173" y="4034619"/>
            <a:ext cx="32338" cy="6903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787B545-E322-4A44-9B8E-E65412B71715}"/>
              </a:ext>
            </a:extLst>
          </p:cNvPr>
          <p:cNvCxnSpPr>
            <a:cxnSpLocks/>
            <a:stCxn id="45" idx="4"/>
            <a:endCxn id="56" idx="0"/>
          </p:cNvCxnSpPr>
          <p:nvPr/>
        </p:nvCxnSpPr>
        <p:spPr>
          <a:xfrm>
            <a:off x="5486888" y="5307640"/>
            <a:ext cx="26273" cy="7992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9247A8F-2D47-4F01-8533-8B64F54930EB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 flipH="1">
            <a:off x="5799505" y="4882600"/>
            <a:ext cx="8364" cy="6389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492364D-4CF4-42DA-AE3D-37FB0B64A746}"/>
              </a:ext>
            </a:extLst>
          </p:cNvPr>
          <p:cNvCxnSpPr>
            <a:cxnSpLocks/>
            <a:stCxn id="43" idx="4"/>
            <a:endCxn id="54" idx="0"/>
          </p:cNvCxnSpPr>
          <p:nvPr/>
        </p:nvCxnSpPr>
        <p:spPr>
          <a:xfrm>
            <a:off x="5195239" y="4796846"/>
            <a:ext cx="2299" cy="6606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4BE602C-57D3-403B-AE9E-7265AEAA275A}"/>
              </a:ext>
            </a:extLst>
          </p:cNvPr>
          <p:cNvCxnSpPr>
            <a:cxnSpLocks/>
          </p:cNvCxnSpPr>
          <p:nvPr/>
        </p:nvCxnSpPr>
        <p:spPr>
          <a:xfrm flipV="1">
            <a:off x="4121575" y="6558982"/>
            <a:ext cx="2382175" cy="5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4FDC18B-550A-40FB-968E-F26E78DE2E1B}"/>
              </a:ext>
            </a:extLst>
          </p:cNvPr>
          <p:cNvSpPr txBox="1"/>
          <p:nvPr/>
        </p:nvSpPr>
        <p:spPr>
          <a:xfrm>
            <a:off x="6481038" y="6374316"/>
            <a:ext cx="721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A3B2A98-F008-4AD5-A853-2B2BED979855}"/>
              </a:ext>
            </a:extLst>
          </p:cNvPr>
          <p:cNvSpPr txBox="1"/>
          <p:nvPr/>
        </p:nvSpPr>
        <p:spPr>
          <a:xfrm>
            <a:off x="3943837" y="3349510"/>
            <a:ext cx="79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782306A-D019-4317-BF84-8D3DB7EC330B}"/>
              </a:ext>
            </a:extLst>
          </p:cNvPr>
          <p:cNvSpPr txBox="1"/>
          <p:nvPr/>
        </p:nvSpPr>
        <p:spPr>
          <a:xfrm>
            <a:off x="3638925" y="4057714"/>
            <a:ext cx="80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8509FDA-21EE-4836-B48D-7D5F7FB9B349}"/>
              </a:ext>
            </a:extLst>
          </p:cNvPr>
          <p:cNvSpPr txBox="1"/>
          <p:nvPr/>
        </p:nvSpPr>
        <p:spPr>
          <a:xfrm>
            <a:off x="3606481" y="4965774"/>
            <a:ext cx="57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5106283-51FD-4C2F-87F8-9B5AA96C0313}"/>
              </a:ext>
            </a:extLst>
          </p:cNvPr>
          <p:cNvSpPr txBox="1"/>
          <p:nvPr/>
        </p:nvSpPr>
        <p:spPr>
          <a:xfrm>
            <a:off x="3613057" y="5867927"/>
            <a:ext cx="64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A81763A-D7D1-4FC5-BAF3-9320364664F1}"/>
              </a:ext>
            </a:extLst>
          </p:cNvPr>
          <p:cNvCxnSpPr>
            <a:cxnSpLocks/>
            <a:stCxn id="33" idx="4"/>
            <a:endCxn id="44" idx="0"/>
          </p:cNvCxnSpPr>
          <p:nvPr/>
        </p:nvCxnSpPr>
        <p:spPr>
          <a:xfrm>
            <a:off x="4672158" y="4625315"/>
            <a:ext cx="9418" cy="5853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6C06E17-A7CB-46B2-9758-A81F79CB8F26}"/>
              </a:ext>
            </a:extLst>
          </p:cNvPr>
          <p:cNvCxnSpPr>
            <a:cxnSpLocks/>
            <a:stCxn id="44" idx="4"/>
            <a:endCxn id="55" idx="0"/>
          </p:cNvCxnSpPr>
          <p:nvPr/>
        </p:nvCxnSpPr>
        <p:spPr>
          <a:xfrm>
            <a:off x="4681576" y="5382114"/>
            <a:ext cx="19967" cy="820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4FD897A-5947-4981-A676-44625A632EF1}"/>
              </a:ext>
            </a:extLst>
          </p:cNvPr>
          <p:cNvCxnSpPr>
            <a:cxnSpLocks/>
            <a:stCxn id="42" idx="4"/>
            <a:endCxn id="53" idx="0"/>
          </p:cNvCxnSpPr>
          <p:nvPr/>
        </p:nvCxnSpPr>
        <p:spPr>
          <a:xfrm>
            <a:off x="4534511" y="4896434"/>
            <a:ext cx="20811" cy="7842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FE64249-8291-4884-BC1C-CCD104633702}"/>
              </a:ext>
            </a:extLst>
          </p:cNvPr>
          <p:cNvSpPr/>
          <p:nvPr/>
        </p:nvSpPr>
        <p:spPr bwMode="auto">
          <a:xfrm>
            <a:off x="4201949" y="3600543"/>
            <a:ext cx="1861772" cy="11178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92A50FC-78EE-4FAF-9AEE-9F2007866AD4}"/>
              </a:ext>
            </a:extLst>
          </p:cNvPr>
          <p:cNvSpPr/>
          <p:nvPr/>
        </p:nvSpPr>
        <p:spPr bwMode="auto">
          <a:xfrm>
            <a:off x="4131630" y="4380970"/>
            <a:ext cx="1861772" cy="11178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401A01E-05F6-4DA3-B35C-BD7063A34F3D}"/>
              </a:ext>
            </a:extLst>
          </p:cNvPr>
          <p:cNvSpPr/>
          <p:nvPr/>
        </p:nvSpPr>
        <p:spPr bwMode="auto">
          <a:xfrm>
            <a:off x="4201949" y="5374869"/>
            <a:ext cx="1861772" cy="11178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1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3" grpId="0"/>
      <p:bldP spid="74" grpId="0"/>
      <p:bldP spid="75" grpId="0"/>
      <p:bldP spid="76" grpId="0"/>
      <p:bldP spid="77" grpId="0"/>
      <p:bldP spid="17" grpId="0" animBg="1"/>
      <p:bldP spid="81" grpId="0" animBg="1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5056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Spatial-Temporal Fusion Graph Neural Module 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B86DD4-195E-49D4-AF58-ACA02987F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3968"/>
            <a:ext cx="5786321" cy="28931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0ADC42A-037F-4251-8568-C7A5C922FF95}"/>
              </a:ext>
            </a:extLst>
          </p:cNvPr>
          <p:cNvSpPr txBox="1"/>
          <p:nvPr/>
        </p:nvSpPr>
        <p:spPr>
          <a:xfrm>
            <a:off x="1321580" y="2169945"/>
            <a:ext cx="445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NimbusRomNo9L-Regu"/>
              </a:rPr>
              <a:t>Graph multiplication module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12B060-F835-490D-B8D3-92E5D92C3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7" y="2902419"/>
            <a:ext cx="5269681" cy="59297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66C9FDE-2D2A-463A-9602-04729FF85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6" y="3645080"/>
            <a:ext cx="5269681" cy="76902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2827E52-A756-4355-BF90-28A81C1E7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4781214"/>
            <a:ext cx="925138" cy="42999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3347D25-AD0B-4772-9B61-0FE4A29B26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20" y="4781214"/>
            <a:ext cx="5196786" cy="42999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1F00E22-2C06-45CE-9EE7-666C80A17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3" y="5610036"/>
            <a:ext cx="5633754" cy="724494"/>
          </a:xfrm>
          <a:prstGeom prst="rect">
            <a:avLst/>
          </a:prstGeom>
        </p:spPr>
      </p:pic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7F27E89E-9CAA-4647-A57D-89AFBBC7F221}"/>
              </a:ext>
            </a:extLst>
          </p:cNvPr>
          <p:cNvSpPr/>
          <p:nvPr/>
        </p:nvSpPr>
        <p:spPr bwMode="auto">
          <a:xfrm>
            <a:off x="938982" y="2283231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EED73CB-77C6-41C6-A7B0-E664423509EA}"/>
              </a:ext>
            </a:extLst>
          </p:cNvPr>
          <p:cNvGrpSpPr/>
          <p:nvPr/>
        </p:nvGrpSpPr>
        <p:grpSpPr>
          <a:xfrm>
            <a:off x="7040880" y="5599876"/>
            <a:ext cx="4348480" cy="746315"/>
            <a:chOff x="7040880" y="5599876"/>
            <a:chExt cx="4348480" cy="746315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652DA73-3132-48B2-B5D2-0C4D77E6DC6E}"/>
                </a:ext>
              </a:extLst>
            </p:cNvPr>
            <p:cNvCxnSpPr/>
            <p:nvPr/>
          </p:nvCxnSpPr>
          <p:spPr bwMode="auto">
            <a:xfrm>
              <a:off x="7040880" y="5872480"/>
              <a:ext cx="43484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844E44D-1331-46E6-BF65-518383296D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78938" y="5610036"/>
              <a:ext cx="0" cy="2726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8936107-E4FD-4660-A433-C0F80450A6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5258" y="5610036"/>
              <a:ext cx="0" cy="2726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DB82545-74D3-4124-9AC9-E3581AAC40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41018" y="5599876"/>
              <a:ext cx="0" cy="2726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94DFCB0-6FC6-4CFC-B07A-D70915DF609D}"/>
                </a:ext>
              </a:extLst>
            </p:cNvPr>
            <p:cNvSpPr txBox="1"/>
            <p:nvPr/>
          </p:nvSpPr>
          <p:spPr>
            <a:xfrm>
              <a:off x="8010939" y="5950258"/>
              <a:ext cx="516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E5451F8-1A30-43CA-AD96-4E66D3049134}"/>
                </a:ext>
              </a:extLst>
            </p:cNvPr>
            <p:cNvSpPr txBox="1"/>
            <p:nvPr/>
          </p:nvSpPr>
          <p:spPr>
            <a:xfrm>
              <a:off x="9095851" y="5960418"/>
              <a:ext cx="75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t+1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B2AA18C-00D1-40B5-951B-245C19F8DA92}"/>
                </a:ext>
              </a:extLst>
            </p:cNvPr>
            <p:cNvSpPr txBox="1"/>
            <p:nvPr/>
          </p:nvSpPr>
          <p:spPr>
            <a:xfrm>
              <a:off x="10040842" y="5976859"/>
              <a:ext cx="75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t+2</a:t>
              </a:r>
              <a:endParaRPr lang="zh-CN" altLang="en-US" dirty="0"/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011A87D2-2B96-4ECA-BC7B-E64F57E37151}"/>
              </a:ext>
            </a:extLst>
          </p:cNvPr>
          <p:cNvSpPr/>
          <p:nvPr/>
        </p:nvSpPr>
        <p:spPr bwMode="auto">
          <a:xfrm>
            <a:off x="8861495" y="5340958"/>
            <a:ext cx="834886" cy="10833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4159574-BCE4-47D9-B9BB-73F6485F65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8" y="4183330"/>
            <a:ext cx="1938131" cy="4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57ED45-F39B-4950-A32E-84CE12D2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D2584-CE49-4C9B-9170-526C8E3D2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36" y="1175845"/>
            <a:ext cx="3086367" cy="4038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AFFA58-B6F1-46EA-9EFD-132E8B0346BD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5D3E1CB4-30B1-410B-99F9-87EC73E4C0D9}"/>
              </a:ext>
            </a:extLst>
          </p:cNvPr>
          <p:cNvSpPr txBox="1"/>
          <p:nvPr/>
        </p:nvSpPr>
        <p:spPr>
          <a:xfrm>
            <a:off x="856339" y="1173968"/>
            <a:ext cx="505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Gated Convolution Module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2217182-F2D8-43F2-B930-8DBAD341F0E8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3931BD-8CDC-4263-A2C6-1C6DF70C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24" y="2027021"/>
            <a:ext cx="5556766" cy="6552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719C67-FF0B-42F2-9BE6-E59A893B1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45" y="3083661"/>
            <a:ext cx="2464985" cy="5435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3610567-226F-474A-B178-F128BEF96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63" y="5396701"/>
            <a:ext cx="1832917" cy="5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将多种图融合到一张时空图中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172</Words>
  <Application>Microsoft Office PowerPoint</Application>
  <PresentationFormat>宽屏</PresentationFormat>
  <Paragraphs>55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NimbusRomNo9L-Medi</vt:lpstr>
      <vt:lpstr>NimbusRomNo9L-Regu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SFTGNN  (Spatial-Temporal Fusion Graph Neural Networks for Traffific Flow Forecasting 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2772</cp:revision>
  <dcterms:created xsi:type="dcterms:W3CDTF">2015-07-07T01:37:00Z</dcterms:created>
  <dcterms:modified xsi:type="dcterms:W3CDTF">2021-12-08T08:24:00Z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