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4.xml" ContentType="application/vnd.openxmlformats-officedocument.presentationml.comment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674" r:id="rId2"/>
    <p:sldId id="816" r:id="rId3"/>
    <p:sldId id="817" r:id="rId4"/>
    <p:sldId id="826" r:id="rId5"/>
    <p:sldId id="781" r:id="rId6"/>
    <p:sldId id="811" r:id="rId7"/>
    <p:sldId id="822" r:id="rId8"/>
    <p:sldId id="824" r:id="rId9"/>
    <p:sldId id="823" r:id="rId10"/>
    <p:sldId id="821" r:id="rId11"/>
    <p:sldId id="786" r:id="rId1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E5D8303-87F0-479F-8C36-6406DB9038FD}">
          <p14:sldIdLst>
            <p14:sldId id="674"/>
            <p14:sldId id="816"/>
            <p14:sldId id="817"/>
            <p14:sldId id="826"/>
            <p14:sldId id="781"/>
            <p14:sldId id="811"/>
            <p14:sldId id="822"/>
            <p14:sldId id="824"/>
            <p14:sldId id="823"/>
            <p14:sldId id="821"/>
            <p14:sldId id="7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7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4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天璞" initials="张" lastIdx="42" clrIdx="0">
    <p:extLst>
      <p:ext uri="{19B8F6BF-5375-455C-9EA6-DF929625EA0E}">
        <p15:presenceInfo xmlns:p15="http://schemas.microsoft.com/office/powerpoint/2012/main" userId="f7d8229916edc8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B903"/>
    <a:srgbClr val="00A602"/>
    <a:srgbClr val="E7E703"/>
    <a:srgbClr val="DADA02"/>
    <a:srgbClr val="01E403"/>
    <a:srgbClr val="01EA03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1" autoAdjust="0"/>
    <p:restoredTop sz="91615" autoAdjust="0"/>
  </p:normalViewPr>
  <p:slideViewPr>
    <p:cSldViewPr snapToGrid="0">
      <p:cViewPr varScale="1">
        <p:scale>
          <a:sx n="101" d="100"/>
          <a:sy n="101" d="100"/>
        </p:scale>
        <p:origin x="120" y="186"/>
      </p:cViewPr>
      <p:guideLst>
        <p:guide orient="horz" pos="2251"/>
        <p:guide pos="3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5" d="100"/>
        <a:sy n="105" d="100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62"/>
      </p:cViewPr>
      <p:guideLst>
        <p:guide orient="horz" pos="54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6T10:21:42.677" idx="39">
    <p:pos x="4807" y="2667"/>
    <p:text>which encodes
the global contextual similarity of roads by Dynamic Time Warping
(DTW) Algorithm [23]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6T10:28:59.327" idx="40">
    <p:pos x="1308" y="972"/>
    <p:text>在t时刻每个节点的特征有p个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0T15:18:23.224" idx="42">
    <p:pos x="2350" y="2053"/>
    <p:text>Wl 第l层的卷积核
dl 第l层扩散系数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6T13:03:43.004" idx="41">
    <p:pos x="1795" y="3745"/>
    <p:text>y表示当前层需要记住的信息
1-y表示上一层经过遗忘后留下的信息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6B287-1E6D-4E68-AD8A-5F739E046AE0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1E011-CD3E-44E2-B764-98307EEBF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CB32A04-BF98-4222-8710-9C4AD73D42A8}" type="datetimeFigureOut">
              <a:rPr lang="zh-CN" altLang="en-US"/>
              <a:t>2021/11/9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3EAC223-257E-49CA-A71B-08C4C48200E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self Attention </a:t>
            </a:r>
            <a:r>
              <a:rPr lang="zh-CN" altLang="en-US" dirty="0"/>
              <a:t>的结果输入到</a:t>
            </a:r>
            <a:r>
              <a:rPr lang="en-US" altLang="zh-CN" dirty="0"/>
              <a:t>TCN</a:t>
            </a:r>
            <a:r>
              <a:rPr lang="zh-CN" altLang="en-US" dirty="0"/>
              <a:t>网络中。经过</a:t>
            </a:r>
            <a:r>
              <a:rPr lang="en-US" altLang="zh-CN" dirty="0"/>
              <a:t>L</a:t>
            </a:r>
            <a:r>
              <a:rPr lang="zh-CN" altLang="en-US" dirty="0"/>
              <a:t>层</a:t>
            </a:r>
            <a:r>
              <a:rPr lang="en-US" altLang="zh-CN" dirty="0"/>
              <a:t>TCN</a:t>
            </a:r>
            <a:r>
              <a:rPr lang="zh-CN" altLang="en-US" dirty="0"/>
              <a:t>网络将得到结果</a:t>
            </a:r>
            <a:r>
              <a:rPr lang="en-US" altLang="zh-CN" dirty="0"/>
              <a:t>Y</a:t>
            </a:r>
            <a:r>
              <a:rPr lang="zh-CN" altLang="en-US" dirty="0"/>
              <a:t>。对于首层</a:t>
            </a:r>
            <a:r>
              <a:rPr lang="en-US" altLang="zh-CN" dirty="0"/>
              <a:t>TCN</a:t>
            </a:r>
            <a:r>
              <a:rPr lang="zh-CN" altLang="en-US" dirty="0"/>
              <a:t>网络的输入为 </a:t>
            </a:r>
            <a:r>
              <a:rPr lang="en-US" altLang="zh-CN" dirty="0"/>
              <a:t>self Attention</a:t>
            </a:r>
            <a:r>
              <a:rPr lang="zh-CN" altLang="en-US" dirty="0"/>
              <a:t>的输出</a:t>
            </a:r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386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AG-GCN</a:t>
            </a:r>
            <a:r>
              <a:rPr lang="zh-CN" altLang="en-US" dirty="0"/>
              <a:t>中包含两部分，第一部分为当前层需要记住的信息，另一部分为上一层经过遗忘后留下的信息，综合两部分信息得到该层的输出。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970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9A016-DBB2-46CF-9139-A3508D5AE286}" type="datetime1">
              <a:rPr lang="zh-CN" altLang="en-US"/>
              <a:t>2021/11/9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1DBEA-AC53-4732-90EE-2C74BDBDF5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7307E-A172-4460-9982-925C71A6B8DC}" type="datetime1">
              <a:rPr lang="zh-CN" altLang="en-US"/>
              <a:t>2021/11/9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49E81-7878-41B2-9F6C-3F5F5E5DB27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74314-2BA7-478A-B207-0F0935DF5687}" type="datetime1">
              <a:rPr lang="zh-CN" altLang="en-US"/>
              <a:t>2021/11/9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3146F-7A32-4516-9CA1-05C6CB48870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56F75-E991-4ED2-8154-6353DC9608A7}" type="datetime1">
              <a:rPr lang="zh-CN" altLang="en-US"/>
              <a:t>2021/11/9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69519-009A-452E-8A17-401B5584331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55183-C09F-4E85-9B49-9005BD94744F}" type="datetime1">
              <a:rPr lang="zh-CN" altLang="en-US"/>
              <a:t>2021/11/9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EC36D-19FE-4D42-B935-E24B036F037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1F063-CD06-46CE-AE8B-BD7E564FF1D9}" type="datetime1">
              <a:rPr lang="zh-CN" altLang="en-US"/>
              <a:t>2021/11/9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407EA-974B-45D8-8BC9-7AABCCF09B7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A564D-BADE-46BF-B098-D2A75A8C28BC}" type="datetime1">
              <a:rPr lang="zh-CN" altLang="en-US"/>
              <a:t>2021/11/9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38CD6-735A-4778-82FE-799D78CA1F5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025D6-E5A2-44EA-931E-5067CB9BC45D}" type="datetime1">
              <a:rPr lang="zh-CN" altLang="en-US"/>
              <a:t>2021/11/9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5A225-3B4D-4D55-8B04-B00F557026F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7"/>
          <p:cNvCxnSpPr>
            <a:cxnSpLocks noChangeShapeType="1"/>
          </p:cNvCxnSpPr>
          <p:nvPr userDrawn="1"/>
        </p:nvCxnSpPr>
        <p:spPr bwMode="auto">
          <a:xfrm>
            <a:off x="379413" y="782638"/>
            <a:ext cx="11507787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0E959-A6A4-4DCF-A15B-95CBEFC1A72B}" type="datetime1">
              <a:rPr lang="zh-CN" altLang="en-US"/>
              <a:t>2021/11/9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78938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9D328-9EBC-4F08-9C33-2306C0035A3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49F1D-C65F-4B53-8788-8D2E771F47FC}" type="datetime1">
              <a:rPr lang="zh-CN" altLang="en-US"/>
              <a:t>2021/11/9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4ABCF-87DA-4035-9DA7-8CC935A4B51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A9B9F-599C-4608-B167-50DB73AE8B38}" type="datetime1">
              <a:rPr lang="zh-CN" altLang="en-US"/>
              <a:t>2021/11/9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76C16-BBEC-4FF7-823E-171AD5579BC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3927AA3-C709-4A82-ABE8-555C9D218FBC}" type="datetime1">
              <a:rPr lang="zh-CN" altLang="en-US"/>
              <a:t>2021/11/9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18FFDC8-8771-48F8-AFC7-6AD9086DFBA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3.xml"/><Relationship Id="rId5" Type="http://schemas.openxmlformats.org/officeDocument/2006/relationships/image" Target="../media/image17.png"/><Relationship Id="rId4" Type="http://schemas.openxmlformats.org/officeDocument/2006/relationships/image" Target="../media/image1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2663" y="536937"/>
            <a:ext cx="9937750" cy="2653150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effectLst/>
                <a:latin typeface="LinLibertineT"/>
              </a:rPr>
              <a:t>STAG-GCN</a:t>
            </a:r>
            <a:br>
              <a:rPr lang="en-US" altLang="zh-CN" dirty="0"/>
            </a:br>
            <a:br>
              <a:rPr lang="en-US" altLang="zh-CN" sz="2800" dirty="0"/>
            </a:br>
            <a:r>
              <a:rPr lang="en-US" altLang="zh-CN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(</a:t>
            </a:r>
            <a:r>
              <a:rPr lang="en-US" altLang="zh-CN" sz="1800" b="1" dirty="0"/>
              <a:t>Spatiotemporal Adaptive Gated Graph Convolution Network for Urban Traffic Flow Forecasting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)</a:t>
            </a:r>
            <a:br>
              <a:rPr lang="zh-CN" altLang="zh-CN" sz="1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</a:b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91102" y="5620184"/>
            <a:ext cx="3600898" cy="942107"/>
          </a:xfrm>
        </p:spPr>
        <p:txBody>
          <a:bodyPr/>
          <a:lstStyle/>
          <a:p>
            <a:r>
              <a:rPr lang="zh-CN" altLang="en-US" dirty="0"/>
              <a:t>汇报人：张天璞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1DBEA-AC53-4732-90EE-2C74BDBDF57D}" type="slidenum">
              <a:rPr lang="zh-CN" altLang="en-US"/>
              <a:t>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BC214A-156C-4F16-B8B5-780570152D44}"/>
              </a:ext>
            </a:extLst>
          </p:cNvPr>
          <p:cNvSpPr txBox="1"/>
          <p:nvPr/>
        </p:nvSpPr>
        <p:spPr>
          <a:xfrm>
            <a:off x="4929699" y="2812335"/>
            <a:ext cx="3785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October,2020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1F0B65-102F-480F-B057-DDD969186E0B}"/>
              </a:ext>
            </a:extLst>
          </p:cNvPr>
          <p:cNvSpPr txBox="1"/>
          <p:nvPr/>
        </p:nvSpPr>
        <p:spPr>
          <a:xfrm>
            <a:off x="5416201" y="3558170"/>
            <a:ext cx="161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CIKM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B832404-8E26-4830-A51D-E2A3BA535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036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8ADA81-5A3B-404F-9CD0-42E886FABD4A}"/>
              </a:ext>
            </a:extLst>
          </p:cNvPr>
          <p:cNvSpPr txBox="1"/>
          <p:nvPr/>
        </p:nvSpPr>
        <p:spPr>
          <a:xfrm>
            <a:off x="2155972" y="4119339"/>
            <a:ext cx="8296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(ACM International Conference on Information and Knowledge Management)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BFB3B68-F869-42F9-B760-4CA466695B21}"/>
              </a:ext>
            </a:extLst>
          </p:cNvPr>
          <p:cNvSpPr txBox="1"/>
          <p:nvPr/>
        </p:nvSpPr>
        <p:spPr>
          <a:xfrm>
            <a:off x="5416201" y="4938325"/>
            <a:ext cx="161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CCF B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FFD2A6-66D5-4622-82A6-B6A6BC98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261C9B-EBFC-4810-9947-4A64660B0C31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创新点</a:t>
            </a:r>
            <a:endParaRPr lang="en-US" altLang="zh-CN" sz="2800" b="1" dirty="0"/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0DBE07CC-B759-4BA5-A5BE-1C28E05501F7}"/>
              </a:ext>
            </a:extLst>
          </p:cNvPr>
          <p:cNvSpPr txBox="1"/>
          <p:nvPr/>
        </p:nvSpPr>
        <p:spPr>
          <a:xfrm>
            <a:off x="1284357" y="1740870"/>
            <a:ext cx="7694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  <a:latin typeface="NimbusRomNo9L-Medi"/>
              </a:rPr>
              <a:t>分别通过</a:t>
            </a:r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self-attention</a:t>
            </a:r>
            <a:r>
              <a:rPr lang="zh-CN" altLang="en-US" sz="2400" b="1" dirty="0">
                <a:solidFill>
                  <a:srgbClr val="000000"/>
                </a:solidFill>
                <a:latin typeface="NimbusRomNo9L-Medi"/>
              </a:rPr>
              <a:t>和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LinLibertineTB"/>
              </a:rPr>
              <a:t>Adaptive Gated Graph Convolution Network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LinLibertineTB"/>
              </a:rPr>
              <a:t>对全局时空信息进行了学习</a:t>
            </a:r>
            <a:endParaRPr lang="zh-CN" altLang="en-US" sz="2800" dirty="0"/>
          </a:p>
          <a:p>
            <a:endParaRPr lang="zh-CN" altLang="en-US" sz="2400" b="1" dirty="0">
              <a:solidFill>
                <a:srgbClr val="000000"/>
              </a:solidFill>
              <a:latin typeface="NimbusRomNo9L-Medi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2E8230D-2E37-47EB-97B5-ECC84BBF8534}"/>
              </a:ext>
            </a:extLst>
          </p:cNvPr>
          <p:cNvSpPr/>
          <p:nvPr/>
        </p:nvSpPr>
        <p:spPr bwMode="auto">
          <a:xfrm>
            <a:off x="942367" y="1881215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136">
            <a:extLst>
              <a:ext uri="{FF2B5EF4-FFF2-40B4-BE49-F238E27FC236}">
                <a16:creationId xmlns:a16="http://schemas.microsoft.com/office/drawing/2014/main" id="{8088B577-B17F-4087-95D3-00867436CB39}"/>
              </a:ext>
            </a:extLst>
          </p:cNvPr>
          <p:cNvSpPr txBox="1"/>
          <p:nvPr/>
        </p:nvSpPr>
        <p:spPr>
          <a:xfrm>
            <a:off x="1284356" y="3160825"/>
            <a:ext cx="6690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  <a:latin typeface="NimbusRomNo9L-Medi"/>
              </a:rPr>
              <a:t>通过</a:t>
            </a:r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DTW</a:t>
            </a:r>
            <a:r>
              <a:rPr lang="zh-CN" altLang="en-US" sz="2400" b="1" dirty="0">
                <a:solidFill>
                  <a:srgbClr val="000000"/>
                </a:solidFill>
                <a:latin typeface="NimbusRomNo9L-Medi"/>
              </a:rPr>
              <a:t>算法构建了空间结构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D397D52-0967-4054-BA31-BACD01BD6AF0}"/>
              </a:ext>
            </a:extLst>
          </p:cNvPr>
          <p:cNvSpPr/>
          <p:nvPr/>
        </p:nvSpPr>
        <p:spPr bwMode="auto">
          <a:xfrm>
            <a:off x="942367" y="3294140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8538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12458"/>
            <a:ext cx="9144000" cy="2387600"/>
          </a:xfrm>
        </p:spPr>
        <p:txBody>
          <a:bodyPr/>
          <a:lstStyle/>
          <a:p>
            <a:r>
              <a:rPr lang="en-US" altLang="zh-CN" dirty="0"/>
              <a:t>END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6000"/>
              <a:t>Thank you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1DBEA-AC53-4732-90EE-2C74BDBDF57D}" type="slidenum">
              <a:rPr lang="zh-CN" altLang="en-US"/>
              <a:t>11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简介</a:t>
            </a:r>
            <a:endParaRPr lang="en-US" altLang="zh-CN" sz="2800" b="1" dirty="0"/>
          </a:p>
        </p:txBody>
      </p:sp>
      <p:sp>
        <p:nvSpPr>
          <p:cNvPr id="5" name="文本框 136">
            <a:extLst>
              <a:ext uri="{FF2B5EF4-FFF2-40B4-BE49-F238E27FC236}">
                <a16:creationId xmlns:a16="http://schemas.microsoft.com/office/drawing/2014/main" id="{310A23B6-1D6D-44E8-9AEC-8039F64B73EB}"/>
              </a:ext>
            </a:extLst>
          </p:cNvPr>
          <p:cNvSpPr txBox="1"/>
          <p:nvPr/>
        </p:nvSpPr>
        <p:spPr>
          <a:xfrm>
            <a:off x="856339" y="117396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  <a:effectLst/>
                <a:latin typeface="NimbusRomNo9L-Medi"/>
              </a:rPr>
              <a:t>数据集</a:t>
            </a:r>
            <a:endParaRPr lang="zh-CN" altLang="en-US" sz="24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74E4185-AFD3-45FA-A794-2C1B5AEB2F25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136">
            <a:extLst>
              <a:ext uri="{FF2B5EF4-FFF2-40B4-BE49-F238E27FC236}">
                <a16:creationId xmlns:a16="http://schemas.microsoft.com/office/drawing/2014/main" id="{61A6CE94-F29E-4A0B-A335-F35606A664B6}"/>
              </a:ext>
            </a:extLst>
          </p:cNvPr>
          <p:cNvSpPr txBox="1"/>
          <p:nvPr/>
        </p:nvSpPr>
        <p:spPr>
          <a:xfrm>
            <a:off x="1069403" y="1796188"/>
            <a:ext cx="268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 err="1">
                <a:solidFill>
                  <a:srgbClr val="000000"/>
                </a:solidFill>
                <a:latin typeface="NimbusRomNo9L-Medi"/>
              </a:rPr>
              <a:t>DiDi_Chengdu</a:t>
            </a:r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[M]</a:t>
            </a:r>
            <a:endParaRPr lang="zh-CN" altLang="en-US" sz="2400" b="1" dirty="0">
              <a:solidFill>
                <a:srgbClr val="000000"/>
              </a:solidFill>
              <a:latin typeface="NimbusRomNo9L-Medi"/>
            </a:endParaRPr>
          </a:p>
        </p:txBody>
      </p:sp>
      <p:sp>
        <p:nvSpPr>
          <p:cNvPr id="8" name="文本框 136">
            <a:extLst>
              <a:ext uri="{FF2B5EF4-FFF2-40B4-BE49-F238E27FC236}">
                <a16:creationId xmlns:a16="http://schemas.microsoft.com/office/drawing/2014/main" id="{F77B6890-7DDD-45D9-9018-6AFA569FA1D0}"/>
              </a:ext>
            </a:extLst>
          </p:cNvPr>
          <p:cNvSpPr txBox="1"/>
          <p:nvPr/>
        </p:nvSpPr>
        <p:spPr>
          <a:xfrm>
            <a:off x="1069403" y="2438793"/>
            <a:ext cx="2763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 err="1">
                <a:solidFill>
                  <a:srgbClr val="000000"/>
                </a:solidFill>
                <a:latin typeface="NimbusRomNo9L-Medi"/>
              </a:rPr>
              <a:t>DiDi_Chengdu</a:t>
            </a:r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[L]</a:t>
            </a:r>
            <a:endParaRPr lang="zh-CN" altLang="en-US" sz="2400" dirty="0"/>
          </a:p>
        </p:txBody>
      </p:sp>
      <p:sp>
        <p:nvSpPr>
          <p:cNvPr id="9" name="文本框 136">
            <a:extLst>
              <a:ext uri="{FF2B5EF4-FFF2-40B4-BE49-F238E27FC236}">
                <a16:creationId xmlns:a16="http://schemas.microsoft.com/office/drawing/2014/main" id="{E7890A0D-E117-4EDB-82ED-8F74C7AD40E8}"/>
              </a:ext>
            </a:extLst>
          </p:cNvPr>
          <p:cNvSpPr txBox="1"/>
          <p:nvPr/>
        </p:nvSpPr>
        <p:spPr>
          <a:xfrm>
            <a:off x="856339" y="383874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/>
              <a:t>难点分析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EEFFC0C-1604-493D-88E1-4671BF5417CD}"/>
              </a:ext>
            </a:extLst>
          </p:cNvPr>
          <p:cNvSpPr/>
          <p:nvPr/>
        </p:nvSpPr>
        <p:spPr bwMode="auto">
          <a:xfrm>
            <a:off x="514350" y="397206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136">
            <a:extLst>
              <a:ext uri="{FF2B5EF4-FFF2-40B4-BE49-F238E27FC236}">
                <a16:creationId xmlns:a16="http://schemas.microsoft.com/office/drawing/2014/main" id="{73EB456F-F11C-48E7-AE9C-F81DA16BD73D}"/>
              </a:ext>
            </a:extLst>
          </p:cNvPr>
          <p:cNvSpPr txBox="1"/>
          <p:nvPr/>
        </p:nvSpPr>
        <p:spPr>
          <a:xfrm>
            <a:off x="1309100" y="4548266"/>
            <a:ext cx="7319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rgbClr val="000000"/>
                </a:solidFill>
                <a:latin typeface="NimbusRomNo9L-Medi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NimbusRomNo9L-Medi"/>
              </a:rPr>
              <a:t>、节点间的空间关系应与时间保持动态性</a:t>
            </a:r>
            <a:endParaRPr lang="zh-CN" altLang="en-US" sz="2000" dirty="0"/>
          </a:p>
        </p:txBody>
      </p:sp>
      <p:sp>
        <p:nvSpPr>
          <p:cNvPr id="16" name="文本框 136">
            <a:extLst>
              <a:ext uri="{FF2B5EF4-FFF2-40B4-BE49-F238E27FC236}">
                <a16:creationId xmlns:a16="http://schemas.microsoft.com/office/drawing/2014/main" id="{8A11E460-11C8-4415-80D3-5E4210B07B24}"/>
              </a:ext>
            </a:extLst>
          </p:cNvPr>
          <p:cNvSpPr txBox="1"/>
          <p:nvPr/>
        </p:nvSpPr>
        <p:spPr>
          <a:xfrm>
            <a:off x="1309101" y="5066945"/>
            <a:ext cx="4489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rgbClr val="000000"/>
                </a:solidFill>
                <a:latin typeface="NimbusRomNo9L-Medi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NimbusRomNo9L-Medi"/>
              </a:rPr>
              <a:t>、缺乏对全局节点的空间关系考虑</a:t>
            </a:r>
            <a:endParaRPr lang="zh-CN" altLang="en-US" sz="2000" dirty="0"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FD180B23-835E-47F1-AD95-649A4EF48869}"/>
              </a:ext>
            </a:extLst>
          </p:cNvPr>
          <p:cNvSpPr/>
          <p:nvPr/>
        </p:nvSpPr>
        <p:spPr bwMode="auto">
          <a:xfrm>
            <a:off x="6393213" y="5096087"/>
            <a:ext cx="478173" cy="28523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文本框 136">
            <a:extLst>
              <a:ext uri="{FF2B5EF4-FFF2-40B4-BE49-F238E27FC236}">
                <a16:creationId xmlns:a16="http://schemas.microsoft.com/office/drawing/2014/main" id="{CBD96AE7-77AD-4769-840B-8B66C3B03A65}"/>
              </a:ext>
            </a:extLst>
          </p:cNvPr>
          <p:cNvSpPr txBox="1"/>
          <p:nvPr/>
        </p:nvSpPr>
        <p:spPr>
          <a:xfrm>
            <a:off x="7097505" y="5037148"/>
            <a:ext cx="448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LinLibertineTB"/>
              </a:rPr>
              <a:t>Adaptive Gated Graph Convolution Network</a:t>
            </a:r>
            <a:endParaRPr lang="zh-CN" altLang="en-US" sz="2000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B79A30A1-8EB5-4E54-94E6-F44F828C5845}"/>
              </a:ext>
            </a:extLst>
          </p:cNvPr>
          <p:cNvSpPr/>
          <p:nvPr/>
        </p:nvSpPr>
        <p:spPr bwMode="auto">
          <a:xfrm>
            <a:off x="6393212" y="4605705"/>
            <a:ext cx="478173" cy="28523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36">
            <a:extLst>
              <a:ext uri="{FF2B5EF4-FFF2-40B4-BE49-F238E27FC236}">
                <a16:creationId xmlns:a16="http://schemas.microsoft.com/office/drawing/2014/main" id="{7AAF44A8-15CA-4C1D-8A70-52CB4EB9E018}"/>
              </a:ext>
            </a:extLst>
          </p:cNvPr>
          <p:cNvSpPr txBox="1"/>
          <p:nvPr/>
        </p:nvSpPr>
        <p:spPr>
          <a:xfrm>
            <a:off x="7097505" y="4579044"/>
            <a:ext cx="387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rgbClr val="000000"/>
                </a:solidFill>
                <a:effectLst/>
                <a:latin typeface="LinLibertineTB"/>
              </a:rPr>
              <a:t>通过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LinLibertineTB"/>
              </a:rPr>
              <a:t>DTW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LinLibertineTB"/>
              </a:rPr>
              <a:t>构造图的邻接矩阵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006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8C6EFC-E535-4C76-A927-B4070794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2AED97-5059-4FF7-BEDF-81539503E812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effectLst/>
                <a:latin typeface="NimbusRomNo9L-Medi"/>
              </a:rPr>
              <a:t>Preliminaries</a:t>
            </a:r>
            <a:endParaRPr lang="en-US" altLang="zh-CN" sz="2800" b="1" dirty="0"/>
          </a:p>
        </p:txBody>
      </p:sp>
      <p:sp>
        <p:nvSpPr>
          <p:cNvPr id="4" name="文本框 136">
            <a:extLst>
              <a:ext uri="{FF2B5EF4-FFF2-40B4-BE49-F238E27FC236}">
                <a16:creationId xmlns:a16="http://schemas.microsoft.com/office/drawing/2014/main" id="{8B431D93-22DC-4D43-ACF7-9B6DAD9DD8CC}"/>
              </a:ext>
            </a:extLst>
          </p:cNvPr>
          <p:cNvSpPr txBox="1"/>
          <p:nvPr/>
        </p:nvSpPr>
        <p:spPr>
          <a:xfrm>
            <a:off x="856339" y="117396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/>
              <a:t>图定义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1C98EAD-ACF3-40BA-A49F-8489AADB958E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文本框 136">
            <a:extLst>
              <a:ext uri="{FF2B5EF4-FFF2-40B4-BE49-F238E27FC236}">
                <a16:creationId xmlns:a16="http://schemas.microsoft.com/office/drawing/2014/main" id="{104EC2D8-594B-4133-A413-51860017C363}"/>
              </a:ext>
            </a:extLst>
          </p:cNvPr>
          <p:cNvSpPr txBox="1"/>
          <p:nvPr/>
        </p:nvSpPr>
        <p:spPr>
          <a:xfrm>
            <a:off x="1236383" y="2366568"/>
            <a:ext cx="110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000" dirty="0"/>
              <a:t>节点：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75BBA98-9B20-4B6F-9A2D-C27EE0625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68" y="2387145"/>
            <a:ext cx="950750" cy="358956"/>
          </a:xfrm>
          <a:prstGeom prst="rect">
            <a:avLst/>
          </a:prstGeom>
        </p:spPr>
      </p:pic>
      <p:sp>
        <p:nvSpPr>
          <p:cNvPr id="25" name="文本框 136">
            <a:extLst>
              <a:ext uri="{FF2B5EF4-FFF2-40B4-BE49-F238E27FC236}">
                <a16:creationId xmlns:a16="http://schemas.microsoft.com/office/drawing/2014/main" id="{19B811F0-F491-4B5A-AB93-BBE3FE7211A6}"/>
              </a:ext>
            </a:extLst>
          </p:cNvPr>
          <p:cNvSpPr txBox="1"/>
          <p:nvPr/>
        </p:nvSpPr>
        <p:spPr>
          <a:xfrm>
            <a:off x="1236383" y="2956813"/>
            <a:ext cx="110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000" dirty="0"/>
              <a:t>边：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B72C7A-25C6-4C29-97E9-BCF05AB8D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35" y="1757821"/>
            <a:ext cx="2028139" cy="4250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90318C4-4A6B-46C7-A532-715FCCB2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504" y="3388279"/>
            <a:ext cx="565673" cy="40011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21F8170-5247-4C21-93F5-6C0B275E0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6400" y="5228901"/>
            <a:ext cx="537882" cy="45513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2ECCF97-2ECF-4BFF-A456-7FA7DF369A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096" y="3312941"/>
            <a:ext cx="5182902" cy="95089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B53BD94-B5D9-462E-B2BA-E5235FEB05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543" y="4912874"/>
            <a:ext cx="3893457" cy="96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2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389AE85-70B8-4C49-953F-A3699EDD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文本框 136">
            <a:extLst>
              <a:ext uri="{FF2B5EF4-FFF2-40B4-BE49-F238E27FC236}">
                <a16:creationId xmlns:a16="http://schemas.microsoft.com/office/drawing/2014/main" id="{B585356C-67CD-46E9-A93E-94590E5C611F}"/>
              </a:ext>
            </a:extLst>
          </p:cNvPr>
          <p:cNvSpPr txBox="1"/>
          <p:nvPr/>
        </p:nvSpPr>
        <p:spPr>
          <a:xfrm>
            <a:off x="1443980" y="1185633"/>
            <a:ext cx="2424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dirty="0"/>
              <a:t>Graph Signal</a:t>
            </a:r>
            <a:endParaRPr lang="zh-CN" altLang="en-US" sz="24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3BA56A5-4866-429D-867A-F90C1E450149}"/>
              </a:ext>
            </a:extLst>
          </p:cNvPr>
          <p:cNvSpPr/>
          <p:nvPr/>
        </p:nvSpPr>
        <p:spPr bwMode="auto">
          <a:xfrm>
            <a:off x="1101990" y="1318948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CBF14A-E565-4BD2-A2A0-3BE985025278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effectLst/>
                <a:latin typeface="NimbusRomNo9L-Medi"/>
              </a:rPr>
              <a:t>Preliminaries</a:t>
            </a:r>
            <a:endParaRPr lang="en-US" altLang="zh-CN" sz="28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23AB67D-E2E0-419D-8432-3604B5CB8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5" y="1763341"/>
            <a:ext cx="1768601" cy="574019"/>
          </a:xfrm>
          <a:prstGeom prst="rect">
            <a:avLst/>
          </a:prstGeom>
        </p:spPr>
      </p:pic>
      <p:sp>
        <p:nvSpPr>
          <p:cNvPr id="9" name="文本框 136">
            <a:extLst>
              <a:ext uri="{FF2B5EF4-FFF2-40B4-BE49-F238E27FC236}">
                <a16:creationId xmlns:a16="http://schemas.microsoft.com/office/drawing/2014/main" id="{2819D2D8-16E9-464F-B845-2A8914CFD8F1}"/>
              </a:ext>
            </a:extLst>
          </p:cNvPr>
          <p:cNvSpPr txBox="1"/>
          <p:nvPr/>
        </p:nvSpPr>
        <p:spPr>
          <a:xfrm>
            <a:off x="1443980" y="3164758"/>
            <a:ext cx="2424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/>
              <a:t>问题定义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13E918A-6E63-4FDE-A624-AA0AFE06E351}"/>
              </a:ext>
            </a:extLst>
          </p:cNvPr>
          <p:cNvSpPr/>
          <p:nvPr/>
        </p:nvSpPr>
        <p:spPr bwMode="auto">
          <a:xfrm>
            <a:off x="1101990" y="329807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F16C836-0B2C-439F-9AED-53EE2F2A5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5" y="3914041"/>
            <a:ext cx="7051416" cy="69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4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B9E99D-3DAA-49E1-8511-8DFB3B507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82" y="1201081"/>
            <a:ext cx="7342643" cy="5170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96CB0E56-79A5-4C5A-B5A2-CAB664B2F278}"/>
              </a:ext>
            </a:extLst>
          </p:cNvPr>
          <p:cNvSpPr txBox="1"/>
          <p:nvPr/>
        </p:nvSpPr>
        <p:spPr>
          <a:xfrm>
            <a:off x="856339" y="117396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/>
              <a:t>Self-Attention TCN </a:t>
            </a:r>
            <a:endParaRPr lang="zh-CN" altLang="en-US" sz="2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58384E8-7190-4032-AE80-73E09F9703EE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64329F0-AE3C-44F1-91D1-8F5FABC0F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78" y="2172387"/>
            <a:ext cx="5120507" cy="7198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52BF8BB-45B5-467C-AAE6-CDEE128BE14A}"/>
                  </a:ext>
                </a:extLst>
              </p:cNvPr>
              <p:cNvSpPr txBox="1"/>
              <p:nvPr/>
            </p:nvSpPr>
            <p:spPr>
              <a:xfrm>
                <a:off x="3609975" y="1715516"/>
                <a:ext cx="1786964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sup>
                      </m:sSup>
                    </m:oMath>
                  </m:oMathPara>
                </a14:m>
                <a:endParaRPr lang="zh-CN" altLang="en-US" sz="2800" b="1" baseline="30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52BF8BB-45B5-467C-AAE6-CDEE128BE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975" y="1715516"/>
                <a:ext cx="1786964" cy="4385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6F1187A-28E8-45F4-A7CC-C72874FDB92C}"/>
                  </a:ext>
                </a:extLst>
              </p:cNvPr>
              <p:cNvSpPr txBox="1"/>
              <p:nvPr/>
            </p:nvSpPr>
            <p:spPr>
              <a:xfrm>
                <a:off x="2076294" y="3386882"/>
                <a:ext cx="2331407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6F1187A-28E8-45F4-A7CC-C72874FDB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294" y="3386882"/>
                <a:ext cx="2331407" cy="4385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EDA78D29-C09E-4171-882D-68391BBDC9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78" y="4148859"/>
            <a:ext cx="5168220" cy="919347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887CF25-B8E3-4B84-8629-B2A8CAA402C6}"/>
              </a:ext>
            </a:extLst>
          </p:cNvPr>
          <p:cNvCxnSpPr/>
          <p:nvPr/>
        </p:nvCxnSpPr>
        <p:spPr bwMode="auto">
          <a:xfrm flipV="1">
            <a:off x="2170444" y="1969477"/>
            <a:ext cx="1316334" cy="4622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0FFE7B1-9544-4CF8-928C-DA121AC53A8E}"/>
              </a:ext>
            </a:extLst>
          </p:cNvPr>
          <p:cNvCxnSpPr/>
          <p:nvPr/>
        </p:nvCxnSpPr>
        <p:spPr bwMode="auto">
          <a:xfrm>
            <a:off x="1647930" y="2892246"/>
            <a:ext cx="522514" cy="5367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2455C36-26D2-4F8D-A6DF-41EF51A9F8F2}"/>
              </a:ext>
            </a:extLst>
          </p:cNvPr>
          <p:cNvCxnSpPr>
            <a:cxnSpLocks/>
          </p:cNvCxnSpPr>
          <p:nvPr/>
        </p:nvCxnSpPr>
        <p:spPr bwMode="auto">
          <a:xfrm flipH="1">
            <a:off x="2662813" y="2670596"/>
            <a:ext cx="579184" cy="7162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1A7EC6C-0D43-4FF6-9F97-5E184BC4E225}"/>
              </a:ext>
            </a:extLst>
          </p:cNvPr>
          <p:cNvCxnSpPr>
            <a:cxnSpLocks/>
          </p:cNvCxnSpPr>
          <p:nvPr/>
        </p:nvCxnSpPr>
        <p:spPr bwMode="auto">
          <a:xfrm flipH="1">
            <a:off x="3084844" y="2648734"/>
            <a:ext cx="1726285" cy="7519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0703BAF6-52BE-4FBC-8290-F7E1E01CB3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602" y="5286167"/>
            <a:ext cx="5401593" cy="502474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0F5E62B2-1278-4D03-B984-EA0DFF717E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5" y="5068206"/>
            <a:ext cx="5168220" cy="919347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3CD05456-1425-4ADB-8FFA-9A62932CB3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62" y="5938653"/>
            <a:ext cx="5168220" cy="919347"/>
          </a:xfrm>
          <a:prstGeom prst="rect">
            <a:avLst/>
          </a:prstGeom>
        </p:spPr>
      </p:pic>
      <p:sp>
        <p:nvSpPr>
          <p:cNvPr id="43" name="右大括号 42">
            <a:extLst>
              <a:ext uri="{FF2B5EF4-FFF2-40B4-BE49-F238E27FC236}">
                <a16:creationId xmlns:a16="http://schemas.microsoft.com/office/drawing/2014/main" id="{458A7D8E-404E-4267-94DF-0F0C6A778A24}"/>
              </a:ext>
            </a:extLst>
          </p:cNvPr>
          <p:cNvSpPr/>
          <p:nvPr/>
        </p:nvSpPr>
        <p:spPr bwMode="auto">
          <a:xfrm>
            <a:off x="6046994" y="4342845"/>
            <a:ext cx="389608" cy="2321169"/>
          </a:xfrm>
          <a:prstGeom prst="rightBrace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A817846F-EFBD-438D-A0B7-B11B7AD8DDDA}"/>
              </a:ext>
            </a:extLst>
          </p:cNvPr>
          <p:cNvCxnSpPr/>
          <p:nvPr/>
        </p:nvCxnSpPr>
        <p:spPr bwMode="auto">
          <a:xfrm>
            <a:off x="8973178" y="5779116"/>
            <a:ext cx="2240782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16813A9-69DA-433C-8601-1343AE6C68EC}"/>
              </a:ext>
            </a:extLst>
          </p:cNvPr>
          <p:cNvCxnSpPr/>
          <p:nvPr/>
        </p:nvCxnSpPr>
        <p:spPr bwMode="auto">
          <a:xfrm flipH="1" flipV="1">
            <a:off x="8983226" y="5164853"/>
            <a:ext cx="602901" cy="3014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D8FE7A0F-D002-47A8-A718-02A0013E7E0F}"/>
                  </a:ext>
                </a:extLst>
              </p:cNvPr>
              <p:cNvSpPr txBox="1"/>
              <p:nvPr/>
            </p:nvSpPr>
            <p:spPr>
              <a:xfrm>
                <a:off x="8462707" y="4845406"/>
                <a:ext cx="738407" cy="3194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𝒉𝑫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D8FE7A0F-D002-47A8-A718-02A0013E7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707" y="4845406"/>
                <a:ext cx="738407" cy="319446"/>
              </a:xfrm>
              <a:prstGeom prst="rect">
                <a:avLst/>
              </a:prstGeom>
              <a:blipFill>
                <a:blip r:embed="rId7"/>
                <a:stretch>
                  <a:fillRect l="-7438" t="-5769" r="-4959"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1C613BEC-5F6F-4FE9-B61F-2C598889EAA2}"/>
                  </a:ext>
                </a:extLst>
              </p:cNvPr>
              <p:cNvSpPr txBox="1"/>
              <p:nvPr/>
            </p:nvSpPr>
            <p:spPr>
              <a:xfrm>
                <a:off x="10350781" y="6150681"/>
                <a:ext cx="1217448" cy="3194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𝒉𝑫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1C613BEC-5F6F-4FE9-B61F-2C598889E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781" y="6150681"/>
                <a:ext cx="1217448" cy="319446"/>
              </a:xfrm>
              <a:prstGeom prst="rect">
                <a:avLst/>
              </a:prstGeom>
              <a:blipFill>
                <a:blip r:embed="rId8"/>
                <a:stretch>
                  <a:fillRect l="-4500" t="-5769" r="-500"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B02B4FC-7B0A-4A56-9D47-6CCC1871074A}"/>
              </a:ext>
            </a:extLst>
          </p:cNvPr>
          <p:cNvCxnSpPr>
            <a:cxnSpLocks/>
          </p:cNvCxnSpPr>
          <p:nvPr/>
        </p:nvCxnSpPr>
        <p:spPr bwMode="auto">
          <a:xfrm flipH="1">
            <a:off x="11177738" y="5648207"/>
            <a:ext cx="172369" cy="5024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pic>
        <p:nvPicPr>
          <p:cNvPr id="68" name="图片 67">
            <a:extLst>
              <a:ext uri="{FF2B5EF4-FFF2-40B4-BE49-F238E27FC236}">
                <a16:creationId xmlns:a16="http://schemas.microsoft.com/office/drawing/2014/main" id="{A3CBBCC8-E653-425C-8D3E-3AD6D9A683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54331" y="1129469"/>
            <a:ext cx="4636296" cy="2968856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740AAD1E-3FDF-4652-B981-673E33F29A5B}"/>
              </a:ext>
            </a:extLst>
          </p:cNvPr>
          <p:cNvSpPr/>
          <p:nvPr/>
        </p:nvSpPr>
        <p:spPr bwMode="auto">
          <a:xfrm>
            <a:off x="7177352" y="2301288"/>
            <a:ext cx="1815282" cy="11374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92C580B-5636-4612-B421-767908387CF5}"/>
              </a:ext>
            </a:extLst>
          </p:cNvPr>
          <p:cNvCxnSpPr>
            <a:cxnSpLocks/>
          </p:cNvCxnSpPr>
          <p:nvPr/>
        </p:nvCxnSpPr>
        <p:spPr bwMode="auto">
          <a:xfrm>
            <a:off x="6632300" y="5805132"/>
            <a:ext cx="199735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6ED4F9B-2A5E-4ADC-9D81-EE78D80DCB4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630975" y="5164852"/>
            <a:ext cx="278691" cy="2635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AA52BDC-6158-4C6C-9481-B4C5355F2807}"/>
                  </a:ext>
                </a:extLst>
              </p:cNvPr>
              <p:cNvSpPr txBox="1"/>
              <p:nvPr/>
            </p:nvSpPr>
            <p:spPr>
              <a:xfrm>
                <a:off x="7177352" y="4881924"/>
                <a:ext cx="1100429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AA52BDC-6158-4C6C-9481-B4C5355F2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352" y="4881924"/>
                <a:ext cx="1100429" cy="313291"/>
              </a:xfrm>
              <a:prstGeom prst="rect">
                <a:avLst/>
              </a:prstGeom>
              <a:blipFill>
                <a:blip r:embed="rId10"/>
                <a:stretch>
                  <a:fillRect l="-4420" t="-3922" r="-552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54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43" grpId="0" animBg="1"/>
      <p:bldP spid="60" grpId="0"/>
      <p:bldP spid="61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19A8E22-6E57-4BE6-91BE-A09BC4FF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A2BAFF-C230-4374-8CBB-7D6DC978611C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26" name="文本框 136">
            <a:extLst>
              <a:ext uri="{FF2B5EF4-FFF2-40B4-BE49-F238E27FC236}">
                <a16:creationId xmlns:a16="http://schemas.microsoft.com/office/drawing/2014/main" id="{D5DADEAE-E00A-48E0-AC51-3D5B92E87444}"/>
              </a:ext>
            </a:extLst>
          </p:cNvPr>
          <p:cNvSpPr txBox="1"/>
          <p:nvPr/>
        </p:nvSpPr>
        <p:spPr>
          <a:xfrm>
            <a:off x="1128771" y="1085053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/>
              <a:t>Self-Attention TCN </a:t>
            </a:r>
            <a:endParaRPr lang="zh-CN" altLang="en-US" sz="2400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E67B71BD-39BE-40BF-9E83-F5B85965C914}"/>
              </a:ext>
            </a:extLst>
          </p:cNvPr>
          <p:cNvSpPr/>
          <p:nvPr/>
        </p:nvSpPr>
        <p:spPr bwMode="auto">
          <a:xfrm>
            <a:off x="786782" y="1218368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38B4F4-0145-4BBF-BFBC-591DB06DD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648" y="2744136"/>
            <a:ext cx="5209523" cy="1034686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13F4069-6FA9-4D4E-B7EB-569B3CA6ACB9}"/>
              </a:ext>
            </a:extLst>
          </p:cNvPr>
          <p:cNvCxnSpPr/>
          <p:nvPr/>
        </p:nvCxnSpPr>
        <p:spPr bwMode="auto">
          <a:xfrm flipV="1">
            <a:off x="3044757" y="2671534"/>
            <a:ext cx="730589" cy="2723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DE76298-9C63-4CD4-8145-C9AE407E5672}"/>
                  </a:ext>
                </a:extLst>
              </p:cNvPr>
              <p:cNvSpPr txBox="1"/>
              <p:nvPr/>
            </p:nvSpPr>
            <p:spPr>
              <a:xfrm>
                <a:off x="4026894" y="2430845"/>
                <a:ext cx="983411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𝒊𝒏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DE76298-9C63-4CD4-8145-C9AE407E5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894" y="2430845"/>
                <a:ext cx="983411" cy="313291"/>
              </a:xfrm>
              <a:prstGeom prst="rect">
                <a:avLst/>
              </a:prstGeom>
              <a:blipFill>
                <a:blip r:embed="rId4"/>
                <a:stretch>
                  <a:fillRect l="-6211" t="-3922" r="-621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图片 37">
            <a:extLst>
              <a:ext uri="{FF2B5EF4-FFF2-40B4-BE49-F238E27FC236}">
                <a16:creationId xmlns:a16="http://schemas.microsoft.com/office/drawing/2014/main" id="{02EA3FBB-CA0F-462A-BADA-A18E3E337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8838" y="1944572"/>
            <a:ext cx="4636296" cy="2968856"/>
          </a:xfrm>
          <a:prstGeom prst="rect">
            <a:avLst/>
          </a:prstGeom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id="{7D067AA1-B4F3-4733-8229-773A193A5212}"/>
              </a:ext>
            </a:extLst>
          </p:cNvPr>
          <p:cNvSpPr/>
          <p:nvPr/>
        </p:nvSpPr>
        <p:spPr bwMode="auto">
          <a:xfrm>
            <a:off x="7507313" y="2033081"/>
            <a:ext cx="1639930" cy="107383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828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3CC61A7-44DF-4B31-AE34-1722CA4A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8938" y="6469373"/>
            <a:ext cx="2743200" cy="365125"/>
          </a:xfrm>
        </p:spPr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2" name="文本框 136">
            <a:extLst>
              <a:ext uri="{FF2B5EF4-FFF2-40B4-BE49-F238E27FC236}">
                <a16:creationId xmlns:a16="http://schemas.microsoft.com/office/drawing/2014/main" id="{612F0632-E302-4D82-A27B-C5D5A1FA3E3D}"/>
              </a:ext>
            </a:extLst>
          </p:cNvPr>
          <p:cNvSpPr txBox="1"/>
          <p:nvPr/>
        </p:nvSpPr>
        <p:spPr>
          <a:xfrm>
            <a:off x="856339" y="1173968"/>
            <a:ext cx="7577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/>
              <a:t>Adaptive Gated Graph Convolution Network (AG-GCN) </a:t>
            </a:r>
            <a:endParaRPr lang="zh-CN" altLang="en-US" sz="24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520C6D0-741E-4D9A-9DC6-948FAE53D113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5F95E40-9500-43D3-962A-A6F4BD1BC13C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EA2244C-7F07-4747-9DD2-2370A15AA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842" y="2290864"/>
            <a:ext cx="4636296" cy="296885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AABC145-E195-49A1-9A3B-8377C02FAC67}"/>
              </a:ext>
            </a:extLst>
          </p:cNvPr>
          <p:cNvSpPr/>
          <p:nvPr/>
        </p:nvSpPr>
        <p:spPr bwMode="auto">
          <a:xfrm>
            <a:off x="9308119" y="3278221"/>
            <a:ext cx="1197751" cy="117704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9E61B39-CF5F-48D9-9D6B-B643C2AC5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496" y="2138340"/>
            <a:ext cx="3083211" cy="354569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7DADB3B-A29D-4D1A-8D54-8C35F2F621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74" y="5737154"/>
            <a:ext cx="6442006" cy="838860"/>
          </a:xfrm>
          <a:prstGeom prst="rect">
            <a:avLst/>
          </a:prstGeom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D5C5EE0A-7E9E-45D2-8F7E-A43784EE5236}"/>
              </a:ext>
            </a:extLst>
          </p:cNvPr>
          <p:cNvSpPr/>
          <p:nvPr/>
        </p:nvSpPr>
        <p:spPr bwMode="auto">
          <a:xfrm>
            <a:off x="3105100" y="3278221"/>
            <a:ext cx="543788" cy="295242"/>
          </a:xfrm>
          <a:prstGeom prst="rect">
            <a:avLst/>
          </a:prstGeom>
          <a:noFill/>
          <a:ln w="28575" cap="flat" cmpd="sng" algn="ctr">
            <a:solidFill>
              <a:srgbClr val="00A60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592D323-7BEC-4B31-91FD-045C7E708F0C}"/>
              </a:ext>
            </a:extLst>
          </p:cNvPr>
          <p:cNvSpPr/>
          <p:nvPr/>
        </p:nvSpPr>
        <p:spPr bwMode="auto">
          <a:xfrm>
            <a:off x="3648888" y="2833371"/>
            <a:ext cx="397214" cy="391728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5A81C16-A861-41E7-88CD-FCE389625B98}"/>
              </a:ext>
            </a:extLst>
          </p:cNvPr>
          <p:cNvSpPr/>
          <p:nvPr/>
        </p:nvSpPr>
        <p:spPr bwMode="auto">
          <a:xfrm>
            <a:off x="2655651" y="6161466"/>
            <a:ext cx="1089497" cy="414547"/>
          </a:xfrm>
          <a:prstGeom prst="rect">
            <a:avLst/>
          </a:prstGeom>
          <a:noFill/>
          <a:ln w="28575" cap="flat" cmpd="sng" algn="ctr">
            <a:solidFill>
              <a:srgbClr val="01B903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6069421-E699-4BCD-B7E3-E5203541E43F}"/>
              </a:ext>
            </a:extLst>
          </p:cNvPr>
          <p:cNvSpPr/>
          <p:nvPr/>
        </p:nvSpPr>
        <p:spPr bwMode="auto">
          <a:xfrm>
            <a:off x="3942506" y="6156584"/>
            <a:ext cx="1942728" cy="391728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980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 animBg="1"/>
      <p:bldP spid="61" grpId="0" animBg="1"/>
      <p:bldP spid="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5F87209-5015-4354-B1C5-DD72DC0A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AE37F9-3E21-4CDD-B9EF-3F485C564332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14" name="文本框 136">
            <a:extLst>
              <a:ext uri="{FF2B5EF4-FFF2-40B4-BE49-F238E27FC236}">
                <a16:creationId xmlns:a16="http://schemas.microsoft.com/office/drawing/2014/main" id="{C22F706E-7988-4230-A0EC-3B3AB2588E10}"/>
              </a:ext>
            </a:extLst>
          </p:cNvPr>
          <p:cNvSpPr txBox="1"/>
          <p:nvPr/>
        </p:nvSpPr>
        <p:spPr>
          <a:xfrm>
            <a:off x="856339" y="1173968"/>
            <a:ext cx="7577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/>
              <a:t>Adaptive Gated Graph Convolution Network (AG-GCN) </a:t>
            </a:r>
            <a:endParaRPr lang="zh-CN" altLang="en-US" sz="24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A27D120-77AB-4BAD-AC29-97627C134DF2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960DF7D-FF11-4681-BDFB-47B2DA64B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842" y="2300592"/>
            <a:ext cx="4636296" cy="2968856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4A0D798F-3AB7-43B1-A68C-E320D5EBBF1F}"/>
              </a:ext>
            </a:extLst>
          </p:cNvPr>
          <p:cNvSpPr/>
          <p:nvPr/>
        </p:nvSpPr>
        <p:spPr bwMode="auto">
          <a:xfrm>
            <a:off x="9308119" y="3278221"/>
            <a:ext cx="1197751" cy="117704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40CAD1-2FF7-409C-9636-4AAF88B92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709" y="2536416"/>
            <a:ext cx="3863686" cy="6126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A903BF7-D71B-40E8-BA78-2DCF67F52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709" y="3842579"/>
            <a:ext cx="2069267" cy="61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404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800" b="1" dirty="0" smtClean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11377</TotalTime>
  <Words>256</Words>
  <Application>Microsoft Office PowerPoint</Application>
  <PresentationFormat>宽屏</PresentationFormat>
  <Paragraphs>55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LinLibertineT</vt:lpstr>
      <vt:lpstr>LinLibertineTB</vt:lpstr>
      <vt:lpstr>NimbusRomNo9L-Medi</vt:lpstr>
      <vt:lpstr>等线</vt:lpstr>
      <vt:lpstr>Arial</vt:lpstr>
      <vt:lpstr>Calibri</vt:lpstr>
      <vt:lpstr>Calibri Light</vt:lpstr>
      <vt:lpstr>Cambria Math</vt:lpstr>
      <vt:lpstr>Times New Roman</vt:lpstr>
      <vt:lpstr>Office Theme</vt:lpstr>
      <vt:lpstr>STAG-GCN  (Spatiotemporal Adaptive Gated Graph Convolution Network for Urban Traffic Flow Forecasting)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开发计划 – 敏捷开发、持续集成、迭代上线</dc:title>
  <dc:creator>ADMINIBM</dc:creator>
  <cp:lastModifiedBy>张 天璞</cp:lastModifiedBy>
  <cp:revision>2791</cp:revision>
  <dcterms:created xsi:type="dcterms:W3CDTF">2015-07-07T01:37:00Z</dcterms:created>
  <dcterms:modified xsi:type="dcterms:W3CDTF">2021-11-10T07:55:58Z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