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12"/>
  </p:notesMasterIdLst>
  <p:handoutMasterIdLst>
    <p:handoutMasterId r:id="rId13"/>
  </p:handoutMasterIdLst>
  <p:sldIdLst>
    <p:sldId id="674" r:id="rId2"/>
    <p:sldId id="816" r:id="rId3"/>
    <p:sldId id="781" r:id="rId4"/>
    <p:sldId id="809" r:id="rId5"/>
    <p:sldId id="833" r:id="rId6"/>
    <p:sldId id="830" r:id="rId7"/>
    <p:sldId id="834" r:id="rId8"/>
    <p:sldId id="835" r:id="rId9"/>
    <p:sldId id="821" r:id="rId10"/>
    <p:sldId id="786" r:id="rId1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5E5D8303-87F0-479F-8C36-6406DB9038FD}">
          <p14:sldIdLst>
            <p14:sldId id="674"/>
            <p14:sldId id="816"/>
            <p14:sldId id="781"/>
            <p14:sldId id="809"/>
            <p14:sldId id="833"/>
            <p14:sldId id="830"/>
            <p14:sldId id="834"/>
            <p14:sldId id="835"/>
            <p14:sldId id="821"/>
            <p14:sldId id="786"/>
          </p14:sldIdLst>
        </p14:section>
      </p14:sectionLst>
    </p:ext>
    <p:ext uri="{EFAFB233-063F-42B5-8137-9DF3F51BA10A}">
      <p15:sldGuideLst xmlns:p15="http://schemas.microsoft.com/office/powerpoint/2012/main">
        <p15:guide id="1" orient="horz" pos="2364" userDrawn="1">
          <p15:clr>
            <a:srgbClr val="A4A3A4"/>
          </p15:clr>
        </p15:guide>
        <p15:guide id="2" pos="3772" userDrawn="1">
          <p15:clr>
            <a:srgbClr val="A4A3A4"/>
          </p15:clr>
        </p15:guide>
      </p15:sldGuideLst>
    </p:ext>
    <p:ext uri="{2D200454-40CA-4A62-9FC3-DE9A4176ACB9}">
      <p15:notesGuideLst xmlns:p15="http://schemas.microsoft.com/office/powerpoint/2012/main">
        <p15:guide id="1" orient="horz" pos="542">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天璞" initials="张" lastIdx="45" clrIdx="0">
    <p:extLst>
      <p:ext uri="{19B8F6BF-5375-455C-9EA6-DF929625EA0E}">
        <p15:presenceInfo xmlns:p15="http://schemas.microsoft.com/office/powerpoint/2012/main" userId="f7d8229916ed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02"/>
    <a:srgbClr val="E7E703"/>
    <a:srgbClr val="DADA02"/>
    <a:srgbClr val="01B903"/>
    <a:srgbClr val="01E403"/>
    <a:srgbClr val="01EA03"/>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1" autoAdjust="0"/>
    <p:restoredTop sz="89737" autoAdjust="0"/>
  </p:normalViewPr>
  <p:slideViewPr>
    <p:cSldViewPr snapToGrid="0">
      <p:cViewPr varScale="1">
        <p:scale>
          <a:sx n="77" d="100"/>
          <a:sy n="77" d="100"/>
        </p:scale>
        <p:origin x="917" y="67"/>
      </p:cViewPr>
      <p:guideLst>
        <p:guide orient="horz" pos="2364"/>
        <p:guide pos="3772"/>
      </p:guideLst>
    </p:cSldViewPr>
  </p:slideViewPr>
  <p:outlineViewPr>
    <p:cViewPr>
      <p:scale>
        <a:sx n="33" d="100"/>
        <a:sy n="33" d="100"/>
      </p:scale>
      <p:origin x="0" y="0"/>
    </p:cViewPr>
  </p:outlineViewPr>
  <p:notesTextViewPr>
    <p:cViewPr>
      <p:scale>
        <a:sx n="105" d="100"/>
        <a:sy n="105" d="100"/>
      </p:scale>
      <p:origin x="0" y="0"/>
    </p:cViewPr>
  </p:notesTextViewPr>
  <p:notesViewPr>
    <p:cSldViewPr snapToGrid="0" showGuides="1">
      <p:cViewPr varScale="1">
        <p:scale>
          <a:sx n="65" d="100"/>
          <a:sy n="65" d="100"/>
        </p:scale>
        <p:origin x="3154" y="62"/>
      </p:cViewPr>
      <p:guideLst>
        <p:guide orient="horz" pos="54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22T10:03:37.316" idx="36">
    <p:pos x="1625" y="1218"/>
    <p:text>每一个隐含状态中包含多个小的隐含状态，如图为3个。</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2-22T10:09:05.660" idx="37">
    <p:pos x="1538" y="1463"/>
    <p:text>激活函数tanh</p:text>
    <p:extLst>
      <p:ext uri="{C676402C-5697-4E1C-873F-D02D1690AC5C}">
        <p15:threadingInfo xmlns:p15="http://schemas.microsoft.com/office/powerpoint/2012/main" timeZoneBias="-480"/>
      </p:ext>
    </p:extLst>
  </p:cm>
  <p:cm authorId="1" dt="2022-02-22T10:09:57.003" idx="38">
    <p:pos x="933" y="676"/>
    <p:text>为了获取不同分辨率的特征表示</p:text>
    <p:extLst>
      <p:ext uri="{C676402C-5697-4E1C-873F-D02D1690AC5C}">
        <p15:threadingInfo xmlns:p15="http://schemas.microsoft.com/office/powerpoint/2012/main" timeZoneBias="-480"/>
      </p:ext>
    </p:extLst>
  </p:cm>
  <p:cm authorId="1" dt="2022-02-22T10:27:15.293" idx="41">
    <p:pos x="4994" y="1963"/>
    <p:text>通过k来控制有多少种分辨率</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2-22T10:27:51.073" idx="42">
    <p:pos x="1068" y="1995"/>
    <p:text>通过S来控制每一种分辨率的更新频率</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2-22T10:36:49.330" idx="43">
    <p:pos x="3616" y="599"/>
    <p:text>虽然通过MSFD引入了不同分辨率，但是不同分辨率对应每一个特征的权重仍然相同，所以这里使用softmax函数进行权重划分</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2-22T10:52:36.988" idx="44">
    <p:pos x="3165" y="786"/>
    <p:text>我们发现最优值K为4。增加K有助于对时间序列的多尺度信息进行建模，而当K太大时，隐藏的大小太小，无法提供足够的特征。</p:text>
    <p:extLst>
      <p:ext uri="{C676402C-5697-4E1C-873F-D02D1690AC5C}">
        <p15:threadingInfo xmlns:p15="http://schemas.microsoft.com/office/powerpoint/2012/main" timeZoneBias="-480"/>
      </p:ext>
    </p:extLst>
  </p:cm>
  <p:cm authorId="1" dt="2022-02-22T10:53:05.718" idx="45">
    <p:pos x="4806" y="812"/>
    <p:text>当尺度范围太大时，大尺度很难学习到足够的信息，因为大多数时间步长都被跳过了</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16B287-1E6D-4E68-AD8A-5F739E046AE0}" type="datetimeFigureOut">
              <a:rPr lang="zh-CN" altLang="en-US" smtClean="0"/>
              <a:t>2022/2/23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F1E011-CD3E-44E2-B764-98307EEBF02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sz="1200"/>
            </a:lvl1pPr>
          </a:lstStyle>
          <a:p>
            <a:pPr>
              <a:defRPr/>
            </a:pP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sz="1200"/>
            </a:lvl1pPr>
          </a:lstStyle>
          <a:p>
            <a:pPr>
              <a:defRPr/>
            </a:pPr>
            <a:fld id="{7CB32A04-BF98-4222-8710-9C4AD73D42A8}" type="datetimeFigureOut">
              <a:rPr lang="zh-CN" altLang="en-US"/>
              <a:t>2022/2/23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buFont typeface="Arial" panose="020B0604020202020204" pitchFamily="34" charset="0"/>
              <a:buNone/>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lvl1pPr>
          </a:lstStyle>
          <a:p>
            <a:pPr>
              <a:defRPr/>
            </a:pPr>
            <a:fld id="{03EAC223-257E-49CA-A71B-08C4C48200E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2</a:t>
            </a:fld>
            <a:endParaRPr lang="zh-CN" altLang="en-US"/>
          </a:p>
        </p:txBody>
      </p:sp>
    </p:spTree>
    <p:extLst>
      <p:ext uri="{BB962C8B-B14F-4D97-AF65-F5344CB8AC3E}">
        <p14:creationId xmlns:p14="http://schemas.microsoft.com/office/powerpoint/2010/main" val="24483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3</a:t>
            </a:fld>
            <a:endParaRPr lang="zh-CN" altLang="en-US"/>
          </a:p>
        </p:txBody>
      </p:sp>
    </p:spTree>
    <p:extLst>
      <p:ext uri="{BB962C8B-B14F-4D97-AF65-F5344CB8AC3E}">
        <p14:creationId xmlns:p14="http://schemas.microsoft.com/office/powerpoint/2010/main" val="106550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4</a:t>
            </a:fld>
            <a:endParaRPr lang="zh-CN" altLang="en-US"/>
          </a:p>
        </p:txBody>
      </p:sp>
    </p:spTree>
    <p:extLst>
      <p:ext uri="{BB962C8B-B14F-4D97-AF65-F5344CB8AC3E}">
        <p14:creationId xmlns:p14="http://schemas.microsoft.com/office/powerpoint/2010/main" val="208254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5</a:t>
            </a:fld>
            <a:endParaRPr lang="zh-CN" altLang="en-US"/>
          </a:p>
        </p:txBody>
      </p:sp>
    </p:spTree>
    <p:extLst>
      <p:ext uri="{BB962C8B-B14F-4D97-AF65-F5344CB8AC3E}">
        <p14:creationId xmlns:p14="http://schemas.microsoft.com/office/powerpoint/2010/main" val="379521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联合路网图与区域图，首先构造转换矩阵</a:t>
            </a:r>
            <a:r>
              <a:rPr lang="en-US" altLang="zh-CN" dirty="0"/>
              <a:t>Tran</a:t>
            </a:r>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6</a:t>
            </a:fld>
            <a:endParaRPr lang="zh-CN" altLang="en-US"/>
          </a:p>
        </p:txBody>
      </p:sp>
    </p:spTree>
    <p:extLst>
      <p:ext uri="{BB962C8B-B14F-4D97-AF65-F5344CB8AC3E}">
        <p14:creationId xmlns:p14="http://schemas.microsoft.com/office/powerpoint/2010/main" val="226335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A8F9A016-DBB2-46CF-9139-A3508D5AE286}" type="datetime1">
              <a:rPr lang="zh-CN" altLang="en-US"/>
              <a:t>2022/2/23</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6D1DBEA-AC53-4732-90EE-2C74BDBDF57D}"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0487307E-A172-4460-9982-925C71A6B8DC}" type="datetime1">
              <a:rPr lang="zh-CN" altLang="en-US"/>
              <a:t>2022/2/23</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5A949E81-7878-41B2-9F6C-3F5F5E5DB27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DF274314-2BA7-478A-B207-0F0935DF5687}" type="datetime1">
              <a:rPr lang="zh-CN" altLang="en-US"/>
              <a:t>2022/2/23</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5A3146F-7A32-4516-9CA1-05C6CB48870D}"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57A56F75-E991-4ED2-8154-6353DC9608A7}" type="datetime1">
              <a:rPr lang="zh-CN" altLang="en-US"/>
              <a:t>2022/2/23</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71669519-009A-452E-8A17-401B5584331F}"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50E55183-C09F-4E85-9B49-9005BD94744F}" type="datetime1">
              <a:rPr lang="zh-CN" altLang="en-US"/>
              <a:t>2022/2/23</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D29EC36D-19FE-4D42-B935-E24B036F0378}"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8E91F063-CD06-46CE-AE8B-BD7E564FF1D9}" type="datetime1">
              <a:rPr lang="zh-CN" altLang="en-US"/>
              <a:t>2022/2/23</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1E6407EA-974B-45D8-8BC9-7AABCCF09B7F}"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p:cNvSpPr>
            <a:spLocks noGrp="1" noChangeArrowheads="1"/>
          </p:cNvSpPr>
          <p:nvPr>
            <p:ph type="dt" sz="half" idx="10"/>
          </p:nvPr>
        </p:nvSpPr>
        <p:spPr/>
        <p:txBody>
          <a:bodyPr/>
          <a:lstStyle>
            <a:lvl1pPr>
              <a:defRPr/>
            </a:lvl1pPr>
          </a:lstStyle>
          <a:p>
            <a:pPr>
              <a:defRPr/>
            </a:pPr>
            <a:fld id="{42AA564D-BADE-46BF-B098-D2A75A8C28BC}" type="datetime1">
              <a:rPr lang="zh-CN" altLang="en-US"/>
              <a:t>2022/2/23</a:t>
            </a:fld>
            <a:endParaRPr lang="zh-CN"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p:txBody>
          <a:bodyPr/>
          <a:lstStyle>
            <a:lvl1pPr>
              <a:defRPr/>
            </a:lvl1pPr>
          </a:lstStyle>
          <a:p>
            <a:pPr>
              <a:defRPr/>
            </a:pPr>
            <a:fld id="{F2B38CD6-735A-4778-82FE-799D78CA1F5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p:cNvSpPr>
            <a:spLocks noGrp="1" noChangeArrowheads="1"/>
          </p:cNvSpPr>
          <p:nvPr>
            <p:ph type="dt" sz="half" idx="10"/>
          </p:nvPr>
        </p:nvSpPr>
        <p:spPr/>
        <p:txBody>
          <a:bodyPr/>
          <a:lstStyle>
            <a:lvl1pPr>
              <a:defRPr/>
            </a:lvl1pPr>
          </a:lstStyle>
          <a:p>
            <a:pPr>
              <a:defRPr/>
            </a:pPr>
            <a:fld id="{A19025D6-E5A2-44EA-931E-5067CB9BC45D}" type="datetime1">
              <a:rPr lang="zh-CN" altLang="en-US"/>
              <a:t>2022/2/23</a:t>
            </a:fld>
            <a:endParaRPr lang="zh-CN"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p:txBody>
          <a:bodyPr/>
          <a:lstStyle>
            <a:lvl1pPr>
              <a:defRPr/>
            </a:lvl1pPr>
          </a:lstStyle>
          <a:p>
            <a:pPr>
              <a:defRPr/>
            </a:pPr>
            <a:fld id="{7265A225-3B4D-4D55-8B04-B00F557026F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3" name="Straight Connector 7"/>
          <p:cNvCxnSpPr>
            <a:cxnSpLocks noChangeShapeType="1"/>
          </p:cNvCxnSpPr>
          <p:nvPr userDrawn="1"/>
        </p:nvCxnSpPr>
        <p:spPr bwMode="auto">
          <a:xfrm>
            <a:off x="379413" y="782638"/>
            <a:ext cx="11507787" cy="0"/>
          </a:xfrm>
          <a:prstGeom prst="line">
            <a:avLst/>
          </a:prstGeom>
          <a:noFill/>
          <a:ln w="28575"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Date Placeholder 3"/>
          <p:cNvSpPr>
            <a:spLocks noGrp="1" noChangeArrowheads="1"/>
          </p:cNvSpPr>
          <p:nvPr>
            <p:ph type="dt" sz="half" idx="10"/>
          </p:nvPr>
        </p:nvSpPr>
        <p:spPr/>
        <p:txBody>
          <a:bodyPr/>
          <a:lstStyle>
            <a:lvl1pPr>
              <a:defRPr/>
            </a:lvl1pPr>
          </a:lstStyle>
          <a:p>
            <a:pPr>
              <a:defRPr/>
            </a:pPr>
            <a:fld id="{C260E959-A6A4-4DCF-A15B-95CBEFC1A72B}" type="datetime1">
              <a:rPr lang="zh-CN" altLang="en-US"/>
              <a:t>2022/2/23</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9278938" y="6356350"/>
            <a:ext cx="2743200" cy="365125"/>
          </a:xfrm>
        </p:spPr>
        <p:txBody>
          <a:bodyPr/>
          <a:lstStyle>
            <a:lvl1pPr>
              <a:defRPr/>
            </a:lvl1pPr>
          </a:lstStyle>
          <a:p>
            <a:pPr>
              <a:defRPr/>
            </a:pPr>
            <a:fld id="{DBA9D328-9EBC-4F08-9C33-2306C0035A32}"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D0A49F1D-C65F-4B53-8788-8D2E771F47FC}" type="datetime1">
              <a:rPr lang="zh-CN" altLang="en-US"/>
              <a:t>2022/2/23</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CCC4ABCF-87DA-4035-9DA7-8CC935A4B51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43BA9B9F-599C-4608-B167-50DB73AE8B38}" type="datetime1">
              <a:rPr lang="zh-CN" altLang="en-US"/>
              <a:t>2022/2/23</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AB76C16-BBEC-4FF7-823E-171AD5579BC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D3927AA3-C709-4A82-ABE8-555C9D218FBC}" type="datetime1">
              <a:rPr lang="zh-CN" altLang="en-US"/>
              <a:t>2022/2/23</a:t>
            </a:fld>
            <a:endParaRPr lang="zh-CN" altLang="en-US"/>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018FFDC8-8771-48F8-AFC7-6AD9086DFBA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comments" Target="../comments/comment5.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050" y="1344848"/>
            <a:ext cx="9144000" cy="2387600"/>
          </a:xfrm>
        </p:spPr>
        <p:txBody>
          <a:bodyPr/>
          <a:lstStyle/>
          <a:p>
            <a:r>
              <a:rPr lang="en-US" altLang="zh-CN" b="1" dirty="0">
                <a:solidFill>
                  <a:srgbClr val="000000"/>
                </a:solidFill>
                <a:effectLst/>
                <a:latin typeface="NimbusRomNo9L-Regu"/>
                <a:ea typeface="宋体" panose="02010600030101010101" pitchFamily="2" charset="-122"/>
              </a:rPr>
              <a:t>TAMS-RNNs</a:t>
            </a:r>
            <a:br>
              <a:rPr lang="en-US" altLang="zh-CN" dirty="0"/>
            </a:br>
            <a:br>
              <a:rPr lang="en-US" altLang="zh-CN" sz="2800" dirty="0"/>
            </a:br>
            <a:r>
              <a:rPr lang="en-US" altLang="zh-CN" sz="2800" b="1" dirty="0">
                <a:effectLst/>
                <a:latin typeface="Times New Roman" panose="02020603050405020304" pitchFamily="18" charset="0"/>
                <a:ea typeface="等线" panose="02010600030101010101" pitchFamily="2" charset="-122"/>
              </a:rPr>
              <a:t>(</a:t>
            </a:r>
            <a:r>
              <a:rPr lang="en-US" altLang="zh-CN" sz="2400" b="1" dirty="0">
                <a:solidFill>
                  <a:srgbClr val="000000"/>
                </a:solidFill>
                <a:effectLst/>
                <a:latin typeface="NimbusRomNo9L-Medi"/>
              </a:rPr>
              <a:t>Time-Aware Multi-Scale RNNs for Time Series Modeling</a:t>
            </a:r>
            <a:r>
              <a:rPr lang="en-US" altLang="zh-CN" sz="2800" b="1" dirty="0">
                <a:effectLst/>
                <a:latin typeface="Times New Roman" panose="02020603050405020304" pitchFamily="18" charset="0"/>
                <a:ea typeface="等线" panose="02010600030101010101" pitchFamily="2" charset="-122"/>
              </a:rPr>
              <a:t>)</a:t>
            </a:r>
            <a:br>
              <a:rPr lang="zh-CN" altLang="zh-CN" sz="1800" b="1" dirty="0">
                <a:effectLst/>
                <a:latin typeface="Times New Roman" panose="02020603050405020304" pitchFamily="18" charset="0"/>
                <a:ea typeface="等线" panose="02010600030101010101" pitchFamily="2" charset="-122"/>
              </a:rPr>
            </a:b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副标题 2"/>
          <p:cNvSpPr>
            <a:spLocks noGrp="1"/>
          </p:cNvSpPr>
          <p:nvPr>
            <p:ph type="subTitle" idx="1"/>
          </p:nvPr>
        </p:nvSpPr>
        <p:spPr>
          <a:xfrm>
            <a:off x="7880944" y="5764760"/>
            <a:ext cx="4202511" cy="956715"/>
          </a:xfrm>
        </p:spPr>
        <p:txBody>
          <a:bodyPr/>
          <a:lstStyle/>
          <a:p>
            <a:r>
              <a:rPr lang="zh-CN" altLang="en-US" dirty="0"/>
              <a:t>汇报人：张天璞</a:t>
            </a:r>
          </a:p>
        </p:txBody>
      </p:sp>
      <p:sp>
        <p:nvSpPr>
          <p:cNvPr id="4" name="灯片编号占位符 3"/>
          <p:cNvSpPr>
            <a:spLocks noGrp="1"/>
          </p:cNvSpPr>
          <p:nvPr>
            <p:ph type="sldNum" sz="quarter" idx="12"/>
          </p:nvPr>
        </p:nvSpPr>
        <p:spPr/>
        <p:txBody>
          <a:bodyPr/>
          <a:lstStyle/>
          <a:p>
            <a:pPr>
              <a:defRPr/>
            </a:pPr>
            <a:fld id="{C6D1DBEA-AC53-4732-90EE-2C74BDBDF57D}" type="slidenum">
              <a:rPr lang="zh-CN" altLang="en-US"/>
              <a:t>1</a:t>
            </a:fld>
            <a:endParaRPr lang="zh-CN" altLang="en-US"/>
          </a:p>
        </p:txBody>
      </p:sp>
      <p:sp>
        <p:nvSpPr>
          <p:cNvPr id="5" name="文本框 4">
            <a:extLst>
              <a:ext uri="{FF2B5EF4-FFF2-40B4-BE49-F238E27FC236}">
                <a16:creationId xmlns:a16="http://schemas.microsoft.com/office/drawing/2014/main" id="{0ABC214A-156C-4F16-B8B5-780570152D44}"/>
              </a:ext>
            </a:extLst>
          </p:cNvPr>
          <p:cNvSpPr txBox="1"/>
          <p:nvPr/>
        </p:nvSpPr>
        <p:spPr>
          <a:xfrm>
            <a:off x="5532029" y="3167390"/>
            <a:ext cx="1466379" cy="523220"/>
          </a:xfrm>
          <a:prstGeom prst="rect">
            <a:avLst/>
          </a:prstGeom>
          <a:noFill/>
        </p:spPr>
        <p:txBody>
          <a:bodyPr wrap="square" rtlCol="0">
            <a:spAutoFit/>
          </a:bodyPr>
          <a:lstStyle/>
          <a:p>
            <a:r>
              <a:rPr lang="en-US" altLang="zh-CN" sz="2800" dirty="0">
                <a:solidFill>
                  <a:srgbClr val="000000"/>
                </a:solidFill>
                <a:effectLst/>
                <a:latin typeface="Times New Roman" panose="02020603050405020304" pitchFamily="18" charset="0"/>
              </a:rPr>
              <a:t>2021</a:t>
            </a:r>
            <a:endParaRPr lang="zh-CN" altLang="en-US" sz="2800" dirty="0"/>
          </a:p>
        </p:txBody>
      </p:sp>
      <p:sp>
        <p:nvSpPr>
          <p:cNvPr id="10" name="文本框 9">
            <a:extLst>
              <a:ext uri="{FF2B5EF4-FFF2-40B4-BE49-F238E27FC236}">
                <a16:creationId xmlns:a16="http://schemas.microsoft.com/office/drawing/2014/main" id="{3EF7ECB7-D9AA-4F74-BF25-09A82793DD71}"/>
              </a:ext>
            </a:extLst>
          </p:cNvPr>
          <p:cNvSpPr txBox="1"/>
          <p:nvPr/>
        </p:nvSpPr>
        <p:spPr>
          <a:xfrm>
            <a:off x="4018995" y="4570593"/>
            <a:ext cx="4591605" cy="523220"/>
          </a:xfrm>
          <a:prstGeom prst="rect">
            <a:avLst/>
          </a:prstGeom>
          <a:noFill/>
        </p:spPr>
        <p:txBody>
          <a:bodyPr wrap="square">
            <a:spAutoFit/>
          </a:bodyPr>
          <a:lstStyle/>
          <a:p>
            <a:r>
              <a:rPr lang="en-US" altLang="zh-CN" sz="2800" dirty="0">
                <a:solidFill>
                  <a:srgbClr val="000000"/>
                </a:solidFill>
                <a:effectLst/>
                <a:latin typeface="Times New Roman" panose="02020603050405020304" pitchFamily="18" charset="0"/>
              </a:rPr>
              <a:t>( </a:t>
            </a:r>
            <a:r>
              <a:rPr lang="en-US" altLang="zh-CN" sz="2800" dirty="0">
                <a:solidFill>
                  <a:srgbClr val="000000"/>
                </a:solidFill>
                <a:latin typeface="Times New Roman" panose="02020603050405020304" pitchFamily="18" charset="0"/>
              </a:rPr>
              <a:t>Conference</a:t>
            </a:r>
            <a:r>
              <a:rPr lang="en-US" altLang="zh-CN" sz="2800" dirty="0">
                <a:solidFill>
                  <a:srgbClr val="000000"/>
                </a:solidFill>
                <a:effectLst/>
                <a:latin typeface="Times New Roman" panose="02020603050405020304" pitchFamily="18" charset="0"/>
              </a:rPr>
              <a:t> Rank: CCF A )</a:t>
            </a:r>
            <a:endParaRPr lang="zh-CN" altLang="en-US" sz="2800" dirty="0"/>
          </a:p>
        </p:txBody>
      </p:sp>
      <p:sp>
        <p:nvSpPr>
          <p:cNvPr id="11" name="文本框 10">
            <a:extLst>
              <a:ext uri="{FF2B5EF4-FFF2-40B4-BE49-F238E27FC236}">
                <a16:creationId xmlns:a16="http://schemas.microsoft.com/office/drawing/2014/main" id="{98BDB2AB-4D6C-4D09-96A2-0875B967424A}"/>
              </a:ext>
            </a:extLst>
          </p:cNvPr>
          <p:cNvSpPr txBox="1"/>
          <p:nvPr/>
        </p:nvSpPr>
        <p:spPr>
          <a:xfrm>
            <a:off x="5532029" y="3901369"/>
            <a:ext cx="1563078" cy="523220"/>
          </a:xfrm>
          <a:prstGeom prst="rect">
            <a:avLst/>
          </a:prstGeom>
          <a:noFill/>
        </p:spPr>
        <p:txBody>
          <a:bodyPr wrap="square" rtlCol="0">
            <a:spAutoFit/>
          </a:bodyPr>
          <a:lstStyle/>
          <a:p>
            <a:r>
              <a:rPr lang="en-US" altLang="zh-CN" sz="2800" dirty="0"/>
              <a:t>IJCAI</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12458"/>
            <a:ext cx="9144000" cy="2387600"/>
          </a:xfrm>
        </p:spPr>
        <p:txBody>
          <a:bodyPr/>
          <a:lstStyle/>
          <a:p>
            <a:r>
              <a:rPr lang="en-US" altLang="zh-CN" dirty="0"/>
              <a:t>END</a:t>
            </a:r>
          </a:p>
        </p:txBody>
      </p:sp>
      <p:sp>
        <p:nvSpPr>
          <p:cNvPr id="3" name="副标题 2"/>
          <p:cNvSpPr>
            <a:spLocks noGrp="1"/>
          </p:cNvSpPr>
          <p:nvPr>
            <p:ph type="subTitle" idx="1"/>
          </p:nvPr>
        </p:nvSpPr>
        <p:spPr/>
        <p:txBody>
          <a:bodyPr/>
          <a:lstStyle/>
          <a:p>
            <a:r>
              <a:rPr lang="en-US" altLang="zh-CN" sz="6000"/>
              <a:t>Thank you</a:t>
            </a:r>
          </a:p>
        </p:txBody>
      </p:sp>
      <p:sp>
        <p:nvSpPr>
          <p:cNvPr id="4" name="灯片编号占位符 3"/>
          <p:cNvSpPr>
            <a:spLocks noGrp="1"/>
          </p:cNvSpPr>
          <p:nvPr>
            <p:ph type="sldNum" sz="quarter" idx="12"/>
          </p:nvPr>
        </p:nvSpPr>
        <p:spPr/>
        <p:txBody>
          <a:bodyPr/>
          <a:lstStyle/>
          <a:p>
            <a:pPr>
              <a:defRPr/>
            </a:pPr>
            <a:fld id="{C6D1DBEA-AC53-4732-90EE-2C74BDBDF57D}" type="slidenum">
              <a:rPr lang="zh-CN" altLang="en-US"/>
              <a:t>10</a:t>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0360" y="259360"/>
            <a:ext cx="3249616" cy="523220"/>
          </a:xfrm>
          <a:prstGeom prst="rect">
            <a:avLst/>
          </a:prstGeom>
          <a:noFill/>
        </p:spPr>
        <p:txBody>
          <a:bodyPr wrap="square" rtlCol="0">
            <a:spAutoFit/>
          </a:bodyPr>
          <a:lstStyle/>
          <a:p>
            <a:r>
              <a:rPr lang="zh-CN" altLang="en-US" sz="2800" b="1" dirty="0"/>
              <a:t>简介</a:t>
            </a:r>
            <a:endParaRPr lang="en-US" altLang="zh-CN" sz="2800" b="1" dirty="0"/>
          </a:p>
        </p:txBody>
      </p:sp>
      <p:sp>
        <p:nvSpPr>
          <p:cNvPr id="9" name="文本框 136">
            <a:extLst>
              <a:ext uri="{FF2B5EF4-FFF2-40B4-BE49-F238E27FC236}">
                <a16:creationId xmlns:a16="http://schemas.microsoft.com/office/drawing/2014/main" id="{E7890A0D-E117-4EDB-82ED-8F74C7AD40E8}"/>
              </a:ext>
            </a:extLst>
          </p:cNvPr>
          <p:cNvSpPr txBox="1"/>
          <p:nvPr/>
        </p:nvSpPr>
        <p:spPr>
          <a:xfrm>
            <a:off x="856339" y="1336951"/>
            <a:ext cx="577596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t>前人研究问题</a:t>
            </a:r>
          </a:p>
        </p:txBody>
      </p:sp>
      <p:sp>
        <p:nvSpPr>
          <p:cNvPr id="10" name="椭圆 9">
            <a:extLst>
              <a:ext uri="{FF2B5EF4-FFF2-40B4-BE49-F238E27FC236}">
                <a16:creationId xmlns:a16="http://schemas.microsoft.com/office/drawing/2014/main" id="{1EEFFC0C-1604-493D-88E1-4671BF5417CD}"/>
              </a:ext>
            </a:extLst>
          </p:cNvPr>
          <p:cNvSpPr/>
          <p:nvPr/>
        </p:nvSpPr>
        <p:spPr bwMode="auto">
          <a:xfrm>
            <a:off x="514350" y="1470266"/>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9" name="文本框 136">
            <a:extLst>
              <a:ext uri="{FF2B5EF4-FFF2-40B4-BE49-F238E27FC236}">
                <a16:creationId xmlns:a16="http://schemas.microsoft.com/office/drawing/2014/main" id="{2FA92BFE-D60D-4EDD-B8EE-E12AFEDDDCAC}"/>
              </a:ext>
            </a:extLst>
          </p:cNvPr>
          <p:cNvSpPr txBox="1"/>
          <p:nvPr/>
        </p:nvSpPr>
        <p:spPr>
          <a:xfrm>
            <a:off x="1016653" y="1924004"/>
            <a:ext cx="6302947" cy="1200329"/>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t>目前多分辨率的时间序列研究方法，没有将不同时间分辨率进行权重划分。认为不同尺度对每个样本具有同样的影响。</a:t>
            </a:r>
            <a:endParaRPr lang="en-US" altLang="zh-CN" sz="2400" b="1" dirty="0"/>
          </a:p>
        </p:txBody>
      </p:sp>
      <p:sp>
        <p:nvSpPr>
          <p:cNvPr id="27" name="箭头: 右 26">
            <a:extLst>
              <a:ext uri="{FF2B5EF4-FFF2-40B4-BE49-F238E27FC236}">
                <a16:creationId xmlns:a16="http://schemas.microsoft.com/office/drawing/2014/main" id="{9DB7693D-E7A3-4AA2-9FC4-5B6C3E9CFA21}"/>
              </a:ext>
            </a:extLst>
          </p:cNvPr>
          <p:cNvSpPr/>
          <p:nvPr/>
        </p:nvSpPr>
        <p:spPr bwMode="auto">
          <a:xfrm>
            <a:off x="7448127" y="2218002"/>
            <a:ext cx="554853" cy="46166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9" name="文本框 136">
            <a:extLst>
              <a:ext uri="{FF2B5EF4-FFF2-40B4-BE49-F238E27FC236}">
                <a16:creationId xmlns:a16="http://schemas.microsoft.com/office/drawing/2014/main" id="{DB8CAEBA-6635-4747-8421-0C5A7DC4BD37}"/>
              </a:ext>
            </a:extLst>
          </p:cNvPr>
          <p:cNvSpPr txBox="1"/>
          <p:nvPr/>
        </p:nvSpPr>
        <p:spPr>
          <a:xfrm>
            <a:off x="8260033" y="2033335"/>
            <a:ext cx="3931967" cy="830997"/>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dirty="0"/>
              <a:t>Multi-Scale Feature Disentanglement</a:t>
            </a:r>
            <a:endParaRPr lang="zh-CN" altLang="en-US" sz="2400" dirty="0"/>
          </a:p>
        </p:txBody>
      </p:sp>
    </p:spTree>
    <p:extLst>
      <p:ext uri="{BB962C8B-B14F-4D97-AF65-F5344CB8AC3E}">
        <p14:creationId xmlns:p14="http://schemas.microsoft.com/office/powerpoint/2010/main" val="4400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9" grpId="0"/>
      <p:bldP spid="27" grpId="0" animBg="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pic>
        <p:nvPicPr>
          <p:cNvPr id="5" name="图片 4">
            <a:extLst>
              <a:ext uri="{FF2B5EF4-FFF2-40B4-BE49-F238E27FC236}">
                <a16:creationId xmlns:a16="http://schemas.microsoft.com/office/drawing/2014/main" id="{D26AB9BC-9C5A-4D67-9BF6-932F3E974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93" y="1760512"/>
            <a:ext cx="10300133" cy="34042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4</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9" name="文本框 18">
            <a:extLst>
              <a:ext uri="{FF2B5EF4-FFF2-40B4-BE49-F238E27FC236}">
                <a16:creationId xmlns:a16="http://schemas.microsoft.com/office/drawing/2014/main" id="{B311550C-3C1C-404F-98AD-2454E13F5121}"/>
              </a:ext>
            </a:extLst>
          </p:cNvPr>
          <p:cNvSpPr txBox="1"/>
          <p:nvPr/>
        </p:nvSpPr>
        <p:spPr>
          <a:xfrm>
            <a:off x="881269" y="1195955"/>
            <a:ext cx="6096000" cy="461665"/>
          </a:xfrm>
          <a:prstGeom prst="rect">
            <a:avLst/>
          </a:prstGeom>
          <a:noFill/>
        </p:spPr>
        <p:txBody>
          <a:bodyPr wrap="square">
            <a:spAutoFit/>
          </a:bodyPr>
          <a:lstStyle/>
          <a:p>
            <a:r>
              <a:rPr lang="en-US" altLang="zh-CN" sz="2400" b="1" dirty="0">
                <a:solidFill>
                  <a:srgbClr val="000000"/>
                </a:solidFill>
                <a:effectLst/>
                <a:latin typeface="NimbusRomNo9L-Regu"/>
              </a:rPr>
              <a:t>Multi-Scale Feature Disentanglement (MSFD)</a:t>
            </a:r>
            <a:endParaRPr lang="zh-CN" altLang="en-US" sz="2400" b="1" dirty="0"/>
          </a:p>
        </p:txBody>
      </p:sp>
      <p:sp>
        <p:nvSpPr>
          <p:cNvPr id="20" name="椭圆 19">
            <a:extLst>
              <a:ext uri="{FF2B5EF4-FFF2-40B4-BE49-F238E27FC236}">
                <a16:creationId xmlns:a16="http://schemas.microsoft.com/office/drawing/2014/main" id="{E47CB45C-4168-4622-A1A3-E290BA713D5C}"/>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30B3AD60-EAA1-46CF-BDFD-FFF4E6EC6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370" y="1903857"/>
            <a:ext cx="2629628" cy="334275"/>
          </a:xfrm>
          <a:prstGeom prst="rect">
            <a:avLst/>
          </a:prstGeom>
        </p:spPr>
      </p:pic>
      <p:pic>
        <p:nvPicPr>
          <p:cNvPr id="5" name="图片 4">
            <a:extLst>
              <a:ext uri="{FF2B5EF4-FFF2-40B4-BE49-F238E27FC236}">
                <a16:creationId xmlns:a16="http://schemas.microsoft.com/office/drawing/2014/main" id="{D8E57724-A49C-40E8-83FD-449CE9B81F20}"/>
              </a:ext>
            </a:extLst>
          </p:cNvPr>
          <p:cNvPicPr>
            <a:picLocks noChangeAspect="1"/>
          </p:cNvPicPr>
          <p:nvPr/>
        </p:nvPicPr>
        <p:blipFill>
          <a:blip r:embed="rId4"/>
          <a:stretch>
            <a:fillRect/>
          </a:stretch>
        </p:blipFill>
        <p:spPr>
          <a:xfrm>
            <a:off x="4812449" y="1780175"/>
            <a:ext cx="1381064" cy="455751"/>
          </a:xfrm>
          <a:prstGeom prst="rect">
            <a:avLst/>
          </a:prstGeom>
        </p:spPr>
      </p:pic>
      <p:pic>
        <p:nvPicPr>
          <p:cNvPr id="7" name="图片 6">
            <a:extLst>
              <a:ext uri="{FF2B5EF4-FFF2-40B4-BE49-F238E27FC236}">
                <a16:creationId xmlns:a16="http://schemas.microsoft.com/office/drawing/2014/main" id="{30DDCDE6-9FE3-4EC4-BFD6-22C6BCED9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388" y="2448474"/>
            <a:ext cx="3859902" cy="596761"/>
          </a:xfrm>
          <a:prstGeom prst="rect">
            <a:avLst/>
          </a:prstGeom>
        </p:spPr>
      </p:pic>
      <p:pic>
        <p:nvPicPr>
          <p:cNvPr id="10" name="图片 9">
            <a:extLst>
              <a:ext uri="{FF2B5EF4-FFF2-40B4-BE49-F238E27FC236}">
                <a16:creationId xmlns:a16="http://schemas.microsoft.com/office/drawing/2014/main" id="{530706BE-4AC7-4C0D-B105-8C783842B9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267" y="2594108"/>
            <a:ext cx="4131131" cy="365125"/>
          </a:xfrm>
          <a:prstGeom prst="rect">
            <a:avLst/>
          </a:prstGeom>
        </p:spPr>
      </p:pic>
      <p:pic>
        <p:nvPicPr>
          <p:cNvPr id="14" name="图片 13">
            <a:extLst>
              <a:ext uri="{FF2B5EF4-FFF2-40B4-BE49-F238E27FC236}">
                <a16:creationId xmlns:a16="http://schemas.microsoft.com/office/drawing/2014/main" id="{C4C66920-FE2B-49E7-A9A8-CF6806702E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6388" y="3318500"/>
            <a:ext cx="2935608" cy="434350"/>
          </a:xfrm>
          <a:prstGeom prst="rect">
            <a:avLst/>
          </a:prstGeom>
        </p:spPr>
      </p:pic>
      <p:pic>
        <p:nvPicPr>
          <p:cNvPr id="17" name="图片 16">
            <a:extLst>
              <a:ext uri="{FF2B5EF4-FFF2-40B4-BE49-F238E27FC236}">
                <a16:creationId xmlns:a16="http://schemas.microsoft.com/office/drawing/2014/main" id="{18704090-0C87-419B-BE31-6908CD3831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96290" y="3317415"/>
            <a:ext cx="2748308" cy="455750"/>
          </a:xfrm>
          <a:prstGeom prst="rect">
            <a:avLst/>
          </a:prstGeom>
        </p:spPr>
      </p:pic>
      <p:pic>
        <p:nvPicPr>
          <p:cNvPr id="21" name="图片 20">
            <a:extLst>
              <a:ext uri="{FF2B5EF4-FFF2-40B4-BE49-F238E27FC236}">
                <a16:creationId xmlns:a16="http://schemas.microsoft.com/office/drawing/2014/main" id="{B7295500-2336-4559-8993-4AFF4A26BC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6388" y="4235918"/>
            <a:ext cx="2531642" cy="434350"/>
          </a:xfrm>
          <a:prstGeom prst="rect">
            <a:avLst/>
          </a:prstGeom>
        </p:spPr>
      </p:pic>
      <p:pic>
        <p:nvPicPr>
          <p:cNvPr id="23" name="图片 22">
            <a:extLst>
              <a:ext uri="{FF2B5EF4-FFF2-40B4-BE49-F238E27FC236}">
                <a16:creationId xmlns:a16="http://schemas.microsoft.com/office/drawing/2014/main" id="{B1BADF83-0B5F-488F-A4CF-ED27BD49DB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26835" y="4288043"/>
            <a:ext cx="3332675" cy="455750"/>
          </a:xfrm>
          <a:prstGeom prst="rect">
            <a:avLst/>
          </a:prstGeom>
        </p:spPr>
      </p:pic>
      <p:pic>
        <p:nvPicPr>
          <p:cNvPr id="25" name="图片 24">
            <a:extLst>
              <a:ext uri="{FF2B5EF4-FFF2-40B4-BE49-F238E27FC236}">
                <a16:creationId xmlns:a16="http://schemas.microsoft.com/office/drawing/2014/main" id="{1BAE6BB1-B59B-491D-AD9A-C37DD06EBA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91810" y="4081568"/>
            <a:ext cx="1671588" cy="434350"/>
          </a:xfrm>
          <a:prstGeom prst="rect">
            <a:avLst/>
          </a:prstGeom>
        </p:spPr>
      </p:pic>
      <p:pic>
        <p:nvPicPr>
          <p:cNvPr id="27" name="图片 26">
            <a:extLst>
              <a:ext uri="{FF2B5EF4-FFF2-40B4-BE49-F238E27FC236}">
                <a16:creationId xmlns:a16="http://schemas.microsoft.com/office/drawing/2014/main" id="{44707817-7BB7-47A6-987A-E2FEBCAE69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3026" y="4679927"/>
            <a:ext cx="1540372" cy="365125"/>
          </a:xfrm>
          <a:prstGeom prst="rect">
            <a:avLst/>
          </a:prstGeom>
        </p:spPr>
      </p:pic>
      <p:pic>
        <p:nvPicPr>
          <p:cNvPr id="29" name="图片 28">
            <a:extLst>
              <a:ext uri="{FF2B5EF4-FFF2-40B4-BE49-F238E27FC236}">
                <a16:creationId xmlns:a16="http://schemas.microsoft.com/office/drawing/2014/main" id="{184A480D-8916-4259-8105-E131D7B95E2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36388" y="5015973"/>
            <a:ext cx="5296510" cy="735627"/>
          </a:xfrm>
          <a:prstGeom prst="rect">
            <a:avLst/>
          </a:prstGeom>
        </p:spPr>
      </p:pic>
      <p:sp>
        <p:nvSpPr>
          <p:cNvPr id="30" name="文本框 29">
            <a:extLst>
              <a:ext uri="{FF2B5EF4-FFF2-40B4-BE49-F238E27FC236}">
                <a16:creationId xmlns:a16="http://schemas.microsoft.com/office/drawing/2014/main" id="{7383D4AA-795C-4E31-8A3E-36CA037B656C}"/>
              </a:ext>
            </a:extLst>
          </p:cNvPr>
          <p:cNvSpPr txBox="1"/>
          <p:nvPr/>
        </p:nvSpPr>
        <p:spPr>
          <a:xfrm>
            <a:off x="7051426" y="5239035"/>
            <a:ext cx="2743200" cy="461665"/>
          </a:xfrm>
          <a:prstGeom prst="rect">
            <a:avLst/>
          </a:prstGeom>
          <a:noFill/>
        </p:spPr>
        <p:txBody>
          <a:bodyPr wrap="square" rtlCol="0">
            <a:spAutoFit/>
          </a:bodyPr>
          <a:lstStyle/>
          <a:p>
            <a:r>
              <a:rPr lang="en-US" altLang="zh-CN" sz="2400" b="1" dirty="0"/>
              <a:t>If K=1 equal RNN</a:t>
            </a:r>
            <a:endParaRPr lang="zh-CN" altLang="en-US" sz="2400" b="1" dirty="0"/>
          </a:p>
        </p:txBody>
      </p:sp>
    </p:spTree>
    <p:extLst>
      <p:ext uri="{BB962C8B-B14F-4D97-AF65-F5344CB8AC3E}">
        <p14:creationId xmlns:p14="http://schemas.microsoft.com/office/powerpoint/2010/main" val="130710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anim calcmode="lin" valueType="num">
                                      <p:cBhvr>
                                        <p:cTn id="59" dur="1000" fill="hold"/>
                                        <p:tgtEl>
                                          <p:spTgt spid="27"/>
                                        </p:tgtEl>
                                        <p:attrNameLst>
                                          <p:attrName>ppt_x</p:attrName>
                                        </p:attrNameLst>
                                      </p:cBhvr>
                                      <p:tavLst>
                                        <p:tav tm="0">
                                          <p:val>
                                            <p:strVal val="#ppt_x"/>
                                          </p:val>
                                        </p:tav>
                                        <p:tav tm="100000">
                                          <p:val>
                                            <p:strVal val="#ppt_x"/>
                                          </p:val>
                                        </p:tav>
                                      </p:tavLst>
                                    </p:anim>
                                    <p:anim calcmode="lin" valueType="num">
                                      <p:cBhvr>
                                        <p:cTn id="6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1000"/>
                                        <p:tgtEl>
                                          <p:spTgt spid="29"/>
                                        </p:tgtEl>
                                      </p:cBhvr>
                                    </p:animEffect>
                                    <p:anim calcmode="lin" valueType="num">
                                      <p:cBhvr>
                                        <p:cTn id="66" dur="1000" fill="hold"/>
                                        <p:tgtEl>
                                          <p:spTgt spid="29"/>
                                        </p:tgtEl>
                                        <p:attrNameLst>
                                          <p:attrName>ppt_x</p:attrName>
                                        </p:attrNameLst>
                                      </p:cBhvr>
                                      <p:tavLst>
                                        <p:tav tm="0">
                                          <p:val>
                                            <p:strVal val="#ppt_x"/>
                                          </p:val>
                                        </p:tav>
                                        <p:tav tm="100000">
                                          <p:val>
                                            <p:strVal val="#ppt_x"/>
                                          </p:val>
                                        </p:tav>
                                      </p:tavLst>
                                    </p:anim>
                                    <p:anim calcmode="lin" valueType="num">
                                      <p:cBhvr>
                                        <p:cTn id="6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1000"/>
                                        <p:tgtEl>
                                          <p:spTgt spid="30"/>
                                        </p:tgtEl>
                                      </p:cBhvr>
                                    </p:animEffect>
                                    <p:anim calcmode="lin" valueType="num">
                                      <p:cBhvr>
                                        <p:cTn id="73" dur="1000" fill="hold"/>
                                        <p:tgtEl>
                                          <p:spTgt spid="30"/>
                                        </p:tgtEl>
                                        <p:attrNameLst>
                                          <p:attrName>ppt_x</p:attrName>
                                        </p:attrNameLst>
                                      </p:cBhvr>
                                      <p:tavLst>
                                        <p:tav tm="0">
                                          <p:val>
                                            <p:strVal val="#ppt_x"/>
                                          </p:val>
                                        </p:tav>
                                        <p:tav tm="100000">
                                          <p:val>
                                            <p:strVal val="#ppt_x"/>
                                          </p:val>
                                        </p:tav>
                                      </p:tavLst>
                                    </p:anim>
                                    <p:anim calcmode="lin" valueType="num">
                                      <p:cBhvr>
                                        <p:cTn id="7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5</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9" name="文本框 18">
            <a:extLst>
              <a:ext uri="{FF2B5EF4-FFF2-40B4-BE49-F238E27FC236}">
                <a16:creationId xmlns:a16="http://schemas.microsoft.com/office/drawing/2014/main" id="{B311550C-3C1C-404F-98AD-2454E13F5121}"/>
              </a:ext>
            </a:extLst>
          </p:cNvPr>
          <p:cNvSpPr txBox="1"/>
          <p:nvPr/>
        </p:nvSpPr>
        <p:spPr>
          <a:xfrm>
            <a:off x="881269" y="1195955"/>
            <a:ext cx="6096000" cy="461665"/>
          </a:xfrm>
          <a:prstGeom prst="rect">
            <a:avLst/>
          </a:prstGeom>
          <a:noFill/>
        </p:spPr>
        <p:txBody>
          <a:bodyPr wrap="square">
            <a:spAutoFit/>
          </a:bodyPr>
          <a:lstStyle/>
          <a:p>
            <a:r>
              <a:rPr lang="en-US" altLang="zh-CN" sz="2400" b="1" dirty="0">
                <a:solidFill>
                  <a:srgbClr val="000000"/>
                </a:solidFill>
                <a:effectLst/>
                <a:latin typeface="NimbusRomNo9L-Regu"/>
              </a:rPr>
              <a:t>Multi-Scale Feature Disentanglement (MSFD)</a:t>
            </a:r>
            <a:endParaRPr lang="zh-CN" altLang="en-US" sz="2400" b="1" dirty="0"/>
          </a:p>
        </p:txBody>
      </p:sp>
      <p:sp>
        <p:nvSpPr>
          <p:cNvPr id="20" name="椭圆 19">
            <a:extLst>
              <a:ext uri="{FF2B5EF4-FFF2-40B4-BE49-F238E27FC236}">
                <a16:creationId xmlns:a16="http://schemas.microsoft.com/office/drawing/2014/main" id="{E47CB45C-4168-4622-A1A3-E290BA713D5C}"/>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29" name="图片 28">
            <a:extLst>
              <a:ext uri="{FF2B5EF4-FFF2-40B4-BE49-F238E27FC236}">
                <a16:creationId xmlns:a16="http://schemas.microsoft.com/office/drawing/2014/main" id="{184A480D-8916-4259-8105-E131D7B95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301" y="1805634"/>
            <a:ext cx="5296510" cy="735627"/>
          </a:xfrm>
          <a:prstGeom prst="rect">
            <a:avLst/>
          </a:prstGeom>
        </p:spPr>
      </p:pic>
      <p:pic>
        <p:nvPicPr>
          <p:cNvPr id="6" name="图片 5">
            <a:extLst>
              <a:ext uri="{FF2B5EF4-FFF2-40B4-BE49-F238E27FC236}">
                <a16:creationId xmlns:a16="http://schemas.microsoft.com/office/drawing/2014/main" id="{084CCA63-F584-4B26-9297-DB7FE1825A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263" y="3510625"/>
            <a:ext cx="2581559" cy="481308"/>
          </a:xfrm>
          <a:prstGeom prst="rect">
            <a:avLst/>
          </a:prstGeom>
        </p:spPr>
      </p:pic>
      <p:pic>
        <p:nvPicPr>
          <p:cNvPr id="22" name="图片 21">
            <a:extLst>
              <a:ext uri="{FF2B5EF4-FFF2-40B4-BE49-F238E27FC236}">
                <a16:creationId xmlns:a16="http://schemas.microsoft.com/office/drawing/2014/main" id="{69E429D2-F855-423A-8C1E-52B6C7E40F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050" y="2439377"/>
            <a:ext cx="6096000" cy="2626946"/>
          </a:xfrm>
          <a:prstGeom prst="rect">
            <a:avLst/>
          </a:prstGeom>
        </p:spPr>
      </p:pic>
      <p:pic>
        <p:nvPicPr>
          <p:cNvPr id="13" name="图片 12">
            <a:extLst>
              <a:ext uri="{FF2B5EF4-FFF2-40B4-BE49-F238E27FC236}">
                <a16:creationId xmlns:a16="http://schemas.microsoft.com/office/drawing/2014/main" id="{B315D08B-5E8F-43DF-845A-B67CEFAB67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269" y="5287486"/>
            <a:ext cx="6501106" cy="867546"/>
          </a:xfrm>
          <a:prstGeom prst="rect">
            <a:avLst/>
          </a:prstGeom>
        </p:spPr>
      </p:pic>
    </p:spTree>
    <p:extLst>
      <p:ext uri="{BB962C8B-B14F-4D97-AF65-F5344CB8AC3E}">
        <p14:creationId xmlns:p14="http://schemas.microsoft.com/office/powerpoint/2010/main" val="413244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6</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04059" y="1163744"/>
            <a:ext cx="5984367"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solidFill>
                  <a:srgbClr val="000000"/>
                </a:solidFill>
                <a:effectLst/>
                <a:latin typeface="NimbusRomNo9L-Regu"/>
              </a:rPr>
              <a:t>Time-Aware Feature Modulation </a:t>
            </a:r>
            <a:r>
              <a:rPr lang="en-US" altLang="zh-CN" sz="2400" b="1" dirty="0">
                <a:solidFill>
                  <a:srgbClr val="000000"/>
                </a:solidFill>
                <a:latin typeface="NimbusRomNo9L-Regu"/>
              </a:rPr>
              <a:t>(</a:t>
            </a:r>
            <a:r>
              <a:rPr lang="en-US" altLang="zh-CN" sz="2400" b="1" dirty="0">
                <a:solidFill>
                  <a:srgbClr val="000000"/>
                </a:solidFill>
                <a:effectLst/>
                <a:latin typeface="NimbusRomNo9L-Regu"/>
              </a:rPr>
              <a:t>TAFM</a:t>
            </a:r>
            <a:r>
              <a:rPr lang="en-US" altLang="zh-CN" sz="2400" b="1" dirty="0">
                <a:solidFill>
                  <a:srgbClr val="000000"/>
                </a:solidFill>
                <a:latin typeface="NimbusRomNo9L-Regu"/>
              </a:rPr>
              <a:t>)</a:t>
            </a:r>
            <a:endParaRPr lang="zh-CN" altLang="en-US" sz="2400" b="1"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0535A906-DF5B-42D6-A53A-40512E07C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53" y="1902597"/>
            <a:ext cx="4944845" cy="559091"/>
          </a:xfrm>
          <a:prstGeom prst="rect">
            <a:avLst/>
          </a:prstGeom>
        </p:spPr>
      </p:pic>
      <p:pic>
        <p:nvPicPr>
          <p:cNvPr id="8" name="图片 7">
            <a:extLst>
              <a:ext uri="{FF2B5EF4-FFF2-40B4-BE49-F238E27FC236}">
                <a16:creationId xmlns:a16="http://schemas.microsoft.com/office/drawing/2014/main" id="{87F9D0E4-0639-4CF2-BCE4-FBED89429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2675" y="2538503"/>
            <a:ext cx="1325005" cy="392093"/>
          </a:xfrm>
          <a:prstGeom prst="rect">
            <a:avLst/>
          </a:prstGeom>
        </p:spPr>
      </p:pic>
      <p:pic>
        <p:nvPicPr>
          <p:cNvPr id="14" name="图片 13">
            <a:extLst>
              <a:ext uri="{FF2B5EF4-FFF2-40B4-BE49-F238E27FC236}">
                <a16:creationId xmlns:a16="http://schemas.microsoft.com/office/drawing/2014/main" id="{379CCDF7-FB69-45E4-AD75-4BE00BD18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504" y="2503718"/>
            <a:ext cx="5296320" cy="461665"/>
          </a:xfrm>
          <a:prstGeom prst="rect">
            <a:avLst/>
          </a:prstGeom>
        </p:spPr>
      </p:pic>
      <p:pic>
        <p:nvPicPr>
          <p:cNvPr id="17" name="图片 16">
            <a:extLst>
              <a:ext uri="{FF2B5EF4-FFF2-40B4-BE49-F238E27FC236}">
                <a16:creationId xmlns:a16="http://schemas.microsoft.com/office/drawing/2014/main" id="{EBD5F543-2072-4D91-947B-DDD2A67E03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8053" y="3740334"/>
            <a:ext cx="7270746" cy="948359"/>
          </a:xfrm>
          <a:prstGeom prst="rect">
            <a:avLst/>
          </a:prstGeom>
        </p:spPr>
      </p:pic>
    </p:spTree>
    <p:extLst>
      <p:ext uri="{BB962C8B-B14F-4D97-AF65-F5344CB8AC3E}">
        <p14:creationId xmlns:p14="http://schemas.microsoft.com/office/powerpoint/2010/main" val="169850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163AD39-4D01-4711-AA50-A983DBD5B781}"/>
              </a:ext>
            </a:extLst>
          </p:cNvPr>
          <p:cNvSpPr>
            <a:spLocks noGrp="1"/>
          </p:cNvSpPr>
          <p:nvPr>
            <p:ph type="sldNum" sz="quarter" idx="12"/>
          </p:nvPr>
        </p:nvSpPr>
        <p:spPr/>
        <p:txBody>
          <a:bodyPr/>
          <a:lstStyle/>
          <a:p>
            <a:pPr>
              <a:defRPr/>
            </a:pPr>
            <a:fld id="{DBA9D328-9EBC-4F08-9C33-2306C0035A32}" type="slidenum">
              <a:rPr lang="zh-CN" altLang="en-US" smtClean="0"/>
              <a:t>7</a:t>
            </a:fld>
            <a:endParaRPr lang="zh-CN" altLang="en-US"/>
          </a:p>
        </p:txBody>
      </p:sp>
      <p:sp>
        <p:nvSpPr>
          <p:cNvPr id="3" name="文本框 2">
            <a:extLst>
              <a:ext uri="{FF2B5EF4-FFF2-40B4-BE49-F238E27FC236}">
                <a16:creationId xmlns:a16="http://schemas.microsoft.com/office/drawing/2014/main" id="{B2420672-2CB7-4406-AB4B-DDDDF7E1B6BE}"/>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实验部分</a:t>
            </a:r>
            <a:endParaRPr lang="en-US" altLang="zh-CN" sz="2800" b="1" dirty="0"/>
          </a:p>
        </p:txBody>
      </p:sp>
      <p:pic>
        <p:nvPicPr>
          <p:cNvPr id="5" name="图片 4">
            <a:extLst>
              <a:ext uri="{FF2B5EF4-FFF2-40B4-BE49-F238E27FC236}">
                <a16:creationId xmlns:a16="http://schemas.microsoft.com/office/drawing/2014/main" id="{9AD1ABAA-A0A6-4B3B-AB87-55933A177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150" y="1084315"/>
            <a:ext cx="9401699" cy="5087884"/>
          </a:xfrm>
          <a:prstGeom prst="rect">
            <a:avLst/>
          </a:prstGeom>
        </p:spPr>
      </p:pic>
    </p:spTree>
    <p:extLst>
      <p:ext uri="{BB962C8B-B14F-4D97-AF65-F5344CB8AC3E}">
        <p14:creationId xmlns:p14="http://schemas.microsoft.com/office/powerpoint/2010/main" val="220205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163AD39-4D01-4711-AA50-A983DBD5B781}"/>
              </a:ext>
            </a:extLst>
          </p:cNvPr>
          <p:cNvSpPr>
            <a:spLocks noGrp="1"/>
          </p:cNvSpPr>
          <p:nvPr>
            <p:ph type="sldNum" sz="quarter" idx="12"/>
          </p:nvPr>
        </p:nvSpPr>
        <p:spPr/>
        <p:txBody>
          <a:bodyPr/>
          <a:lstStyle/>
          <a:p>
            <a:pPr>
              <a:defRPr/>
            </a:pPr>
            <a:fld id="{DBA9D328-9EBC-4F08-9C33-2306C0035A32}" type="slidenum">
              <a:rPr lang="zh-CN" altLang="en-US" smtClean="0"/>
              <a:t>8</a:t>
            </a:fld>
            <a:endParaRPr lang="zh-CN" altLang="en-US"/>
          </a:p>
        </p:txBody>
      </p:sp>
      <p:sp>
        <p:nvSpPr>
          <p:cNvPr id="3" name="文本框 2">
            <a:extLst>
              <a:ext uri="{FF2B5EF4-FFF2-40B4-BE49-F238E27FC236}">
                <a16:creationId xmlns:a16="http://schemas.microsoft.com/office/drawing/2014/main" id="{B2420672-2CB7-4406-AB4B-DDDDF7E1B6BE}"/>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实验部分</a:t>
            </a:r>
            <a:endParaRPr lang="en-US" altLang="zh-CN" sz="2800" b="1" dirty="0"/>
          </a:p>
        </p:txBody>
      </p:sp>
      <p:pic>
        <p:nvPicPr>
          <p:cNvPr id="6" name="图片 5">
            <a:extLst>
              <a:ext uri="{FF2B5EF4-FFF2-40B4-BE49-F238E27FC236}">
                <a16:creationId xmlns:a16="http://schemas.microsoft.com/office/drawing/2014/main" id="{384983E3-27A9-45A3-8B2E-4BF48F854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790" y="1294378"/>
            <a:ext cx="5996148" cy="2841313"/>
          </a:xfrm>
          <a:prstGeom prst="rect">
            <a:avLst/>
          </a:prstGeom>
        </p:spPr>
      </p:pic>
      <p:pic>
        <p:nvPicPr>
          <p:cNvPr id="5" name="图片 4">
            <a:extLst>
              <a:ext uri="{FF2B5EF4-FFF2-40B4-BE49-F238E27FC236}">
                <a16:creationId xmlns:a16="http://schemas.microsoft.com/office/drawing/2014/main" id="{A1EDA52D-C818-4253-ACF1-A31DADC77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03" y="4135691"/>
            <a:ext cx="3475515" cy="391650"/>
          </a:xfrm>
          <a:prstGeom prst="rect">
            <a:avLst/>
          </a:prstGeom>
        </p:spPr>
      </p:pic>
      <p:pic>
        <p:nvPicPr>
          <p:cNvPr id="8" name="图片 7">
            <a:extLst>
              <a:ext uri="{FF2B5EF4-FFF2-40B4-BE49-F238E27FC236}">
                <a16:creationId xmlns:a16="http://schemas.microsoft.com/office/drawing/2014/main" id="{1E80879F-5D19-40AA-BB40-EB9593DDC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903" y="4734222"/>
            <a:ext cx="3756782" cy="391650"/>
          </a:xfrm>
          <a:prstGeom prst="rect">
            <a:avLst/>
          </a:prstGeom>
        </p:spPr>
      </p:pic>
      <p:pic>
        <p:nvPicPr>
          <p:cNvPr id="10" name="图片 9">
            <a:extLst>
              <a:ext uri="{FF2B5EF4-FFF2-40B4-BE49-F238E27FC236}">
                <a16:creationId xmlns:a16="http://schemas.microsoft.com/office/drawing/2014/main" id="{D917C0B3-41AC-4151-868B-29FA116CE1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140728"/>
            <a:ext cx="5736253" cy="435501"/>
          </a:xfrm>
          <a:prstGeom prst="rect">
            <a:avLst/>
          </a:prstGeom>
        </p:spPr>
      </p:pic>
    </p:spTree>
    <p:extLst>
      <p:ext uri="{BB962C8B-B14F-4D97-AF65-F5344CB8AC3E}">
        <p14:creationId xmlns:p14="http://schemas.microsoft.com/office/powerpoint/2010/main" val="154303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FFD2A6-66D5-4622-82A6-B6A6BC98E4A4}"/>
              </a:ext>
            </a:extLst>
          </p:cNvPr>
          <p:cNvSpPr>
            <a:spLocks noGrp="1"/>
          </p:cNvSpPr>
          <p:nvPr>
            <p:ph type="sldNum" sz="quarter" idx="12"/>
          </p:nvPr>
        </p:nvSpPr>
        <p:spPr/>
        <p:txBody>
          <a:bodyPr/>
          <a:lstStyle/>
          <a:p>
            <a:pPr>
              <a:defRPr/>
            </a:pPr>
            <a:fld id="{DBA9D328-9EBC-4F08-9C33-2306C0035A32}" type="slidenum">
              <a:rPr lang="zh-CN" altLang="en-US" smtClean="0"/>
              <a:t>9</a:t>
            </a:fld>
            <a:endParaRPr lang="zh-CN" altLang="en-US"/>
          </a:p>
        </p:txBody>
      </p:sp>
      <p:sp>
        <p:nvSpPr>
          <p:cNvPr id="5" name="文本框 4">
            <a:extLst>
              <a:ext uri="{FF2B5EF4-FFF2-40B4-BE49-F238E27FC236}">
                <a16:creationId xmlns:a16="http://schemas.microsoft.com/office/drawing/2014/main" id="{CE261C9B-EBFC-4810-9947-4A64660B0C31}"/>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创新点</a:t>
            </a:r>
            <a:endParaRPr lang="en-US" altLang="zh-CN" sz="2800" b="1" dirty="0"/>
          </a:p>
        </p:txBody>
      </p:sp>
      <p:sp>
        <p:nvSpPr>
          <p:cNvPr id="6" name="文本框 136">
            <a:extLst>
              <a:ext uri="{FF2B5EF4-FFF2-40B4-BE49-F238E27FC236}">
                <a16:creationId xmlns:a16="http://schemas.microsoft.com/office/drawing/2014/main" id="{0DBE07CC-B759-4BA5-A5BE-1C28E05501F7}"/>
              </a:ext>
            </a:extLst>
          </p:cNvPr>
          <p:cNvSpPr txBox="1"/>
          <p:nvPr/>
        </p:nvSpPr>
        <p:spPr>
          <a:xfrm>
            <a:off x="856339" y="1166937"/>
            <a:ext cx="7930309" cy="830997"/>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solidFill>
                  <a:srgbClr val="000000"/>
                </a:solidFill>
                <a:latin typeface="NimbusRomNo9L-Medi"/>
              </a:rPr>
              <a:t>通过将</a:t>
            </a:r>
            <a:r>
              <a:rPr lang="en-US" altLang="zh-CN" sz="2400" b="1" dirty="0">
                <a:solidFill>
                  <a:srgbClr val="000000"/>
                </a:solidFill>
                <a:latin typeface="NimbusRomNo9L-Medi"/>
              </a:rPr>
              <a:t>RNN</a:t>
            </a:r>
            <a:r>
              <a:rPr lang="zh-CN" altLang="en-US" sz="2400" b="1" dirty="0">
                <a:solidFill>
                  <a:srgbClr val="000000"/>
                </a:solidFill>
                <a:latin typeface="NimbusRomNo9L-Medi"/>
              </a:rPr>
              <a:t>隐含状态划分为若干个小状态并且结合不同的更新频率实现多分辨率的时序特征提取。</a:t>
            </a:r>
          </a:p>
        </p:txBody>
      </p:sp>
      <p:sp>
        <p:nvSpPr>
          <p:cNvPr id="7" name="椭圆 6">
            <a:extLst>
              <a:ext uri="{FF2B5EF4-FFF2-40B4-BE49-F238E27FC236}">
                <a16:creationId xmlns:a16="http://schemas.microsoft.com/office/drawing/2014/main" id="{22E8230D-2E37-47EB-97B5-ECC84BBF8534}"/>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08538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7696</TotalTime>
  <Words>153</Words>
  <Application>Microsoft Office PowerPoint</Application>
  <PresentationFormat>宽屏</PresentationFormat>
  <Paragraphs>37</Paragraphs>
  <Slides>10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NimbusRomNo9L-Medi</vt:lpstr>
      <vt:lpstr>NimbusRomNo9L-Regu</vt:lpstr>
      <vt:lpstr>等线</vt:lpstr>
      <vt:lpstr>Arial</vt:lpstr>
      <vt:lpstr>Calibri</vt:lpstr>
      <vt:lpstr>Calibri Light</vt:lpstr>
      <vt:lpstr>Times New Roman</vt:lpstr>
      <vt:lpstr>Office Theme</vt:lpstr>
      <vt:lpstr>TAMS-RNNs  (Time-Aware Multi-Scale RNNs for Time Series Modeling)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开发计划 – 敏捷开发、持续集成、迭代上线</dc:title>
  <dc:creator>ADMINIBM</dc:creator>
  <cp:lastModifiedBy>天璞</cp:lastModifiedBy>
  <cp:revision>2806</cp:revision>
  <dcterms:created xsi:type="dcterms:W3CDTF">2015-07-07T01:37:00Z</dcterms:created>
  <dcterms:modified xsi:type="dcterms:W3CDTF">2022-02-23T09:06:41Z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