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74" r:id="rId2"/>
    <p:sldId id="827" r:id="rId3"/>
    <p:sldId id="781" r:id="rId4"/>
    <p:sldId id="811" r:id="rId5"/>
    <p:sldId id="823" r:id="rId6"/>
    <p:sldId id="824" r:id="rId7"/>
    <p:sldId id="825" r:id="rId8"/>
    <p:sldId id="828" r:id="rId9"/>
    <p:sldId id="786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27"/>
            <p14:sldId id="781"/>
            <p14:sldId id="811"/>
            <p14:sldId id="823"/>
            <p14:sldId id="824"/>
            <p14:sldId id="825"/>
            <p14:sldId id="828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33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8711" autoAdjust="0"/>
  </p:normalViewPr>
  <p:slideViewPr>
    <p:cSldViewPr snapToGrid="0">
      <p:cViewPr varScale="1">
        <p:scale>
          <a:sx n="81" d="100"/>
          <a:sy n="81" d="100"/>
        </p:scale>
        <p:origin x="58" y="173"/>
      </p:cViewPr>
      <p:guideLst>
        <p:guide orient="horz" pos="2228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9T16:09:57.281" idx="29">
    <p:pos x="2909" y="1137"/>
    <p:text>(i',j') 代表与(i,j)节点相连接的其他节点</p:text>
    <p:extLst>
      <p:ext uri="{C676402C-5697-4E1C-873F-D02D1690AC5C}">
        <p15:threadingInfo xmlns:p15="http://schemas.microsoft.com/office/powerpoint/2012/main" timeZoneBias="-480"/>
      </p:ext>
    </p:extLst>
  </p:cm>
  <p:cm authorId="1" dt="2021-10-09T16:25:27.152" idx="30">
    <p:pos x="2143" y="958"/>
    <p:text>多头注意力机制，对同一个边计算H个权重</p:text>
    <p:extLst>
      <p:ext uri="{C676402C-5697-4E1C-873F-D02D1690AC5C}">
        <p15:threadingInfo xmlns:p15="http://schemas.microsoft.com/office/powerpoint/2012/main" timeZoneBias="-480"/>
      </p:ext>
    </p:extLst>
  </p:cm>
  <p:cm authorId="1" dt="2021-10-09T16:31:55.814" idx="31">
    <p:pos x="2289" y="3732"/>
    <p:text>按照元素对不同层的图注意力机制获取的向量进行相加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9T16:53:09.257" idx="32">
    <p:pos x="2453" y="1478"/>
    <p:text>Do逆A表示入度</p:text>
    <p:extLst>
      <p:ext uri="{C676402C-5697-4E1C-873F-D02D1690AC5C}">
        <p15:threadingInfo xmlns:p15="http://schemas.microsoft.com/office/powerpoint/2012/main" timeZoneBias="-480"/>
      </p:ext>
    </p:extLst>
  </p:cm>
  <p:cm authorId="1" dt="2021-10-09T16:53:48.795" idx="33">
    <p:pos x="3707" y="1478"/>
    <p:text>Di逆A表示出度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2021/10/15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2021/10/15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231F20"/>
                </a:solidFill>
                <a:latin typeface="Times-Bold"/>
              </a:rPr>
              <a:t>ST-GDN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231F20"/>
                </a:solidFill>
                <a:latin typeface="Times-Roman"/>
              </a:rPr>
              <a:t>Traffic Flow Forecasting with Spatial-Temporal Graph Diffusion Network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8266" y="5293380"/>
            <a:ext cx="5859558" cy="1655762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093255" y="2966103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18 May 2021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5409234" y="3685153"/>
            <a:ext cx="179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(AAAI)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132556" y="4312720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(Conference Rank: </a:t>
            </a:r>
            <a:r>
              <a:rPr lang="en-US" altLang="zh-CN" sz="2800" dirty="0"/>
              <a:t>CCF A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)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D9166C76-380F-471A-8DF3-734EA948224E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effectLst/>
                <a:latin typeface="NimbusRomNo9L-Medi"/>
              </a:rPr>
              <a:t>数据集使用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A806E53-6602-48DF-840D-934C675A1530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CCEA9181-41A8-42B4-BC53-B5849ED2171A}"/>
              </a:ext>
            </a:extLst>
          </p:cNvPr>
          <p:cNvSpPr txBox="1"/>
          <p:nvPr/>
        </p:nvSpPr>
        <p:spPr>
          <a:xfrm>
            <a:off x="793632" y="3840841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前人研究问题</a:t>
            </a:r>
            <a:endParaRPr lang="zh-CN" altLang="en-US" sz="28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8B27D8-F042-493E-8776-D07CFAB36768}"/>
              </a:ext>
            </a:extLst>
          </p:cNvPr>
          <p:cNvSpPr/>
          <p:nvPr/>
        </p:nvSpPr>
        <p:spPr bwMode="auto">
          <a:xfrm>
            <a:off x="514350" y="4011964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136">
            <a:extLst>
              <a:ext uri="{FF2B5EF4-FFF2-40B4-BE49-F238E27FC236}">
                <a16:creationId xmlns:a16="http://schemas.microsoft.com/office/drawing/2014/main" id="{F4E21CD8-AB78-4026-A08B-A334E8A691AE}"/>
              </a:ext>
            </a:extLst>
          </p:cNvPr>
          <p:cNvSpPr txBox="1"/>
          <p:nvPr/>
        </p:nvSpPr>
        <p:spPr>
          <a:xfrm>
            <a:off x="901582" y="1874052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BJ-Taxi</a:t>
            </a:r>
            <a:endParaRPr lang="zh-CN" altLang="en-US" sz="2800" dirty="0"/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FBD01CAC-3652-44B5-9E46-4F754A65547C}"/>
              </a:ext>
            </a:extLst>
          </p:cNvPr>
          <p:cNvSpPr txBox="1"/>
          <p:nvPr/>
        </p:nvSpPr>
        <p:spPr>
          <a:xfrm>
            <a:off x="901582" y="2481726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NYC-Bike-1</a:t>
            </a:r>
            <a:endParaRPr lang="zh-CN" altLang="en-US" sz="2800" dirty="0"/>
          </a:p>
        </p:txBody>
      </p:sp>
      <p:sp>
        <p:nvSpPr>
          <p:cNvPr id="12" name="文本框 136">
            <a:extLst>
              <a:ext uri="{FF2B5EF4-FFF2-40B4-BE49-F238E27FC236}">
                <a16:creationId xmlns:a16="http://schemas.microsoft.com/office/drawing/2014/main" id="{B481D5CE-BF63-4304-B03B-956D0CBFAAB8}"/>
              </a:ext>
            </a:extLst>
          </p:cNvPr>
          <p:cNvSpPr txBox="1"/>
          <p:nvPr/>
        </p:nvSpPr>
        <p:spPr>
          <a:xfrm>
            <a:off x="3310563" y="2442152"/>
            <a:ext cx="271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NYC-Bike-2</a:t>
            </a:r>
            <a:endParaRPr lang="zh-CN" altLang="en-US" sz="2800" dirty="0"/>
          </a:p>
        </p:txBody>
      </p:sp>
      <p:sp>
        <p:nvSpPr>
          <p:cNvPr id="13" name="文本框 136">
            <a:extLst>
              <a:ext uri="{FF2B5EF4-FFF2-40B4-BE49-F238E27FC236}">
                <a16:creationId xmlns:a16="http://schemas.microsoft.com/office/drawing/2014/main" id="{6502BDF0-33D6-4097-B63D-C8828E3A2C9D}"/>
              </a:ext>
            </a:extLst>
          </p:cNvPr>
          <p:cNvSpPr txBox="1"/>
          <p:nvPr/>
        </p:nvSpPr>
        <p:spPr>
          <a:xfrm>
            <a:off x="3310563" y="1780445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NYC-Taki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EF200A-812A-46E9-AA29-1E96AE4FF604}"/>
              </a:ext>
            </a:extLst>
          </p:cNvPr>
          <p:cNvSpPr txBox="1"/>
          <p:nvPr/>
        </p:nvSpPr>
        <p:spPr>
          <a:xfrm>
            <a:off x="1137977" y="4448515"/>
            <a:ext cx="6840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、这些方法大多只关注相邻区域之间的相邻空间相关性，而忽略了全局地理上下文信息。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3B6C46-C7DD-4C31-A87D-EFD938060140}"/>
              </a:ext>
            </a:extLst>
          </p:cNvPr>
          <p:cNvSpPr txBox="1"/>
          <p:nvPr/>
        </p:nvSpPr>
        <p:spPr>
          <a:xfrm>
            <a:off x="1137977" y="5367897"/>
            <a:ext cx="6840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、这些方法无法编码具有时间相关性和多分辨率的复杂交通数据。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F6319B3-DE5B-4CE9-A9AE-EA835AEFCE4B}"/>
              </a:ext>
            </a:extLst>
          </p:cNvPr>
          <p:cNvSpPr/>
          <p:nvPr/>
        </p:nvSpPr>
        <p:spPr bwMode="auto">
          <a:xfrm>
            <a:off x="8068826" y="5456255"/>
            <a:ext cx="612950" cy="3818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4F0978-C6A0-49F9-9581-2FF3B58FD065}"/>
              </a:ext>
            </a:extLst>
          </p:cNvPr>
          <p:cNvSpPr txBox="1"/>
          <p:nvPr/>
        </p:nvSpPr>
        <p:spPr>
          <a:xfrm>
            <a:off x="8882743" y="5256200"/>
            <a:ext cx="204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引入</a:t>
            </a:r>
            <a:r>
              <a:rPr lang="en-US" altLang="zh-CN" sz="2800" b="1" dirty="0"/>
              <a:t>self-attention</a:t>
            </a:r>
            <a:endParaRPr lang="zh-CN" altLang="en-US" sz="2800" b="1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6ACC8D1-DB78-4CAB-A7A1-615366E17ADE}"/>
              </a:ext>
            </a:extLst>
          </p:cNvPr>
          <p:cNvSpPr/>
          <p:nvPr/>
        </p:nvSpPr>
        <p:spPr bwMode="auto">
          <a:xfrm>
            <a:off x="8068826" y="4437782"/>
            <a:ext cx="612950" cy="3818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FFE8E8-AA19-4653-AA6C-28AD705BAB20}"/>
              </a:ext>
            </a:extLst>
          </p:cNvPr>
          <p:cNvSpPr txBox="1"/>
          <p:nvPr/>
        </p:nvSpPr>
        <p:spPr>
          <a:xfrm>
            <a:off x="8882743" y="4437782"/>
            <a:ext cx="251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引入扩散卷积</a:t>
            </a:r>
          </a:p>
        </p:txBody>
      </p:sp>
    </p:spTree>
    <p:extLst>
      <p:ext uri="{BB962C8B-B14F-4D97-AF65-F5344CB8AC3E}">
        <p14:creationId xmlns:p14="http://schemas.microsoft.com/office/powerpoint/2010/main" val="65068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8F0995-55C4-452F-B0F9-7C07D2A2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" y="1222857"/>
            <a:ext cx="11600554" cy="5000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Temporal Hierarchy Modeling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9E7439-282A-4B54-9EFA-3B6119C9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75" y="1068333"/>
            <a:ext cx="2879296" cy="5218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886F9D-EF57-492C-AEAC-099D88F7B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98" y="3583985"/>
            <a:ext cx="5357324" cy="2728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E2272E-3055-406C-9F22-106DBF9FD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02" y="1876908"/>
            <a:ext cx="2552921" cy="18137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EB7048-C744-4799-BC6B-8AFD29CDEBD4}"/>
              </a:ext>
            </a:extLst>
          </p:cNvPr>
          <p:cNvSpPr txBox="1"/>
          <p:nvPr/>
        </p:nvSpPr>
        <p:spPr>
          <a:xfrm>
            <a:off x="3170999" y="1983547"/>
            <a:ext cx="6728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/>
              <a:t>同一站点不同时刻时刻</a:t>
            </a:r>
            <a:endParaRPr lang="en-US" altLang="zh-CN" sz="1400" b="1" dirty="0"/>
          </a:p>
          <a:p>
            <a:pPr algn="l"/>
            <a:r>
              <a:rPr lang="zh-CN" altLang="en-US" sz="1400" b="1" dirty="0"/>
              <a:t>车流量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91CEC4-A538-4572-849F-17AA40A10176}"/>
              </a:ext>
            </a:extLst>
          </p:cNvPr>
          <p:cNvSpPr txBox="1"/>
          <p:nvPr/>
        </p:nvSpPr>
        <p:spPr>
          <a:xfrm>
            <a:off x="4778215" y="1650921"/>
            <a:ext cx="2457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/>
              <a:t>隐因素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77B006-C71D-4C3A-A228-4F57A5A68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18" y="6312181"/>
            <a:ext cx="930435" cy="400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5A55EB-A3ED-4105-A3A2-56D699EE4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44" y="6344221"/>
            <a:ext cx="930435" cy="400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B8992B-0377-43C9-B505-1CFFA016B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9" y="6357414"/>
            <a:ext cx="930435" cy="4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793632" y="1136160"/>
            <a:ext cx="519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Temporal Hierarchy Modeling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9E7439-282A-4B54-9EFA-3B6119C9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847" y="1239183"/>
            <a:ext cx="2879296" cy="52187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DBBD3E-05FC-4E11-87F6-25E73ECE9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5" y="1907329"/>
            <a:ext cx="5700254" cy="9754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5999D4-FC15-4D7B-9B0E-7CE0C322C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5" y="3543713"/>
            <a:ext cx="929678" cy="4801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884F798-EA29-47BB-A423-0713C5ABF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80" y="3242705"/>
            <a:ext cx="1767993" cy="12116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CC65E3-58E5-4B8C-8773-F713B81093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3831" y="3242704"/>
            <a:ext cx="1767993" cy="12116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CCD418F-45FC-4C41-AAF6-BB3A3BE34DB4}"/>
              </a:ext>
            </a:extLst>
          </p:cNvPr>
          <p:cNvSpPr txBox="1"/>
          <p:nvPr/>
        </p:nvSpPr>
        <p:spPr>
          <a:xfrm>
            <a:off x="3284393" y="3206936"/>
            <a:ext cx="47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</a:p>
          <a:p>
            <a:r>
              <a:rPr lang="en-US" altLang="zh-CN" dirty="0"/>
              <a:t>C2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0468A88-008E-4644-83D5-7B57C4C4C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25" y="3513173"/>
            <a:ext cx="556308" cy="5029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200C017-24F0-4809-9574-5B696CE3E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5" y="3557070"/>
            <a:ext cx="502432" cy="48010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4028E67-75E1-43FB-8355-0A4F208F9794}"/>
              </a:ext>
            </a:extLst>
          </p:cNvPr>
          <p:cNvSpPr txBox="1"/>
          <p:nvPr/>
        </p:nvSpPr>
        <p:spPr>
          <a:xfrm>
            <a:off x="5758852" y="2690192"/>
            <a:ext cx="12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 C2 ….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DD5F48B-7364-4003-8153-4E1CC5B915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2" y="5125368"/>
            <a:ext cx="2171888" cy="8306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16A7CB8-1C92-45C4-809A-C3BED24744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23" y="5317393"/>
            <a:ext cx="502432" cy="4801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744C947-3CE0-4C98-A0B2-4C21AA2AD8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40" y="4945160"/>
            <a:ext cx="1051651" cy="114309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F082EE4-B69F-49F6-A458-7312AC2BB6F4}"/>
              </a:ext>
            </a:extLst>
          </p:cNvPr>
          <p:cNvSpPr txBox="1"/>
          <p:nvPr/>
        </p:nvSpPr>
        <p:spPr>
          <a:xfrm>
            <a:off x="3370802" y="5026939"/>
            <a:ext cx="47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</a:p>
          <a:p>
            <a:r>
              <a:rPr lang="en-US" altLang="zh-CN" dirty="0"/>
              <a:t>C2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3B76509-C585-45D7-A76B-F88BFC5633CC}"/>
              </a:ext>
            </a:extLst>
          </p:cNvPr>
          <p:cNvSpPr txBox="1"/>
          <p:nvPr/>
        </p:nvSpPr>
        <p:spPr>
          <a:xfrm>
            <a:off x="3691249" y="4712340"/>
            <a:ext cx="12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 C2 ….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40006C5-0634-4D96-8429-0169F3769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01" y="5234290"/>
            <a:ext cx="556308" cy="50296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8504A07-7768-44EB-AE74-1020A09BF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94" y="5075373"/>
            <a:ext cx="1767993" cy="121168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B38EE7E-70E7-4913-9546-6A623C992DF4}"/>
              </a:ext>
            </a:extLst>
          </p:cNvPr>
          <p:cNvSpPr txBox="1"/>
          <p:nvPr/>
        </p:nvSpPr>
        <p:spPr>
          <a:xfrm>
            <a:off x="5339004" y="5068259"/>
            <a:ext cx="47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</a:p>
          <a:p>
            <a:r>
              <a:rPr lang="en-US" altLang="zh-CN" dirty="0"/>
              <a:t>C2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C88C5-9648-44EF-8A74-2F1608943A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" y="5068431"/>
            <a:ext cx="689658" cy="89655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1995826-2249-4FB9-A1DF-92B38ADDB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36" y="5317393"/>
            <a:ext cx="502432" cy="48010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9FCFE5F-1434-4DFD-BDCD-7FC55C325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598" y="5155560"/>
            <a:ext cx="1347249" cy="92333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A2C6099-02B9-48A1-9F59-DE2E0CA8FE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40" y="6088259"/>
            <a:ext cx="930435" cy="4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5BCA78-FE74-430A-A14D-6838180F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09DAA8-4F25-4A52-958F-989F51CE76EE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253FE1BC-79D2-4193-B938-9A648C0A3A41}"/>
              </a:ext>
            </a:extLst>
          </p:cNvPr>
          <p:cNvSpPr txBox="1"/>
          <p:nvPr/>
        </p:nvSpPr>
        <p:spPr>
          <a:xfrm>
            <a:off x="793631" y="1136160"/>
            <a:ext cx="8927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00"/>
                </a:solidFill>
                <a:effectLst/>
                <a:latin typeface="NimbusRomNo9L-Medi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Traffic Dependency Learning With Global Context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F9C4AF4-76E7-4739-896F-7CAE257E6ADF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AD98C7-62D7-4DD3-A92E-6899124EC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770" y="1307283"/>
            <a:ext cx="2679185" cy="52587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9EFC52-2707-42C9-8AAA-AC7AE58DA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4" y="1721560"/>
            <a:ext cx="5148461" cy="11099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CB38A2-8D38-41CE-9C3F-FAFE357F0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4" y="2884887"/>
            <a:ext cx="6430385" cy="9033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B3DF2D-B3CE-4CF2-8A71-5C323EFC6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7" y="4040546"/>
            <a:ext cx="4238810" cy="988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A0418B-124F-4B8E-8CDA-20B7F30B4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1" y="5102751"/>
            <a:ext cx="5672159" cy="9033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79A176-BFB9-4796-8B61-F0C9D3AF0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6" y="6120678"/>
            <a:ext cx="3625406" cy="666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292979-63C6-4E69-8F33-12D28E920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16" y="2086645"/>
            <a:ext cx="1165961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9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84EDCC-EF2C-4137-86F7-55378368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B0881F-8CEB-4167-9D4B-061EF0910560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E044746E-CB15-488C-862D-D1A702FE5FFD}"/>
              </a:ext>
            </a:extLst>
          </p:cNvPr>
          <p:cNvSpPr txBox="1"/>
          <p:nvPr/>
        </p:nvSpPr>
        <p:spPr>
          <a:xfrm>
            <a:off x="793631" y="1136160"/>
            <a:ext cx="1011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00"/>
                </a:solidFill>
                <a:effectLst/>
                <a:latin typeface="NimbusRomNo9L-Medi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/>
              <a:t>Region-wise Relation Learning with Graph Diffusion Paradigm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DE3E8B-5E00-4C65-91B3-DC6598E0FE20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D9E5D6-E3A3-46BC-B0EE-25581BCD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95" y="1959229"/>
            <a:ext cx="4130398" cy="4397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2741F4-9777-468A-8CAE-6D306529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2394214"/>
            <a:ext cx="6276199" cy="9317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6B2868-A6F1-41EB-BDB4-754DF5A7A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16" y="3335821"/>
            <a:ext cx="2478260" cy="4752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E24114-FE67-45E3-A73A-33D04D920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16" y="4009186"/>
            <a:ext cx="2315474" cy="4752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257BE3-5B94-4457-BE26-E56C163F2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4" y="4633031"/>
            <a:ext cx="5662405" cy="9317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D18DF10-1EAF-479B-9596-3E164E665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2" y="5773404"/>
            <a:ext cx="6554354" cy="6642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741918-CCB3-47E7-9596-35D5EAD6B7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6" y="1959229"/>
            <a:ext cx="1536529" cy="2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4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A8BF65-4FFC-49E0-A5FE-9C99A12D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67727E-1A4F-428F-8044-357832DFA1C9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CD071D3-B451-4505-9674-BBBD85CFCD96}"/>
              </a:ext>
            </a:extLst>
          </p:cNvPr>
          <p:cNvSpPr txBox="1"/>
          <p:nvPr/>
        </p:nvSpPr>
        <p:spPr>
          <a:xfrm>
            <a:off x="793631" y="1136160"/>
            <a:ext cx="1011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00"/>
                </a:solidFill>
                <a:effectLst/>
                <a:latin typeface="NimbusRomNo9L-Medi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self-attention</a:t>
            </a:r>
            <a:r>
              <a:rPr lang="zh-CN" altLang="en-US" dirty="0"/>
              <a:t>对输入数据进行编码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6EBF045-33AF-45A9-877B-F657036BA85C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F3764F16-C12A-451C-AAA4-47ABC8D9817D}"/>
              </a:ext>
            </a:extLst>
          </p:cNvPr>
          <p:cNvSpPr txBox="1"/>
          <p:nvPr/>
        </p:nvSpPr>
        <p:spPr>
          <a:xfrm>
            <a:off x="774582" y="2346235"/>
            <a:ext cx="1011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00"/>
                </a:solidFill>
                <a:effectLst/>
                <a:latin typeface="NimbusRomNo9L-Medi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GAT</a:t>
            </a:r>
            <a:r>
              <a:rPr lang="zh-CN" altLang="en-US" dirty="0"/>
              <a:t>方法上增加了多头机制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7949E77-CD4B-4FCD-A3B9-AE01454A2F07}"/>
              </a:ext>
            </a:extLst>
          </p:cNvPr>
          <p:cNvSpPr/>
          <p:nvPr/>
        </p:nvSpPr>
        <p:spPr bwMode="auto">
          <a:xfrm>
            <a:off x="514350" y="2517358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6B7F0C21-0A1D-487E-A4F7-7FBD1A6F722E}"/>
              </a:ext>
            </a:extLst>
          </p:cNvPr>
          <p:cNvSpPr txBox="1"/>
          <p:nvPr/>
        </p:nvSpPr>
        <p:spPr>
          <a:xfrm>
            <a:off x="793631" y="3551531"/>
            <a:ext cx="1011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00"/>
                </a:solidFill>
                <a:effectLst/>
                <a:latin typeface="NimbusRomNo9L-Medi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引入扩散卷积考虑全局空间关系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F297ECA-F0CB-4101-B862-FDE74986538E}"/>
              </a:ext>
            </a:extLst>
          </p:cNvPr>
          <p:cNvSpPr/>
          <p:nvPr/>
        </p:nvSpPr>
        <p:spPr bwMode="auto">
          <a:xfrm>
            <a:off x="533399" y="3722654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5959</TotalTime>
  <Words>175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NimbusRomNo9L-Medi</vt:lpstr>
      <vt:lpstr>Times-Bold</vt:lpstr>
      <vt:lpstr>Times-Roman</vt:lpstr>
      <vt:lpstr>等线</vt:lpstr>
      <vt:lpstr>Arial</vt:lpstr>
      <vt:lpstr>Calibri</vt:lpstr>
      <vt:lpstr>Calibri Light</vt:lpstr>
      <vt:lpstr>Times New Roman</vt:lpstr>
      <vt:lpstr>Office Theme</vt:lpstr>
      <vt:lpstr>ST-GDN  (Traffic Flow Forecasting with Spatial-Temporal Graph Diffusion Network)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张 天璞</cp:lastModifiedBy>
  <cp:revision>2768</cp:revision>
  <dcterms:created xsi:type="dcterms:W3CDTF">2015-07-07T01:37:00Z</dcterms:created>
  <dcterms:modified xsi:type="dcterms:W3CDTF">2021-10-15T02:56:32Z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