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74" r:id="rId2"/>
    <p:sldId id="816" r:id="rId3"/>
    <p:sldId id="817" r:id="rId4"/>
    <p:sldId id="781" r:id="rId5"/>
    <p:sldId id="809" r:id="rId6"/>
    <p:sldId id="830" r:id="rId7"/>
    <p:sldId id="832" r:id="rId8"/>
    <p:sldId id="824" r:id="rId9"/>
    <p:sldId id="821" r:id="rId10"/>
    <p:sldId id="786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16"/>
            <p14:sldId id="817"/>
            <p14:sldId id="781"/>
            <p14:sldId id="809"/>
            <p14:sldId id="830"/>
            <p14:sldId id="832"/>
            <p14:sldId id="824"/>
            <p14:sldId id="821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35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E7E703"/>
    <a:srgbClr val="DADA02"/>
    <a:srgbClr val="01B903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89737" autoAdjust="0"/>
  </p:normalViewPr>
  <p:slideViewPr>
    <p:cSldViewPr snapToGrid="0">
      <p:cViewPr varScale="1">
        <p:scale>
          <a:sx n="77" d="100"/>
          <a:sy n="77" d="100"/>
        </p:scale>
        <p:origin x="917" y="67"/>
      </p:cViewPr>
      <p:guideLst>
        <p:guide orient="horz" pos="2364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9T10:12:56.267" idx="32">
    <p:pos x="4468" y="1206"/>
    <p:text>N(v_i)表示从vi节点出发可以到达的下游节点</p:text>
    <p:extLst>
      <p:ext uri="{C676402C-5697-4E1C-873F-D02D1690AC5C}">
        <p15:threadingInfo xmlns:p15="http://schemas.microsoft.com/office/powerpoint/2012/main" timeZoneBias="-480"/>
      </p:ext>
    </p:extLst>
  </p:cm>
  <p:cm authorId="1" dt="2022-01-19T10:13:17.093" idx="33">
    <p:pos x="2448" y="1214"/>
    <p:text>在第t天从vi到vj的车辆数量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9T10:34:28.101" idx="34">
    <p:pos x="3635" y="1619"/>
    <p:text>为什么是转置：p没转置之前表示出度，而X表示通过这条路的车辆即到这条路来的车辆。显然跟该路段的入度更加匹配。表示驶入该路段的车辆从那些个路段过来。所以在这里使用转置。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9T10:52:14.761" idx="35">
    <p:pos x="2702" y="1081"/>
    <p:text>K是初试化的参数矩阵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2022/1/19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对于指定时刻图上的特征用</a:t>
            </a:r>
            <a:r>
              <a:rPr lang="en-US" altLang="zh-CN" dirty="0" err="1"/>
              <a:t>X_t</a:t>
            </a:r>
            <a:r>
              <a:rPr lang="zh-CN" altLang="en-US" dirty="0"/>
              <a:t>表示   其中</a:t>
            </a:r>
            <a:r>
              <a:rPr lang="en-US" altLang="zh-CN" dirty="0"/>
              <a:t>x_t^1</a:t>
            </a:r>
            <a:r>
              <a:rPr lang="zh-CN" altLang="en-US" dirty="0"/>
              <a:t>表示第一个节点第</a:t>
            </a:r>
            <a:r>
              <a:rPr lang="en-US" altLang="zh-CN" dirty="0"/>
              <a:t>t</a:t>
            </a:r>
            <a:r>
              <a:rPr lang="zh-CN" altLang="en-US" dirty="0"/>
              <a:t>个时刻的特征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6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0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45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联合路网图与区域图，首先构造转换矩阵</a:t>
            </a:r>
            <a:r>
              <a:rPr lang="en-US" altLang="zh-CN" dirty="0"/>
              <a:t>Tran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54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0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2022/1/19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2022/1/19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2022/1/19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2022/1/19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2022/1/19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2022/1/19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2022/1/19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2022/1/19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2022/1/19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2022/1/19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2022/1/19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2022/1/19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comments" Target="../comments/comment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1344848"/>
            <a:ext cx="9144000" cy="2387600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TrGNN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3600" b="1" dirty="0">
                <a:solidFill>
                  <a:srgbClr val="000000"/>
                </a:solidFill>
                <a:effectLst/>
                <a:latin typeface="NimbusRomNo9L-Medi"/>
              </a:rPr>
              <a:t>Traffic Flow Prediction with Vehicle Trajectories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0944" y="5764760"/>
            <a:ext cx="4202511" cy="956715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4944359" y="2952751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18 May 2021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7ECB7-D9AA-4F74-BF25-09A82793DD71}"/>
              </a:ext>
            </a:extLst>
          </p:cNvPr>
          <p:cNvSpPr txBox="1"/>
          <p:nvPr/>
        </p:nvSpPr>
        <p:spPr>
          <a:xfrm>
            <a:off x="4018995" y="4570593"/>
            <a:ext cx="4591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Conference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Rank: CCF A )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BDB2AB-4D6C-4D09-96A2-0875B967424A}"/>
              </a:ext>
            </a:extLst>
          </p:cNvPr>
          <p:cNvSpPr txBox="1"/>
          <p:nvPr/>
        </p:nvSpPr>
        <p:spPr>
          <a:xfrm>
            <a:off x="5532029" y="3901369"/>
            <a:ext cx="156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AAAI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10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4517472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前人研究问题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4650787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36">
            <a:extLst>
              <a:ext uri="{FF2B5EF4-FFF2-40B4-BE49-F238E27FC236}">
                <a16:creationId xmlns:a16="http://schemas.microsoft.com/office/drawing/2014/main" id="{2FA92BFE-D60D-4EDD-B8EE-E12AFEDDDCAC}"/>
              </a:ext>
            </a:extLst>
          </p:cNvPr>
          <p:cNvSpPr txBox="1"/>
          <p:nvPr/>
        </p:nvSpPr>
        <p:spPr>
          <a:xfrm>
            <a:off x="1016653" y="5104525"/>
            <a:ext cx="6302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交通流量模式分为两种，一种是循环的交通流量模式，另一种是非循环交通流量模式。以前的研究仅能对循环的交通模式进行预测。</a:t>
            </a:r>
            <a:endParaRPr lang="en-US" altLang="zh-CN" sz="2400" b="1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DB7693D-E7A3-4AA2-9FC4-5B6C3E9CFA21}"/>
              </a:ext>
            </a:extLst>
          </p:cNvPr>
          <p:cNvSpPr/>
          <p:nvPr/>
        </p:nvSpPr>
        <p:spPr bwMode="auto">
          <a:xfrm>
            <a:off x="7448127" y="5398523"/>
            <a:ext cx="554853" cy="461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136">
            <a:extLst>
              <a:ext uri="{FF2B5EF4-FFF2-40B4-BE49-F238E27FC236}">
                <a16:creationId xmlns:a16="http://schemas.microsoft.com/office/drawing/2014/main" id="{DB8CAEBA-6635-4747-8421-0C5A7DC4BD37}"/>
              </a:ext>
            </a:extLst>
          </p:cNvPr>
          <p:cNvSpPr txBox="1"/>
          <p:nvPr/>
        </p:nvSpPr>
        <p:spPr>
          <a:xfrm>
            <a:off x="8260033" y="5213856"/>
            <a:ext cx="3546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从轨迹数据提取流量信息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EB59B5-1FEE-4CAC-AFAD-375B115926E0}"/>
              </a:ext>
            </a:extLst>
          </p:cNvPr>
          <p:cNvSpPr txBox="1"/>
          <p:nvPr/>
        </p:nvSpPr>
        <p:spPr>
          <a:xfrm>
            <a:off x="1052334" y="1844577"/>
            <a:ext cx="7713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SG-TAXI: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包含了新加坡两万个出租汽车的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GPS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行为数据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.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rgbClr val="000000"/>
              </a:solidFill>
              <a:effectLst/>
              <a:latin typeface="NimbusRomNo9L-Regu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A892C9-4F15-4CAA-AC4E-60A152E2EF72}"/>
              </a:ext>
            </a:extLst>
          </p:cNvPr>
          <p:cNvSpPr txBox="1"/>
          <p:nvPr/>
        </p:nvSpPr>
        <p:spPr>
          <a:xfrm>
            <a:off x="1052334" y="2379997"/>
            <a:ext cx="7713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数据范围：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14th Mar-8th May 2016</a:t>
            </a:r>
            <a:endParaRPr lang="en-US" altLang="zh-CN" sz="2400" b="1" dirty="0">
              <a:solidFill>
                <a:srgbClr val="000000"/>
              </a:solidFill>
              <a:effectLst/>
              <a:latin typeface="NimbusRomNo9L-Regu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DD109F-19AF-40E8-8933-58244BC1A2E2}"/>
              </a:ext>
            </a:extLst>
          </p:cNvPr>
          <p:cNvSpPr txBox="1"/>
          <p:nvPr/>
        </p:nvSpPr>
        <p:spPr>
          <a:xfrm>
            <a:off x="1052333" y="2878539"/>
            <a:ext cx="7713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数据特征：车辆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ID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，经纬度，时间戳</a:t>
            </a:r>
            <a:endParaRPr lang="en-US" altLang="zh-CN" sz="2400" b="1" dirty="0">
              <a:solidFill>
                <a:srgbClr val="000000"/>
              </a:solidFill>
              <a:effectLst/>
              <a:latin typeface="NimbusRomNo9L-Regu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FC3B28-50CA-41FF-8D0B-3D3C5AA52B4F}"/>
              </a:ext>
            </a:extLst>
          </p:cNvPr>
          <p:cNvSpPr txBox="1"/>
          <p:nvPr/>
        </p:nvSpPr>
        <p:spPr>
          <a:xfrm>
            <a:off x="1052333" y="3375337"/>
            <a:ext cx="24462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道路数：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2404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5D0179C-109C-41DD-BB1E-A082E2976EB6}"/>
              </a:ext>
            </a:extLst>
          </p:cNvPr>
          <p:cNvSpPr txBox="1"/>
          <p:nvPr/>
        </p:nvSpPr>
        <p:spPr>
          <a:xfrm>
            <a:off x="1052333" y="3926880"/>
            <a:ext cx="3241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NimbusRomNo9L-Regu"/>
              </a:rPr>
              <a:t>数据划分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</a:rPr>
              <a:t>5-1-2 week</a:t>
            </a:r>
            <a:endParaRPr lang="en-US" altLang="zh-CN" sz="2400" b="1" dirty="0">
              <a:solidFill>
                <a:srgbClr val="000000"/>
              </a:solidFill>
              <a:effectLst/>
              <a:latin typeface="NimbusRomNo9L-Regu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1B8A0F1-A877-4EE2-847B-55E24BEDD87D}"/>
              </a:ext>
            </a:extLst>
          </p:cNvPr>
          <p:cNvSpPr txBox="1"/>
          <p:nvPr/>
        </p:nvSpPr>
        <p:spPr>
          <a:xfrm>
            <a:off x="8635890" y="1879499"/>
            <a:ext cx="3241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NimbusRomNo9L-Regu"/>
              </a:rPr>
              <a:t>数据间隔：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</a:rPr>
              <a:t>15</a:t>
            </a:r>
            <a:r>
              <a:rPr lang="zh-CN" altLang="en-US" sz="2400" b="1" dirty="0">
                <a:solidFill>
                  <a:srgbClr val="000000"/>
                </a:solidFill>
                <a:latin typeface="NimbusRomNo9L-Regu"/>
              </a:rPr>
              <a:t>分钟</a:t>
            </a:r>
            <a:endParaRPr lang="en-US" altLang="zh-CN" sz="2400" b="1" dirty="0">
              <a:solidFill>
                <a:srgbClr val="000000"/>
              </a:solidFill>
              <a:effectLst/>
              <a:latin typeface="NimbusRomNo9L-Regu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9" grpId="0"/>
      <p:bldP spid="27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C6EFC-E535-4C76-A927-B407079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AED97-5059-4FF7-BEDF-81539503E81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8B431D93-22DC-4D43-ACF7-9B6DAD9DD8CC}"/>
              </a:ext>
            </a:extLst>
          </p:cNvPr>
          <p:cNvSpPr txBox="1"/>
          <p:nvPr/>
        </p:nvSpPr>
        <p:spPr>
          <a:xfrm>
            <a:off x="856339" y="1173968"/>
            <a:ext cx="31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时空特征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C98EAD-ACF3-40BA-A49F-8489AADB958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BF62D9-C495-4FE8-A7E0-C3EA899F6E3A}"/>
              </a:ext>
            </a:extLst>
          </p:cNvPr>
          <p:cNvSpPr txBox="1"/>
          <p:nvPr/>
        </p:nvSpPr>
        <p:spPr>
          <a:xfrm>
            <a:off x="1131188" y="3149212"/>
            <a:ext cx="223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图上节点特征</a:t>
            </a:r>
            <a:endParaRPr lang="zh-CN" altLang="en-US" sz="2400" dirty="0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EDEB6DD9-6991-4A61-B832-462CCED61281}"/>
              </a:ext>
            </a:extLst>
          </p:cNvPr>
          <p:cNvSpPr/>
          <p:nvPr/>
        </p:nvSpPr>
        <p:spPr bwMode="auto">
          <a:xfrm>
            <a:off x="856339" y="1877178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文本框 136">
            <a:extLst>
              <a:ext uri="{FF2B5EF4-FFF2-40B4-BE49-F238E27FC236}">
                <a16:creationId xmlns:a16="http://schemas.microsoft.com/office/drawing/2014/main" id="{403D9030-5B62-4C78-A6B8-5F7003D5AB94}"/>
              </a:ext>
            </a:extLst>
          </p:cNvPr>
          <p:cNvSpPr txBox="1"/>
          <p:nvPr/>
        </p:nvSpPr>
        <p:spPr>
          <a:xfrm>
            <a:off x="6457652" y="1173968"/>
            <a:ext cx="216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问题定义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7E0E448-4D8A-40E3-A91D-B4B47B11C982}"/>
              </a:ext>
            </a:extLst>
          </p:cNvPr>
          <p:cNvSpPr/>
          <p:nvPr/>
        </p:nvSpPr>
        <p:spPr bwMode="auto">
          <a:xfrm>
            <a:off x="6115662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星形: 五角 41">
            <a:extLst>
              <a:ext uri="{FF2B5EF4-FFF2-40B4-BE49-F238E27FC236}">
                <a16:creationId xmlns:a16="http://schemas.microsoft.com/office/drawing/2014/main" id="{456A3042-7DF1-4775-B028-40696E84F68E}"/>
              </a:ext>
            </a:extLst>
          </p:cNvPr>
          <p:cNvSpPr/>
          <p:nvPr/>
        </p:nvSpPr>
        <p:spPr bwMode="auto">
          <a:xfrm>
            <a:off x="856339" y="3238847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文本框 136">
            <a:extLst>
              <a:ext uri="{FF2B5EF4-FFF2-40B4-BE49-F238E27FC236}">
                <a16:creationId xmlns:a16="http://schemas.microsoft.com/office/drawing/2014/main" id="{D51EF457-D8A6-47A2-9F96-804C4545BE09}"/>
              </a:ext>
            </a:extLst>
          </p:cNvPr>
          <p:cNvSpPr txBox="1"/>
          <p:nvPr/>
        </p:nvSpPr>
        <p:spPr>
          <a:xfrm>
            <a:off x="856339" y="2470287"/>
            <a:ext cx="161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邻接矩阵：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CDE8E0-EAF7-4F5E-9242-5436EDA9B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23" y="1783654"/>
            <a:ext cx="2011713" cy="4149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7447E0-D4B1-4A00-A991-759CD84AE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98" y="3725092"/>
            <a:ext cx="1581990" cy="4731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04D1275-3EE0-4B7C-932A-887ECBD48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99" y="4230930"/>
            <a:ext cx="2007323" cy="5236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2336AE6-775B-4811-B843-756F4ADD5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62" y="1987520"/>
            <a:ext cx="5810616" cy="12513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46882D6-0535-4144-B3DB-2F7CA6856AD5}"/>
                  </a:ext>
                </a:extLst>
              </p:cNvPr>
              <p:cNvSpPr txBox="1"/>
              <p:nvPr/>
            </p:nvSpPr>
            <p:spPr>
              <a:xfrm>
                <a:off x="1662880" y="2384687"/>
                <a:ext cx="2403322" cy="530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46882D6-0535-4144-B3DB-2F7CA6856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80" y="2384687"/>
                <a:ext cx="2403322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4" grpId="0"/>
      <p:bldP spid="45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EF7C25-A1F9-4233-BB71-D60FF49EB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1" y="1424763"/>
            <a:ext cx="11528047" cy="43672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11550C-3C1C-404F-98AD-2454E13F5121}"/>
              </a:ext>
            </a:extLst>
          </p:cNvPr>
          <p:cNvSpPr txBox="1"/>
          <p:nvPr/>
        </p:nvSpPr>
        <p:spPr>
          <a:xfrm>
            <a:off x="1012890" y="105468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effectLst/>
                <a:latin typeface="NimbusRomNo9L-Medi"/>
                <a:ea typeface="宋体" panose="02010600030101010101" pitchFamily="2" charset="-122"/>
              </a:rPr>
              <a:t>Trajectory Transition</a:t>
            </a:r>
            <a:endParaRPr lang="zh-CN" altLang="en-US" sz="32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47CB45C-4168-4622-A1A3-E290BA713D5C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FB70DE-3D22-4D20-8FFB-79F0C1068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40" y="2032360"/>
            <a:ext cx="6700078" cy="11183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C22E88-A361-4C6D-AE9A-DA18C4C6E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31" y="3794912"/>
            <a:ext cx="2787476" cy="5337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0FC05EA-AA36-48D1-908D-B326B5BEF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304" y="920387"/>
            <a:ext cx="2227427" cy="501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0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57ED45-F39B-4950-A32E-84CE12D2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AFFA58-B6F1-46EA-9EFD-132E8B0346BD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0" name="文本框 136">
            <a:extLst>
              <a:ext uri="{FF2B5EF4-FFF2-40B4-BE49-F238E27FC236}">
                <a16:creationId xmlns:a16="http://schemas.microsoft.com/office/drawing/2014/main" id="{30E52687-E6A9-4394-9767-08CF16ADE2CB}"/>
              </a:ext>
            </a:extLst>
          </p:cNvPr>
          <p:cNvSpPr txBox="1"/>
          <p:nvPr/>
        </p:nvSpPr>
        <p:spPr>
          <a:xfrm>
            <a:off x="866278" y="1105382"/>
            <a:ext cx="3824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3200" b="1" dirty="0"/>
              <a:t>Graph Propagation</a:t>
            </a:r>
            <a:endParaRPr lang="zh-CN" altLang="en-US" sz="3200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489AD15-AF9B-47C1-9A24-D47AC054ACD8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34BDBBE-0161-4F10-A139-C4AE3CD85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003" y="1307283"/>
            <a:ext cx="3955123" cy="3467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5D6D75-C6F6-41E6-A02D-19A2A4707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2" y="2281316"/>
            <a:ext cx="6064914" cy="1147684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9EA78BE-9320-49B8-AE5A-603E9F77C551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9976" y="2099307"/>
            <a:ext cx="634033" cy="3560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296F7DB-93B1-4EC1-A247-A31A55EB5BD5}"/>
                  </a:ext>
                </a:extLst>
              </p:cNvPr>
              <p:cNvSpPr txBox="1"/>
              <p:nvPr/>
            </p:nvSpPr>
            <p:spPr>
              <a:xfrm>
                <a:off x="4194314" y="1801070"/>
                <a:ext cx="6574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296F7DB-93B1-4EC1-A247-A31A55EB5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314" y="1801070"/>
                <a:ext cx="657488" cy="369332"/>
              </a:xfrm>
              <a:prstGeom prst="rect">
                <a:avLst/>
              </a:prstGeom>
              <a:blipFill>
                <a:blip r:embed="rId5"/>
                <a:stretch>
                  <a:fillRect l="-10185" r="-3704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B424DDF-CA0B-457B-9781-72F2D7A691CC}"/>
              </a:ext>
            </a:extLst>
          </p:cNvPr>
          <p:cNvCxnSpPr>
            <a:cxnSpLocks/>
          </p:cNvCxnSpPr>
          <p:nvPr/>
        </p:nvCxnSpPr>
        <p:spPr bwMode="auto">
          <a:xfrm flipV="1">
            <a:off x="4244009" y="2123150"/>
            <a:ext cx="634033" cy="3560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9A1B75C-0B13-4099-BE98-1814CACD64F0}"/>
                  </a:ext>
                </a:extLst>
              </p:cNvPr>
              <p:cNvSpPr txBox="1"/>
              <p:nvPr/>
            </p:nvSpPr>
            <p:spPr>
              <a:xfrm>
                <a:off x="4927737" y="1856527"/>
                <a:ext cx="6574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9A1B75C-0B13-4099-BE98-1814CACD6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37" y="1856527"/>
                <a:ext cx="657488" cy="369332"/>
              </a:xfrm>
              <a:prstGeom prst="rect">
                <a:avLst/>
              </a:prstGeom>
              <a:blipFill>
                <a:blip r:embed="rId6"/>
                <a:stretch>
                  <a:fillRect l="-10185" r="-185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76A7245-79A6-42A0-B944-867EC58A7721}"/>
              </a:ext>
            </a:extLst>
          </p:cNvPr>
          <p:cNvCxnSpPr>
            <a:cxnSpLocks/>
          </p:cNvCxnSpPr>
          <p:nvPr/>
        </p:nvCxnSpPr>
        <p:spPr bwMode="auto">
          <a:xfrm>
            <a:off x="2246243" y="3341980"/>
            <a:ext cx="99392" cy="415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2CBED4B-9EA4-4C5F-BBE6-50F1615DC9D4}"/>
                  </a:ext>
                </a:extLst>
              </p:cNvPr>
              <p:cNvSpPr txBox="1"/>
              <p:nvPr/>
            </p:nvSpPr>
            <p:spPr>
              <a:xfrm>
                <a:off x="2198693" y="3835493"/>
                <a:ext cx="6574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2CBED4B-9EA4-4C5F-BBE6-50F1615DC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93" y="3835493"/>
                <a:ext cx="657488" cy="369332"/>
              </a:xfrm>
              <a:prstGeom prst="rect">
                <a:avLst/>
              </a:prstGeom>
              <a:blipFill>
                <a:blip r:embed="rId7"/>
                <a:stretch>
                  <a:fillRect l="-11111" r="-3704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B6F35F1-6D33-47D3-BC2A-941E05BD9829}"/>
              </a:ext>
            </a:extLst>
          </p:cNvPr>
          <p:cNvCxnSpPr>
            <a:cxnSpLocks/>
          </p:cNvCxnSpPr>
          <p:nvPr/>
        </p:nvCxnSpPr>
        <p:spPr bwMode="auto">
          <a:xfrm>
            <a:off x="3001617" y="3341980"/>
            <a:ext cx="99392" cy="415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2FF82EE-26A0-4606-9BF1-A5A80F0CF318}"/>
                  </a:ext>
                </a:extLst>
              </p:cNvPr>
              <p:cNvSpPr txBox="1"/>
              <p:nvPr/>
            </p:nvSpPr>
            <p:spPr>
              <a:xfrm>
                <a:off x="3001617" y="3835493"/>
                <a:ext cx="6574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2FF82EE-26A0-4606-9BF1-A5A80F0CF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617" y="3835493"/>
                <a:ext cx="657488" cy="369332"/>
              </a:xfrm>
              <a:prstGeom prst="rect">
                <a:avLst/>
              </a:prstGeom>
              <a:blipFill>
                <a:blip r:embed="rId8"/>
                <a:stretch>
                  <a:fillRect l="-10185" r="-3704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>
            <a:extLst>
              <a:ext uri="{FF2B5EF4-FFF2-40B4-BE49-F238E27FC236}">
                <a16:creationId xmlns:a16="http://schemas.microsoft.com/office/drawing/2014/main" id="{6864BA67-2C44-4E4C-9752-EAF4AA59C9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842" y="3600979"/>
            <a:ext cx="2362399" cy="63818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F2F4A43-5557-4E45-AE15-C3C59D6BC4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" y="4489664"/>
            <a:ext cx="6041971" cy="110627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349F205-2A90-4BD9-BD63-0135FF0ECD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" y="5752618"/>
            <a:ext cx="2753917" cy="4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6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57ED45-F39B-4950-A32E-84CE12D2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AFFA58-B6F1-46EA-9EFD-132E8B0346BD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0" name="文本框 136">
            <a:extLst>
              <a:ext uri="{FF2B5EF4-FFF2-40B4-BE49-F238E27FC236}">
                <a16:creationId xmlns:a16="http://schemas.microsoft.com/office/drawing/2014/main" id="{30E52687-E6A9-4394-9767-08CF16ADE2CB}"/>
              </a:ext>
            </a:extLst>
          </p:cNvPr>
          <p:cNvSpPr txBox="1"/>
          <p:nvPr/>
        </p:nvSpPr>
        <p:spPr>
          <a:xfrm>
            <a:off x="856339" y="1173968"/>
            <a:ext cx="674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Road-wise Temporal Attention</a:t>
            </a:r>
            <a:endParaRPr lang="zh-CN" altLang="en-US" sz="2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489AD15-AF9B-47C1-9A24-D47AC054ACD8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9061A6-0CA3-4A16-A262-CF372CF46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24" y="2027021"/>
            <a:ext cx="5098222" cy="32311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3BBA7A-7FFD-4E2A-BDD8-61194DCF7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2" y="2027021"/>
            <a:ext cx="5532136" cy="25449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2E056A-3AC3-4CE1-8653-DF431798E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90" y="4728668"/>
            <a:ext cx="3347308" cy="4694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8572C37-32E7-41C9-8AE9-C01C2967B237}"/>
                  </a:ext>
                </a:extLst>
              </p:cNvPr>
              <p:cNvSpPr txBox="1"/>
              <p:nvPr/>
            </p:nvSpPr>
            <p:spPr>
              <a:xfrm>
                <a:off x="2802631" y="3365602"/>
                <a:ext cx="3930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[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]∗[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+1)]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8572C37-32E7-41C9-8AE9-C01C2967B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631" y="3365602"/>
                <a:ext cx="3930628" cy="276999"/>
              </a:xfrm>
              <a:prstGeom prst="rect">
                <a:avLst/>
              </a:prstGeom>
              <a:blipFill>
                <a:blip r:embed="rId5"/>
                <a:stretch>
                  <a:fillRect l="-3721" t="-28261" r="-201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1D0A62B1-7FCE-47B2-8675-4BBF48164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97" y="5294090"/>
            <a:ext cx="1720178" cy="4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1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505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Multi-step Fusion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9997AC-EB50-433F-96D2-2EA8F703E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98" y="2184263"/>
            <a:ext cx="5078550" cy="1389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20258C-AD17-4DDA-A3DA-6141FD735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95" y="1553328"/>
            <a:ext cx="4872624" cy="37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4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FD2A6-66D5-4622-82A6-B6A6BC98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61C9B-EBFC-4810-9947-4A64660B0C31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创新点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0DBE07CC-B759-4BA5-A5BE-1C28E05501F7}"/>
              </a:ext>
            </a:extLst>
          </p:cNvPr>
          <p:cNvSpPr txBox="1"/>
          <p:nvPr/>
        </p:nvSpPr>
        <p:spPr>
          <a:xfrm>
            <a:off x="856339" y="1166937"/>
            <a:ext cx="793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通过一阶马尔科夫链将轨迹数据应用到交通流量的预测中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E8230D-2E37-47EB-97B5-ECC84BBF8534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538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7534</TotalTime>
  <Words>246</Words>
  <Application>Microsoft Office PowerPoint</Application>
  <PresentationFormat>宽屏</PresentationFormat>
  <Paragraphs>56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NimbusRomNo9L-Medi</vt:lpstr>
      <vt:lpstr>NimbusRomNo9L-Regu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TrGNN  (Traffic Flow Prediction with Vehicle Trajectories)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天璞</cp:lastModifiedBy>
  <cp:revision>2800</cp:revision>
  <dcterms:created xsi:type="dcterms:W3CDTF">2015-07-07T01:37:00Z</dcterms:created>
  <dcterms:modified xsi:type="dcterms:W3CDTF">2022-01-19T05:40:29Z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