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74" r:id="rId2"/>
    <p:sldId id="816" r:id="rId3"/>
    <p:sldId id="817" r:id="rId4"/>
    <p:sldId id="781" r:id="rId5"/>
    <p:sldId id="809" r:id="rId6"/>
    <p:sldId id="824" r:id="rId7"/>
    <p:sldId id="825" r:id="rId8"/>
    <p:sldId id="826" r:id="rId9"/>
    <p:sldId id="821" r:id="rId10"/>
    <p:sldId id="786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16"/>
            <p14:sldId id="817"/>
            <p14:sldId id="781"/>
            <p14:sldId id="809"/>
            <p14:sldId id="824"/>
            <p14:sldId id="825"/>
            <p14:sldId id="826"/>
            <p14:sldId id="821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22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E7E703"/>
    <a:srgbClr val="DADA02"/>
    <a:srgbClr val="01B903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87860" autoAdjust="0"/>
  </p:normalViewPr>
  <p:slideViewPr>
    <p:cSldViewPr snapToGrid="0">
      <p:cViewPr varScale="1">
        <p:scale>
          <a:sx n="75" d="100"/>
          <a:sy n="75" d="100"/>
        </p:scale>
        <p:origin x="979" y="67"/>
      </p:cViewPr>
      <p:guideLst>
        <p:guide orient="horz" pos="2273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4T14:03:19.187" idx="10">
    <p:pos x="5141" y="817"/>
    <p:text>每小时一个点</p:text>
    <p:extLst>
      <p:ext uri="{C676402C-5697-4E1C-873F-D02D1690AC5C}">
        <p15:threadingInfo xmlns:p15="http://schemas.microsoft.com/office/powerpoint/2012/main" timeZoneBias="-480"/>
      </p:ext>
    </p:extLst>
  </p:cm>
  <p:cm authorId="1" dt="2021-12-04T14:03:40.639" idx="11">
    <p:pos x="6031" y="1495"/>
    <p:text>每5分钟一个点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4T14:13:30.171" idx="12">
    <p:pos x="2244" y="2679"/>
    <p:text>对于指定时刻图上的特征用X_t表示
其中x_t^1表示第一个节点第t个时刻的特征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4T14:31:30.769" idx="13">
    <p:pos x="1002" y="1584"/>
    <p:text>sigmoid激活函数</p:text>
    <p:extLst>
      <p:ext uri="{C676402C-5697-4E1C-873F-D02D1690AC5C}">
        <p15:threadingInfo xmlns:p15="http://schemas.microsoft.com/office/powerpoint/2012/main" timeZoneBias="-480"/>
      </p:ext>
    </p:extLst>
  </p:cm>
  <p:cm authorId="1" dt="2021-12-04T14:31:48.364" idx="14">
    <p:pos x="1135" y="2173"/>
    <p:text>元素点乘</p:text>
    <p:extLst>
      <p:ext uri="{C676402C-5697-4E1C-873F-D02D1690AC5C}">
        <p15:threadingInfo xmlns:p15="http://schemas.microsoft.com/office/powerpoint/2012/main" timeZoneBias="-480"/>
      </p:ext>
    </p:extLst>
  </p:cm>
  <p:cm authorId="1" dt="2021-12-04T14:31:58.763" idx="15">
    <p:pos x="2525" y="2116"/>
    <p:text>tanh 激活函数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4T15:08:34.768" idx="20">
    <p:pos x="1296" y="2589"/>
    <p:text>全连接</p:text>
    <p:extLst>
      <p:ext uri="{C676402C-5697-4E1C-873F-D02D1690AC5C}">
        <p15:threadingInfo xmlns:p15="http://schemas.microsoft.com/office/powerpoint/2012/main" timeZoneBias="-480"/>
      </p:ext>
    </p:extLst>
  </p:cm>
  <p:cm authorId="1" dt="2021-12-04T15:09:01.769" idx="21">
    <p:pos x="2650" y="3348"/>
    <p:text>全连接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2021/12/9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3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对于指定时刻图上的特征用</a:t>
            </a:r>
            <a:r>
              <a:rPr lang="en-US" altLang="zh-CN" dirty="0" err="1"/>
              <a:t>X_t</a:t>
            </a:r>
            <a:r>
              <a:rPr lang="zh-CN" altLang="en-US" dirty="0"/>
              <a:t>表示   其中</a:t>
            </a:r>
            <a:r>
              <a:rPr lang="en-US" altLang="zh-CN" dirty="0"/>
              <a:t>x_t^1</a:t>
            </a:r>
            <a:r>
              <a:rPr lang="zh-CN" altLang="en-US" dirty="0"/>
              <a:t>表示第一个节点第</a:t>
            </a:r>
            <a:r>
              <a:rPr lang="en-US" altLang="zh-CN" dirty="0"/>
              <a:t>t</a:t>
            </a:r>
            <a:r>
              <a:rPr lang="zh-CN" altLang="en-US" dirty="0"/>
              <a:t>个时刻的特征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6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该模型分成两部分，左边蓝色作为</a:t>
            </a:r>
            <a:r>
              <a:rPr lang="en-US" altLang="zh-CN" dirty="0"/>
              <a:t>encoder</a:t>
            </a:r>
            <a:r>
              <a:rPr lang="zh-CN" altLang="en-US" dirty="0"/>
              <a:t>，右边绿色为</a:t>
            </a:r>
            <a:r>
              <a:rPr lang="en-US" altLang="zh-CN" dirty="0"/>
              <a:t>decoder</a:t>
            </a:r>
            <a:r>
              <a:rPr lang="zh-CN" altLang="en-US" dirty="0"/>
              <a:t>。每个部分包含三层模型，第一层</a:t>
            </a:r>
            <a:r>
              <a:rPr lang="en-US" altLang="zh-CN" dirty="0"/>
              <a:t>RNN GRU</a:t>
            </a:r>
            <a:r>
              <a:rPr lang="zh-CN" altLang="en-US" dirty="0"/>
              <a:t>，第二层</a:t>
            </a:r>
            <a:r>
              <a:rPr lang="en-US" altLang="zh-CN" dirty="0"/>
              <a:t>Meta-GTA</a:t>
            </a:r>
            <a:r>
              <a:rPr lang="zh-CN" altLang="en-US" dirty="0"/>
              <a:t>，第三层，</a:t>
            </a:r>
            <a:r>
              <a:rPr lang="en-US" altLang="zh-CN" dirty="0"/>
              <a:t>Meta-RNN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0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Meta-GTA</a:t>
            </a:r>
            <a:r>
              <a:rPr lang="zh-CN" altLang="en-US" dirty="0"/>
              <a:t>的输入由两部分组成，第一为</a:t>
            </a:r>
            <a:r>
              <a:rPr lang="en-US" altLang="zh-CN" dirty="0"/>
              <a:t>RNN</a:t>
            </a:r>
            <a:r>
              <a:rPr lang="zh-CN" altLang="en-US" dirty="0"/>
              <a:t>的输出</a:t>
            </a:r>
            <a:r>
              <a:rPr lang="en-US" altLang="zh-CN" dirty="0"/>
              <a:t>H</a:t>
            </a:r>
            <a:r>
              <a:rPr lang="zh-CN" altLang="en-US" dirty="0"/>
              <a:t>，以及从图和边的元数据学习出来的</a:t>
            </a:r>
            <a:r>
              <a:rPr lang="en-US" altLang="zh-CN" dirty="0"/>
              <a:t>MK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0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经过</a:t>
            </a:r>
            <a:r>
              <a:rPr lang="en-US" altLang="zh-CN" dirty="0"/>
              <a:t>RNN</a:t>
            </a:r>
            <a:r>
              <a:rPr lang="zh-CN" altLang="en-US" dirty="0"/>
              <a:t>后，可以得到每个顶点的特征表示</a:t>
            </a:r>
            <a:r>
              <a:rPr lang="en-US" altLang="zh-CN" dirty="0"/>
              <a:t>h(</a:t>
            </a:r>
            <a:r>
              <a:rPr lang="en-US" altLang="zh-CN" dirty="0" err="1"/>
              <a:t>i</a:t>
            </a:r>
            <a:r>
              <a:rPr lang="en-US" altLang="zh-CN" dirty="0"/>
              <a:t>),</a:t>
            </a:r>
            <a:r>
              <a:rPr lang="zh-CN" altLang="en-US" dirty="0"/>
              <a:t> 以</a:t>
            </a:r>
            <a:r>
              <a:rPr lang="en-US" altLang="zh-CN" dirty="0"/>
              <a:t>v(0)</a:t>
            </a:r>
            <a:r>
              <a:rPr lang="zh-CN" altLang="en-US" dirty="0"/>
              <a:t>为例，需要聚合其邻接节点的</a:t>
            </a:r>
            <a:r>
              <a:rPr lang="en-US" altLang="zh-CN" dirty="0"/>
              <a:t>h</a:t>
            </a:r>
            <a:r>
              <a:rPr lang="zh-CN" altLang="en-US" dirty="0"/>
              <a:t>信息到该节点上，不同节点的权重用</a:t>
            </a:r>
            <a:r>
              <a:rPr lang="en-US" altLang="zh-CN" dirty="0"/>
              <a:t>a</a:t>
            </a:r>
            <a:r>
              <a:rPr lang="zh-CN" altLang="en-US"/>
              <a:t>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1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29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2021/12/9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2021/12/9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2021/12/9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2021/12/9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2021/12/9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2021/12/9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omments" Target="../comments/comment2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comments" Target="../comments/comment4.xml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1344848"/>
            <a:ext cx="9144000" cy="2387600"/>
          </a:xfrm>
        </p:spPr>
        <p:txBody>
          <a:bodyPr/>
          <a:lstStyle/>
          <a:p>
            <a:r>
              <a:rPr lang="en-US" altLang="zh-CN" dirty="0"/>
              <a:t>ST-</a:t>
            </a:r>
            <a:r>
              <a:rPr lang="en-US" altLang="zh-CN" dirty="0" err="1"/>
              <a:t>MetaNet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Urban Traffic Prediction from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-Temporal Data </a:t>
            </a:r>
            <a:b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Deep Meta Learning 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0944" y="5764760"/>
            <a:ext cx="4202511" cy="956715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4944359" y="2952751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July 2019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F0B65-102F-480F-B057-DDD969186E0B}"/>
              </a:ext>
            </a:extLst>
          </p:cNvPr>
          <p:cNvSpPr txBox="1"/>
          <p:nvPr/>
        </p:nvSpPr>
        <p:spPr>
          <a:xfrm>
            <a:off x="2644937" y="4208902"/>
            <a:ext cx="733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ACM Knowledge Discovery and Data Mining</a:t>
            </a:r>
            <a:r>
              <a:rPr lang="en-US" altLang="zh-CN" sz="2800" dirty="0"/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7ECB7-D9AA-4F74-BF25-09A82793DD71}"/>
              </a:ext>
            </a:extLst>
          </p:cNvPr>
          <p:cNvSpPr txBox="1"/>
          <p:nvPr/>
        </p:nvSpPr>
        <p:spPr>
          <a:xfrm>
            <a:off x="4054080" y="4817131"/>
            <a:ext cx="615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Conference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Rank: CCF A )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BDB2AB-4D6C-4D09-96A2-0875B967424A}"/>
              </a:ext>
            </a:extLst>
          </p:cNvPr>
          <p:cNvSpPr txBox="1"/>
          <p:nvPr/>
        </p:nvSpPr>
        <p:spPr>
          <a:xfrm>
            <a:off x="5532029" y="3784493"/>
            <a:ext cx="156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KDD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10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136">
            <a:extLst>
              <a:ext uri="{FF2B5EF4-FFF2-40B4-BE49-F238E27FC236}">
                <a16:creationId xmlns:a16="http://schemas.microsoft.com/office/drawing/2014/main" id="{61A6CE94-F29E-4A0B-A335-F35606A664B6}"/>
              </a:ext>
            </a:extLst>
          </p:cNvPr>
          <p:cNvSpPr txBox="1"/>
          <p:nvPr/>
        </p:nvSpPr>
        <p:spPr>
          <a:xfrm>
            <a:off x="1069403" y="1796188"/>
            <a:ext cx="140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 err="1">
                <a:solidFill>
                  <a:srgbClr val="000000"/>
                </a:solidFill>
                <a:latin typeface="NimbusRomNo9L-Medi"/>
              </a:rPr>
              <a:t>TDrive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 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F77B6890-7DDD-45D9-9018-6AFA569FA1D0}"/>
              </a:ext>
            </a:extLst>
          </p:cNvPr>
          <p:cNvSpPr txBox="1"/>
          <p:nvPr/>
        </p:nvSpPr>
        <p:spPr>
          <a:xfrm>
            <a:off x="1069403" y="2771301"/>
            <a:ext cx="193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METR-LA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383874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城市交通预测难点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397206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36">
            <a:extLst>
              <a:ext uri="{FF2B5EF4-FFF2-40B4-BE49-F238E27FC236}">
                <a16:creationId xmlns:a16="http://schemas.microsoft.com/office/drawing/2014/main" id="{2FA92BFE-D60D-4EDD-B8EE-E12AFEDDDCAC}"/>
              </a:ext>
            </a:extLst>
          </p:cNvPr>
          <p:cNvSpPr txBox="1"/>
          <p:nvPr/>
        </p:nvSpPr>
        <p:spPr>
          <a:xfrm>
            <a:off x="1215463" y="4581396"/>
            <a:ext cx="630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不同位置的点具有不同的地理信息特征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DB7693D-E7A3-4AA2-9FC4-5B6C3E9CFA21}"/>
              </a:ext>
            </a:extLst>
          </p:cNvPr>
          <p:cNvSpPr/>
          <p:nvPr/>
        </p:nvSpPr>
        <p:spPr bwMode="auto">
          <a:xfrm>
            <a:off x="7553322" y="4573216"/>
            <a:ext cx="554853" cy="461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136">
            <a:extLst>
              <a:ext uri="{FF2B5EF4-FFF2-40B4-BE49-F238E27FC236}">
                <a16:creationId xmlns:a16="http://schemas.microsoft.com/office/drawing/2014/main" id="{DB8CAEBA-6635-4747-8421-0C5A7DC4BD37}"/>
              </a:ext>
            </a:extLst>
          </p:cNvPr>
          <p:cNvSpPr txBox="1"/>
          <p:nvPr/>
        </p:nvSpPr>
        <p:spPr>
          <a:xfrm>
            <a:off x="8356028" y="4573216"/>
            <a:ext cx="211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Meta Learning</a:t>
            </a:r>
            <a:endParaRPr lang="zh-CN" altLang="en-US" sz="2400" dirty="0"/>
          </a:p>
        </p:txBody>
      </p:sp>
      <p:sp>
        <p:nvSpPr>
          <p:cNvPr id="28" name="文本框 136">
            <a:extLst>
              <a:ext uri="{FF2B5EF4-FFF2-40B4-BE49-F238E27FC236}">
                <a16:creationId xmlns:a16="http://schemas.microsoft.com/office/drawing/2014/main" id="{FA63EFA2-DADF-47FC-83A1-2513B1F5F0E6}"/>
              </a:ext>
            </a:extLst>
          </p:cNvPr>
          <p:cNvSpPr txBox="1"/>
          <p:nvPr/>
        </p:nvSpPr>
        <p:spPr>
          <a:xfrm>
            <a:off x="5679059" y="1850533"/>
            <a:ext cx="122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8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:1:1</a:t>
            </a:r>
            <a:endParaRPr lang="zh-CN" altLang="en-US" sz="2400" dirty="0"/>
          </a:p>
        </p:txBody>
      </p:sp>
      <p:sp>
        <p:nvSpPr>
          <p:cNvPr id="31" name="文本框 136">
            <a:extLst>
              <a:ext uri="{FF2B5EF4-FFF2-40B4-BE49-F238E27FC236}">
                <a16:creationId xmlns:a16="http://schemas.microsoft.com/office/drawing/2014/main" id="{C36BFF1D-EFCC-4F42-A773-488248B8F929}"/>
              </a:ext>
            </a:extLst>
          </p:cNvPr>
          <p:cNvSpPr txBox="1"/>
          <p:nvPr/>
        </p:nvSpPr>
        <p:spPr>
          <a:xfrm>
            <a:off x="2402172" y="1822634"/>
            <a:ext cx="2684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Taxi flow prediction</a:t>
            </a:r>
            <a:endParaRPr lang="zh-CN" altLang="en-US" sz="2400" dirty="0"/>
          </a:p>
        </p:txBody>
      </p:sp>
      <p:sp>
        <p:nvSpPr>
          <p:cNvPr id="32" name="文本框 136">
            <a:extLst>
              <a:ext uri="{FF2B5EF4-FFF2-40B4-BE49-F238E27FC236}">
                <a16:creationId xmlns:a16="http://schemas.microsoft.com/office/drawing/2014/main" id="{DE38BE82-A0B3-462A-A2D1-AE3F96A6A33E}"/>
              </a:ext>
            </a:extLst>
          </p:cNvPr>
          <p:cNvSpPr txBox="1"/>
          <p:nvPr/>
        </p:nvSpPr>
        <p:spPr>
          <a:xfrm>
            <a:off x="7553322" y="1635633"/>
            <a:ext cx="439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12-hour flows to predict the next 3-hour flows.</a:t>
            </a:r>
            <a:endParaRPr lang="zh-CN" altLang="en-US" sz="2400" dirty="0"/>
          </a:p>
        </p:txBody>
      </p:sp>
      <p:sp>
        <p:nvSpPr>
          <p:cNvPr id="33" name="文本框 136">
            <a:extLst>
              <a:ext uri="{FF2B5EF4-FFF2-40B4-BE49-F238E27FC236}">
                <a16:creationId xmlns:a16="http://schemas.microsoft.com/office/drawing/2014/main" id="{5EDC575F-01DF-4932-9183-DD9E3410B4F7}"/>
              </a:ext>
            </a:extLst>
          </p:cNvPr>
          <p:cNvSpPr txBox="1"/>
          <p:nvPr/>
        </p:nvSpPr>
        <p:spPr>
          <a:xfrm>
            <a:off x="2476870" y="2771301"/>
            <a:ext cx="351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Traffic speed prediction</a:t>
            </a:r>
            <a:endParaRPr lang="zh-CN" altLang="en-US" sz="2400" dirty="0"/>
          </a:p>
        </p:txBody>
      </p:sp>
      <p:sp>
        <p:nvSpPr>
          <p:cNvPr id="34" name="文本框 136">
            <a:extLst>
              <a:ext uri="{FF2B5EF4-FFF2-40B4-BE49-F238E27FC236}">
                <a16:creationId xmlns:a16="http://schemas.microsoft.com/office/drawing/2014/main" id="{04BA9D0E-7DF2-4EF2-91FB-2D3C6DDBF40E}"/>
              </a:ext>
            </a:extLst>
          </p:cNvPr>
          <p:cNvSpPr txBox="1"/>
          <p:nvPr/>
        </p:nvSpPr>
        <p:spPr>
          <a:xfrm>
            <a:off x="5706736" y="2769669"/>
            <a:ext cx="99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7:1:2</a:t>
            </a:r>
            <a:endParaRPr lang="zh-CN" altLang="en-US" sz="2400" dirty="0"/>
          </a:p>
        </p:txBody>
      </p:sp>
      <p:sp>
        <p:nvSpPr>
          <p:cNvPr id="35" name="文本框 136">
            <a:extLst>
              <a:ext uri="{FF2B5EF4-FFF2-40B4-BE49-F238E27FC236}">
                <a16:creationId xmlns:a16="http://schemas.microsoft.com/office/drawing/2014/main" id="{13044239-8F1C-42B4-8543-1CC51682039E}"/>
              </a:ext>
            </a:extLst>
          </p:cNvPr>
          <p:cNvSpPr txBox="1"/>
          <p:nvPr/>
        </p:nvSpPr>
        <p:spPr>
          <a:xfrm>
            <a:off x="7518410" y="2585002"/>
            <a:ext cx="4673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60-minute traffic speed to predict speed in the next 60 minutes.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9" grpId="0"/>
      <p:bldP spid="27" grpId="0" animBg="1"/>
      <p:bldP spid="29" grpId="0"/>
      <p:bldP spid="28" grpId="0"/>
      <p:bldP spid="31" grpId="0"/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C6EFC-E535-4C76-A927-B407079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AED97-5059-4FF7-BEDF-81539503E81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8B431D93-22DC-4D43-ACF7-9B6DAD9DD8CC}"/>
              </a:ext>
            </a:extLst>
          </p:cNvPr>
          <p:cNvSpPr txBox="1"/>
          <p:nvPr/>
        </p:nvSpPr>
        <p:spPr>
          <a:xfrm>
            <a:off x="856339" y="1173968"/>
            <a:ext cx="31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时空特征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C98EAD-ACF3-40BA-A49F-8489AADB958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136">
            <a:extLst>
              <a:ext uri="{FF2B5EF4-FFF2-40B4-BE49-F238E27FC236}">
                <a16:creationId xmlns:a16="http://schemas.microsoft.com/office/drawing/2014/main" id="{104EC2D8-594B-4133-A413-51860017C363}"/>
              </a:ext>
            </a:extLst>
          </p:cNvPr>
          <p:cNvSpPr txBox="1"/>
          <p:nvPr/>
        </p:nvSpPr>
        <p:spPr>
          <a:xfrm>
            <a:off x="1236383" y="2366568"/>
            <a:ext cx="11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节点：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BF62D9-C495-4FE8-A7E0-C3EA899F6E3A}"/>
              </a:ext>
            </a:extLst>
          </p:cNvPr>
          <p:cNvSpPr txBox="1"/>
          <p:nvPr/>
        </p:nvSpPr>
        <p:spPr>
          <a:xfrm>
            <a:off x="1108296" y="3758112"/>
            <a:ext cx="223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图上节点特征</a:t>
            </a:r>
            <a:endParaRPr lang="zh-CN" altLang="en-US" sz="2400" dirty="0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EDEB6DD9-6991-4A61-B832-462CCED61281}"/>
              </a:ext>
            </a:extLst>
          </p:cNvPr>
          <p:cNvSpPr/>
          <p:nvPr/>
        </p:nvSpPr>
        <p:spPr bwMode="auto">
          <a:xfrm>
            <a:off x="856339" y="1877178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文本框 136">
            <a:extLst>
              <a:ext uri="{FF2B5EF4-FFF2-40B4-BE49-F238E27FC236}">
                <a16:creationId xmlns:a16="http://schemas.microsoft.com/office/drawing/2014/main" id="{403D9030-5B62-4C78-A6B8-5F7003D5AB94}"/>
              </a:ext>
            </a:extLst>
          </p:cNvPr>
          <p:cNvSpPr txBox="1"/>
          <p:nvPr/>
        </p:nvSpPr>
        <p:spPr>
          <a:xfrm>
            <a:off x="6615302" y="3843158"/>
            <a:ext cx="216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问题定义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7E0E448-4D8A-40E3-A91D-B4B47B11C982}"/>
              </a:ext>
            </a:extLst>
          </p:cNvPr>
          <p:cNvSpPr/>
          <p:nvPr/>
        </p:nvSpPr>
        <p:spPr bwMode="auto">
          <a:xfrm>
            <a:off x="6273312" y="397647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331454-4F2B-48F7-B5AE-B6F84B09A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98" y="1791086"/>
            <a:ext cx="1694392" cy="4451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5CDE17-78F0-44DB-8E51-35BE2A4D5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19" y="2351454"/>
            <a:ext cx="2717229" cy="4616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20D89FE-F3CE-41DA-868F-1F0F127CC5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77" y="2952043"/>
            <a:ext cx="2926520" cy="400110"/>
          </a:xfrm>
          <a:prstGeom prst="rect">
            <a:avLst/>
          </a:prstGeom>
        </p:spPr>
      </p:pic>
      <p:sp>
        <p:nvSpPr>
          <p:cNvPr id="22" name="文本框 136">
            <a:extLst>
              <a:ext uri="{FF2B5EF4-FFF2-40B4-BE49-F238E27FC236}">
                <a16:creationId xmlns:a16="http://schemas.microsoft.com/office/drawing/2014/main" id="{1756F422-F00A-48D3-BEB1-47EB4874A167}"/>
              </a:ext>
            </a:extLst>
          </p:cNvPr>
          <p:cNvSpPr txBox="1"/>
          <p:nvPr/>
        </p:nvSpPr>
        <p:spPr>
          <a:xfrm>
            <a:off x="1452597" y="2943465"/>
            <a:ext cx="8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 边：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9C2B69A-1D55-4E7E-A227-A2DB4A463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97" y="5211211"/>
            <a:ext cx="4124103" cy="53792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79C0602-C2BC-4AAA-A160-2F514E274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97" y="4550394"/>
            <a:ext cx="2649294" cy="537927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E72A7DE1-6AB5-499E-ABAD-1E083EA1160B}"/>
              </a:ext>
            </a:extLst>
          </p:cNvPr>
          <p:cNvGrpSpPr/>
          <p:nvPr/>
        </p:nvGrpSpPr>
        <p:grpSpPr>
          <a:xfrm>
            <a:off x="6403428" y="4421720"/>
            <a:ext cx="5776360" cy="840820"/>
            <a:chOff x="6245778" y="1741466"/>
            <a:chExt cx="5776360" cy="840820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C52E8B8A-7109-49B2-AFBD-41C11D967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778" y="1804415"/>
              <a:ext cx="2713457" cy="641363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8DF12481-8FB2-4E1C-948D-739C08EE2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680" y="1918431"/>
              <a:ext cx="2713458" cy="582641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A86A9C32-CC66-48C1-889E-CF759268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1146" y="1741466"/>
              <a:ext cx="627654" cy="840820"/>
            </a:xfrm>
            <a:prstGeom prst="rect">
              <a:avLst/>
            </a:prstGeom>
          </p:spPr>
        </p:pic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9A740FB-57F5-4662-BB2E-52AFED1BD24B}"/>
              </a:ext>
            </a:extLst>
          </p:cNvPr>
          <p:cNvSpPr txBox="1"/>
          <p:nvPr/>
        </p:nvSpPr>
        <p:spPr>
          <a:xfrm>
            <a:off x="6531450" y="1173968"/>
            <a:ext cx="223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图上的元信息</a:t>
            </a:r>
          </a:p>
        </p:txBody>
      </p:sp>
      <p:sp>
        <p:nvSpPr>
          <p:cNvPr id="37" name="星形: 五角 36">
            <a:extLst>
              <a:ext uri="{FF2B5EF4-FFF2-40B4-BE49-F238E27FC236}">
                <a16:creationId xmlns:a16="http://schemas.microsoft.com/office/drawing/2014/main" id="{11F67AC0-1395-411D-B674-AB8BE23E2E4B}"/>
              </a:ext>
            </a:extLst>
          </p:cNvPr>
          <p:cNvSpPr/>
          <p:nvPr/>
        </p:nvSpPr>
        <p:spPr bwMode="auto">
          <a:xfrm>
            <a:off x="6273312" y="1254520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文本框 136">
            <a:extLst>
              <a:ext uri="{FF2B5EF4-FFF2-40B4-BE49-F238E27FC236}">
                <a16:creationId xmlns:a16="http://schemas.microsoft.com/office/drawing/2014/main" id="{E6A74258-9B1E-466A-A33C-F4CDAF5243E5}"/>
              </a:ext>
            </a:extLst>
          </p:cNvPr>
          <p:cNvSpPr txBox="1"/>
          <p:nvPr/>
        </p:nvSpPr>
        <p:spPr>
          <a:xfrm>
            <a:off x="6531450" y="1762799"/>
            <a:ext cx="11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节点：</a:t>
            </a:r>
          </a:p>
        </p:txBody>
      </p:sp>
      <p:sp>
        <p:nvSpPr>
          <p:cNvPr id="39" name="文本框 136">
            <a:extLst>
              <a:ext uri="{FF2B5EF4-FFF2-40B4-BE49-F238E27FC236}">
                <a16:creationId xmlns:a16="http://schemas.microsoft.com/office/drawing/2014/main" id="{6F2CE311-9ABA-4551-BADA-80571D81D4D4}"/>
              </a:ext>
            </a:extLst>
          </p:cNvPr>
          <p:cNvSpPr txBox="1"/>
          <p:nvPr/>
        </p:nvSpPr>
        <p:spPr>
          <a:xfrm>
            <a:off x="7504591" y="1749478"/>
            <a:ext cx="3451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/>
              <a:t>POI</a:t>
            </a:r>
            <a:r>
              <a:rPr lang="zh-CN" altLang="en-US" sz="2000" dirty="0"/>
              <a:t>类型，该节点区内道路和车道数量</a:t>
            </a:r>
          </a:p>
        </p:txBody>
      </p:sp>
      <p:sp>
        <p:nvSpPr>
          <p:cNvPr id="40" name="文本框 136">
            <a:extLst>
              <a:ext uri="{FF2B5EF4-FFF2-40B4-BE49-F238E27FC236}">
                <a16:creationId xmlns:a16="http://schemas.microsoft.com/office/drawing/2014/main" id="{8F609607-E395-4AF6-9F72-A10FD477EDA0}"/>
              </a:ext>
            </a:extLst>
          </p:cNvPr>
          <p:cNvSpPr txBox="1"/>
          <p:nvPr/>
        </p:nvSpPr>
        <p:spPr>
          <a:xfrm>
            <a:off x="6731125" y="2657882"/>
            <a:ext cx="11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边：</a:t>
            </a:r>
          </a:p>
        </p:txBody>
      </p:sp>
      <p:sp>
        <p:nvSpPr>
          <p:cNvPr id="41" name="文本框 136">
            <a:extLst>
              <a:ext uri="{FF2B5EF4-FFF2-40B4-BE49-F238E27FC236}">
                <a16:creationId xmlns:a16="http://schemas.microsoft.com/office/drawing/2014/main" id="{CD52D30D-4542-48D4-BB79-B277918BBDF6}"/>
              </a:ext>
            </a:extLst>
          </p:cNvPr>
          <p:cNvSpPr txBox="1"/>
          <p:nvPr/>
        </p:nvSpPr>
        <p:spPr>
          <a:xfrm>
            <a:off x="7553425" y="2686082"/>
            <a:ext cx="3451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连接两个节点的车道数量与小路数量</a:t>
            </a:r>
          </a:p>
        </p:txBody>
      </p:sp>
      <p:sp>
        <p:nvSpPr>
          <p:cNvPr id="42" name="星形: 五角 41">
            <a:extLst>
              <a:ext uri="{FF2B5EF4-FFF2-40B4-BE49-F238E27FC236}">
                <a16:creationId xmlns:a16="http://schemas.microsoft.com/office/drawing/2014/main" id="{456A3042-7DF1-4775-B028-40696E84F68E}"/>
              </a:ext>
            </a:extLst>
          </p:cNvPr>
          <p:cNvSpPr/>
          <p:nvPr/>
        </p:nvSpPr>
        <p:spPr bwMode="auto">
          <a:xfrm>
            <a:off x="833447" y="3847747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4" grpId="0"/>
      <p:bldP spid="45" grpId="0" animBg="1"/>
      <p:bldP spid="36" grpId="0"/>
      <p:bldP spid="37" grpId="0" animBg="1"/>
      <p:bldP spid="38" grpId="0"/>
      <p:bldP spid="39" grpId="0"/>
      <p:bldP spid="40" grpId="0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4DF4A6-3F09-4579-89EF-C56E58348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91" y="1256612"/>
            <a:ext cx="8634378" cy="4344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141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RNN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D5D045-9CCF-492F-BCB2-4F6D6E202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29" y="1725953"/>
            <a:ext cx="4560314" cy="6641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4C60AC-D829-473D-89DD-84E3D9F0D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79" y="1173968"/>
            <a:ext cx="3810380" cy="127012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A62C5DC-5413-4B2D-B551-4586CCE4E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8" y="2637467"/>
            <a:ext cx="6595575" cy="1391966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8E0A4C3-55D8-474F-A41A-CB58596C51B4}"/>
              </a:ext>
            </a:extLst>
          </p:cNvPr>
          <p:cNvCxnSpPr/>
          <p:nvPr/>
        </p:nvCxnSpPr>
        <p:spPr bwMode="auto">
          <a:xfrm>
            <a:off x="1188720" y="3149600"/>
            <a:ext cx="3322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D3C65E2-0CC8-4AF6-BBEF-363F45B1CFCE}"/>
              </a:ext>
            </a:extLst>
          </p:cNvPr>
          <p:cNvCxnSpPr/>
          <p:nvPr/>
        </p:nvCxnSpPr>
        <p:spPr bwMode="auto">
          <a:xfrm>
            <a:off x="1198880" y="3489960"/>
            <a:ext cx="3322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DE559E6-DB80-4E6B-8670-CA3AEA617B56}"/>
              </a:ext>
            </a:extLst>
          </p:cNvPr>
          <p:cNvCxnSpPr>
            <a:cxnSpLocks/>
          </p:cNvCxnSpPr>
          <p:nvPr/>
        </p:nvCxnSpPr>
        <p:spPr bwMode="auto">
          <a:xfrm>
            <a:off x="1188720" y="4029433"/>
            <a:ext cx="6197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262D943-F8C3-4D24-A4DC-66090C88B350}"/>
              </a:ext>
            </a:extLst>
          </p:cNvPr>
          <p:cNvSpPr txBox="1"/>
          <p:nvPr/>
        </p:nvSpPr>
        <p:spPr>
          <a:xfrm>
            <a:off x="4724399" y="2735281"/>
            <a:ext cx="114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更新门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373F92-CEEE-4764-9A7C-039298B0CC16}"/>
              </a:ext>
            </a:extLst>
          </p:cNvPr>
          <p:cNvSpPr txBox="1"/>
          <p:nvPr/>
        </p:nvSpPr>
        <p:spPr>
          <a:xfrm>
            <a:off x="4724400" y="3120628"/>
            <a:ext cx="114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重置门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E055829-971D-4A4F-ADB4-981BB5C2C142}"/>
              </a:ext>
            </a:extLst>
          </p:cNvPr>
          <p:cNvSpPr txBox="1"/>
          <p:nvPr/>
        </p:nvSpPr>
        <p:spPr>
          <a:xfrm>
            <a:off x="7638795" y="3661608"/>
            <a:ext cx="114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传输状态</a:t>
            </a:r>
          </a:p>
        </p:txBody>
      </p:sp>
    </p:spTree>
    <p:extLst>
      <p:ext uri="{BB962C8B-B14F-4D97-AF65-F5344CB8AC3E}">
        <p14:creationId xmlns:p14="http://schemas.microsoft.com/office/powerpoint/2010/main" val="13071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254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Meta-GAT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EC103A-6111-4595-8FB0-0E19F6990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455" y="991088"/>
            <a:ext cx="3814195" cy="21276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5441D7-BDF4-4F68-80F9-4B13AF09E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01" y="3429000"/>
            <a:ext cx="5971927" cy="5232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7E62E7-6C83-4DAC-8117-89F73C553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01" y="1913928"/>
            <a:ext cx="4242323" cy="523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89C5A5-3F10-45A9-80C6-55EA49DA623D}"/>
                  </a:ext>
                </a:extLst>
              </p:cNvPr>
              <p:cNvSpPr txBox="1"/>
              <p:nvPr/>
            </p:nvSpPr>
            <p:spPr>
              <a:xfrm>
                <a:off x="1117401" y="2707706"/>
                <a:ext cx="23682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𝑀𝐾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89C5A5-3F10-45A9-80C6-55EA49DA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01" y="2707706"/>
                <a:ext cx="236821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3AC3D801-622D-4CBF-84A0-B1D12A87F3B0}"/>
              </a:ext>
            </a:extLst>
          </p:cNvPr>
          <p:cNvSpPr/>
          <p:nvPr/>
        </p:nvSpPr>
        <p:spPr bwMode="auto">
          <a:xfrm>
            <a:off x="7863455" y="2054911"/>
            <a:ext cx="415880" cy="39041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915DFD-0782-40D0-95C1-89D87F4B2DF0}"/>
              </a:ext>
            </a:extLst>
          </p:cNvPr>
          <p:cNvSpPr/>
          <p:nvPr/>
        </p:nvSpPr>
        <p:spPr bwMode="auto">
          <a:xfrm>
            <a:off x="8534015" y="1906359"/>
            <a:ext cx="415880" cy="39041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04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254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Meta-GAT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87B709F-4209-4DCE-A3AE-7ACB1BDC9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2" y="4048104"/>
            <a:ext cx="5121519" cy="7545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0D7F0F8-5E7A-45FB-A237-4CE268D4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11" y="4761275"/>
            <a:ext cx="5708459" cy="639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9FF4606-ADE5-4FF7-B3D7-38BF5F0BA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73" y="5407373"/>
            <a:ext cx="4373023" cy="106405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726C1A3-6E18-4611-92C0-216F0BB01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260" y="1173968"/>
            <a:ext cx="3149390" cy="268577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2FD9D9B-B010-47C4-95EA-0EAB6D1C61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1" y="1870767"/>
            <a:ext cx="5971927" cy="5232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F096ED4-7841-4729-90FE-B5ED46F38173}"/>
              </a:ext>
            </a:extLst>
          </p:cNvPr>
          <p:cNvSpPr txBox="1"/>
          <p:nvPr/>
        </p:nvSpPr>
        <p:spPr>
          <a:xfrm>
            <a:off x="9794240" y="1947710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a(0,1)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9227DEF-7FB4-40E7-B898-6EE4B4EBDF6C}"/>
              </a:ext>
            </a:extLst>
          </p:cNvPr>
          <p:cNvSpPr txBox="1"/>
          <p:nvPr/>
        </p:nvSpPr>
        <p:spPr>
          <a:xfrm>
            <a:off x="10130399" y="2790901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a(0,2)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ADE3EBC-1C5D-45FB-8B6A-D35C5B80D60F}"/>
              </a:ext>
            </a:extLst>
          </p:cNvPr>
          <p:cNvSpPr txBox="1"/>
          <p:nvPr/>
        </p:nvSpPr>
        <p:spPr>
          <a:xfrm>
            <a:off x="9419199" y="2721452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a(0,3)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C337C25-B190-47B2-A563-88E93051EF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49" y="2583938"/>
            <a:ext cx="6371800" cy="74436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9F3258A-8D6D-4B56-9B38-4F1192C7C6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18" y="3429000"/>
            <a:ext cx="4599668" cy="53374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DC5CFDA3-BF39-4FED-B52B-295AA09E45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02" y="4782030"/>
            <a:ext cx="3673187" cy="10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254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Meta-RNN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DECE02-2191-4D38-816E-8F9E5B03A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84" y="971557"/>
            <a:ext cx="3083566" cy="26368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2679D8-281D-4586-8B55-BDC8087CF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02" y="1717877"/>
            <a:ext cx="5195298" cy="8177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B7DF7B-6BD9-4FB6-B99F-30930336F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0" y="2651172"/>
            <a:ext cx="4906680" cy="60282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EF76AF8-2F70-43B6-9A24-C6C12468E3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0" y="3470953"/>
            <a:ext cx="2958317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FD2A6-66D5-4622-82A6-B6A6BC98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61C9B-EBFC-4810-9947-4A64660B0C31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创新点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0DBE07CC-B759-4BA5-A5BE-1C28E05501F7}"/>
              </a:ext>
            </a:extLst>
          </p:cNvPr>
          <p:cNvSpPr txBox="1"/>
          <p:nvPr/>
        </p:nvSpPr>
        <p:spPr>
          <a:xfrm>
            <a:off x="856339" y="1166937"/>
            <a:ext cx="793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通过元数据生成模型训练参数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E8230D-2E37-47EB-97B5-ECC84BBF8534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538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327</Words>
  <Application>Microsoft Office PowerPoint</Application>
  <PresentationFormat>宽屏</PresentationFormat>
  <Paragraphs>68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NimbusRomNo9L-Medi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ST-MetaNet  ( Urban Traffic Prediction from Spatio-Temporal Data  Using Deep Meta Learning 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天璞</cp:lastModifiedBy>
  <cp:revision>2760</cp:revision>
  <dcterms:created xsi:type="dcterms:W3CDTF">2015-07-07T01:37:00Z</dcterms:created>
  <dcterms:modified xsi:type="dcterms:W3CDTF">2021-12-09T01:20:12Z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