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74" r:id="rId2"/>
    <p:sldId id="816" r:id="rId3"/>
    <p:sldId id="817" r:id="rId4"/>
    <p:sldId id="781" r:id="rId5"/>
    <p:sldId id="811" r:id="rId6"/>
    <p:sldId id="819" r:id="rId7"/>
    <p:sldId id="818" r:id="rId8"/>
    <p:sldId id="820" r:id="rId9"/>
    <p:sldId id="821" r:id="rId10"/>
    <p:sldId id="786" r:id="rId1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5D8303-87F0-479F-8C36-6406DB9038FD}">
          <p14:sldIdLst>
            <p14:sldId id="674"/>
            <p14:sldId id="816"/>
            <p14:sldId id="817"/>
            <p14:sldId id="781"/>
            <p14:sldId id="811"/>
            <p14:sldId id="819"/>
            <p14:sldId id="818"/>
            <p14:sldId id="820"/>
            <p14:sldId id="821"/>
            <p14:sldId id="7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天璞" initials="张" lastIdx="32" clrIdx="0">
    <p:extLst>
      <p:ext uri="{19B8F6BF-5375-455C-9EA6-DF929625EA0E}">
        <p15:presenceInfo xmlns:p15="http://schemas.microsoft.com/office/powerpoint/2012/main" userId="f7d8229916edc8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903"/>
    <a:srgbClr val="00A602"/>
    <a:srgbClr val="E7E703"/>
    <a:srgbClr val="DADA02"/>
    <a:srgbClr val="01E403"/>
    <a:srgbClr val="01EA03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1" autoAdjust="0"/>
    <p:restoredTop sz="92616" autoAdjust="0"/>
  </p:normalViewPr>
  <p:slideViewPr>
    <p:cSldViewPr snapToGrid="0">
      <p:cViewPr varScale="1">
        <p:scale>
          <a:sx n="80" d="100"/>
          <a:sy n="80" d="100"/>
        </p:scale>
        <p:origin x="787" y="48"/>
      </p:cViewPr>
      <p:guideLst>
        <p:guide orient="horz" pos="2251"/>
        <p:guide pos="3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>
        <p:guide orient="horz" pos="5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5T15:12:27.375" idx="32">
    <p:pos x="1846" y="2213"/>
    <p:text>pf出度  pb入度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6B287-1E6D-4E68-AD8A-5F739E046AE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1E011-CD3E-44E2-B764-98307EEB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CB32A04-BF98-4222-8710-9C4AD73D42A8}" type="datetimeFigureOut">
              <a:rPr lang="zh-CN" altLang="en-US"/>
              <a:t>2021/10/27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3EAC223-257E-49CA-A71B-08C4C48200E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假设节点特征只有一个，并且仅有</a:t>
            </a:r>
            <a:r>
              <a:rPr lang="en-US" altLang="zh-CN" dirty="0"/>
              <a:t>8</a:t>
            </a:r>
            <a:r>
              <a:rPr lang="zh-CN" altLang="en-US" dirty="0"/>
              <a:t>个时间点。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47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9A016-DBB2-46CF-9139-A3508D5AE286}" type="datetime1">
              <a:rPr lang="zh-CN" altLang="en-US"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1DBEA-AC53-4732-90EE-2C74BDBDF5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7307E-A172-4460-9982-925C71A6B8DC}" type="datetime1">
              <a:rPr lang="zh-CN" altLang="en-US"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49E81-7878-41B2-9F6C-3F5F5E5DB2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74314-2BA7-478A-B207-0F0935DF5687}" type="datetime1">
              <a:rPr lang="zh-CN" altLang="en-US"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3146F-7A32-4516-9CA1-05C6CB4887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56F75-E991-4ED2-8154-6353DC9608A7}" type="datetime1">
              <a:rPr lang="zh-CN" altLang="en-US"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69519-009A-452E-8A17-401B558433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55183-C09F-4E85-9B49-9005BD94744F}" type="datetime1">
              <a:rPr lang="zh-CN" altLang="en-US"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C36D-19FE-4D42-B935-E24B036F03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1F063-CD06-46CE-AE8B-BD7E564FF1D9}" type="datetime1">
              <a:rPr lang="zh-CN" altLang="en-US"/>
              <a:t>2021/10/27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407EA-974B-45D8-8BC9-7AABCCF09B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564D-BADE-46BF-B098-D2A75A8C28BC}" type="datetime1">
              <a:rPr lang="zh-CN" altLang="en-US"/>
              <a:t>2021/10/27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8CD6-735A-4778-82FE-799D78CA1F5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025D6-E5A2-44EA-931E-5067CB9BC45D}" type="datetime1">
              <a:rPr lang="zh-CN" altLang="en-US"/>
              <a:t>2021/10/27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5A225-3B4D-4D55-8B04-B00F557026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>
            <a:cxnSpLocks noChangeShapeType="1"/>
          </p:cNvCxnSpPr>
          <p:nvPr userDrawn="1"/>
        </p:nvCxnSpPr>
        <p:spPr bwMode="auto">
          <a:xfrm>
            <a:off x="379413" y="782638"/>
            <a:ext cx="11507787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0E959-A6A4-4DCF-A15B-95CBEFC1A72B}" type="datetime1">
              <a:rPr lang="zh-CN" altLang="en-US"/>
              <a:t>2021/10/27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78938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9D328-9EBC-4F08-9C33-2306C0035A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49F1D-C65F-4B53-8788-8D2E771F47FC}" type="datetime1">
              <a:rPr lang="zh-CN" altLang="en-US"/>
              <a:t>2021/10/27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4ABCF-87DA-4035-9DA7-8CC935A4B5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A9B9F-599C-4608-B167-50DB73AE8B38}" type="datetime1">
              <a:rPr lang="zh-CN" altLang="en-US"/>
              <a:t>2021/10/27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76C16-BBEC-4FF7-823E-171AD5579B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927AA3-C709-4A82-ABE8-555C9D218FBC}" type="datetime1">
              <a:rPr lang="zh-CN" altLang="en-US"/>
              <a:t>2021/10/27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8FFDC8-8771-48F8-AFC7-6AD9086DFBA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comments" Target="../comments/comment1.xml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9175" y="1400242"/>
            <a:ext cx="9937750" cy="2387600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ffectLst/>
                <a:latin typeface="NimbusRomNo9L-Regu"/>
              </a:rPr>
              <a:t>Graph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NimbusRomNo9L-Regu"/>
              </a:rPr>
              <a:t>WaveNet</a:t>
            </a:r>
            <a:br>
              <a:rPr lang="en-US" altLang="zh-CN" dirty="0"/>
            </a:br>
            <a:br>
              <a:rPr lang="en-US" altLang="zh-CN" sz="2800" dirty="0"/>
            </a:b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effectLst/>
                <a:latin typeface="NimbusRomNo9L-Medi"/>
              </a:rPr>
              <a:t>Graph </a:t>
            </a:r>
            <a:r>
              <a:rPr lang="en-US" altLang="zh-CN" sz="2800" b="1" dirty="0" err="1">
                <a:solidFill>
                  <a:srgbClr val="000000"/>
                </a:solidFill>
                <a:effectLst/>
                <a:latin typeface="NimbusRomNo9L-Medi"/>
              </a:rPr>
              <a:t>WaveNet</a:t>
            </a:r>
            <a:r>
              <a:rPr lang="en-US" altLang="zh-CN" sz="2800" b="1" dirty="0">
                <a:solidFill>
                  <a:srgbClr val="000000"/>
                </a:solidFill>
                <a:effectLst/>
                <a:latin typeface="NimbusRomNo9L-Medi"/>
              </a:rPr>
              <a:t> for Deep Spatial-Temporal Graph Modeling 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br>
              <a:rPr lang="zh-CN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</a:b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48266" y="5293380"/>
            <a:ext cx="5859558" cy="1655762"/>
          </a:xfrm>
        </p:spPr>
        <p:txBody>
          <a:bodyPr/>
          <a:lstStyle/>
          <a:p>
            <a:r>
              <a:rPr lang="zh-CN" altLang="en-US" dirty="0"/>
              <a:t>汇报人：张天璞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C214A-156C-4F16-B8B5-780570152D44}"/>
              </a:ext>
            </a:extLst>
          </p:cNvPr>
          <p:cNvSpPr txBox="1"/>
          <p:nvPr/>
        </p:nvSpPr>
        <p:spPr>
          <a:xfrm>
            <a:off x="5592429" y="2905780"/>
            <a:ext cx="378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2019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1F0B65-102F-480F-B057-DDD969186E0B}"/>
              </a:ext>
            </a:extLst>
          </p:cNvPr>
          <p:cNvSpPr txBox="1"/>
          <p:nvPr/>
        </p:nvSpPr>
        <p:spPr>
          <a:xfrm>
            <a:off x="5493930" y="3628133"/>
            <a:ext cx="669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(IJCAI)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B832404-8E26-4830-A51D-E2A3BA535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03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F7ECB7-D9AA-4F74-BF25-09A82793DD71}"/>
              </a:ext>
            </a:extLst>
          </p:cNvPr>
          <p:cNvSpPr txBox="1"/>
          <p:nvPr/>
        </p:nvSpPr>
        <p:spPr>
          <a:xfrm>
            <a:off x="3829976" y="4349145"/>
            <a:ext cx="6152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 Conference Rank: CCF A )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12458"/>
            <a:ext cx="9144000" cy="2387600"/>
          </a:xfrm>
        </p:spPr>
        <p:txBody>
          <a:bodyPr/>
          <a:lstStyle/>
          <a:p>
            <a:r>
              <a:rPr lang="en-US" altLang="zh-CN" dirty="0"/>
              <a:t>END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6000"/>
              <a:t>Thank you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10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简介</a:t>
            </a:r>
            <a:endParaRPr lang="en-US" altLang="zh-CN" sz="2800" b="1" dirty="0"/>
          </a:p>
        </p:txBody>
      </p:sp>
      <p:sp>
        <p:nvSpPr>
          <p:cNvPr id="5" name="文本框 136">
            <a:extLst>
              <a:ext uri="{FF2B5EF4-FFF2-40B4-BE49-F238E27FC236}">
                <a16:creationId xmlns:a16="http://schemas.microsoft.com/office/drawing/2014/main" id="{310A23B6-1D6D-44E8-9AEC-8039F64B73EB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effectLst/>
                <a:latin typeface="NimbusRomNo9L-Medi"/>
              </a:rPr>
              <a:t>数据集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74E4185-AFD3-45FA-A794-2C1B5AEB2F25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136">
            <a:extLst>
              <a:ext uri="{FF2B5EF4-FFF2-40B4-BE49-F238E27FC236}">
                <a16:creationId xmlns:a16="http://schemas.microsoft.com/office/drawing/2014/main" id="{61A6CE94-F29E-4A0B-A335-F35606A664B6}"/>
              </a:ext>
            </a:extLst>
          </p:cNvPr>
          <p:cNvSpPr txBox="1"/>
          <p:nvPr/>
        </p:nvSpPr>
        <p:spPr>
          <a:xfrm>
            <a:off x="1069403" y="1796188"/>
            <a:ext cx="193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METR-LA</a:t>
            </a:r>
            <a:endParaRPr lang="zh-CN" altLang="en-US" sz="2400" dirty="0"/>
          </a:p>
        </p:txBody>
      </p:sp>
      <p:sp>
        <p:nvSpPr>
          <p:cNvPr id="8" name="文本框 136">
            <a:extLst>
              <a:ext uri="{FF2B5EF4-FFF2-40B4-BE49-F238E27FC236}">
                <a16:creationId xmlns:a16="http://schemas.microsoft.com/office/drawing/2014/main" id="{F77B6890-7DDD-45D9-9018-6AFA569FA1D0}"/>
              </a:ext>
            </a:extLst>
          </p:cNvPr>
          <p:cNvSpPr txBox="1"/>
          <p:nvPr/>
        </p:nvSpPr>
        <p:spPr>
          <a:xfrm>
            <a:off x="1069403" y="2418408"/>
            <a:ext cx="193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PEMS-BAY</a:t>
            </a:r>
            <a:endParaRPr lang="zh-CN" altLang="en-US" sz="2400" dirty="0"/>
          </a:p>
        </p:txBody>
      </p:sp>
      <p:sp>
        <p:nvSpPr>
          <p:cNvPr id="9" name="文本框 136">
            <a:extLst>
              <a:ext uri="{FF2B5EF4-FFF2-40B4-BE49-F238E27FC236}">
                <a16:creationId xmlns:a16="http://schemas.microsoft.com/office/drawing/2014/main" id="{E7890A0D-E117-4EDB-82ED-8F74C7AD40E8}"/>
              </a:ext>
            </a:extLst>
          </p:cNvPr>
          <p:cNvSpPr txBox="1"/>
          <p:nvPr/>
        </p:nvSpPr>
        <p:spPr>
          <a:xfrm>
            <a:off x="856339" y="383874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/>
              <a:t>前人研究工作不足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EFFC0C-1604-493D-88E1-4671BF5417CD}"/>
              </a:ext>
            </a:extLst>
          </p:cNvPr>
          <p:cNvSpPr/>
          <p:nvPr/>
        </p:nvSpPr>
        <p:spPr bwMode="auto">
          <a:xfrm>
            <a:off x="514350" y="397206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36">
            <a:extLst>
              <a:ext uri="{FF2B5EF4-FFF2-40B4-BE49-F238E27FC236}">
                <a16:creationId xmlns:a16="http://schemas.microsoft.com/office/drawing/2014/main" id="{73EB456F-F11C-48E7-AE9C-F81DA16BD73D}"/>
              </a:ext>
            </a:extLst>
          </p:cNvPr>
          <p:cNvSpPr txBox="1"/>
          <p:nvPr/>
        </p:nvSpPr>
        <p:spPr>
          <a:xfrm>
            <a:off x="1309100" y="4548266"/>
            <a:ext cx="7319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rgbClr val="000000"/>
                </a:solidFill>
                <a:latin typeface="NimbusRomNo9L-Medi"/>
              </a:rPr>
              <a:t>大多数工作都是基于固定的图结构获取空间依赖性</a:t>
            </a:r>
            <a:endParaRPr lang="zh-CN" altLang="en-US" sz="2000" dirty="0"/>
          </a:p>
        </p:txBody>
      </p:sp>
      <p:sp>
        <p:nvSpPr>
          <p:cNvPr id="12" name="文本框 136">
            <a:extLst>
              <a:ext uri="{FF2B5EF4-FFF2-40B4-BE49-F238E27FC236}">
                <a16:creationId xmlns:a16="http://schemas.microsoft.com/office/drawing/2014/main" id="{BD9AD112-3D69-40DA-B19D-5975C2E61794}"/>
              </a:ext>
            </a:extLst>
          </p:cNvPr>
          <p:cNvSpPr txBox="1"/>
          <p:nvPr/>
        </p:nvSpPr>
        <p:spPr>
          <a:xfrm>
            <a:off x="1309100" y="5331041"/>
            <a:ext cx="5766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rgbClr val="000000"/>
                </a:solidFill>
                <a:latin typeface="NimbusRomNo9L-Medi"/>
              </a:rPr>
              <a:t>目前的工作通过</a:t>
            </a:r>
            <a:r>
              <a:rPr lang="en-US" altLang="zh-CN" sz="2000" b="1" dirty="0">
                <a:solidFill>
                  <a:srgbClr val="000000"/>
                </a:solidFill>
                <a:latin typeface="NimbusRomNo9L-Medi"/>
              </a:rPr>
              <a:t>CNN</a:t>
            </a:r>
            <a:r>
              <a:rPr lang="zh-CN" altLang="en-US" sz="2000" b="1" dirty="0">
                <a:solidFill>
                  <a:srgbClr val="000000"/>
                </a:solidFill>
                <a:latin typeface="NimbusRomNo9L-Medi"/>
              </a:rPr>
              <a:t>或者</a:t>
            </a:r>
            <a:r>
              <a:rPr lang="en-US" altLang="zh-CN" sz="2000" b="1" dirty="0">
                <a:solidFill>
                  <a:srgbClr val="000000"/>
                </a:solidFill>
                <a:latin typeface="NimbusRomNo9L-Medi"/>
              </a:rPr>
              <a:t>RNN</a:t>
            </a:r>
            <a:r>
              <a:rPr lang="zh-CN" altLang="en-US" sz="2000" b="1" dirty="0">
                <a:solidFill>
                  <a:srgbClr val="000000"/>
                </a:solidFill>
                <a:latin typeface="NimbusRomNo9L-Medi"/>
              </a:rPr>
              <a:t>不能有效的获取长时间范围的时序特征</a:t>
            </a:r>
            <a:endParaRPr lang="zh-CN" altLang="en-US" sz="2000" dirty="0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B63B9C9A-D78F-440D-BB9C-504ABA2FD53C}"/>
              </a:ext>
            </a:extLst>
          </p:cNvPr>
          <p:cNvSpPr/>
          <p:nvPr/>
        </p:nvSpPr>
        <p:spPr bwMode="auto">
          <a:xfrm>
            <a:off x="7314076" y="4554997"/>
            <a:ext cx="452762" cy="30781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6627E41-7C7D-428B-AB84-0C02955E6CD3}"/>
              </a:ext>
            </a:extLst>
          </p:cNvPr>
          <p:cNvSpPr txBox="1"/>
          <p:nvPr/>
        </p:nvSpPr>
        <p:spPr>
          <a:xfrm>
            <a:off x="7935513" y="4315378"/>
            <a:ext cx="393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/>
              <a:t>通过对节点进行</a:t>
            </a:r>
            <a:r>
              <a:rPr lang="en-US" altLang="zh-CN" sz="2000" b="1" dirty="0"/>
              <a:t>node embedding</a:t>
            </a:r>
            <a:r>
              <a:rPr lang="zh-CN" altLang="en-US" sz="2000" b="1" dirty="0"/>
              <a:t>，进行自己学习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28D7FBF-5F44-4199-8245-A23AD6B6507D}"/>
              </a:ext>
            </a:extLst>
          </p:cNvPr>
          <p:cNvSpPr/>
          <p:nvPr/>
        </p:nvSpPr>
        <p:spPr bwMode="auto">
          <a:xfrm>
            <a:off x="7314076" y="5435848"/>
            <a:ext cx="452762" cy="30781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B39A3B6-5CB3-40AE-99D4-CFFB07FF5016}"/>
              </a:ext>
            </a:extLst>
          </p:cNvPr>
          <p:cNvSpPr txBox="1"/>
          <p:nvPr/>
        </p:nvSpPr>
        <p:spPr>
          <a:xfrm>
            <a:off x="7935513" y="5331041"/>
            <a:ext cx="393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/>
              <a:t>堆叠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维扩散卷增大感受野从而实现长时间范围的时序特征提取</a:t>
            </a:r>
          </a:p>
        </p:txBody>
      </p:sp>
    </p:spTree>
    <p:extLst>
      <p:ext uri="{BB962C8B-B14F-4D97-AF65-F5344CB8AC3E}">
        <p14:creationId xmlns:p14="http://schemas.microsoft.com/office/powerpoint/2010/main" val="44006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8C6EFC-E535-4C76-A927-B4070794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2AED97-5059-4FF7-BEDF-81539503E812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effectLst/>
                <a:latin typeface="NimbusRomNo9L-Medi"/>
              </a:rPr>
              <a:t>Preliminaries</a:t>
            </a:r>
            <a:endParaRPr lang="en-US" altLang="zh-CN" sz="2800" b="1" dirty="0"/>
          </a:p>
        </p:txBody>
      </p:sp>
      <p:sp>
        <p:nvSpPr>
          <p:cNvPr id="4" name="文本框 136">
            <a:extLst>
              <a:ext uri="{FF2B5EF4-FFF2-40B4-BE49-F238E27FC236}">
                <a16:creationId xmlns:a16="http://schemas.microsoft.com/office/drawing/2014/main" id="{8B431D93-22DC-4D43-ACF7-9B6DAD9DD8CC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图定义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1C98EAD-ACF3-40BA-A49F-8489AADB958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D1389A-003C-4B34-8EAF-AE2290048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931" y="1655205"/>
            <a:ext cx="1634547" cy="4616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613C55-4F26-4477-AC68-73BE72279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37" y="2326312"/>
            <a:ext cx="1846660" cy="46166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2CEC75-E00B-4522-92AB-B9AC6C7021A0}"/>
              </a:ext>
            </a:extLst>
          </p:cNvPr>
          <p:cNvSpPr txBox="1"/>
          <p:nvPr/>
        </p:nvSpPr>
        <p:spPr>
          <a:xfrm>
            <a:off x="1383023" y="2357089"/>
            <a:ext cx="1522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/>
              <a:t>邻接矩阵：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237C0AF-25A2-4AD4-9012-7917F4133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37" y="2912854"/>
            <a:ext cx="735778" cy="46166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EE85736-4790-4686-BB99-6137125A9984}"/>
              </a:ext>
            </a:extLst>
          </p:cNvPr>
          <p:cNvSpPr txBox="1"/>
          <p:nvPr/>
        </p:nvSpPr>
        <p:spPr>
          <a:xfrm>
            <a:off x="3527815" y="2900861"/>
            <a:ext cx="1470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/>
              <a:t>=0 or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23B8D19-8569-4ECE-9984-1E5B5BDCF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31" y="4283695"/>
            <a:ext cx="2170526" cy="49987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B7FB1D9-6DD9-4201-ACCD-D57F48D12B14}"/>
              </a:ext>
            </a:extLst>
          </p:cNvPr>
          <p:cNvSpPr txBox="1"/>
          <p:nvPr/>
        </p:nvSpPr>
        <p:spPr>
          <a:xfrm>
            <a:off x="1308931" y="3700692"/>
            <a:ext cx="4307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/>
              <a:t>在时间</a:t>
            </a:r>
            <a:r>
              <a:rPr lang="en-US" altLang="zh-CN" sz="2000" b="1" dirty="0"/>
              <a:t>t</a:t>
            </a:r>
            <a:r>
              <a:rPr lang="zh-CN" altLang="en-US" sz="2000" b="1" dirty="0"/>
              <a:t>下图中所有点的特征为：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041AF4B-CA8B-4CD7-815C-AC276EB5AC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21" y="1789713"/>
            <a:ext cx="4358539" cy="597432"/>
          </a:xfrm>
          <a:prstGeom prst="rect">
            <a:avLst/>
          </a:prstGeom>
        </p:spPr>
      </p:pic>
      <p:sp>
        <p:nvSpPr>
          <p:cNvPr id="19" name="文本框 136">
            <a:extLst>
              <a:ext uri="{FF2B5EF4-FFF2-40B4-BE49-F238E27FC236}">
                <a16:creationId xmlns:a16="http://schemas.microsoft.com/office/drawing/2014/main" id="{DD926F33-1931-487D-ADBB-5E10A46BD9DE}"/>
              </a:ext>
            </a:extLst>
          </p:cNvPr>
          <p:cNvSpPr txBox="1"/>
          <p:nvPr/>
        </p:nvSpPr>
        <p:spPr>
          <a:xfrm>
            <a:off x="6502537" y="1193540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输入输出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0AD0FF2-C07F-463B-9299-85F86CA4CCBD}"/>
              </a:ext>
            </a:extLst>
          </p:cNvPr>
          <p:cNvSpPr/>
          <p:nvPr/>
        </p:nvSpPr>
        <p:spPr bwMode="auto">
          <a:xfrm>
            <a:off x="6160548" y="1326855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文本框 136">
            <a:extLst>
              <a:ext uri="{FF2B5EF4-FFF2-40B4-BE49-F238E27FC236}">
                <a16:creationId xmlns:a16="http://schemas.microsoft.com/office/drawing/2014/main" id="{104EC2D8-594B-4133-A413-51860017C363}"/>
              </a:ext>
            </a:extLst>
          </p:cNvPr>
          <p:cNvSpPr txBox="1"/>
          <p:nvPr/>
        </p:nvSpPr>
        <p:spPr>
          <a:xfrm>
            <a:off x="7019390" y="3944620"/>
            <a:ext cx="3260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dirty="0"/>
              <a:t>S:</a:t>
            </a:r>
            <a:r>
              <a:rPr lang="zh-CN" altLang="en-US" sz="2400" dirty="0"/>
              <a:t>表示历史时间步长</a:t>
            </a:r>
          </a:p>
        </p:txBody>
      </p:sp>
      <p:sp>
        <p:nvSpPr>
          <p:cNvPr id="24" name="文本框 136">
            <a:extLst>
              <a:ext uri="{FF2B5EF4-FFF2-40B4-BE49-F238E27FC236}">
                <a16:creationId xmlns:a16="http://schemas.microsoft.com/office/drawing/2014/main" id="{D20D7E12-278A-465C-8FC4-B8934425C6A1}"/>
              </a:ext>
            </a:extLst>
          </p:cNvPr>
          <p:cNvSpPr txBox="1"/>
          <p:nvPr/>
        </p:nvSpPr>
        <p:spPr>
          <a:xfrm>
            <a:off x="7019391" y="4430805"/>
            <a:ext cx="2959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dirty="0"/>
              <a:t>T:</a:t>
            </a:r>
            <a:r>
              <a:rPr lang="zh-CN" altLang="en-US" sz="2400" dirty="0"/>
              <a:t>表示预测时间步长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16969FB5-0CEB-4228-A413-6C6900D166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044" y="2757198"/>
            <a:ext cx="2379551" cy="48415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7738953-DCB0-4E94-A036-99A1AFFCB1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044" y="3313283"/>
            <a:ext cx="2866608" cy="46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 animBg="1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572A3F-456F-447A-BAAD-AFB830EA3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287" y="1530749"/>
            <a:ext cx="4305723" cy="4439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96CB0E56-79A5-4C5A-B5A2-CAB664B2F278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Temporal Convolution Layer 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58384E8-7190-4032-AE80-73E09F9703EE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5AA6740-BE99-42FF-93D3-139D217BA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22" y="1979744"/>
            <a:ext cx="3112440" cy="31874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3E645D-1A2F-40BB-9C90-E8DF9ED76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510" y="4942820"/>
            <a:ext cx="6065637" cy="82123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B67E95-50C3-48BC-8509-85B2FB3B5793}"/>
              </a:ext>
            </a:extLst>
          </p:cNvPr>
          <p:cNvSpPr txBox="1"/>
          <p:nvPr/>
        </p:nvSpPr>
        <p:spPr>
          <a:xfrm>
            <a:off x="3320510" y="5939161"/>
            <a:ext cx="293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/>
              <a:t>h</a:t>
            </a:r>
            <a:r>
              <a:rPr lang="zh-CN" altLang="en-US" sz="2000" b="1" dirty="0"/>
              <a:t>的维度</a:t>
            </a:r>
            <a:r>
              <a:rPr lang="en-US" altLang="zh-CN" sz="2000" b="1" dirty="0"/>
              <a:t>[N,C,L]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83E848-582F-49B7-B17C-8F6B143F34D8}"/>
              </a:ext>
            </a:extLst>
          </p:cNvPr>
          <p:cNvSpPr txBox="1"/>
          <p:nvPr/>
        </p:nvSpPr>
        <p:spPr>
          <a:xfrm>
            <a:off x="5566562" y="5939161"/>
            <a:ext cx="1358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/>
              <a:t>N:</a:t>
            </a:r>
            <a:r>
              <a:rPr lang="zh-CN" altLang="en-US" sz="2000" b="1" dirty="0"/>
              <a:t>节点数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32F3CD-C41C-41D8-8348-FD2A376D4807}"/>
              </a:ext>
            </a:extLst>
          </p:cNvPr>
          <p:cNvSpPr txBox="1"/>
          <p:nvPr/>
        </p:nvSpPr>
        <p:spPr>
          <a:xfrm>
            <a:off x="8861764" y="5939161"/>
            <a:ext cx="1995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/>
              <a:t>L:</a:t>
            </a:r>
            <a:r>
              <a:rPr lang="zh-CN" altLang="en-US" sz="2000" b="1" dirty="0"/>
              <a:t>时间序列长度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EA2E03-7A8E-4D1E-8B80-9DB17B80D45D}"/>
              </a:ext>
            </a:extLst>
          </p:cNvPr>
          <p:cNvSpPr txBox="1"/>
          <p:nvPr/>
        </p:nvSpPr>
        <p:spPr>
          <a:xfrm>
            <a:off x="6753450" y="5939161"/>
            <a:ext cx="2292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/>
              <a:t>C: </a:t>
            </a:r>
            <a:r>
              <a:rPr lang="zh-CN" altLang="en-US" sz="2000" b="1" dirty="0"/>
              <a:t>映射后特征数</a:t>
            </a:r>
          </a:p>
        </p:txBody>
      </p:sp>
    </p:spTree>
    <p:extLst>
      <p:ext uri="{BB962C8B-B14F-4D97-AF65-F5344CB8AC3E}">
        <p14:creationId xmlns:p14="http://schemas.microsoft.com/office/powerpoint/2010/main" val="261654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7C31A9-677B-4C0F-A18D-756A703F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2E65BA-1356-4017-8D62-F7DF7D02A76C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973CCF-FAFF-43AC-A1FC-0E7F6C36A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02" y="1678232"/>
            <a:ext cx="6022453" cy="2502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8118EF4-8065-4780-811C-9D9E4CE9BEAC}"/>
              </a:ext>
            </a:extLst>
          </p:cNvPr>
          <p:cNvSpPr txBox="1"/>
          <p:nvPr/>
        </p:nvSpPr>
        <p:spPr>
          <a:xfrm>
            <a:off x="2080008" y="1868994"/>
            <a:ext cx="1827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/>
              <a:t>8</a:t>
            </a:r>
            <a:r>
              <a:rPr lang="zh-CN" altLang="en-US" sz="2400" b="1" dirty="0"/>
              <a:t>个时间点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93835F-77AB-44F6-B4A6-7CA1DFE3E8F0}"/>
              </a:ext>
            </a:extLst>
          </p:cNvPr>
          <p:cNvSpPr txBox="1"/>
          <p:nvPr/>
        </p:nvSpPr>
        <p:spPr>
          <a:xfrm>
            <a:off x="2080007" y="2689691"/>
            <a:ext cx="1827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/>
              <a:t>卷积</a:t>
            </a:r>
            <a:r>
              <a:rPr lang="en-US" altLang="zh-CN" sz="2400" b="1" dirty="0"/>
              <a:t>size:2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EBD63A-DC9E-44FE-808A-7879571E3FA5}"/>
              </a:ext>
            </a:extLst>
          </p:cNvPr>
          <p:cNvSpPr txBox="1"/>
          <p:nvPr/>
        </p:nvSpPr>
        <p:spPr>
          <a:xfrm>
            <a:off x="2080007" y="3439222"/>
            <a:ext cx="1827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/>
              <a:t>3</a:t>
            </a:r>
            <a:r>
              <a:rPr lang="zh-CN" altLang="en-US" sz="2400" b="1" dirty="0"/>
              <a:t>层卷积</a:t>
            </a:r>
          </a:p>
        </p:txBody>
      </p:sp>
      <p:sp>
        <p:nvSpPr>
          <p:cNvPr id="9" name="文本框 136">
            <a:extLst>
              <a:ext uri="{FF2B5EF4-FFF2-40B4-BE49-F238E27FC236}">
                <a16:creationId xmlns:a16="http://schemas.microsoft.com/office/drawing/2014/main" id="{C6552374-EAEA-40F8-9A04-16189A7A4D11}"/>
              </a:ext>
            </a:extLst>
          </p:cNvPr>
          <p:cNvSpPr txBox="1"/>
          <p:nvPr/>
        </p:nvSpPr>
        <p:spPr>
          <a:xfrm>
            <a:off x="856340" y="1173968"/>
            <a:ext cx="158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NimbusRomNo9L-Medi"/>
              </a:rPr>
              <a:t>TCN</a:t>
            </a:r>
            <a:endParaRPr lang="zh-CN" altLang="en-US" sz="24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3DA3C7-E219-4461-AD6E-D85F9465AEE6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46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4A6EA86-16B3-47AB-A54B-B3233868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BF12E0-D73A-4DFE-91C8-76DD9079C0E4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sp>
        <p:nvSpPr>
          <p:cNvPr id="4" name="文本框 136">
            <a:extLst>
              <a:ext uri="{FF2B5EF4-FFF2-40B4-BE49-F238E27FC236}">
                <a16:creationId xmlns:a16="http://schemas.microsoft.com/office/drawing/2014/main" id="{323071A5-B5DF-4B8E-87C5-CA73BED642E5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空间卷积</a:t>
            </a:r>
            <a:endParaRPr lang="zh-CN" altLang="en-US" sz="24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74AC38A-2795-4314-B441-1162A27AA159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8F9B96C8-CE27-4715-8E55-DB888480CBEE}"/>
              </a:ext>
            </a:extLst>
          </p:cNvPr>
          <p:cNvSpPr txBox="1"/>
          <p:nvPr/>
        </p:nvSpPr>
        <p:spPr>
          <a:xfrm>
            <a:off x="1602062" y="2014294"/>
            <a:ext cx="577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000" b="1" dirty="0" err="1">
                <a:solidFill>
                  <a:srgbClr val="000000"/>
                </a:solidFill>
                <a:effectLst/>
                <a:latin typeface="NimbusRomNo9L-Regu"/>
              </a:rPr>
              <a:t>Kipf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NimbusRomNo9L-Regu"/>
              </a:rPr>
              <a:t> and Welling GCN</a:t>
            </a:r>
            <a:endParaRPr lang="zh-CN" altLang="en-US" sz="2000" b="1" dirty="0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2741C37E-9E5B-4D33-9E0B-1769DB563BE9}"/>
              </a:ext>
            </a:extLst>
          </p:cNvPr>
          <p:cNvSpPr/>
          <p:nvPr/>
        </p:nvSpPr>
        <p:spPr bwMode="auto">
          <a:xfrm>
            <a:off x="1257025" y="2012178"/>
            <a:ext cx="341989" cy="334439"/>
          </a:xfrm>
          <a:prstGeom prst="star5">
            <a:avLst/>
          </a:prstGeom>
          <a:solidFill>
            <a:srgbClr val="01B90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136">
            <a:extLst>
              <a:ext uri="{FF2B5EF4-FFF2-40B4-BE49-F238E27FC236}">
                <a16:creationId xmlns:a16="http://schemas.microsoft.com/office/drawing/2014/main" id="{179DF2BE-7224-4C79-94C5-65A0EB2C3527}"/>
              </a:ext>
            </a:extLst>
          </p:cNvPr>
          <p:cNvSpPr txBox="1"/>
          <p:nvPr/>
        </p:nvSpPr>
        <p:spPr>
          <a:xfrm>
            <a:off x="1602062" y="3187604"/>
            <a:ext cx="577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Regu"/>
                <a:ea typeface="宋体" panose="02010600030101010101" pitchFamily="2" charset="-122"/>
              </a:rPr>
              <a:t>diffusion convolution</a:t>
            </a:r>
            <a:endParaRPr lang="zh-CN" altLang="en-US" sz="2000" b="1" dirty="0"/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4E14D245-0CFC-4A78-8DC6-AFFACBC9C84B}"/>
              </a:ext>
            </a:extLst>
          </p:cNvPr>
          <p:cNvSpPr/>
          <p:nvPr/>
        </p:nvSpPr>
        <p:spPr bwMode="auto">
          <a:xfrm>
            <a:off x="1257025" y="3185488"/>
            <a:ext cx="341989" cy="334439"/>
          </a:xfrm>
          <a:prstGeom prst="star5">
            <a:avLst/>
          </a:prstGeom>
          <a:solidFill>
            <a:srgbClr val="01B90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848441C-DD56-4FEC-A2C4-F469EA7E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443" y="1672708"/>
            <a:ext cx="2372495" cy="364383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ED5FB06-8005-43C3-8DE0-7D6EE5D9A43C}"/>
              </a:ext>
            </a:extLst>
          </p:cNvPr>
          <p:cNvSpPr txBox="1"/>
          <p:nvPr/>
        </p:nvSpPr>
        <p:spPr>
          <a:xfrm>
            <a:off x="1599014" y="434292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NimbusRomNo9L-Medi"/>
              </a:rPr>
              <a:t>Self-adaptive Adjacency Matrix</a:t>
            </a:r>
            <a:endParaRPr lang="zh-CN" altLang="en-US" dirty="0"/>
          </a:p>
        </p:txBody>
      </p:sp>
      <p:sp>
        <p:nvSpPr>
          <p:cNvPr id="14" name="星形: 五角 13">
            <a:extLst>
              <a:ext uri="{FF2B5EF4-FFF2-40B4-BE49-F238E27FC236}">
                <a16:creationId xmlns:a16="http://schemas.microsoft.com/office/drawing/2014/main" id="{F3D87A2D-C642-490A-8BA5-1B74E6827A67}"/>
              </a:ext>
            </a:extLst>
          </p:cNvPr>
          <p:cNvSpPr/>
          <p:nvPr/>
        </p:nvSpPr>
        <p:spPr bwMode="auto">
          <a:xfrm>
            <a:off x="1257025" y="4351910"/>
            <a:ext cx="341989" cy="334439"/>
          </a:xfrm>
          <a:prstGeom prst="star5">
            <a:avLst/>
          </a:prstGeom>
          <a:solidFill>
            <a:srgbClr val="01B90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E0875DF-5398-4B4F-A92E-41B223346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81" y="4828826"/>
            <a:ext cx="4559534" cy="56569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B860F32-149F-466F-A615-7E80D2D3D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472" y="5603410"/>
            <a:ext cx="1791681" cy="37770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56CCF41-F1D0-4793-86E7-17F09B3683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81" y="2346617"/>
            <a:ext cx="3349525" cy="65877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223984F-A154-4F75-95DE-0BD147681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425" y="2511297"/>
            <a:ext cx="1481009" cy="374608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CB11D0E9-13A1-49C1-A253-2BEFAE18CF3D}"/>
              </a:ext>
            </a:extLst>
          </p:cNvPr>
          <p:cNvSpPr/>
          <p:nvPr/>
        </p:nvSpPr>
        <p:spPr bwMode="auto">
          <a:xfrm>
            <a:off x="5239006" y="2672763"/>
            <a:ext cx="203006" cy="12030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ACBAEB8F-F039-4D6F-AA2E-E09CC92B2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028" y="3480049"/>
            <a:ext cx="3519896" cy="86498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CABEF17-11B5-4547-B309-FA5A9A3B70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81" y="6078444"/>
            <a:ext cx="4395228" cy="69905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2D486F1D-3A52-4290-9DCC-86C7ADCE21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006" y="3419533"/>
            <a:ext cx="2711924" cy="39060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70B204D6-AA5F-44D9-9B41-E90BAE7C06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006" y="3940902"/>
            <a:ext cx="2819115" cy="3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1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3" grpId="0"/>
      <p:bldP spid="14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621E170-9B44-4BAF-8B62-ABD65A76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838FE0-7E81-4116-84C5-3BC22AD7B7C2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模型结构</a:t>
            </a:r>
            <a:endParaRPr lang="en-US" altLang="zh-CN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C8D050-572D-4B28-98B9-A167F3FA8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916" y="1540797"/>
            <a:ext cx="4305723" cy="4439580"/>
          </a:xfrm>
          <a:prstGeom prst="rect">
            <a:avLst/>
          </a:prstGeom>
        </p:spPr>
      </p:pic>
      <p:sp>
        <p:nvSpPr>
          <p:cNvPr id="5" name="文本框 136">
            <a:extLst>
              <a:ext uri="{FF2B5EF4-FFF2-40B4-BE49-F238E27FC236}">
                <a16:creationId xmlns:a16="http://schemas.microsoft.com/office/drawing/2014/main" id="{3F34BAD7-13D3-4AE8-98B4-22C0CCC2EC8B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effectLst/>
                <a:latin typeface="NimbusRomNo9L-Medi"/>
              </a:rPr>
              <a:t>输出层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988EBB-B031-4F9C-A615-D507F0021A7A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029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FFD2A6-66D5-4622-82A6-B6A6BC98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261C9B-EBFC-4810-9947-4A64660B0C31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创新点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0DBE07CC-B759-4BA5-A5BE-1C28E05501F7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提出自学习的邻接矩阵构建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2E8230D-2E37-47EB-97B5-ECC84BBF8534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136">
            <a:extLst>
              <a:ext uri="{FF2B5EF4-FFF2-40B4-BE49-F238E27FC236}">
                <a16:creationId xmlns:a16="http://schemas.microsoft.com/office/drawing/2014/main" id="{8088B577-B17F-4087-95D3-00867436CB39}"/>
              </a:ext>
            </a:extLst>
          </p:cNvPr>
          <p:cNvSpPr txBox="1"/>
          <p:nvPr/>
        </p:nvSpPr>
        <p:spPr>
          <a:xfrm>
            <a:off x="856339" y="2319480"/>
            <a:ext cx="5775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使用</a:t>
            </a:r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TCN</a:t>
            </a:r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代替了循环卷积神经网络，通过堆叠</a:t>
            </a:r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TCN</a:t>
            </a:r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获取了更大时间视野</a:t>
            </a:r>
            <a:endParaRPr lang="zh-CN" altLang="en-US" sz="2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D397D52-0967-4054-BA31-BACD01BD6AF0}"/>
              </a:ext>
            </a:extLst>
          </p:cNvPr>
          <p:cNvSpPr/>
          <p:nvPr/>
        </p:nvSpPr>
        <p:spPr bwMode="auto">
          <a:xfrm>
            <a:off x="514350" y="2452795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5382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b="1" dirty="0" smtClean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5555</TotalTime>
  <Words>240</Words>
  <Application>Microsoft Office PowerPoint</Application>
  <PresentationFormat>宽屏</PresentationFormat>
  <Paragraphs>56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NimbusRomNo9L-Medi</vt:lpstr>
      <vt:lpstr>NimbusRomNo9L-Regu</vt:lpstr>
      <vt:lpstr>等线</vt:lpstr>
      <vt:lpstr>Arial</vt:lpstr>
      <vt:lpstr>Calibri</vt:lpstr>
      <vt:lpstr>Calibri Light</vt:lpstr>
      <vt:lpstr>Times New Roman</vt:lpstr>
      <vt:lpstr>Office Theme</vt:lpstr>
      <vt:lpstr>Graph WaveNet  (Graph WaveNet for Deep Spatial-Temporal Graph Modeling )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 – 敏捷开发、持续集成、迭代上线</dc:title>
  <dc:creator>ADMINIBM</dc:creator>
  <cp:lastModifiedBy>张 天璞</cp:lastModifiedBy>
  <cp:revision>2774</cp:revision>
  <dcterms:created xsi:type="dcterms:W3CDTF">2015-07-07T01:37:00Z</dcterms:created>
  <dcterms:modified xsi:type="dcterms:W3CDTF">2021-10-27T07:00:28Z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