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9"/>
  </p:notesMasterIdLst>
  <p:handoutMasterIdLst>
    <p:handoutMasterId r:id="rId60"/>
  </p:handoutMasterIdLst>
  <p:sldIdLst>
    <p:sldId id="256" r:id="rId2"/>
    <p:sldId id="271" r:id="rId3"/>
    <p:sldId id="279" r:id="rId4"/>
    <p:sldId id="283" r:id="rId5"/>
    <p:sldId id="286" r:id="rId6"/>
    <p:sldId id="287" r:id="rId7"/>
    <p:sldId id="281" r:id="rId8"/>
    <p:sldId id="288" r:id="rId9"/>
    <p:sldId id="292" r:id="rId10"/>
    <p:sldId id="289" r:id="rId11"/>
    <p:sldId id="290" r:id="rId12"/>
    <p:sldId id="291" r:id="rId13"/>
    <p:sldId id="293" r:id="rId14"/>
    <p:sldId id="294" r:id="rId15"/>
    <p:sldId id="295" r:id="rId16"/>
    <p:sldId id="301" r:id="rId17"/>
    <p:sldId id="326" r:id="rId18"/>
    <p:sldId id="327" r:id="rId19"/>
    <p:sldId id="302" r:id="rId20"/>
    <p:sldId id="303" r:id="rId21"/>
    <p:sldId id="304" r:id="rId22"/>
    <p:sldId id="328" r:id="rId23"/>
    <p:sldId id="297" r:id="rId24"/>
    <p:sldId id="296" r:id="rId25"/>
    <p:sldId id="298" r:id="rId26"/>
    <p:sldId id="299" r:id="rId27"/>
    <p:sldId id="330" r:id="rId28"/>
    <p:sldId id="331" r:id="rId29"/>
    <p:sldId id="332" r:id="rId30"/>
    <p:sldId id="333" r:id="rId31"/>
    <p:sldId id="305" r:id="rId32"/>
    <p:sldId id="329" r:id="rId33"/>
    <p:sldId id="300" r:id="rId34"/>
    <p:sldId id="306" r:id="rId35"/>
    <p:sldId id="334" r:id="rId36"/>
    <p:sldId id="307" r:id="rId37"/>
    <p:sldId id="313" r:id="rId38"/>
    <p:sldId id="335" r:id="rId39"/>
    <p:sldId id="336" r:id="rId40"/>
    <p:sldId id="337" r:id="rId41"/>
    <p:sldId id="338" r:id="rId42"/>
    <p:sldId id="339" r:id="rId43"/>
    <p:sldId id="340" r:id="rId44"/>
    <p:sldId id="341" r:id="rId45"/>
    <p:sldId id="342" r:id="rId46"/>
    <p:sldId id="344" r:id="rId47"/>
    <p:sldId id="345" r:id="rId48"/>
    <p:sldId id="346" r:id="rId49"/>
    <p:sldId id="343" r:id="rId50"/>
    <p:sldId id="318" r:id="rId51"/>
    <p:sldId id="319" r:id="rId52"/>
    <p:sldId id="320" r:id="rId53"/>
    <p:sldId id="321" r:id="rId54"/>
    <p:sldId id="312" r:id="rId55"/>
    <p:sldId id="322" r:id="rId56"/>
    <p:sldId id="324" r:id="rId57"/>
    <p:sldId id="325" r:id="rId58"/>
  </p:sldIdLst>
  <p:sldSz cx="12192000" cy="6858000"/>
  <p:notesSz cx="6858000" cy="9144000"/>
  <p:defaultTextStyle>
    <a:defPPr rtl="0">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欢迎" id="{E75E278A-FF0E-49A4-B170-79828D63BBAD}">
          <p14:sldIdLst>
            <p14:sldId id="256"/>
          </p14:sldIdLst>
        </p14:section>
        <p14:section name="设计、平滑、添加注释、协作、操作说明搜索" id="{B9B51309-D148-4332-87C2-07BE32FBCA3B}">
          <p14:sldIdLst>
            <p14:sldId id="271"/>
            <p14:sldId id="279"/>
            <p14:sldId id="283"/>
            <p14:sldId id="286"/>
            <p14:sldId id="287"/>
            <p14:sldId id="281"/>
            <p14:sldId id="288"/>
            <p14:sldId id="292"/>
            <p14:sldId id="289"/>
            <p14:sldId id="290"/>
            <p14:sldId id="291"/>
            <p14:sldId id="293"/>
            <p14:sldId id="294"/>
            <p14:sldId id="295"/>
            <p14:sldId id="301"/>
            <p14:sldId id="326"/>
            <p14:sldId id="327"/>
            <p14:sldId id="302"/>
            <p14:sldId id="303"/>
            <p14:sldId id="304"/>
            <p14:sldId id="328"/>
            <p14:sldId id="297"/>
            <p14:sldId id="296"/>
            <p14:sldId id="298"/>
            <p14:sldId id="299"/>
            <p14:sldId id="330"/>
            <p14:sldId id="331"/>
            <p14:sldId id="332"/>
            <p14:sldId id="333"/>
            <p14:sldId id="305"/>
            <p14:sldId id="329"/>
            <p14:sldId id="300"/>
            <p14:sldId id="306"/>
            <p14:sldId id="334"/>
            <p14:sldId id="307"/>
            <p14:sldId id="313"/>
            <p14:sldId id="335"/>
            <p14:sldId id="336"/>
            <p14:sldId id="337"/>
            <p14:sldId id="338"/>
            <p14:sldId id="339"/>
            <p14:sldId id="340"/>
            <p14:sldId id="341"/>
            <p14:sldId id="342"/>
            <p14:sldId id="344"/>
            <p14:sldId id="345"/>
            <p14:sldId id="346"/>
            <p14:sldId id="343"/>
            <p14:sldId id="318"/>
            <p14:sldId id="319"/>
            <p14:sldId id="320"/>
            <p14:sldId id="321"/>
            <p14:sldId id="312"/>
            <p14:sldId id="322"/>
            <p14:sldId id="324"/>
            <p14:sldId id="325"/>
          </p14:sldIdLst>
        </p14:section>
        <p14:section name="了解详细信息" id="{2CC34DB2-6590-42C0-AD4B-A04C6060184E}">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214" autoAdjust="0"/>
  </p:normalViewPr>
  <p:slideViewPr>
    <p:cSldViewPr snapToGrid="0">
      <p:cViewPr varScale="1">
        <p:scale>
          <a:sx n="68" d="100"/>
          <a:sy n="68" d="100"/>
        </p:scale>
        <p:origin x="816" y="6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7" d="100"/>
          <a:sy n="87" d="100"/>
        </p:scale>
        <p:origin x="3090" y="96"/>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commentAuthors" Target="commentAuthor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67"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C7CB5363-1257-42F6-9FA1-78D9A6383C5B}" type="datetime2">
              <a:rPr lang="zh-CN" altLang="en-US" smtClean="0">
                <a:latin typeface="微软雅黑" panose="020B0503020204020204" pitchFamily="34" charset="-122"/>
                <a:ea typeface="微软雅黑" panose="020B0503020204020204" pitchFamily="34" charset="-122"/>
              </a:rPr>
              <a:t>2018年11月16日</a:t>
            </a:fld>
            <a:endParaRPr lang="en-US" dirty="0">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5" name="幻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C679768-A2FC-4D08-91F6-8DCE6C566B36}" type="slidenum">
              <a:rPr lang="en-US" smtClean="0">
                <a:latin typeface="微软雅黑" panose="020B0503020204020204" pitchFamily="34" charset="-122"/>
                <a:ea typeface="微软雅黑" panose="020B0503020204020204" pitchFamily="34" charset="-122"/>
              </a:rPr>
              <a:t>‹#›</a:t>
            </a:fld>
            <a:endParaRPr 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pitchFamily="34" charset="-122"/>
                <a:ea typeface="微软雅黑" panose="020B0503020204020204" pitchFamily="34" charset="-122"/>
              </a:defRPr>
            </a:lvl1pPr>
          </a:lstStyle>
          <a:p>
            <a:endParaRPr lang="zh-CN" altLang="en-US" noProof="0"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pitchFamily="34" charset="-122"/>
                <a:ea typeface="微软雅黑" panose="020B0503020204020204" pitchFamily="34" charset="-122"/>
              </a:defRPr>
            </a:lvl1pPr>
          </a:lstStyle>
          <a:p>
            <a:fld id="{10717CCD-7153-4CFA-8FE4-043AE2A91A48}" type="datetime2">
              <a:rPr lang="zh-CN" altLang="en-US" smtClean="0"/>
              <a:pPr/>
              <a:t>2018年11月16日</a:t>
            </a:fld>
            <a:endParaRPr 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x-none" dirty="0"/>
              <a:t>单击此处编辑母版文本样式</a:t>
            </a:r>
          </a:p>
          <a:p>
            <a:pPr lvl="1" rtl="0"/>
            <a:r>
              <a:rPr lang="x-none" dirty="0"/>
              <a:t>第二级</a:t>
            </a:r>
          </a:p>
          <a:p>
            <a:pPr lvl="2" rtl="0"/>
            <a:r>
              <a:rPr lang="x-none" dirty="0"/>
              <a:t>第三级</a:t>
            </a:r>
          </a:p>
          <a:p>
            <a:pPr lvl="3" rtl="0"/>
            <a:r>
              <a:rPr lang="x-none" dirty="0"/>
              <a:t>第四级</a:t>
            </a:r>
          </a:p>
          <a:p>
            <a:pPr lvl="4" rtl="0"/>
            <a:r>
              <a:rPr lang="x-none"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pitchFamily="34" charset="-122"/>
                <a:ea typeface="微软雅黑" panose="020B0503020204020204" pitchFamily="34" charset="-122"/>
              </a:defRPr>
            </a:lvl1pPr>
          </a:lstStyle>
          <a:p>
            <a:endParaRPr lang="zh-CN" altLang="en-US" noProof="0"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pitchFamily="34" charset="-122"/>
                <a:ea typeface="微软雅黑" panose="020B0503020204020204" pitchFamily="34" charset="-122"/>
              </a:defRPr>
            </a:lvl1pPr>
          </a:lstStyle>
          <a:p>
            <a:fld id="{DF61EA0F-A667-4B49-8422-0062BC55E249}" type="slidenum">
              <a:rPr lang="en-US" smtClean="0"/>
              <a:pPr/>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rtlCol="0"/>
          <a:lstStyle/>
          <a:p>
            <a:pPr rtl="0"/>
            <a:endParaRPr lang="zh-CN" altLang="en-US" dirty="0"/>
          </a:p>
        </p:txBody>
      </p:sp>
      <p:sp>
        <p:nvSpPr>
          <p:cNvPr id="4" name="幻灯片编号占位符 3"/>
          <p:cNvSpPr>
            <a:spLocks noGrp="1"/>
          </p:cNvSpPr>
          <p:nvPr>
            <p:ph type="sldNum" sz="quarter" idx="10"/>
          </p:nvPr>
        </p:nvSpPr>
        <p:spPr/>
        <p:txBody>
          <a:bodyPr rtlCol="0"/>
          <a:lstStyle/>
          <a:p>
            <a:pPr rtl="0"/>
            <a:fld id="{DF61EA0F-A667-4B49-8422-0062BC55E249}" type="slidenum">
              <a:rPr lang="en-US" altLang="zh-CN" smtClean="0"/>
              <a:t>1</a:t>
            </a:fld>
            <a:endParaRPr lang="zh-CN" altLang="en-US" dirty="0"/>
          </a:p>
        </p:txBody>
      </p:sp>
    </p:spTree>
    <p:extLst>
      <p:ext uri="{BB962C8B-B14F-4D97-AF65-F5344CB8AC3E}">
        <p14:creationId xmlns:p14="http://schemas.microsoft.com/office/powerpoint/2010/main" val="1011769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DF61EA0F-A667-4B49-8422-0062BC55E249}" type="slidenum">
              <a:rPr lang="en-US" smtClean="0"/>
              <a:pPr/>
              <a:t>11</a:t>
            </a:fld>
            <a:endParaRPr lang="en-US" dirty="0"/>
          </a:p>
        </p:txBody>
      </p:sp>
    </p:spTree>
    <p:extLst>
      <p:ext uri="{BB962C8B-B14F-4D97-AF65-F5344CB8AC3E}">
        <p14:creationId xmlns:p14="http://schemas.microsoft.com/office/powerpoint/2010/main" val="2998507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DF61EA0F-A667-4B49-8422-0062BC55E249}" type="slidenum">
              <a:rPr lang="en-US" smtClean="0"/>
              <a:pPr/>
              <a:t>12</a:t>
            </a:fld>
            <a:endParaRPr lang="en-US" dirty="0"/>
          </a:p>
        </p:txBody>
      </p:sp>
    </p:spTree>
    <p:extLst>
      <p:ext uri="{BB962C8B-B14F-4D97-AF65-F5344CB8AC3E}">
        <p14:creationId xmlns:p14="http://schemas.microsoft.com/office/powerpoint/2010/main" val="17230450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DF61EA0F-A667-4B49-8422-0062BC55E249}" type="slidenum">
              <a:rPr lang="en-US" smtClean="0"/>
              <a:pPr/>
              <a:t>13</a:t>
            </a:fld>
            <a:endParaRPr lang="en-US" dirty="0"/>
          </a:p>
        </p:txBody>
      </p:sp>
    </p:spTree>
    <p:extLst>
      <p:ext uri="{BB962C8B-B14F-4D97-AF65-F5344CB8AC3E}">
        <p14:creationId xmlns:p14="http://schemas.microsoft.com/office/powerpoint/2010/main" val="33022296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DF61EA0F-A667-4B49-8422-0062BC55E249}" type="slidenum">
              <a:rPr lang="en-US" smtClean="0"/>
              <a:pPr/>
              <a:t>14</a:t>
            </a:fld>
            <a:endParaRPr lang="en-US" dirty="0"/>
          </a:p>
        </p:txBody>
      </p:sp>
    </p:spTree>
    <p:extLst>
      <p:ext uri="{BB962C8B-B14F-4D97-AF65-F5344CB8AC3E}">
        <p14:creationId xmlns:p14="http://schemas.microsoft.com/office/powerpoint/2010/main" val="29343752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DF61EA0F-A667-4B49-8422-0062BC55E249}" type="slidenum">
              <a:rPr lang="en-US" altLang="zh-CN" smtClean="0"/>
              <a:pPr/>
              <a:t>2</a:t>
            </a:fld>
            <a:endParaRPr lang="zh-CN" altLang="en-US" dirty="0"/>
          </a:p>
        </p:txBody>
      </p:sp>
    </p:spTree>
    <p:extLst>
      <p:ext uri="{BB962C8B-B14F-4D97-AF65-F5344CB8AC3E}">
        <p14:creationId xmlns:p14="http://schemas.microsoft.com/office/powerpoint/2010/main" val="18518488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DF61EA0F-A667-4B49-8422-0062BC55E249}" type="slidenum">
              <a:rPr lang="en-US" smtClean="0"/>
              <a:pPr/>
              <a:t>3</a:t>
            </a:fld>
            <a:endParaRPr lang="en-US" dirty="0"/>
          </a:p>
        </p:txBody>
      </p:sp>
    </p:spTree>
    <p:extLst>
      <p:ext uri="{BB962C8B-B14F-4D97-AF65-F5344CB8AC3E}">
        <p14:creationId xmlns:p14="http://schemas.microsoft.com/office/powerpoint/2010/main" val="9923329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DF61EA0F-A667-4B49-8422-0062BC55E249}" type="slidenum">
              <a:rPr lang="en-US" smtClean="0"/>
              <a:pPr/>
              <a:t>4</a:t>
            </a:fld>
            <a:endParaRPr lang="en-US" dirty="0"/>
          </a:p>
        </p:txBody>
      </p:sp>
    </p:spTree>
    <p:extLst>
      <p:ext uri="{BB962C8B-B14F-4D97-AF65-F5344CB8AC3E}">
        <p14:creationId xmlns:p14="http://schemas.microsoft.com/office/powerpoint/2010/main" val="4484844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DF61EA0F-A667-4B49-8422-0062BC55E249}" type="slidenum">
              <a:rPr lang="en-US" smtClean="0"/>
              <a:pPr/>
              <a:t>5</a:t>
            </a:fld>
            <a:endParaRPr lang="en-US" dirty="0"/>
          </a:p>
        </p:txBody>
      </p:sp>
    </p:spTree>
    <p:extLst>
      <p:ext uri="{BB962C8B-B14F-4D97-AF65-F5344CB8AC3E}">
        <p14:creationId xmlns:p14="http://schemas.microsoft.com/office/powerpoint/2010/main" val="17183595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DF61EA0F-A667-4B49-8422-0062BC55E249}" type="slidenum">
              <a:rPr lang="en-US" smtClean="0"/>
              <a:pPr/>
              <a:t>6</a:t>
            </a:fld>
            <a:endParaRPr lang="en-US" dirty="0"/>
          </a:p>
        </p:txBody>
      </p:sp>
    </p:spTree>
    <p:extLst>
      <p:ext uri="{BB962C8B-B14F-4D97-AF65-F5344CB8AC3E}">
        <p14:creationId xmlns:p14="http://schemas.microsoft.com/office/powerpoint/2010/main" val="26383862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DF61EA0F-A667-4B49-8422-0062BC55E249}" type="slidenum">
              <a:rPr lang="en-US" smtClean="0"/>
              <a:pPr/>
              <a:t>7</a:t>
            </a:fld>
            <a:endParaRPr lang="en-US" dirty="0"/>
          </a:p>
        </p:txBody>
      </p:sp>
    </p:spTree>
    <p:extLst>
      <p:ext uri="{BB962C8B-B14F-4D97-AF65-F5344CB8AC3E}">
        <p14:creationId xmlns:p14="http://schemas.microsoft.com/office/powerpoint/2010/main" val="38421982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DF61EA0F-A667-4B49-8422-0062BC55E249}" type="slidenum">
              <a:rPr lang="en-US" smtClean="0"/>
              <a:pPr/>
              <a:t>8</a:t>
            </a:fld>
            <a:endParaRPr lang="en-US" dirty="0"/>
          </a:p>
        </p:txBody>
      </p:sp>
    </p:spTree>
    <p:extLst>
      <p:ext uri="{BB962C8B-B14F-4D97-AF65-F5344CB8AC3E}">
        <p14:creationId xmlns:p14="http://schemas.microsoft.com/office/powerpoint/2010/main" val="35882368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DF61EA0F-A667-4B49-8422-0062BC55E249}" type="slidenum">
              <a:rPr lang="en-US" smtClean="0"/>
              <a:pPr/>
              <a:t>10</a:t>
            </a:fld>
            <a:endParaRPr lang="en-US" dirty="0"/>
          </a:p>
        </p:txBody>
      </p:sp>
    </p:spTree>
    <p:extLst>
      <p:ext uri="{BB962C8B-B14F-4D97-AF65-F5344CB8AC3E}">
        <p14:creationId xmlns:p14="http://schemas.microsoft.com/office/powerpoint/2010/main" val="30391649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长方形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sz="1800" dirty="0">
              <a:latin typeface="微软雅黑" panose="020B0503020204020204" pitchFamily="34" charset="-122"/>
            </a:endParaRPr>
          </a:p>
        </p:txBody>
      </p:sp>
      <p:sp>
        <p:nvSpPr>
          <p:cNvPr id="2" name="标题 1"/>
          <p:cNvSpPr>
            <a:spLocks noGrp="1"/>
          </p:cNvSpPr>
          <p:nvPr>
            <p:ph type="title"/>
          </p:nvPr>
        </p:nvSpPr>
        <p:spPr/>
        <p:txBody>
          <a:bodyPr rtlCol="0"/>
          <a:lstStyle/>
          <a:p>
            <a:pPr rtl="0"/>
            <a:r>
              <a:rPr lang="zh-CN" altLang="en-US" smtClean="0"/>
              <a:t>单击此处编辑母版标题样式</a:t>
            </a:r>
            <a:endParaRPr lang="x-none"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9" name="长方形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rtl="0"/>
            <a:endParaRPr lang="en-US" sz="1800" dirty="0">
              <a:latin typeface="微软雅黑" panose="020B0503020204020204" pitchFamily="34" charset="-122"/>
              <a:ea typeface="微软雅黑" panose="020B0503020204020204" pitchFamily="34" charset="-122"/>
            </a:endParaRPr>
          </a:p>
        </p:txBody>
      </p:sp>
      <p:cxnSp>
        <p:nvCxnSpPr>
          <p:cNvPr id="12" name="直接连接符​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标题 3"/>
          <p:cNvSpPr>
            <a:spLocks noGrp="1"/>
          </p:cNvSpPr>
          <p:nvPr>
            <p:ph type="title"/>
          </p:nvPr>
        </p:nvSpPr>
        <p:spPr>
          <a:xfrm>
            <a:off x="521207" y="448056"/>
            <a:ext cx="6877119" cy="640080"/>
          </a:xfrm>
        </p:spPr>
        <p:txBody>
          <a:bodyPr rtlCol="0" anchor="b" anchorCtr="0">
            <a:normAutofit/>
          </a:bodyPr>
          <a:lstStyle>
            <a:lvl1pPr>
              <a:defRPr sz="2800">
                <a:solidFill>
                  <a:schemeClr val="bg2">
                    <a:lumMod val="25000"/>
                  </a:schemeClr>
                </a:solidFill>
                <a:latin typeface="微软雅黑" panose="020B0503020204020204" pitchFamily="34" charset="-122"/>
                <a:ea typeface="微软雅黑" panose="020B0503020204020204" pitchFamily="34" charset="-122"/>
              </a:defRPr>
            </a:lvl1pPr>
          </a:lstStyle>
          <a:p>
            <a:pPr rtl="0"/>
            <a:r>
              <a:rPr lang="zh-CN" altLang="en-US" smtClean="0"/>
              <a:t>单击此处编辑母版标题样式</a:t>
            </a:r>
            <a:endParaRPr lang="x-none" dirty="0"/>
          </a:p>
        </p:txBody>
      </p:sp>
      <p:sp>
        <p:nvSpPr>
          <p:cNvPr id="3" name="内容占位符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latin typeface="微软雅黑" panose="020B0503020204020204" pitchFamily="34" charset="-122"/>
                <a:ea typeface="微软雅黑" panose="020B0503020204020204" pitchFamily="34" charset="-122"/>
              </a:defRPr>
            </a:lvl1pPr>
            <a:lvl2pPr>
              <a:defRPr lang="en-US" sz="1200" smtClean="0">
                <a:solidFill>
                  <a:schemeClr val="tx1">
                    <a:lumMod val="75000"/>
                    <a:lumOff val="25000"/>
                  </a:schemeClr>
                </a:solidFill>
                <a:latin typeface="微软雅黑" panose="020B0503020204020204" pitchFamily="34" charset="-122"/>
                <a:ea typeface="微软雅黑" panose="020B0503020204020204" pitchFamily="34" charset="-122"/>
              </a:defRPr>
            </a:lvl2pPr>
            <a:lvl3pPr>
              <a:defRPr lang="en-US" sz="1200" smtClean="0">
                <a:solidFill>
                  <a:schemeClr val="tx1">
                    <a:lumMod val="75000"/>
                    <a:lumOff val="25000"/>
                  </a:schemeClr>
                </a:solidFill>
                <a:latin typeface="微软雅黑" panose="020B0503020204020204" pitchFamily="34" charset="-122"/>
                <a:ea typeface="微软雅黑" panose="020B0503020204020204" pitchFamily="34" charset="-122"/>
              </a:defRPr>
            </a:lvl3pPr>
            <a:lvl4pPr>
              <a:defRPr lang="en-US" sz="1200" smtClean="0">
                <a:solidFill>
                  <a:schemeClr val="tx1">
                    <a:lumMod val="75000"/>
                    <a:lumOff val="25000"/>
                  </a:schemeClr>
                </a:solidFill>
                <a:latin typeface="微软雅黑" panose="020B0503020204020204" pitchFamily="34" charset="-122"/>
                <a:ea typeface="微软雅黑" panose="020B0503020204020204" pitchFamily="34" charset="-122"/>
              </a:defRPr>
            </a:lvl4pPr>
            <a:lvl5pPr>
              <a:defRPr lang="en-US" sz="1200">
                <a:solidFill>
                  <a:schemeClr val="tx1">
                    <a:lumMod val="75000"/>
                    <a:lumOff val="25000"/>
                  </a:schemeClr>
                </a:solidFill>
                <a:latin typeface="微软雅黑" panose="020B0503020204020204" pitchFamily="34" charset="-122"/>
                <a:ea typeface="微软雅黑" panose="020B0503020204020204" pitchFamily="34" charset="-122"/>
              </a:defRPr>
            </a:lvl5pPr>
          </a:lstStyle>
          <a:p>
            <a:pPr marL="0" lvl="0" indent="0" rtl="0">
              <a:lnSpc>
                <a:spcPct val="150000"/>
              </a:lnSpc>
              <a:spcBef>
                <a:spcPts val="1000"/>
              </a:spcBef>
              <a:spcAft>
                <a:spcPts val="1200"/>
              </a:spcAft>
              <a:buNone/>
            </a:pPr>
            <a:r>
              <a:rPr lang="zh-CN" altLang="en-US" smtClean="0"/>
              <a:t>编辑母版文本样式</a:t>
            </a:r>
          </a:p>
          <a:p>
            <a:pPr marL="0" lvl="1" indent="0" rtl="0">
              <a:lnSpc>
                <a:spcPct val="150000"/>
              </a:lnSpc>
              <a:spcBef>
                <a:spcPts val="1000"/>
              </a:spcBef>
              <a:spcAft>
                <a:spcPts val="1200"/>
              </a:spcAft>
              <a:buNone/>
            </a:pPr>
            <a:r>
              <a:rPr lang="zh-CN" altLang="en-US" smtClean="0"/>
              <a:t>第二级</a:t>
            </a:r>
          </a:p>
          <a:p>
            <a:pPr marL="0" lvl="2" indent="0" rtl="0">
              <a:lnSpc>
                <a:spcPct val="150000"/>
              </a:lnSpc>
              <a:spcBef>
                <a:spcPts val="1000"/>
              </a:spcBef>
              <a:spcAft>
                <a:spcPts val="1200"/>
              </a:spcAft>
              <a:buNone/>
            </a:pPr>
            <a:r>
              <a:rPr lang="zh-CN" altLang="en-US" smtClean="0"/>
              <a:t>第三级</a:t>
            </a:r>
          </a:p>
          <a:p>
            <a:pPr marL="0" lvl="3" indent="0" rtl="0">
              <a:lnSpc>
                <a:spcPct val="150000"/>
              </a:lnSpc>
              <a:spcBef>
                <a:spcPts val="1000"/>
              </a:spcBef>
              <a:spcAft>
                <a:spcPts val="1200"/>
              </a:spcAft>
              <a:buNone/>
            </a:pPr>
            <a:r>
              <a:rPr lang="zh-CN" altLang="en-US" smtClean="0"/>
              <a:t>第四级</a:t>
            </a:r>
          </a:p>
          <a:p>
            <a:pPr marL="0" lvl="4" indent="0" rtl="0">
              <a:lnSpc>
                <a:spcPct val="150000"/>
              </a:lnSpc>
              <a:spcBef>
                <a:spcPts val="1000"/>
              </a:spcBef>
              <a:spcAft>
                <a:spcPts val="1200"/>
              </a:spcAft>
              <a:buNone/>
            </a:pPr>
            <a:r>
              <a:rPr lang="zh-CN" altLang="en-US" smtClean="0"/>
              <a:t>第五级</a:t>
            </a:r>
            <a:endParaRPr lang="x-none" dirty="0"/>
          </a:p>
        </p:txBody>
      </p:sp>
      <p:sp>
        <p:nvSpPr>
          <p:cNvPr id="6" name="日期占位符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latin typeface="微软雅黑" panose="020B0503020204020204" pitchFamily="34" charset="-122"/>
                <a:ea typeface="微软雅黑" panose="020B0503020204020204" pitchFamily="34" charset="-122"/>
              </a:defRPr>
            </a:lvl1pPr>
          </a:lstStyle>
          <a:p>
            <a:fld id="{B6646B47-A73D-4F6F-AD82-C99F4E62F746}" type="datetime2">
              <a:rPr lang="zh-CN" altLang="en-US" smtClean="0"/>
              <a:t>2018年11月16日</a:t>
            </a:fld>
            <a:endParaRPr lang="en-US" dirty="0"/>
          </a:p>
        </p:txBody>
      </p:sp>
      <p:sp>
        <p:nvSpPr>
          <p:cNvPr id="7" name="页脚占位符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latin typeface="微软雅黑" panose="020B0503020204020204" pitchFamily="34" charset="-122"/>
                <a:ea typeface="微软雅黑" panose="020B0503020204020204" pitchFamily="34" charset="-122"/>
              </a:defRPr>
            </a:lvl1pPr>
          </a:lstStyle>
          <a:p>
            <a:endParaRPr lang="zh-CN" altLang="en-US" noProof="0" dirty="0"/>
          </a:p>
        </p:txBody>
      </p:sp>
      <p:sp>
        <p:nvSpPr>
          <p:cNvPr id="8" name="幻灯片编号占位符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latin typeface="微软雅黑" panose="020B0503020204020204" pitchFamily="34" charset="-122"/>
                <a:ea typeface="微软雅黑" panose="020B0503020204020204" pitchFamily="34" charset="-122"/>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9" name="长方形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sz="1800" dirty="0">
              <a:latin typeface="微软雅黑" panose="020B0503020204020204" pitchFamily="34" charset="-122"/>
              <a:ea typeface="微软雅黑" panose="020B0503020204020204" pitchFamily="34" charset="-122"/>
            </a:endParaRPr>
          </a:p>
        </p:txBody>
      </p:sp>
      <p:sp>
        <p:nvSpPr>
          <p:cNvPr id="10" name="长方形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sz="1800"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521208" y="1536192"/>
            <a:ext cx="6876288" cy="640080"/>
          </a:xfrm>
        </p:spPr>
        <p:txBody>
          <a:bodyPr rtlCol="0">
            <a:normAutofit/>
          </a:bodyPr>
          <a:lstStyle>
            <a:lvl1pPr>
              <a:defRPr sz="3600">
                <a:solidFill>
                  <a:schemeClr val="bg1"/>
                </a:solidFill>
                <a:latin typeface="微软雅黑" panose="020B0503020204020204" pitchFamily="34" charset="-122"/>
                <a:ea typeface="微软雅黑" panose="020B0503020204020204" pitchFamily="34" charset="-122"/>
              </a:defRPr>
            </a:lvl1pPr>
          </a:lstStyle>
          <a:p>
            <a:pPr rtl="0"/>
            <a:r>
              <a:rPr lang="zh-CN" altLang="en-US" smtClean="0"/>
              <a:t>单击此处编辑母版标题样式</a:t>
            </a:r>
            <a:endParaRPr lang="x-none" dirty="0"/>
          </a:p>
        </p:txBody>
      </p:sp>
      <p:sp>
        <p:nvSpPr>
          <p:cNvPr id="7" name="内容占位符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微软雅黑" panose="020B0503020204020204" pitchFamily="34" charset="-122"/>
                <a:ea typeface="微软雅黑" panose="020B0503020204020204" pitchFamily="34" charset="-122"/>
              </a:defRPr>
            </a:lvl1pPr>
            <a:lvl2pPr>
              <a:defRPr lang="en-US" sz="1200" dirty="0" smtClean="0">
                <a:solidFill>
                  <a:schemeClr val="tx1">
                    <a:lumMod val="75000"/>
                    <a:lumOff val="25000"/>
                  </a:schemeClr>
                </a:solidFill>
                <a:ea typeface="微软雅黑" panose="020B0503020204020204" pitchFamily="34" charset="-122"/>
              </a:defRPr>
            </a:lvl2pPr>
            <a:lvl3pPr>
              <a:defRPr lang="en-US" sz="1200" dirty="0" smtClean="0">
                <a:solidFill>
                  <a:schemeClr val="tx1">
                    <a:lumMod val="75000"/>
                    <a:lumOff val="25000"/>
                  </a:schemeClr>
                </a:solidFill>
                <a:ea typeface="微软雅黑" panose="020B0503020204020204" pitchFamily="34" charset="-122"/>
              </a:defRPr>
            </a:lvl3pPr>
            <a:lvl4pPr>
              <a:defRPr lang="en-US" sz="1200" dirty="0" smtClean="0">
                <a:solidFill>
                  <a:schemeClr val="tx1">
                    <a:lumMod val="75000"/>
                    <a:lumOff val="25000"/>
                  </a:schemeClr>
                </a:solidFill>
                <a:ea typeface="微软雅黑" panose="020B0503020204020204" pitchFamily="34" charset="-122"/>
              </a:defRPr>
            </a:lvl4pPr>
            <a:lvl5pPr>
              <a:defRPr lang="en-US" sz="1200" dirty="0">
                <a:solidFill>
                  <a:schemeClr val="tx1">
                    <a:lumMod val="75000"/>
                    <a:lumOff val="25000"/>
                  </a:schemeClr>
                </a:solidFill>
                <a:latin typeface="微软雅黑" panose="020B0503020204020204" pitchFamily="34" charset="-122"/>
                <a:ea typeface="微软雅黑" panose="020B0503020204020204" pitchFamily="34" charset="-122"/>
              </a:defRPr>
            </a:lvl5pPr>
          </a:lstStyle>
          <a:p>
            <a:pPr marL="0" lvl="0" indent="0" rtl="0">
              <a:lnSpc>
                <a:spcPct val="150000"/>
              </a:lnSpc>
              <a:spcBef>
                <a:spcPts val="1000"/>
              </a:spcBef>
              <a:spcAft>
                <a:spcPts val="1200"/>
              </a:spcAft>
              <a:buNone/>
            </a:pPr>
            <a:r>
              <a:rPr lang="zh-CN" altLang="en-US" smtClean="0"/>
              <a:t>编辑母版文本样式</a:t>
            </a:r>
          </a:p>
          <a:p>
            <a:pPr marL="0" lvl="1" indent="0" rtl="0">
              <a:lnSpc>
                <a:spcPct val="150000"/>
              </a:lnSpc>
              <a:spcBef>
                <a:spcPts val="1000"/>
              </a:spcBef>
              <a:spcAft>
                <a:spcPts val="1200"/>
              </a:spcAft>
              <a:buNone/>
            </a:pPr>
            <a:r>
              <a:rPr lang="zh-CN" altLang="en-US" smtClean="0"/>
              <a:t>第二级</a:t>
            </a:r>
          </a:p>
          <a:p>
            <a:pPr marL="0" lvl="2" indent="0" rtl="0">
              <a:lnSpc>
                <a:spcPct val="150000"/>
              </a:lnSpc>
              <a:spcBef>
                <a:spcPts val="1000"/>
              </a:spcBef>
              <a:spcAft>
                <a:spcPts val="1200"/>
              </a:spcAft>
              <a:buNone/>
            </a:pPr>
            <a:r>
              <a:rPr lang="zh-CN" altLang="en-US" smtClean="0"/>
              <a:t>第三级</a:t>
            </a:r>
          </a:p>
          <a:p>
            <a:pPr marL="0" lvl="3" indent="0" rtl="0">
              <a:lnSpc>
                <a:spcPct val="150000"/>
              </a:lnSpc>
              <a:spcBef>
                <a:spcPts val="1000"/>
              </a:spcBef>
              <a:spcAft>
                <a:spcPts val="1200"/>
              </a:spcAft>
              <a:buNone/>
            </a:pPr>
            <a:r>
              <a:rPr lang="zh-CN" altLang="en-US" smtClean="0"/>
              <a:t>第四级</a:t>
            </a:r>
          </a:p>
          <a:p>
            <a:pPr marL="0" lvl="4" indent="0" rtl="0">
              <a:lnSpc>
                <a:spcPct val="150000"/>
              </a:lnSpc>
              <a:spcBef>
                <a:spcPts val="1000"/>
              </a:spcBef>
              <a:spcAft>
                <a:spcPts val="1200"/>
              </a:spcAft>
              <a:buNone/>
            </a:pPr>
            <a:r>
              <a:rPr lang="zh-CN" altLang="en-US" smtClean="0"/>
              <a:t>第五级</a:t>
            </a:r>
            <a:endParaRPr lang="x-none"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长方形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rtl="0"/>
            <a:endParaRPr lang="en-US" sz="1800" dirty="0">
              <a:latin typeface="微软雅黑" panose="020B0503020204020204" pitchFamily="34" charset="-122"/>
              <a:ea typeface="微软雅黑" panose="020B0503020204020204" pitchFamily="34" charset="-122"/>
            </a:endParaRPr>
          </a:p>
        </p:txBody>
      </p:sp>
      <p:sp>
        <p:nvSpPr>
          <p:cNvPr id="2" name="标题占位符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pPr rtl="0"/>
            <a:r>
              <a:rPr lang="zh-CN" altLang="en-US" noProof="0" dirty="0"/>
              <a:t>单击此处编辑母版标题样式</a:t>
            </a:r>
          </a:p>
        </p:txBody>
      </p:sp>
      <p:sp>
        <p:nvSpPr>
          <p:cNvPr id="3" name="文本占位符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rtl="0"/>
            <a:r>
              <a:rPr lang="zh-CN" altLang="en-US" noProof="0" dirty="0"/>
              <a:t>编辑母版文本样式</a:t>
            </a:r>
          </a:p>
          <a:p>
            <a:pPr marL="228600" lvl="0" indent="-228600" algn="l" defTabSz="914400" rtl="0" eaLnBrk="1" latinLnBrk="0" hangingPunct="1">
              <a:lnSpc>
                <a:spcPct val="90000"/>
              </a:lnSpc>
              <a:spcBef>
                <a:spcPct val="30000"/>
              </a:spcBef>
              <a:buFont typeface="Arial" panose="020B0604020202020204" pitchFamily="34" charset="0"/>
              <a:buChar char="•"/>
            </a:pPr>
            <a:r>
              <a:rPr lang="zh-CN" altLang="en-US" noProof="0" dirty="0"/>
              <a:t>第二级</a:t>
            </a:r>
          </a:p>
          <a:p>
            <a:pPr marL="685800" lvl="1" indent="-228600" algn="l" defTabSz="914400" rtl="0" eaLnBrk="1" latinLnBrk="0" hangingPunct="1">
              <a:lnSpc>
                <a:spcPct val="90000"/>
              </a:lnSpc>
              <a:spcBef>
                <a:spcPct val="30000"/>
              </a:spcBef>
              <a:buFont typeface="Arial" panose="020B0604020202020204" pitchFamily="34" charset="0"/>
              <a:buChar char="•"/>
            </a:pPr>
            <a:r>
              <a:rPr lang="zh-CN" altLang="en-US" noProof="0" dirty="0"/>
              <a:t>第三级</a:t>
            </a:r>
          </a:p>
          <a:p>
            <a:pPr marL="1143000" lvl="2" indent="-228600" algn="l" defTabSz="914400" rtl="0" eaLnBrk="1" latinLnBrk="0" hangingPunct="1">
              <a:lnSpc>
                <a:spcPct val="90000"/>
              </a:lnSpc>
              <a:spcBef>
                <a:spcPct val="30000"/>
              </a:spcBef>
              <a:buFont typeface="Arial" panose="020B0604020202020204" pitchFamily="34" charset="0"/>
              <a:buChar char="•"/>
            </a:pPr>
            <a:r>
              <a:rPr lang="zh-CN" altLang="en-US" noProof="0" dirty="0"/>
              <a:t>第四级</a:t>
            </a:r>
          </a:p>
          <a:p>
            <a:pPr marL="1600200" lvl="3" indent="-228600" algn="l" defTabSz="914400" rtl="0" eaLnBrk="1" latinLnBrk="0" hangingPunct="1">
              <a:lnSpc>
                <a:spcPct val="90000"/>
              </a:lnSpc>
              <a:spcBef>
                <a:spcPct val="30000"/>
              </a:spcBef>
              <a:buFont typeface="Arial" panose="020B0604020202020204" pitchFamily="34" charset="0"/>
              <a:buChar char="•"/>
            </a:pPr>
            <a:r>
              <a:rPr lang="zh-CN" altLang="en-US" noProof="0" dirty="0"/>
              <a:t>第五级</a:t>
            </a:r>
          </a:p>
        </p:txBody>
      </p:sp>
      <p:sp>
        <p:nvSpPr>
          <p:cNvPr id="4" name="日期占位符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latin typeface="微软雅黑" panose="020B0503020204020204" pitchFamily="34" charset="-122"/>
                <a:ea typeface="微软雅黑" panose="020B0503020204020204" pitchFamily="34" charset="-122"/>
              </a:defRPr>
            </a:lvl1pPr>
          </a:lstStyle>
          <a:p>
            <a:fld id="{9A0CFC2C-DA54-4396-A846-1816F2961B91}" type="datetime2">
              <a:rPr lang="zh-CN" altLang="en-US" smtClean="0"/>
              <a:t>2018年11月16日</a:t>
            </a:fld>
            <a:endParaRPr lang="en-US" dirty="0"/>
          </a:p>
        </p:txBody>
      </p:sp>
      <p:sp>
        <p:nvSpPr>
          <p:cNvPr id="5" name="页脚占位符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latin typeface="微软雅黑" panose="020B0503020204020204" pitchFamily="34" charset="-122"/>
                <a:ea typeface="微软雅黑" panose="020B0503020204020204" pitchFamily="34" charset="-122"/>
              </a:defRPr>
            </a:lvl1pPr>
          </a:lstStyle>
          <a:p>
            <a:endParaRPr lang="zh-CN" altLang="en-US" noProof="0" dirty="0"/>
          </a:p>
        </p:txBody>
      </p:sp>
      <p:sp>
        <p:nvSpPr>
          <p:cNvPr id="6" name="幻灯片编号占位符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latin typeface="微软雅黑" panose="020B0503020204020204" pitchFamily="34" charset="-122"/>
                <a:ea typeface="微软雅黑" panose="020B0503020204020204" pitchFamily="34" charset="-122"/>
              </a:defRPr>
            </a:lvl1pPr>
          </a:lstStyle>
          <a:p>
            <a:fld id="{9860EDB8-5305-433F-BE41-D7A86D811DB3}" type="slidenum">
              <a:rPr lang="en-US" altLang="zh-CN" noProof="0" smtClean="0"/>
              <a:pPr/>
              <a:t>‹#›</a:t>
            </a:fld>
            <a:endParaRPr lang="zh-CN" altLang="en-US" noProof="0" dirty="0"/>
          </a:p>
        </p:txBody>
      </p:sp>
      <p:cxnSp>
        <p:nvCxnSpPr>
          <p:cNvPr id="8" name="直接连接符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hf sldNum="0" hdr="0" ftr="0" dt="0"/>
  <p:txStyles>
    <p:titleStyle>
      <a:lvl1pPr algn="l" defTabSz="914400" rtl="0" eaLnBrk="1" latinLnBrk="0" hangingPunct="1">
        <a:spcBef>
          <a:spcPct val="0"/>
        </a:spcBef>
        <a:buNone/>
        <a:defRPr sz="2800" kern="1200">
          <a:solidFill>
            <a:schemeClr val="tx1"/>
          </a:solidFill>
          <a:latin typeface="微软雅黑" panose="020B0503020204020204" pitchFamily="34" charset="-122"/>
          <a:ea typeface="微软雅黑" panose="020B0503020204020204" pitchFamily="34" charset="-122"/>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微软雅黑" panose="020B0503020204020204" pitchFamily="34" charset="-122"/>
          <a:ea typeface="微软雅黑" panose="020B0503020204020204" pitchFamily="34" charset="-122"/>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微软雅黑" panose="020B0503020204020204" pitchFamily="34" charset="-122"/>
          <a:ea typeface="微软雅黑" panose="020B0503020204020204" pitchFamily="34" charset="-122"/>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微软雅黑" panose="020B0503020204020204" pitchFamily="34" charset="-122"/>
          <a:ea typeface="微软雅黑" panose="020B0503020204020204" pitchFamily="34" charset="-122"/>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微软雅黑" panose="020B0503020204020204" pitchFamily="34" charset="-122"/>
          <a:ea typeface="微软雅黑" panose="020B0503020204020204" pitchFamily="34" charset="-122"/>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blog.cloudera.com/blog/2012/06/hbase-io-hfile-input-output/"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838200" y="1164324"/>
            <a:ext cx="10515600" cy="2387600"/>
          </a:xfrm>
        </p:spPr>
        <p:txBody>
          <a:bodyPr rtlCol="0" anchor="ctr" anchorCtr="0">
            <a:normAutofit/>
          </a:bodyPr>
          <a:lstStyle/>
          <a:p>
            <a:pPr algn="ctr"/>
            <a:r>
              <a:rPr lang="en-US" altLang="zh-CN" sz="4800" dirty="0" err="1" smtClean="0">
                <a:solidFill>
                  <a:schemeClr val="bg1"/>
                </a:solidFill>
              </a:rPr>
              <a:t>Hbase</a:t>
            </a:r>
            <a:r>
              <a:rPr lang="zh-CN" altLang="en-US" sz="4800" dirty="0" smtClean="0">
                <a:solidFill>
                  <a:schemeClr val="bg1"/>
                </a:solidFill>
              </a:rPr>
              <a:t>基本原理</a:t>
            </a:r>
            <a:r>
              <a:rPr lang="zh-CN" altLang="en-US" sz="4800" dirty="0">
                <a:solidFill>
                  <a:schemeClr val="bg1"/>
                </a:solidFill>
              </a:rPr>
              <a:t>介绍</a:t>
            </a:r>
            <a:endParaRPr lang="x-none" sz="4800" dirty="0">
              <a:solidFill>
                <a:schemeClr val="bg1"/>
              </a:solidFill>
            </a:endParaRPr>
          </a:p>
        </p:txBody>
      </p:sp>
      <p:sp>
        <p:nvSpPr>
          <p:cNvPr id="3" name="副标题 2"/>
          <p:cNvSpPr>
            <a:spLocks noGrp="1"/>
          </p:cNvSpPr>
          <p:nvPr>
            <p:ph type="subTitle" idx="4294967295"/>
          </p:nvPr>
        </p:nvSpPr>
        <p:spPr>
          <a:xfrm>
            <a:off x="855620" y="2933105"/>
            <a:ext cx="9582736" cy="1137793"/>
          </a:xfrm>
        </p:spPr>
        <p:txBody>
          <a:bodyPr rtlCol="0">
            <a:normAutofit/>
          </a:bodyPr>
          <a:lstStyle/>
          <a:p>
            <a:pPr marL="0" indent="0" rtl="0">
              <a:buNone/>
            </a:pPr>
            <a:endParaRPr lang="x-none" sz="2400" dirty="0">
              <a:solidFill>
                <a:schemeClr val="bg1"/>
              </a:solidFill>
            </a:endParaRPr>
          </a:p>
        </p:txBody>
      </p:sp>
    </p:spTree>
    <p:extLst>
      <p:ext uri="{BB962C8B-B14F-4D97-AF65-F5344CB8AC3E}">
        <p14:creationId xmlns:p14="http://schemas.microsoft.com/office/powerpoint/2010/main" val="24718077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rtlCol="0"/>
          <a:lstStyle/>
          <a:p>
            <a:r>
              <a:rPr lang="en-US" altLang="zh-CN" dirty="0" err="1" smtClean="0">
                <a:cs typeface="Segoe UI Light" panose="020B0502040204020203" pitchFamily="34" charset="0"/>
              </a:rPr>
              <a:t>HBase</a:t>
            </a:r>
            <a:r>
              <a:rPr lang="zh-CN" altLang="en-US" dirty="0" smtClean="0">
                <a:cs typeface="Segoe UI Light" panose="020B0502040204020203" pitchFamily="34" charset="0"/>
              </a:rPr>
              <a:t>架构</a:t>
            </a:r>
            <a:r>
              <a:rPr lang="en-US" altLang="zh-CN" dirty="0">
                <a:cs typeface="Segoe UI Light" panose="020B0502040204020203" pitchFamily="34" charset="0"/>
              </a:rPr>
              <a:t>- servers</a:t>
            </a:r>
            <a:endParaRPr lang="x-none" dirty="0">
              <a:cs typeface="Segoe UI Light" panose="020B0502040204020203" pitchFamily="34" charset="0"/>
            </a:endParaRPr>
          </a:p>
        </p:txBody>
      </p:sp>
      <p:sp>
        <p:nvSpPr>
          <p:cNvPr id="5" name="内容占位符 4"/>
          <p:cNvSpPr>
            <a:spLocks noGrp="1"/>
          </p:cNvSpPr>
          <p:nvPr>
            <p:ph sz="half" idx="4294967295"/>
          </p:nvPr>
        </p:nvSpPr>
        <p:spPr>
          <a:xfrm>
            <a:off x="541610" y="1431010"/>
            <a:ext cx="3418156" cy="4790886"/>
          </a:xfrm>
        </p:spPr>
        <p:txBody>
          <a:bodyPr vert="horz" lIns="91440" tIns="45720" rIns="91440" bIns="45720" rtlCol="0">
            <a:normAutofit fontScale="77500" lnSpcReduction="20000"/>
          </a:bodyPr>
          <a:lstStyle/>
          <a:p>
            <a:pPr marL="171450" indent="-171450">
              <a:lnSpc>
                <a:spcPts val="1800"/>
              </a:lnSpc>
              <a:spcAft>
                <a:spcPts val="600"/>
              </a:spcAft>
              <a:buFont typeface="Wingdings" panose="05000000000000000000" pitchFamily="2" charset="2"/>
              <a:buChar char="l"/>
            </a:pPr>
            <a:r>
              <a:rPr lang="en-US" altLang="zh-CN" dirty="0" smtClean="0"/>
              <a:t>Region </a:t>
            </a:r>
            <a:r>
              <a:rPr lang="en-US" altLang="zh-CN" dirty="0"/>
              <a:t>servers serve data for reads and writes. When accessing data, clients communicate with </a:t>
            </a:r>
            <a:r>
              <a:rPr lang="en-US" altLang="zh-CN" dirty="0" err="1"/>
              <a:t>HBase</a:t>
            </a:r>
            <a:r>
              <a:rPr lang="en-US" altLang="zh-CN" dirty="0"/>
              <a:t> </a:t>
            </a:r>
            <a:r>
              <a:rPr lang="en-US" altLang="zh-CN" dirty="0" err="1"/>
              <a:t>RegionServers</a:t>
            </a:r>
            <a:r>
              <a:rPr lang="en-US" altLang="zh-CN" dirty="0"/>
              <a:t> directly. </a:t>
            </a:r>
            <a:endParaRPr lang="en-US" altLang="zh-CN" dirty="0" smtClean="0"/>
          </a:p>
          <a:p>
            <a:pPr marL="171450" indent="-171450">
              <a:lnSpc>
                <a:spcPts val="1800"/>
              </a:lnSpc>
              <a:spcAft>
                <a:spcPts val="600"/>
              </a:spcAft>
              <a:buFont typeface="Wingdings" panose="05000000000000000000" pitchFamily="2" charset="2"/>
              <a:buChar char="l"/>
            </a:pPr>
            <a:r>
              <a:rPr lang="en-US" altLang="zh-CN" dirty="0" smtClean="0"/>
              <a:t>Region </a:t>
            </a:r>
            <a:r>
              <a:rPr lang="en-US" altLang="zh-CN" dirty="0"/>
              <a:t>assignment, DDL (create, delete tables) operations are handled by the </a:t>
            </a:r>
            <a:r>
              <a:rPr lang="en-US" altLang="zh-CN" dirty="0" err="1"/>
              <a:t>HBase</a:t>
            </a:r>
            <a:r>
              <a:rPr lang="en-US" altLang="zh-CN" dirty="0"/>
              <a:t> Master process. </a:t>
            </a:r>
            <a:endParaRPr lang="en-US" altLang="zh-CN" dirty="0" smtClean="0"/>
          </a:p>
          <a:p>
            <a:pPr marL="171450" indent="-171450">
              <a:lnSpc>
                <a:spcPts val="1800"/>
              </a:lnSpc>
              <a:spcAft>
                <a:spcPts val="600"/>
              </a:spcAft>
              <a:buFont typeface="Wingdings" panose="05000000000000000000" pitchFamily="2" charset="2"/>
              <a:buChar char="l"/>
            </a:pPr>
            <a:r>
              <a:rPr lang="en-US" altLang="zh-CN" dirty="0" smtClean="0"/>
              <a:t>Zookeeper</a:t>
            </a:r>
            <a:r>
              <a:rPr lang="en-US" altLang="zh-CN" dirty="0"/>
              <a:t>, which is part of HDFS, maintains a live cluster state</a:t>
            </a:r>
            <a:r>
              <a:rPr lang="en-US" altLang="zh-CN" dirty="0" smtClean="0"/>
              <a:t>.</a:t>
            </a:r>
          </a:p>
          <a:p>
            <a:pPr marL="171450" indent="-171450">
              <a:lnSpc>
                <a:spcPts val="1800"/>
              </a:lnSpc>
              <a:spcAft>
                <a:spcPts val="600"/>
              </a:spcAft>
              <a:buFont typeface="Wingdings" panose="05000000000000000000" pitchFamily="2" charset="2"/>
              <a:buChar char="l"/>
            </a:pPr>
            <a:r>
              <a:rPr lang="en-US" altLang="zh-CN" dirty="0" smtClean="0"/>
              <a:t>The </a:t>
            </a:r>
            <a:r>
              <a:rPr lang="en-US" altLang="zh-CN" dirty="0"/>
              <a:t>Hadoop </a:t>
            </a:r>
            <a:r>
              <a:rPr lang="en-US" altLang="zh-CN" dirty="0" err="1"/>
              <a:t>DataNode</a:t>
            </a:r>
            <a:r>
              <a:rPr lang="en-US" altLang="zh-CN" dirty="0"/>
              <a:t> stores the data that the Region Server is managing. All </a:t>
            </a:r>
            <a:r>
              <a:rPr lang="en-US" altLang="zh-CN" dirty="0" err="1"/>
              <a:t>HBase</a:t>
            </a:r>
            <a:r>
              <a:rPr lang="en-US" altLang="zh-CN" dirty="0"/>
              <a:t> data is stored in HDFS files. Region Servers are collocated with the HDFS </a:t>
            </a:r>
            <a:r>
              <a:rPr lang="en-US" altLang="zh-CN" dirty="0" err="1"/>
              <a:t>DataNodes</a:t>
            </a:r>
            <a:r>
              <a:rPr lang="en-US" altLang="zh-CN" dirty="0"/>
              <a:t>, which enable data locality (putting the data close to where it is needed) for the data served by the </a:t>
            </a:r>
            <a:r>
              <a:rPr lang="en-US" altLang="zh-CN" dirty="0" err="1"/>
              <a:t>RegionServers</a:t>
            </a:r>
            <a:r>
              <a:rPr lang="en-US" altLang="zh-CN" dirty="0"/>
              <a:t>. </a:t>
            </a:r>
            <a:r>
              <a:rPr lang="en-US" altLang="zh-CN" dirty="0" err="1"/>
              <a:t>HBase</a:t>
            </a:r>
            <a:r>
              <a:rPr lang="en-US" altLang="zh-CN" dirty="0"/>
              <a:t> data is local when it is written, but when a region is moved, it is not local until compaction</a:t>
            </a:r>
            <a:r>
              <a:rPr lang="en-US" altLang="zh-CN" dirty="0" smtClean="0"/>
              <a:t>.</a:t>
            </a:r>
          </a:p>
          <a:p>
            <a:pPr marL="171450" indent="-171450">
              <a:lnSpc>
                <a:spcPts val="1800"/>
              </a:lnSpc>
              <a:spcAft>
                <a:spcPts val="600"/>
              </a:spcAft>
              <a:buFont typeface="Wingdings" panose="05000000000000000000" pitchFamily="2" charset="2"/>
              <a:buChar char="l"/>
            </a:pPr>
            <a:r>
              <a:rPr lang="en-US" altLang="zh-CN" dirty="0" smtClean="0"/>
              <a:t>The </a:t>
            </a:r>
            <a:r>
              <a:rPr lang="en-US" altLang="zh-CN" dirty="0" err="1"/>
              <a:t>NameNode</a:t>
            </a:r>
            <a:r>
              <a:rPr lang="en-US" altLang="zh-CN" dirty="0"/>
              <a:t> maintains metadata information for all the physical data blocks that comprise the files.</a:t>
            </a:r>
            <a:endParaRPr lang="zh-CN" altLang="en-US" sz="1200" dirty="0">
              <a:solidFill>
                <a:prstClr val="black">
                  <a:lumMod val="75000"/>
                  <a:lumOff val="25000"/>
                </a:prstClr>
              </a:solidFill>
              <a:cs typeface="Segoe UI" panose="020B0502040204020203" pitchFamily="34" charset="0"/>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9766" y="1198547"/>
            <a:ext cx="7907976" cy="4291829"/>
          </a:xfrm>
          <a:prstGeom prst="rect">
            <a:avLst/>
          </a:prstGeom>
        </p:spPr>
      </p:pic>
    </p:spTree>
    <p:extLst>
      <p:ext uri="{BB962C8B-B14F-4D97-AF65-F5344CB8AC3E}">
        <p14:creationId xmlns:p14="http://schemas.microsoft.com/office/powerpoint/2010/main" val="39321119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rtlCol="0"/>
          <a:lstStyle/>
          <a:p>
            <a:r>
              <a:rPr lang="en-US" altLang="zh-CN" dirty="0" err="1" smtClean="0">
                <a:cs typeface="Segoe UI Light" panose="020B0502040204020203" pitchFamily="34" charset="0"/>
              </a:rPr>
              <a:t>HBase</a:t>
            </a:r>
            <a:r>
              <a:rPr lang="zh-CN" altLang="en-US" dirty="0" smtClean="0">
                <a:cs typeface="Segoe UI Light" panose="020B0502040204020203" pitchFamily="34" charset="0"/>
              </a:rPr>
              <a:t>架构</a:t>
            </a:r>
            <a:r>
              <a:rPr lang="en-US" altLang="zh-CN" dirty="0" smtClean="0">
                <a:cs typeface="Segoe UI Light" panose="020B0502040204020203" pitchFamily="34" charset="0"/>
              </a:rPr>
              <a:t>-Regions</a:t>
            </a:r>
            <a:endParaRPr lang="x-none" dirty="0">
              <a:cs typeface="Segoe UI Light" panose="020B0502040204020203" pitchFamily="34" charset="0"/>
            </a:endParaRPr>
          </a:p>
        </p:txBody>
      </p:sp>
      <p:sp>
        <p:nvSpPr>
          <p:cNvPr id="5" name="内容占位符 4"/>
          <p:cNvSpPr>
            <a:spLocks noGrp="1"/>
          </p:cNvSpPr>
          <p:nvPr>
            <p:ph sz="half" idx="4294967295"/>
          </p:nvPr>
        </p:nvSpPr>
        <p:spPr>
          <a:xfrm>
            <a:off x="541610" y="1431010"/>
            <a:ext cx="3215743" cy="4761972"/>
          </a:xfrm>
        </p:spPr>
        <p:txBody>
          <a:bodyPr vert="horz" lIns="91440" tIns="45720" rIns="91440" bIns="45720" rtlCol="0">
            <a:normAutofit/>
          </a:bodyPr>
          <a:lstStyle/>
          <a:p>
            <a:pPr marL="171450" indent="-171450">
              <a:lnSpc>
                <a:spcPts val="1800"/>
              </a:lnSpc>
              <a:spcAft>
                <a:spcPts val="600"/>
              </a:spcAft>
              <a:buFont typeface="Wingdings" panose="05000000000000000000" pitchFamily="2" charset="2"/>
              <a:buChar char="l"/>
            </a:pPr>
            <a:r>
              <a:rPr lang="en-US" altLang="zh-CN" dirty="0" err="1" smtClean="0"/>
              <a:t>HBase</a:t>
            </a:r>
            <a:r>
              <a:rPr lang="en-US" altLang="zh-CN" dirty="0" smtClean="0"/>
              <a:t> </a:t>
            </a:r>
            <a:r>
              <a:rPr lang="en-US" altLang="zh-CN" dirty="0"/>
              <a:t>Tables are divided horizontally by row key range into “Regions.” </a:t>
            </a:r>
            <a:endParaRPr lang="en-US" altLang="zh-CN" dirty="0" smtClean="0"/>
          </a:p>
          <a:p>
            <a:pPr marL="171450" indent="-171450">
              <a:lnSpc>
                <a:spcPts val="1800"/>
              </a:lnSpc>
              <a:spcAft>
                <a:spcPts val="600"/>
              </a:spcAft>
              <a:buFont typeface="Wingdings" panose="05000000000000000000" pitchFamily="2" charset="2"/>
              <a:buChar char="l"/>
            </a:pPr>
            <a:r>
              <a:rPr lang="en-US" altLang="zh-CN" dirty="0" smtClean="0"/>
              <a:t>A </a:t>
            </a:r>
            <a:r>
              <a:rPr lang="en-US" altLang="zh-CN" dirty="0"/>
              <a:t>region contains all rows in the table between the region’s start key and end key. </a:t>
            </a:r>
            <a:endParaRPr lang="en-US" altLang="zh-CN" dirty="0" smtClean="0"/>
          </a:p>
          <a:p>
            <a:pPr marL="171450" indent="-171450">
              <a:lnSpc>
                <a:spcPts val="1800"/>
              </a:lnSpc>
              <a:spcAft>
                <a:spcPts val="600"/>
              </a:spcAft>
              <a:buFont typeface="Wingdings" panose="05000000000000000000" pitchFamily="2" charset="2"/>
              <a:buChar char="l"/>
            </a:pPr>
            <a:r>
              <a:rPr lang="en-US" altLang="zh-CN" dirty="0" smtClean="0"/>
              <a:t>Regions </a:t>
            </a:r>
            <a:r>
              <a:rPr lang="en-US" altLang="zh-CN" dirty="0"/>
              <a:t>are assigned to the nodes in the cluster, called “Region Servers,” and these serve data for reads and writes. </a:t>
            </a:r>
            <a:endParaRPr lang="en-US" altLang="zh-CN" dirty="0" smtClean="0"/>
          </a:p>
          <a:p>
            <a:pPr marL="171450" indent="-171450">
              <a:lnSpc>
                <a:spcPts val="1800"/>
              </a:lnSpc>
              <a:spcAft>
                <a:spcPts val="600"/>
              </a:spcAft>
              <a:buFont typeface="Wingdings" panose="05000000000000000000" pitchFamily="2" charset="2"/>
              <a:buChar char="l"/>
            </a:pPr>
            <a:r>
              <a:rPr lang="en-US" altLang="zh-CN" dirty="0" smtClean="0"/>
              <a:t>A </a:t>
            </a:r>
            <a:r>
              <a:rPr lang="en-US" altLang="zh-CN" dirty="0"/>
              <a:t>region server can serve about 1,000 regions.</a:t>
            </a:r>
            <a:endParaRPr lang="zh-CN" altLang="en-US" sz="1200" dirty="0">
              <a:solidFill>
                <a:prstClr val="black">
                  <a:lumMod val="75000"/>
                  <a:lumOff val="25000"/>
                </a:prstClr>
              </a:solidFill>
              <a:cs typeface="Segoe UI" panose="020B0502040204020203" pitchFamily="34" charset="0"/>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54682" y="1588905"/>
            <a:ext cx="6896100" cy="3209925"/>
          </a:xfrm>
          <a:prstGeom prst="rect">
            <a:avLst/>
          </a:prstGeom>
        </p:spPr>
      </p:pic>
    </p:spTree>
    <p:extLst>
      <p:ext uri="{BB962C8B-B14F-4D97-AF65-F5344CB8AC3E}">
        <p14:creationId xmlns:p14="http://schemas.microsoft.com/office/powerpoint/2010/main" val="21926242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rtlCol="0"/>
          <a:lstStyle/>
          <a:p>
            <a:r>
              <a:rPr lang="en-US" altLang="zh-CN" dirty="0" err="1" smtClean="0">
                <a:cs typeface="Segoe UI Light" panose="020B0502040204020203" pitchFamily="34" charset="0"/>
              </a:rPr>
              <a:t>Hbase</a:t>
            </a:r>
            <a:r>
              <a:rPr lang="zh-CN" altLang="en-US" dirty="0" smtClean="0">
                <a:cs typeface="Segoe UI Light" panose="020B0502040204020203" pitchFamily="34" charset="0"/>
              </a:rPr>
              <a:t>架构</a:t>
            </a:r>
            <a:r>
              <a:rPr lang="en-US" altLang="zh-CN" dirty="0" smtClean="0">
                <a:cs typeface="Segoe UI Light" panose="020B0502040204020203" pitchFamily="34" charset="0"/>
              </a:rPr>
              <a:t>-</a:t>
            </a:r>
            <a:r>
              <a:rPr lang="en-US" altLang="zh-CN" dirty="0" err="1">
                <a:cs typeface="Segoe UI Light" panose="020B0502040204020203" pitchFamily="34" charset="0"/>
              </a:rPr>
              <a:t>HMaster</a:t>
            </a:r>
            <a:endParaRPr lang="x-none" dirty="0">
              <a:cs typeface="Segoe UI Light" panose="020B0502040204020203" pitchFamily="34" charset="0"/>
            </a:endParaRPr>
          </a:p>
        </p:txBody>
      </p:sp>
      <p:sp>
        <p:nvSpPr>
          <p:cNvPr id="5" name="内容占位符 4"/>
          <p:cNvSpPr>
            <a:spLocks noGrp="1"/>
          </p:cNvSpPr>
          <p:nvPr>
            <p:ph sz="half" idx="4294967295"/>
          </p:nvPr>
        </p:nvSpPr>
        <p:spPr>
          <a:xfrm>
            <a:off x="541610" y="1431010"/>
            <a:ext cx="3594292" cy="4790886"/>
          </a:xfrm>
        </p:spPr>
        <p:txBody>
          <a:bodyPr vert="horz" lIns="91440" tIns="45720" rIns="91440" bIns="45720" rtlCol="0">
            <a:normAutofit/>
          </a:bodyPr>
          <a:lstStyle/>
          <a:p>
            <a:pPr marL="171450" indent="-171450">
              <a:lnSpc>
                <a:spcPts val="1800"/>
              </a:lnSpc>
              <a:spcAft>
                <a:spcPts val="600"/>
              </a:spcAft>
              <a:buFont typeface="Wingdings" panose="05000000000000000000" pitchFamily="2" charset="2"/>
              <a:buChar char="l"/>
            </a:pPr>
            <a:r>
              <a:rPr lang="en-US" altLang="zh-CN" sz="1400" dirty="0" smtClean="0"/>
              <a:t>A </a:t>
            </a:r>
            <a:r>
              <a:rPr lang="en-US" altLang="zh-CN" sz="1400" dirty="0"/>
              <a:t>master is responsible for</a:t>
            </a:r>
            <a:r>
              <a:rPr lang="en-US" altLang="zh-CN" sz="1400" dirty="0" smtClean="0"/>
              <a:t>:</a:t>
            </a:r>
          </a:p>
          <a:p>
            <a:pPr lvl="1" indent="0">
              <a:lnSpc>
                <a:spcPts val="1800"/>
              </a:lnSpc>
              <a:spcAft>
                <a:spcPts val="600"/>
              </a:spcAft>
              <a:buNone/>
            </a:pPr>
            <a:r>
              <a:rPr lang="en-US" altLang="zh-CN" sz="1400" dirty="0" smtClean="0"/>
              <a:t>- </a:t>
            </a:r>
            <a:r>
              <a:rPr lang="en-US" altLang="zh-CN" sz="1400" dirty="0" err="1" smtClean="0"/>
              <a:t>RegionServer</a:t>
            </a:r>
            <a:r>
              <a:rPr lang="zh-CN" altLang="en-US" sz="1400" dirty="0" smtClean="0"/>
              <a:t>管理：</a:t>
            </a:r>
            <a:r>
              <a:rPr lang="en-US" altLang="zh-CN" sz="1400" dirty="0" smtClean="0"/>
              <a:t>RS</a:t>
            </a:r>
            <a:r>
              <a:rPr lang="zh-CN" altLang="en-US" sz="1400" dirty="0" smtClean="0"/>
              <a:t>的上下线</a:t>
            </a:r>
            <a:endParaRPr lang="en-US" altLang="zh-CN" sz="1400" dirty="0" smtClean="0"/>
          </a:p>
          <a:p>
            <a:pPr marL="400050" lvl="1" indent="-171450">
              <a:lnSpc>
                <a:spcPts val="1800"/>
              </a:lnSpc>
              <a:spcAft>
                <a:spcPts val="600"/>
              </a:spcAft>
              <a:buFontTx/>
              <a:buChar char="-"/>
            </a:pPr>
            <a:r>
              <a:rPr lang="zh-CN" altLang="en-US" sz="1400" dirty="0" smtClean="0"/>
              <a:t>管理功能</a:t>
            </a:r>
            <a:r>
              <a:rPr lang="zh-CN" altLang="en-US" sz="1400" dirty="0" smtClean="0"/>
              <a:t>：启动，停止，</a:t>
            </a:r>
            <a:r>
              <a:rPr lang="en-US" altLang="zh-CN" sz="1400" dirty="0" smtClean="0"/>
              <a:t>Balance</a:t>
            </a:r>
            <a:endParaRPr lang="en-US" altLang="zh-CN" sz="1400" dirty="0" smtClean="0"/>
          </a:p>
          <a:p>
            <a:pPr marL="400050" lvl="1" indent="-171450">
              <a:lnSpc>
                <a:spcPts val="1800"/>
              </a:lnSpc>
              <a:spcAft>
                <a:spcPts val="600"/>
              </a:spcAft>
              <a:buFontTx/>
              <a:buChar char="-"/>
            </a:pPr>
            <a:r>
              <a:rPr lang="en-US" altLang="zh-CN" sz="1400" dirty="0" smtClean="0"/>
              <a:t>Region</a:t>
            </a:r>
            <a:r>
              <a:rPr lang="zh-CN" altLang="en-US" sz="1400" dirty="0" smtClean="0"/>
              <a:t>的分配，合并，分裂，下线，移动，</a:t>
            </a:r>
            <a:r>
              <a:rPr lang="en-US" altLang="zh-CN" sz="1400" dirty="0" smtClean="0"/>
              <a:t>Balance</a:t>
            </a:r>
            <a:r>
              <a:rPr lang="zh-CN" altLang="en-US" sz="1400" dirty="0" smtClean="0"/>
              <a:t>等</a:t>
            </a:r>
            <a:endParaRPr lang="en-US" altLang="zh-CN" sz="1400" dirty="0" smtClean="0"/>
          </a:p>
          <a:p>
            <a:pPr marL="400050" lvl="1" indent="-171450">
              <a:lnSpc>
                <a:spcPts val="1800"/>
              </a:lnSpc>
              <a:spcAft>
                <a:spcPts val="600"/>
              </a:spcAft>
              <a:buFontTx/>
              <a:buChar char="-"/>
            </a:pPr>
            <a:r>
              <a:rPr lang="en-US" altLang="zh-CN" sz="1400" dirty="0" err="1" smtClean="0"/>
              <a:t>NameSpace</a:t>
            </a:r>
            <a:r>
              <a:rPr lang="zh-CN" altLang="en-US" sz="1400" dirty="0" smtClean="0"/>
              <a:t>以及表的</a:t>
            </a:r>
            <a:r>
              <a:rPr lang="en-US" altLang="zh-CN" sz="1400" dirty="0" smtClean="0"/>
              <a:t>DDL </a:t>
            </a:r>
            <a:r>
              <a:rPr lang="en-US" altLang="zh-CN" sz="1400" dirty="0"/>
              <a:t>(create, </a:t>
            </a:r>
            <a:r>
              <a:rPr lang="en-US" altLang="zh-CN" sz="1400" dirty="0" err="1" smtClean="0"/>
              <a:t>delete,enable,disable,modify</a:t>
            </a:r>
            <a:r>
              <a:rPr lang="en-US" altLang="zh-CN" sz="1400" dirty="0" smtClean="0"/>
              <a:t>).</a:t>
            </a:r>
          </a:p>
          <a:p>
            <a:pPr marL="400050" lvl="1" indent="-171450">
              <a:lnSpc>
                <a:spcPts val="1800"/>
              </a:lnSpc>
              <a:spcAft>
                <a:spcPts val="600"/>
              </a:spcAft>
              <a:buFontTx/>
              <a:buChar char="-"/>
            </a:pPr>
            <a:r>
              <a:rPr lang="zh-CN" altLang="en-US" sz="1400" dirty="0" smtClean="0"/>
              <a:t>元数据管理：表信息，</a:t>
            </a:r>
            <a:r>
              <a:rPr lang="en-US" altLang="zh-CN" sz="1400" dirty="0" smtClean="0"/>
              <a:t>Region</a:t>
            </a:r>
            <a:r>
              <a:rPr lang="zh-CN" altLang="en-US" sz="1400" dirty="0" smtClean="0"/>
              <a:t>信息等</a:t>
            </a:r>
            <a:endParaRPr lang="en-US" altLang="zh-CN" sz="1400" dirty="0" smtClean="0"/>
          </a:p>
          <a:p>
            <a:pPr marL="400050" lvl="1" indent="-171450">
              <a:lnSpc>
                <a:spcPts val="1800"/>
              </a:lnSpc>
              <a:spcAft>
                <a:spcPts val="600"/>
              </a:spcAft>
              <a:buFontTx/>
              <a:buChar char="-"/>
            </a:pPr>
            <a:r>
              <a:rPr lang="zh-CN" altLang="en-US" sz="1400" dirty="0" smtClean="0"/>
              <a:t>快照管理</a:t>
            </a:r>
            <a:endParaRPr lang="en-US" altLang="zh-CN" sz="1400" dirty="0" smtClean="0"/>
          </a:p>
          <a:p>
            <a:pPr marL="400050" lvl="1" indent="-171450">
              <a:lnSpc>
                <a:spcPts val="1800"/>
              </a:lnSpc>
              <a:spcAft>
                <a:spcPts val="600"/>
              </a:spcAft>
              <a:buFontTx/>
              <a:buChar char="-"/>
            </a:pPr>
            <a:r>
              <a:rPr lang="zh-CN" altLang="en-US" sz="1400" dirty="0" smtClean="0"/>
              <a:t>实现类：</a:t>
            </a:r>
            <a:r>
              <a:rPr lang="en-US" altLang="zh-CN" sz="1400" dirty="0" err="1" smtClean="0"/>
              <a:t>org.apache.hadoop.hbase.master.MasterRpcServices</a:t>
            </a:r>
            <a:endParaRPr lang="en-US" altLang="zh-CN" sz="1400" dirty="0" smtClean="0"/>
          </a:p>
          <a:p>
            <a:pPr marL="400050" lvl="1" indent="-171450">
              <a:lnSpc>
                <a:spcPts val="1800"/>
              </a:lnSpc>
              <a:spcAft>
                <a:spcPts val="600"/>
              </a:spcAft>
              <a:buFontTx/>
              <a:buChar char="-"/>
            </a:pPr>
            <a:endParaRPr lang="en-US" altLang="zh-CN" sz="1400" dirty="0"/>
          </a:p>
          <a:p>
            <a:pPr marL="400050" lvl="1" indent="-171450">
              <a:lnSpc>
                <a:spcPts val="1800"/>
              </a:lnSpc>
              <a:spcAft>
                <a:spcPts val="600"/>
              </a:spcAft>
              <a:buFontTx/>
              <a:buChar char="-"/>
            </a:pPr>
            <a:endParaRPr lang="zh-CN" altLang="en-US" sz="1400" dirty="0">
              <a:solidFill>
                <a:prstClr val="black">
                  <a:lumMod val="75000"/>
                  <a:lumOff val="25000"/>
                </a:prstClr>
              </a:solidFill>
              <a:cs typeface="Segoe UI" panose="020B0502040204020203" pitchFamily="34" charset="0"/>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03841" y="2177551"/>
            <a:ext cx="6877050" cy="3495675"/>
          </a:xfrm>
          <a:prstGeom prst="rect">
            <a:avLst/>
          </a:prstGeom>
        </p:spPr>
      </p:pic>
    </p:spTree>
    <p:extLst>
      <p:ext uri="{BB962C8B-B14F-4D97-AF65-F5344CB8AC3E}">
        <p14:creationId xmlns:p14="http://schemas.microsoft.com/office/powerpoint/2010/main" val="23572423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rtlCol="0"/>
          <a:lstStyle/>
          <a:p>
            <a:r>
              <a:rPr lang="en-US" altLang="zh-CN" dirty="0" err="1" smtClean="0">
                <a:cs typeface="Segoe UI Light" panose="020B0502040204020203" pitchFamily="34" charset="0"/>
              </a:rPr>
              <a:t>Hbase</a:t>
            </a:r>
            <a:r>
              <a:rPr lang="zh-CN" altLang="en-US" dirty="0" smtClean="0">
                <a:cs typeface="Segoe UI Light" panose="020B0502040204020203" pitchFamily="34" charset="0"/>
              </a:rPr>
              <a:t>架构</a:t>
            </a:r>
            <a:r>
              <a:rPr lang="en-US" altLang="zh-CN" dirty="0">
                <a:cs typeface="Segoe UI Light" panose="020B0502040204020203" pitchFamily="34" charset="0"/>
              </a:rPr>
              <a:t>-</a:t>
            </a:r>
            <a:r>
              <a:rPr lang="en-US" altLang="zh-CN" dirty="0" err="1">
                <a:cs typeface="Segoe UI Light" panose="020B0502040204020203" pitchFamily="34" charset="0"/>
              </a:rPr>
              <a:t>ZooKeeper</a:t>
            </a:r>
            <a:endParaRPr lang="x-none" dirty="0">
              <a:cs typeface="Segoe UI Light" panose="020B0502040204020203" pitchFamily="34" charset="0"/>
            </a:endParaRPr>
          </a:p>
        </p:txBody>
      </p:sp>
      <p:sp>
        <p:nvSpPr>
          <p:cNvPr id="5" name="内容占位符 4"/>
          <p:cNvSpPr>
            <a:spLocks noGrp="1"/>
          </p:cNvSpPr>
          <p:nvPr>
            <p:ph sz="half" idx="4294967295"/>
          </p:nvPr>
        </p:nvSpPr>
        <p:spPr>
          <a:xfrm>
            <a:off x="541610" y="1431010"/>
            <a:ext cx="3381997" cy="5119419"/>
          </a:xfrm>
        </p:spPr>
        <p:txBody>
          <a:bodyPr vert="horz" lIns="91440" tIns="45720" rIns="91440" bIns="45720" rtlCol="0">
            <a:normAutofit/>
          </a:bodyPr>
          <a:lstStyle/>
          <a:p>
            <a:pPr marL="171450" indent="-171450">
              <a:lnSpc>
                <a:spcPts val="1800"/>
              </a:lnSpc>
              <a:spcAft>
                <a:spcPts val="600"/>
              </a:spcAft>
              <a:buFont typeface="Wingdings" panose="05000000000000000000" pitchFamily="2" charset="2"/>
              <a:buChar char="l"/>
            </a:pPr>
            <a:r>
              <a:rPr lang="en-US" altLang="zh-CN" dirty="0" smtClean="0"/>
              <a:t>Zookeeper </a:t>
            </a:r>
            <a:r>
              <a:rPr lang="en-US" altLang="zh-CN" dirty="0"/>
              <a:t>maintains which servers are alive and available, and provides server failure notification. </a:t>
            </a:r>
            <a:endParaRPr lang="en-US" altLang="zh-CN" dirty="0" smtClean="0"/>
          </a:p>
          <a:p>
            <a:pPr marL="171450" indent="-171450">
              <a:lnSpc>
                <a:spcPts val="1800"/>
              </a:lnSpc>
              <a:spcAft>
                <a:spcPts val="600"/>
              </a:spcAft>
              <a:buFont typeface="Wingdings" panose="05000000000000000000" pitchFamily="2" charset="2"/>
              <a:buChar char="l"/>
            </a:pPr>
            <a:r>
              <a:rPr lang="en-US" altLang="zh-CN" dirty="0"/>
              <a:t>Region servers and the active </a:t>
            </a:r>
            <a:r>
              <a:rPr lang="en-US" altLang="zh-CN" dirty="0" err="1"/>
              <a:t>HMaster</a:t>
            </a:r>
            <a:r>
              <a:rPr lang="en-US" altLang="zh-CN" dirty="0"/>
              <a:t> connect with a session to </a:t>
            </a:r>
            <a:r>
              <a:rPr lang="en-US" altLang="zh-CN" dirty="0" err="1"/>
              <a:t>ZooKeeper</a:t>
            </a:r>
            <a:r>
              <a:rPr lang="en-US" altLang="zh-CN" dirty="0"/>
              <a:t>. The </a:t>
            </a:r>
            <a:r>
              <a:rPr lang="en-US" altLang="zh-CN" dirty="0" err="1"/>
              <a:t>ZooKeeper</a:t>
            </a:r>
            <a:r>
              <a:rPr lang="en-US" altLang="zh-CN" dirty="0"/>
              <a:t> maintains ephemeral nodes for active sessions via heartbeats</a:t>
            </a:r>
            <a:r>
              <a:rPr lang="en-US" altLang="zh-CN" dirty="0" smtClean="0"/>
              <a:t>.</a:t>
            </a:r>
          </a:p>
          <a:p>
            <a:pPr marL="171450" indent="-171450">
              <a:lnSpc>
                <a:spcPts val="1800"/>
              </a:lnSpc>
              <a:spcAft>
                <a:spcPts val="600"/>
              </a:spcAft>
              <a:buFont typeface="Wingdings" panose="05000000000000000000" pitchFamily="2" charset="2"/>
              <a:buChar char="l"/>
            </a:pPr>
            <a:r>
              <a:rPr lang="en-US" altLang="zh-CN" dirty="0" err="1"/>
              <a:t>HMasters</a:t>
            </a:r>
            <a:r>
              <a:rPr lang="en-US" altLang="zh-CN" dirty="0"/>
              <a:t> vie </a:t>
            </a:r>
            <a:r>
              <a:rPr lang="zh-CN" altLang="en-US" dirty="0"/>
              <a:t>（竞争）</a:t>
            </a:r>
            <a:r>
              <a:rPr lang="en-US" altLang="zh-CN" dirty="0"/>
              <a:t>to create an ephemeral node.</a:t>
            </a:r>
            <a:endParaRPr lang="zh-CN" altLang="en-US" dirty="0"/>
          </a:p>
          <a:p>
            <a:pPr marL="171450" indent="-171450">
              <a:lnSpc>
                <a:spcPts val="1800"/>
              </a:lnSpc>
              <a:spcAft>
                <a:spcPts val="600"/>
              </a:spcAft>
              <a:buFont typeface="Wingdings" panose="05000000000000000000" pitchFamily="2" charset="2"/>
              <a:buChar char="l"/>
            </a:pPr>
            <a:r>
              <a:rPr lang="en-US" altLang="zh-CN" dirty="0" smtClean="0"/>
              <a:t>The </a:t>
            </a:r>
            <a:r>
              <a:rPr lang="en-US" altLang="zh-CN" dirty="0"/>
              <a:t>active </a:t>
            </a:r>
            <a:r>
              <a:rPr lang="en-US" altLang="zh-CN" dirty="0" err="1"/>
              <a:t>HMaster</a:t>
            </a:r>
            <a:r>
              <a:rPr lang="en-US" altLang="zh-CN" dirty="0"/>
              <a:t> listens for region servers, and will recover region servers on failure</a:t>
            </a:r>
            <a:r>
              <a:rPr lang="en-US" altLang="zh-CN" dirty="0" smtClean="0"/>
              <a:t>.</a:t>
            </a:r>
          </a:p>
          <a:p>
            <a:pPr marL="171450" indent="-171450">
              <a:lnSpc>
                <a:spcPts val="1800"/>
              </a:lnSpc>
              <a:spcAft>
                <a:spcPts val="600"/>
              </a:spcAft>
              <a:buFont typeface="Wingdings" panose="05000000000000000000" pitchFamily="2" charset="2"/>
              <a:buChar char="l"/>
            </a:pPr>
            <a:r>
              <a:rPr lang="en-US" altLang="zh-CN" dirty="0"/>
              <a:t>The Inactive </a:t>
            </a:r>
            <a:r>
              <a:rPr lang="en-US" altLang="zh-CN" dirty="0" err="1"/>
              <a:t>HMaster</a:t>
            </a:r>
            <a:r>
              <a:rPr lang="en-US" altLang="zh-CN" dirty="0"/>
              <a:t> listens for active </a:t>
            </a:r>
            <a:r>
              <a:rPr lang="en-US" altLang="zh-CN" dirty="0" err="1"/>
              <a:t>HMaster</a:t>
            </a:r>
            <a:r>
              <a:rPr lang="en-US" altLang="zh-CN" dirty="0"/>
              <a:t> failure</a:t>
            </a:r>
            <a:endParaRPr lang="zh-CN" altLang="en-US" sz="1200" dirty="0">
              <a:solidFill>
                <a:prstClr val="black">
                  <a:lumMod val="75000"/>
                  <a:lumOff val="25000"/>
                </a:prstClr>
              </a:solidFill>
              <a:cs typeface="Segoe UI" panose="020B0502040204020203" pitchFamily="34" charset="0"/>
            </a:endParaRP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22581" y="2157603"/>
            <a:ext cx="6696075" cy="3028950"/>
          </a:xfrm>
          <a:prstGeom prst="rect">
            <a:avLst/>
          </a:prstGeom>
        </p:spPr>
      </p:pic>
    </p:spTree>
    <p:extLst>
      <p:ext uri="{BB962C8B-B14F-4D97-AF65-F5344CB8AC3E}">
        <p14:creationId xmlns:p14="http://schemas.microsoft.com/office/powerpoint/2010/main" val="7467074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rtlCol="0"/>
          <a:lstStyle/>
          <a:p>
            <a:r>
              <a:rPr lang="en-US" altLang="zh-CN" dirty="0" err="1" smtClean="0">
                <a:cs typeface="Segoe UI Light" panose="020B0502040204020203" pitchFamily="34" charset="0"/>
              </a:rPr>
              <a:t>Hbase</a:t>
            </a:r>
            <a:r>
              <a:rPr lang="zh-CN" altLang="en-US" dirty="0" smtClean="0">
                <a:cs typeface="Segoe UI Light" panose="020B0502040204020203" pitchFamily="34" charset="0"/>
              </a:rPr>
              <a:t>读写路径</a:t>
            </a:r>
            <a:endParaRPr lang="x-none" dirty="0">
              <a:cs typeface="Segoe UI Light" panose="020B0502040204020203" pitchFamily="34" charset="0"/>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3886" y="1347519"/>
            <a:ext cx="8433233" cy="5181866"/>
          </a:xfrm>
          <a:prstGeom prst="rect">
            <a:avLst/>
          </a:prstGeom>
        </p:spPr>
      </p:pic>
    </p:spTree>
    <p:extLst>
      <p:ext uri="{BB962C8B-B14F-4D97-AF65-F5344CB8AC3E}">
        <p14:creationId xmlns:p14="http://schemas.microsoft.com/office/powerpoint/2010/main" val="362047232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Memstore</a:t>
            </a:r>
            <a:endParaRPr lang="zh-CN" altLang="en-US" dirty="0"/>
          </a:p>
        </p:txBody>
      </p:sp>
      <p:sp>
        <p:nvSpPr>
          <p:cNvPr id="4" name="矩形 3"/>
          <p:cNvSpPr/>
          <p:nvPr/>
        </p:nvSpPr>
        <p:spPr>
          <a:xfrm>
            <a:off x="694707" y="1502229"/>
            <a:ext cx="10569038" cy="3647152"/>
          </a:xfrm>
          <a:prstGeom prst="rect">
            <a:avLst/>
          </a:prstGeom>
        </p:spPr>
        <p:txBody>
          <a:bodyPr wrap="square">
            <a:spAutoFit/>
          </a:bodyPr>
          <a:lstStyle/>
          <a:p>
            <a:pPr marL="285750" indent="-285750">
              <a:lnSpc>
                <a:spcPct val="150000"/>
              </a:lnSpc>
              <a:buFont typeface="Wingdings" panose="05000000000000000000" pitchFamily="2" charset="2"/>
              <a:buChar char="l"/>
            </a:pPr>
            <a:r>
              <a:rPr lang="zh-CN" altLang="en-US" sz="1400" dirty="0">
                <a:latin typeface="仿宋" panose="02010609060101010101" pitchFamily="49" charset="-122"/>
                <a:ea typeface="仿宋" panose="02010609060101010101" pitchFamily="49" charset="-122"/>
              </a:rPr>
              <a:t>当</a:t>
            </a:r>
            <a:r>
              <a:rPr lang="en-US" altLang="zh-CN" sz="1400" dirty="0" err="1">
                <a:latin typeface="仿宋" panose="02010609060101010101" pitchFamily="49" charset="-122"/>
                <a:ea typeface="仿宋" panose="02010609060101010101" pitchFamily="49" charset="-122"/>
              </a:rPr>
              <a:t>RegionServer</a:t>
            </a:r>
            <a:r>
              <a:rPr lang="en-US" altLang="zh-CN" sz="1400" dirty="0">
                <a:latin typeface="仿宋" panose="02010609060101010101" pitchFamily="49" charset="-122"/>
                <a:ea typeface="仿宋" panose="02010609060101010101" pitchFamily="49" charset="-122"/>
              </a:rPr>
              <a:t>(RS)</a:t>
            </a:r>
            <a:r>
              <a:rPr lang="zh-CN" altLang="en-US" sz="1400" dirty="0">
                <a:latin typeface="仿宋" panose="02010609060101010101" pitchFamily="49" charset="-122"/>
                <a:ea typeface="仿宋" panose="02010609060101010101" pitchFamily="49" charset="-122"/>
              </a:rPr>
              <a:t>收到写请求的时候</a:t>
            </a:r>
            <a:r>
              <a:rPr lang="en-US" altLang="zh-CN" sz="1400" dirty="0">
                <a:latin typeface="仿宋" panose="02010609060101010101" pitchFamily="49" charset="-122"/>
                <a:ea typeface="仿宋" panose="02010609060101010101" pitchFamily="49" charset="-122"/>
              </a:rPr>
              <a:t>(write request)</a:t>
            </a:r>
            <a:r>
              <a:rPr lang="zh-CN" altLang="en-US" sz="1400" dirty="0">
                <a:latin typeface="仿宋" panose="02010609060101010101" pitchFamily="49" charset="-122"/>
                <a:ea typeface="仿宋" panose="02010609060101010101" pitchFamily="49" charset="-122"/>
              </a:rPr>
              <a:t>，</a:t>
            </a:r>
            <a:r>
              <a:rPr lang="en-US" altLang="zh-CN" sz="1400" dirty="0">
                <a:latin typeface="仿宋" panose="02010609060101010101" pitchFamily="49" charset="-122"/>
                <a:ea typeface="仿宋" panose="02010609060101010101" pitchFamily="49" charset="-122"/>
              </a:rPr>
              <a:t>RS</a:t>
            </a:r>
            <a:r>
              <a:rPr lang="zh-CN" altLang="en-US" sz="1400" dirty="0">
                <a:latin typeface="仿宋" panose="02010609060101010101" pitchFamily="49" charset="-122"/>
                <a:ea typeface="仿宋" panose="02010609060101010101" pitchFamily="49" charset="-122"/>
              </a:rPr>
              <a:t>会将请求转至相应的</a:t>
            </a:r>
            <a:r>
              <a:rPr lang="en-US" altLang="zh-CN" sz="1400" dirty="0">
                <a:latin typeface="仿宋" panose="02010609060101010101" pitchFamily="49" charset="-122"/>
                <a:ea typeface="仿宋" panose="02010609060101010101" pitchFamily="49" charset="-122"/>
              </a:rPr>
              <a:t>Region</a:t>
            </a:r>
            <a:r>
              <a:rPr lang="zh-CN" altLang="en-US" sz="1400" dirty="0">
                <a:latin typeface="仿宋" panose="02010609060101010101" pitchFamily="49" charset="-122"/>
                <a:ea typeface="仿宋" panose="02010609060101010101" pitchFamily="49" charset="-122"/>
              </a:rPr>
              <a:t>。每一个</a:t>
            </a:r>
            <a:r>
              <a:rPr lang="en-US" altLang="zh-CN" sz="1400" dirty="0">
                <a:latin typeface="仿宋" panose="02010609060101010101" pitchFamily="49" charset="-122"/>
                <a:ea typeface="仿宋" panose="02010609060101010101" pitchFamily="49" charset="-122"/>
              </a:rPr>
              <a:t>Region</a:t>
            </a:r>
            <a:r>
              <a:rPr lang="zh-CN" altLang="en-US" sz="1400" dirty="0">
                <a:latin typeface="仿宋" panose="02010609060101010101" pitchFamily="49" charset="-122"/>
                <a:ea typeface="仿宋" panose="02010609060101010101" pitchFamily="49" charset="-122"/>
              </a:rPr>
              <a:t>都存储着</a:t>
            </a:r>
            <a:r>
              <a:rPr lang="zh-CN" altLang="en-US" sz="1400" dirty="0" smtClean="0">
                <a:latin typeface="仿宋" panose="02010609060101010101" pitchFamily="49" charset="-122"/>
                <a:ea typeface="仿宋" panose="02010609060101010101" pitchFamily="49" charset="-122"/>
              </a:rPr>
              <a:t>一些</a:t>
            </a:r>
            <a:r>
              <a:rPr lang="en-US" altLang="zh-CN" sz="1400" dirty="0" smtClean="0">
                <a:latin typeface="仿宋" panose="02010609060101010101" pitchFamily="49" charset="-122"/>
                <a:ea typeface="仿宋" panose="02010609060101010101" pitchFamily="49" charset="-122"/>
              </a:rPr>
              <a:t>rows</a:t>
            </a:r>
            <a:r>
              <a:rPr lang="zh-CN" altLang="en-US" sz="1400" dirty="0" smtClean="0">
                <a:latin typeface="仿宋" panose="02010609060101010101" pitchFamily="49" charset="-122"/>
                <a:ea typeface="仿宋" panose="02010609060101010101" pitchFamily="49" charset="-122"/>
              </a:rPr>
              <a:t>。</a:t>
            </a:r>
            <a:r>
              <a:rPr lang="zh-CN" altLang="en-US" sz="1400" dirty="0">
                <a:latin typeface="仿宋" panose="02010609060101010101" pitchFamily="49" charset="-122"/>
                <a:ea typeface="仿宋" panose="02010609060101010101" pitchFamily="49" charset="-122"/>
              </a:rPr>
              <a:t>根据其列族的不同，将这些列数据存储在相应的列族中</a:t>
            </a:r>
            <a:r>
              <a:rPr lang="en-US" altLang="zh-CN" sz="1400" dirty="0">
                <a:latin typeface="仿宋" panose="02010609060101010101" pitchFamily="49" charset="-122"/>
                <a:ea typeface="仿宋" panose="02010609060101010101" pitchFamily="49" charset="-122"/>
              </a:rPr>
              <a:t>(Column Family</a:t>
            </a:r>
            <a:r>
              <a:rPr lang="zh-CN" altLang="en-US" sz="1400" dirty="0">
                <a:latin typeface="仿宋" panose="02010609060101010101" pitchFamily="49" charset="-122"/>
                <a:ea typeface="仿宋" panose="02010609060101010101" pitchFamily="49" charset="-122"/>
              </a:rPr>
              <a:t>，简写</a:t>
            </a:r>
            <a:r>
              <a:rPr lang="en-US" altLang="zh-CN" sz="1400" dirty="0">
                <a:latin typeface="仿宋" panose="02010609060101010101" pitchFamily="49" charset="-122"/>
                <a:ea typeface="仿宋" panose="02010609060101010101" pitchFamily="49" charset="-122"/>
              </a:rPr>
              <a:t>CF)</a:t>
            </a:r>
            <a:r>
              <a:rPr lang="zh-CN" altLang="en-US" sz="1400" dirty="0">
                <a:latin typeface="仿宋" panose="02010609060101010101" pitchFamily="49" charset="-122"/>
                <a:ea typeface="仿宋" panose="02010609060101010101" pitchFamily="49" charset="-122"/>
              </a:rPr>
              <a:t>。不同的</a:t>
            </a:r>
            <a:r>
              <a:rPr lang="en-US" altLang="zh-CN" sz="1400" dirty="0">
                <a:latin typeface="仿宋" panose="02010609060101010101" pitchFamily="49" charset="-122"/>
                <a:ea typeface="仿宋" panose="02010609060101010101" pitchFamily="49" charset="-122"/>
              </a:rPr>
              <a:t>CFs</a:t>
            </a:r>
            <a:r>
              <a:rPr lang="zh-CN" altLang="en-US" sz="1400" dirty="0">
                <a:latin typeface="仿宋" panose="02010609060101010101" pitchFamily="49" charset="-122"/>
                <a:ea typeface="仿宋" panose="02010609060101010101" pitchFamily="49" charset="-122"/>
              </a:rPr>
              <a:t>中的数据存储在各自的</a:t>
            </a:r>
            <a:r>
              <a:rPr lang="en-US" altLang="zh-CN" sz="1400" dirty="0" err="1">
                <a:latin typeface="仿宋" panose="02010609060101010101" pitchFamily="49" charset="-122"/>
                <a:ea typeface="仿宋" panose="02010609060101010101" pitchFamily="49" charset="-122"/>
              </a:rPr>
              <a:t>HStore</a:t>
            </a:r>
            <a:r>
              <a:rPr lang="zh-CN" altLang="en-US" sz="1400" dirty="0">
                <a:latin typeface="仿宋" panose="02010609060101010101" pitchFamily="49" charset="-122"/>
                <a:ea typeface="仿宋" panose="02010609060101010101" pitchFamily="49" charset="-122"/>
              </a:rPr>
              <a:t>中，</a:t>
            </a:r>
            <a:r>
              <a:rPr lang="en-US" altLang="zh-CN" sz="1400" dirty="0" err="1">
                <a:latin typeface="仿宋" panose="02010609060101010101" pitchFamily="49" charset="-122"/>
                <a:ea typeface="仿宋" panose="02010609060101010101" pitchFamily="49" charset="-122"/>
              </a:rPr>
              <a:t>HStore</a:t>
            </a:r>
            <a:r>
              <a:rPr lang="zh-CN" altLang="en-US" sz="1400" dirty="0">
                <a:latin typeface="仿宋" panose="02010609060101010101" pitchFamily="49" charset="-122"/>
                <a:ea typeface="仿宋" panose="02010609060101010101" pitchFamily="49" charset="-122"/>
              </a:rPr>
              <a:t>由一个</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及一系列</a:t>
            </a:r>
            <a:r>
              <a:rPr lang="en-US" altLang="zh-CN" sz="1400" dirty="0" err="1">
                <a:latin typeface="仿宋" panose="02010609060101010101" pitchFamily="49" charset="-122"/>
                <a:ea typeface="仿宋" panose="02010609060101010101" pitchFamily="49" charset="-122"/>
              </a:rPr>
              <a:t>HFile</a:t>
            </a:r>
            <a:r>
              <a:rPr lang="zh-CN" altLang="en-US" sz="1400" dirty="0">
                <a:latin typeface="仿宋" panose="02010609060101010101" pitchFamily="49" charset="-122"/>
                <a:ea typeface="仿宋" panose="02010609060101010101" pitchFamily="49" charset="-122"/>
              </a:rPr>
              <a:t>组成。</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位于</a:t>
            </a:r>
            <a:r>
              <a:rPr lang="en-US" altLang="zh-CN" sz="1400" dirty="0">
                <a:latin typeface="仿宋" panose="02010609060101010101" pitchFamily="49" charset="-122"/>
                <a:ea typeface="仿宋" panose="02010609060101010101" pitchFamily="49" charset="-122"/>
              </a:rPr>
              <a:t>RS</a:t>
            </a:r>
            <a:r>
              <a:rPr lang="zh-CN" altLang="en-US" sz="1400" dirty="0">
                <a:latin typeface="仿宋" panose="02010609060101010101" pitchFamily="49" charset="-122"/>
                <a:ea typeface="仿宋" panose="02010609060101010101" pitchFamily="49" charset="-122"/>
              </a:rPr>
              <a:t>的主内存中，而</a:t>
            </a:r>
            <a:r>
              <a:rPr lang="en-US" altLang="zh-CN" sz="1400" dirty="0" err="1">
                <a:latin typeface="仿宋" panose="02010609060101010101" pitchFamily="49" charset="-122"/>
                <a:ea typeface="仿宋" panose="02010609060101010101" pitchFamily="49" charset="-122"/>
              </a:rPr>
              <a:t>HFiles</a:t>
            </a:r>
            <a:r>
              <a:rPr lang="zh-CN" altLang="en-US" sz="1400" dirty="0">
                <a:latin typeface="仿宋" panose="02010609060101010101" pitchFamily="49" charset="-122"/>
                <a:ea typeface="仿宋" panose="02010609060101010101" pitchFamily="49" charset="-122"/>
              </a:rPr>
              <a:t>被写入到</a:t>
            </a:r>
            <a:r>
              <a:rPr lang="en-US" altLang="zh-CN" sz="1400" dirty="0">
                <a:latin typeface="仿宋" panose="02010609060101010101" pitchFamily="49" charset="-122"/>
                <a:ea typeface="仿宋" panose="02010609060101010101" pitchFamily="49" charset="-122"/>
              </a:rPr>
              <a:t>HDFS</a:t>
            </a:r>
            <a:r>
              <a:rPr lang="zh-CN" altLang="en-US" sz="1400" dirty="0">
                <a:latin typeface="仿宋" panose="02010609060101010101" pitchFamily="49" charset="-122"/>
                <a:ea typeface="仿宋" panose="02010609060101010101" pitchFamily="49" charset="-122"/>
              </a:rPr>
              <a:t>中。当</a:t>
            </a:r>
            <a:r>
              <a:rPr lang="en-US" altLang="zh-CN" sz="1400" dirty="0">
                <a:latin typeface="仿宋" panose="02010609060101010101" pitchFamily="49" charset="-122"/>
                <a:ea typeface="仿宋" panose="02010609060101010101" pitchFamily="49" charset="-122"/>
              </a:rPr>
              <a:t>RS</a:t>
            </a:r>
            <a:r>
              <a:rPr lang="zh-CN" altLang="en-US" sz="1400" dirty="0">
                <a:latin typeface="仿宋" panose="02010609060101010101" pitchFamily="49" charset="-122"/>
                <a:ea typeface="仿宋" panose="02010609060101010101" pitchFamily="49" charset="-122"/>
              </a:rPr>
              <a:t>处理写请求的时候，数据首先写入到</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，然后当到达一定的阀值的时候，</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中的数据会被刷到</a:t>
            </a:r>
            <a:r>
              <a:rPr lang="en-US" altLang="zh-CN" sz="1400" dirty="0" err="1">
                <a:latin typeface="仿宋" panose="02010609060101010101" pitchFamily="49" charset="-122"/>
                <a:ea typeface="仿宋" panose="02010609060101010101" pitchFamily="49" charset="-122"/>
              </a:rPr>
              <a:t>HFile</a:t>
            </a:r>
            <a:r>
              <a:rPr lang="zh-CN" altLang="en-US" sz="1400" dirty="0">
                <a:latin typeface="仿宋" panose="02010609060101010101" pitchFamily="49" charset="-122"/>
                <a:ea typeface="仿宋" panose="02010609060101010101" pitchFamily="49" charset="-122"/>
              </a:rPr>
              <a:t>中。</a:t>
            </a:r>
          </a:p>
          <a:p>
            <a:pPr marL="285750" indent="-285750">
              <a:lnSpc>
                <a:spcPct val="150000"/>
              </a:lnSpc>
              <a:buFont typeface="Wingdings" panose="05000000000000000000" pitchFamily="2" charset="2"/>
              <a:buChar char="l"/>
            </a:pPr>
            <a:r>
              <a:rPr lang="zh-CN" altLang="en-US" sz="1400" dirty="0">
                <a:latin typeface="仿宋" panose="02010609060101010101" pitchFamily="49" charset="-122"/>
                <a:ea typeface="仿宋" panose="02010609060101010101" pitchFamily="49" charset="-122"/>
              </a:rPr>
              <a:t>用到</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最主要的原因是：存储在</a:t>
            </a:r>
            <a:r>
              <a:rPr lang="en-US" altLang="zh-CN" sz="1400" dirty="0">
                <a:latin typeface="仿宋" panose="02010609060101010101" pitchFamily="49" charset="-122"/>
                <a:ea typeface="仿宋" panose="02010609060101010101" pitchFamily="49" charset="-122"/>
              </a:rPr>
              <a:t>HDFS</a:t>
            </a:r>
            <a:r>
              <a:rPr lang="zh-CN" altLang="en-US" sz="1400" dirty="0">
                <a:latin typeface="仿宋" panose="02010609060101010101" pitchFamily="49" charset="-122"/>
                <a:ea typeface="仿宋" panose="02010609060101010101" pitchFamily="49" charset="-122"/>
              </a:rPr>
              <a:t>上的数据需要按照</a:t>
            </a:r>
            <a:r>
              <a:rPr lang="en-US" altLang="zh-CN" sz="1400" dirty="0">
                <a:latin typeface="仿宋" panose="02010609060101010101" pitchFamily="49" charset="-122"/>
                <a:ea typeface="仿宋" panose="02010609060101010101" pitchFamily="49" charset="-122"/>
              </a:rPr>
              <a:t>row key </a:t>
            </a:r>
            <a:r>
              <a:rPr lang="zh-CN" altLang="en-US" sz="1400" dirty="0">
                <a:latin typeface="仿宋" panose="02010609060101010101" pitchFamily="49" charset="-122"/>
                <a:ea typeface="仿宋" panose="02010609060101010101" pitchFamily="49" charset="-122"/>
              </a:rPr>
              <a:t>排序。而</a:t>
            </a:r>
            <a:r>
              <a:rPr lang="en-US" altLang="zh-CN" sz="1400" dirty="0">
                <a:latin typeface="仿宋" panose="02010609060101010101" pitchFamily="49" charset="-122"/>
                <a:ea typeface="仿宋" panose="02010609060101010101" pitchFamily="49" charset="-122"/>
              </a:rPr>
              <a:t>HDFS</a:t>
            </a:r>
            <a:r>
              <a:rPr lang="zh-CN" altLang="en-US" sz="1400" dirty="0">
                <a:latin typeface="仿宋" panose="02010609060101010101" pitchFamily="49" charset="-122"/>
                <a:ea typeface="仿宋" panose="02010609060101010101" pitchFamily="49" charset="-122"/>
              </a:rPr>
              <a:t>本身被设计为顺序读写</a:t>
            </a:r>
            <a:r>
              <a:rPr lang="en-US" altLang="zh-CN" sz="1400" dirty="0">
                <a:latin typeface="仿宋" panose="02010609060101010101" pitchFamily="49" charset="-122"/>
                <a:ea typeface="仿宋" panose="02010609060101010101" pitchFamily="49" charset="-122"/>
              </a:rPr>
              <a:t>(sequential reads/writes)</a:t>
            </a:r>
            <a:r>
              <a:rPr lang="zh-CN" altLang="en-US" sz="1400" dirty="0">
                <a:latin typeface="仿宋" panose="02010609060101010101" pitchFamily="49" charset="-122"/>
                <a:ea typeface="仿宋" panose="02010609060101010101" pitchFamily="49" charset="-122"/>
              </a:rPr>
              <a:t>，不允许修改。这样的话，</a:t>
            </a:r>
            <a:r>
              <a:rPr lang="en-US" altLang="zh-CN" sz="1400" dirty="0" err="1">
                <a:latin typeface="仿宋" panose="02010609060101010101" pitchFamily="49" charset="-122"/>
                <a:ea typeface="仿宋" panose="02010609060101010101" pitchFamily="49" charset="-122"/>
              </a:rPr>
              <a:t>HBase</a:t>
            </a:r>
            <a:r>
              <a:rPr lang="zh-CN" altLang="en-US" sz="1400" dirty="0">
                <a:latin typeface="仿宋" panose="02010609060101010101" pitchFamily="49" charset="-122"/>
                <a:ea typeface="仿宋" panose="02010609060101010101" pitchFamily="49" charset="-122"/>
              </a:rPr>
              <a:t>就不能够高效的写数据，因为要写入到</a:t>
            </a:r>
            <a:r>
              <a:rPr lang="en-US" altLang="zh-CN" sz="1400" dirty="0" err="1">
                <a:latin typeface="仿宋" panose="02010609060101010101" pitchFamily="49" charset="-122"/>
                <a:ea typeface="仿宋" panose="02010609060101010101" pitchFamily="49" charset="-122"/>
              </a:rPr>
              <a:t>HBase</a:t>
            </a:r>
            <a:r>
              <a:rPr lang="zh-CN" altLang="en-US" sz="1400" dirty="0">
                <a:latin typeface="仿宋" panose="02010609060101010101" pitchFamily="49" charset="-122"/>
                <a:ea typeface="仿宋" panose="02010609060101010101" pitchFamily="49" charset="-122"/>
              </a:rPr>
              <a:t>的数据不会被排序，这也就意味着没有为将来的检索优化。为了解决这个问题，</a:t>
            </a:r>
            <a:r>
              <a:rPr lang="en-US" altLang="zh-CN" sz="1400" dirty="0" err="1">
                <a:latin typeface="仿宋" panose="02010609060101010101" pitchFamily="49" charset="-122"/>
                <a:ea typeface="仿宋" panose="02010609060101010101" pitchFamily="49" charset="-122"/>
              </a:rPr>
              <a:t>HBase</a:t>
            </a:r>
            <a:r>
              <a:rPr lang="zh-CN" altLang="en-US" sz="1400" dirty="0">
                <a:latin typeface="仿宋" panose="02010609060101010101" pitchFamily="49" charset="-122"/>
                <a:ea typeface="仿宋" panose="02010609060101010101" pitchFamily="49" charset="-122"/>
              </a:rPr>
              <a:t>将最近接收到的数据缓存在内存中</a:t>
            </a:r>
            <a:r>
              <a:rPr lang="en-US" altLang="zh-CN" sz="1400" dirty="0">
                <a:latin typeface="仿宋" panose="02010609060101010101" pitchFamily="49" charset="-122"/>
                <a:ea typeface="仿宋" panose="02010609060101010101" pitchFamily="49" charset="-122"/>
              </a:rPr>
              <a:t>(in </a:t>
            </a:r>
            <a:r>
              <a:rPr lang="en-US" altLang="zh-CN" sz="1400" dirty="0" err="1">
                <a:latin typeface="仿宋" panose="02010609060101010101" pitchFamily="49" charset="-122"/>
                <a:ea typeface="仿宋" panose="02010609060101010101" pitchFamily="49" charset="-122"/>
              </a:rPr>
              <a:t>Memstore</a:t>
            </a:r>
            <a:r>
              <a:rPr lang="en-US" altLang="zh-CN" sz="1400" dirty="0">
                <a:latin typeface="仿宋" panose="02010609060101010101" pitchFamily="49" charset="-122"/>
                <a:ea typeface="仿宋" panose="02010609060101010101" pitchFamily="49" charset="-122"/>
              </a:rPr>
              <a:t>)</a:t>
            </a:r>
            <a:r>
              <a:rPr lang="zh-CN" altLang="en-US" sz="1400" dirty="0">
                <a:latin typeface="仿宋" panose="02010609060101010101" pitchFamily="49" charset="-122"/>
                <a:ea typeface="仿宋" panose="02010609060101010101" pitchFamily="49" charset="-122"/>
              </a:rPr>
              <a:t>，在持久化到</a:t>
            </a:r>
            <a:r>
              <a:rPr lang="en-US" altLang="zh-CN" sz="1400" dirty="0">
                <a:latin typeface="仿宋" panose="02010609060101010101" pitchFamily="49" charset="-122"/>
                <a:ea typeface="仿宋" panose="02010609060101010101" pitchFamily="49" charset="-122"/>
              </a:rPr>
              <a:t>HDFS</a:t>
            </a:r>
            <a:r>
              <a:rPr lang="zh-CN" altLang="en-US" sz="1400" dirty="0">
                <a:latin typeface="仿宋" panose="02010609060101010101" pitchFamily="49" charset="-122"/>
                <a:ea typeface="仿宋" panose="02010609060101010101" pitchFamily="49" charset="-122"/>
              </a:rPr>
              <a:t>之前完成排序，然后再快速的顺序写入</a:t>
            </a:r>
            <a:r>
              <a:rPr lang="en-US" altLang="zh-CN" sz="1400" dirty="0">
                <a:latin typeface="仿宋" panose="02010609060101010101" pitchFamily="49" charset="-122"/>
                <a:ea typeface="仿宋" panose="02010609060101010101" pitchFamily="49" charset="-122"/>
              </a:rPr>
              <a:t>HDFS</a:t>
            </a:r>
            <a:r>
              <a:rPr lang="zh-CN" altLang="en-US" sz="1400" dirty="0">
                <a:latin typeface="仿宋" panose="02010609060101010101" pitchFamily="49" charset="-122"/>
                <a:ea typeface="仿宋" panose="02010609060101010101" pitchFamily="49" charset="-122"/>
              </a:rPr>
              <a:t>。需要注意的一点是实际的</a:t>
            </a:r>
            <a:r>
              <a:rPr lang="en-US" altLang="zh-CN" sz="1400" dirty="0" err="1">
                <a:latin typeface="仿宋" panose="02010609060101010101" pitchFamily="49" charset="-122"/>
                <a:ea typeface="仿宋" panose="02010609060101010101" pitchFamily="49" charset="-122"/>
              </a:rPr>
              <a:t>HFile</a:t>
            </a:r>
            <a:r>
              <a:rPr lang="zh-CN" altLang="en-US" sz="1400" dirty="0">
                <a:latin typeface="仿宋" panose="02010609060101010101" pitchFamily="49" charset="-122"/>
                <a:ea typeface="仿宋" panose="02010609060101010101" pitchFamily="49" charset="-122"/>
              </a:rPr>
              <a:t>中，不仅仅只是简单地排序的列数据的列表，详见</a:t>
            </a:r>
            <a:r>
              <a:rPr lang="en-US" altLang="zh-CN" sz="1400" u="sng" dirty="0">
                <a:latin typeface="仿宋" panose="02010609060101010101" pitchFamily="49" charset="-122"/>
                <a:ea typeface="仿宋" panose="02010609060101010101" pitchFamily="49" charset="-122"/>
                <a:hlinkClick r:id="rId2"/>
              </a:rPr>
              <a:t>Apache </a:t>
            </a:r>
            <a:r>
              <a:rPr lang="en-US" altLang="zh-CN" sz="1400" u="sng" dirty="0" err="1">
                <a:latin typeface="仿宋" panose="02010609060101010101" pitchFamily="49" charset="-122"/>
                <a:ea typeface="仿宋" panose="02010609060101010101" pitchFamily="49" charset="-122"/>
                <a:hlinkClick r:id="rId2"/>
              </a:rPr>
              <a:t>HBase</a:t>
            </a:r>
            <a:r>
              <a:rPr lang="en-US" altLang="zh-CN" sz="1400" u="sng" dirty="0">
                <a:latin typeface="仿宋" panose="02010609060101010101" pitchFamily="49" charset="-122"/>
                <a:ea typeface="仿宋" panose="02010609060101010101" pitchFamily="49" charset="-122"/>
                <a:hlinkClick r:id="rId2"/>
              </a:rPr>
              <a:t> I/O – </a:t>
            </a:r>
            <a:r>
              <a:rPr lang="en-US" altLang="zh-CN" sz="1400" u="sng" dirty="0" err="1">
                <a:latin typeface="仿宋" panose="02010609060101010101" pitchFamily="49" charset="-122"/>
                <a:ea typeface="仿宋" panose="02010609060101010101" pitchFamily="49" charset="-122"/>
                <a:hlinkClick r:id="rId2"/>
              </a:rPr>
              <a:t>HFile</a:t>
            </a:r>
            <a:r>
              <a:rPr lang="zh-CN" altLang="en-US" sz="1400" dirty="0">
                <a:latin typeface="仿宋" panose="02010609060101010101" pitchFamily="49" charset="-122"/>
                <a:ea typeface="仿宋" panose="02010609060101010101" pitchFamily="49" charset="-122"/>
              </a:rPr>
              <a:t>。</a:t>
            </a:r>
          </a:p>
          <a:p>
            <a:pPr marL="285750" indent="-285750">
              <a:lnSpc>
                <a:spcPct val="150000"/>
              </a:lnSpc>
              <a:buFont typeface="Wingdings" panose="05000000000000000000" pitchFamily="2" charset="2"/>
              <a:buChar char="l"/>
            </a:pPr>
            <a:r>
              <a:rPr lang="zh-CN" altLang="en-US" sz="1400" b="1" dirty="0" smtClean="0">
                <a:latin typeface="仿宋" panose="02010609060101010101" pitchFamily="49" charset="-122"/>
                <a:ea typeface="仿宋" panose="02010609060101010101" pitchFamily="49" charset="-122"/>
              </a:rPr>
              <a:t>每</a:t>
            </a:r>
            <a:r>
              <a:rPr lang="zh-CN" altLang="en-US" sz="1400" b="1" dirty="0">
                <a:latin typeface="仿宋" panose="02010609060101010101" pitchFamily="49" charset="-122"/>
                <a:ea typeface="仿宋" panose="02010609060101010101" pitchFamily="49" charset="-122"/>
              </a:rPr>
              <a:t>一次</a:t>
            </a:r>
            <a:r>
              <a:rPr lang="en-US" altLang="zh-CN" sz="1400" b="1" dirty="0" err="1">
                <a:latin typeface="仿宋" panose="02010609060101010101" pitchFamily="49" charset="-122"/>
                <a:ea typeface="仿宋" panose="02010609060101010101" pitchFamily="49" charset="-122"/>
              </a:rPr>
              <a:t>Memstore</a:t>
            </a:r>
            <a:r>
              <a:rPr lang="zh-CN" altLang="en-US" sz="1400" b="1" dirty="0">
                <a:latin typeface="仿宋" panose="02010609060101010101" pitchFamily="49" charset="-122"/>
                <a:ea typeface="仿宋" panose="02010609060101010101" pitchFamily="49" charset="-122"/>
              </a:rPr>
              <a:t>的</a:t>
            </a:r>
            <a:r>
              <a:rPr lang="en-US" altLang="zh-CN" sz="1400" b="1" dirty="0">
                <a:latin typeface="仿宋" panose="02010609060101010101" pitchFamily="49" charset="-122"/>
                <a:ea typeface="仿宋" panose="02010609060101010101" pitchFamily="49" charset="-122"/>
              </a:rPr>
              <a:t>flush</a:t>
            </a:r>
            <a:r>
              <a:rPr lang="zh-CN" altLang="en-US" sz="1400" b="1" dirty="0">
                <a:latin typeface="仿宋" panose="02010609060101010101" pitchFamily="49" charset="-122"/>
                <a:ea typeface="仿宋" panose="02010609060101010101" pitchFamily="49" charset="-122"/>
              </a:rPr>
              <a:t>，会为每一个</a:t>
            </a:r>
            <a:r>
              <a:rPr lang="en-US" altLang="zh-CN" sz="1400" b="1" dirty="0">
                <a:latin typeface="仿宋" panose="02010609060101010101" pitchFamily="49" charset="-122"/>
                <a:ea typeface="仿宋" panose="02010609060101010101" pitchFamily="49" charset="-122"/>
              </a:rPr>
              <a:t>CF</a:t>
            </a:r>
            <a:r>
              <a:rPr lang="zh-CN" altLang="en-US" sz="1400" b="1" dirty="0">
                <a:latin typeface="仿宋" panose="02010609060101010101" pitchFamily="49" charset="-122"/>
                <a:ea typeface="仿宋" panose="02010609060101010101" pitchFamily="49" charset="-122"/>
              </a:rPr>
              <a:t>创建一个新的</a:t>
            </a:r>
            <a:r>
              <a:rPr lang="en-US" altLang="zh-CN" sz="1400" b="1" dirty="0" err="1">
                <a:latin typeface="仿宋" panose="02010609060101010101" pitchFamily="49" charset="-122"/>
                <a:ea typeface="仿宋" panose="02010609060101010101" pitchFamily="49" charset="-122"/>
              </a:rPr>
              <a:t>HFile</a:t>
            </a:r>
            <a:r>
              <a:rPr lang="zh-CN" altLang="en-US" sz="1400" b="1" dirty="0">
                <a:latin typeface="仿宋" panose="02010609060101010101" pitchFamily="49" charset="-122"/>
                <a:ea typeface="仿宋" panose="02010609060101010101" pitchFamily="49" charset="-122"/>
              </a:rPr>
              <a:t>。</a:t>
            </a:r>
            <a:r>
              <a:rPr lang="zh-CN" altLang="en-US" sz="1400" dirty="0">
                <a:latin typeface="仿宋" panose="02010609060101010101" pitchFamily="49" charset="-122"/>
                <a:ea typeface="仿宋" panose="02010609060101010101" pitchFamily="49" charset="-122"/>
              </a:rPr>
              <a:t> </a:t>
            </a:r>
            <a:endParaRPr lang="en-US" altLang="zh-CN" sz="1400" dirty="0" smtClean="0">
              <a:latin typeface="仿宋" panose="02010609060101010101" pitchFamily="49" charset="-122"/>
              <a:ea typeface="仿宋" panose="02010609060101010101" pitchFamily="49" charset="-122"/>
            </a:endParaRPr>
          </a:p>
          <a:p>
            <a:pPr marL="285750" indent="-285750">
              <a:lnSpc>
                <a:spcPct val="150000"/>
              </a:lnSpc>
              <a:buFont typeface="Wingdings" panose="05000000000000000000" pitchFamily="2" charset="2"/>
              <a:buChar char="l"/>
            </a:pPr>
            <a:r>
              <a:rPr lang="zh-CN" altLang="en-US" sz="1400" dirty="0" smtClean="0">
                <a:latin typeface="仿宋" panose="02010609060101010101" pitchFamily="49" charset="-122"/>
                <a:ea typeface="仿宋" panose="02010609060101010101" pitchFamily="49" charset="-122"/>
              </a:rPr>
              <a:t>读数据：</a:t>
            </a:r>
            <a:r>
              <a:rPr lang="en-US" altLang="zh-CN" sz="1400" dirty="0" err="1">
                <a:latin typeface="仿宋" panose="02010609060101010101" pitchFamily="49" charset="-122"/>
                <a:ea typeface="仿宋" panose="02010609060101010101" pitchFamily="49" charset="-122"/>
              </a:rPr>
              <a:t>HBase</a:t>
            </a:r>
            <a:r>
              <a:rPr lang="zh-CN" altLang="en-US" sz="1400" dirty="0">
                <a:latin typeface="仿宋" panose="02010609060101010101" pitchFamily="49" charset="-122"/>
                <a:ea typeface="仿宋" panose="02010609060101010101" pitchFamily="49" charset="-122"/>
              </a:rPr>
              <a:t>首先检查请求的数据是否在</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，不在的话就到</a:t>
            </a:r>
            <a:r>
              <a:rPr lang="en-US" altLang="zh-CN" sz="1400" dirty="0" err="1">
                <a:latin typeface="仿宋" panose="02010609060101010101" pitchFamily="49" charset="-122"/>
                <a:ea typeface="仿宋" panose="02010609060101010101" pitchFamily="49" charset="-122"/>
              </a:rPr>
              <a:t>HFile</a:t>
            </a:r>
            <a:r>
              <a:rPr lang="zh-CN" altLang="en-US" sz="1400" dirty="0">
                <a:latin typeface="仿宋" panose="02010609060101010101" pitchFamily="49" charset="-122"/>
                <a:ea typeface="仿宋" panose="02010609060101010101" pitchFamily="49" charset="-122"/>
              </a:rPr>
              <a:t>中查找，最终返回</a:t>
            </a:r>
            <a:r>
              <a:rPr lang="en-US" altLang="zh-CN" sz="1400" dirty="0">
                <a:latin typeface="仿宋" panose="02010609060101010101" pitchFamily="49" charset="-122"/>
                <a:ea typeface="仿宋" panose="02010609060101010101" pitchFamily="49" charset="-122"/>
              </a:rPr>
              <a:t>merged</a:t>
            </a:r>
            <a:r>
              <a:rPr lang="zh-CN" altLang="en-US" sz="1400" dirty="0">
                <a:latin typeface="仿宋" panose="02010609060101010101" pitchFamily="49" charset="-122"/>
                <a:ea typeface="仿宋" panose="02010609060101010101" pitchFamily="49" charset="-122"/>
              </a:rPr>
              <a:t>的一个结果给用户。</a:t>
            </a:r>
          </a:p>
        </p:txBody>
      </p:sp>
    </p:spTree>
    <p:extLst>
      <p:ext uri="{BB962C8B-B14F-4D97-AF65-F5344CB8AC3E}">
        <p14:creationId xmlns:p14="http://schemas.microsoft.com/office/powerpoint/2010/main" val="317823571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Memstore</a:t>
            </a:r>
            <a:r>
              <a:rPr lang="en-US" altLang="zh-CN" dirty="0"/>
              <a:t> Flush</a:t>
            </a:r>
            <a:endParaRPr lang="zh-CN" altLang="en-US" dirty="0"/>
          </a:p>
        </p:txBody>
      </p:sp>
      <p:sp>
        <p:nvSpPr>
          <p:cNvPr id="4" name="矩形 3"/>
          <p:cNvSpPr/>
          <p:nvPr/>
        </p:nvSpPr>
        <p:spPr>
          <a:xfrm>
            <a:off x="521208" y="1304679"/>
            <a:ext cx="11324428" cy="5262979"/>
          </a:xfrm>
          <a:prstGeom prst="rect">
            <a:avLst/>
          </a:prstGeom>
        </p:spPr>
        <p:txBody>
          <a:bodyPr wrap="square">
            <a:spAutoFit/>
          </a:bodyPr>
          <a:lstStyle/>
          <a:p>
            <a:pPr marL="285750" indent="-285750">
              <a:lnSpc>
                <a:spcPct val="150000"/>
              </a:lnSpc>
              <a:buFont typeface="Wingdings" panose="05000000000000000000" pitchFamily="2" charset="2"/>
              <a:buChar char="l"/>
            </a:pPr>
            <a:r>
              <a:rPr lang="en-US" altLang="zh-CN" sz="1400" dirty="0" err="1" smtClean="0">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的最小</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单元是</a:t>
            </a:r>
            <a:r>
              <a:rPr lang="en-US" altLang="zh-CN" sz="1400" dirty="0" err="1">
                <a:latin typeface="仿宋" panose="02010609060101010101" pitchFamily="49" charset="-122"/>
                <a:ea typeface="仿宋" panose="02010609060101010101" pitchFamily="49" charset="-122"/>
              </a:rPr>
              <a:t>HRegion</a:t>
            </a:r>
            <a:r>
              <a:rPr lang="zh-CN" altLang="en-US" sz="1400" dirty="0">
                <a:latin typeface="仿宋" panose="02010609060101010101" pitchFamily="49" charset="-122"/>
                <a:ea typeface="仿宋" panose="02010609060101010101" pitchFamily="49" charset="-122"/>
              </a:rPr>
              <a:t>而不是单个</a:t>
            </a:r>
            <a:r>
              <a:rPr lang="en-US" altLang="zh-CN" sz="1400" dirty="0" err="1" smtClean="0">
                <a:latin typeface="仿宋" panose="02010609060101010101" pitchFamily="49" charset="-122"/>
                <a:ea typeface="仿宋" panose="02010609060101010101" pitchFamily="49" charset="-122"/>
              </a:rPr>
              <a:t>MemStore</a:t>
            </a:r>
            <a:r>
              <a:rPr lang="zh-CN" altLang="en-US" sz="1400" dirty="0" smtClean="0">
                <a:latin typeface="仿宋" panose="02010609060101010101" pitchFamily="49" charset="-122"/>
                <a:ea typeface="仿宋" panose="02010609060101010101" pitchFamily="49" charset="-122"/>
              </a:rPr>
              <a:t>。如果</a:t>
            </a:r>
            <a:r>
              <a:rPr lang="zh-CN" altLang="en-US" sz="1400" dirty="0">
                <a:latin typeface="仿宋" panose="02010609060101010101" pitchFamily="49" charset="-122"/>
                <a:ea typeface="仿宋" panose="02010609060101010101" pitchFamily="49" charset="-122"/>
              </a:rPr>
              <a:t>一个</a:t>
            </a:r>
            <a:r>
              <a:rPr lang="en-US" altLang="zh-CN" sz="1400" dirty="0" err="1">
                <a:latin typeface="仿宋" panose="02010609060101010101" pitchFamily="49" charset="-122"/>
                <a:ea typeface="仿宋" panose="02010609060101010101" pitchFamily="49" charset="-122"/>
              </a:rPr>
              <a:t>HRegion</a:t>
            </a:r>
            <a:r>
              <a:rPr lang="zh-CN" altLang="en-US" sz="1400" dirty="0">
                <a:latin typeface="仿宋" panose="02010609060101010101" pitchFamily="49" charset="-122"/>
                <a:ea typeface="仿宋" panose="02010609060101010101" pitchFamily="49" charset="-122"/>
              </a:rPr>
              <a:t>中</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过多，每次</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的开销必然会很大，</a:t>
            </a:r>
            <a:r>
              <a:rPr lang="zh-CN" altLang="en-US" sz="1400" dirty="0" smtClean="0">
                <a:latin typeface="仿宋" panose="02010609060101010101" pitchFamily="49" charset="-122"/>
                <a:ea typeface="仿宋" panose="02010609060101010101" pitchFamily="49" charset="-122"/>
              </a:rPr>
              <a:t>因此在</a:t>
            </a:r>
            <a:r>
              <a:rPr lang="zh-CN" altLang="en-US" sz="1400" dirty="0">
                <a:latin typeface="仿宋" panose="02010609060101010101" pitchFamily="49" charset="-122"/>
                <a:ea typeface="仿宋" panose="02010609060101010101" pitchFamily="49" charset="-122"/>
              </a:rPr>
              <a:t>进行表设计的时候尽量减少</a:t>
            </a:r>
            <a:r>
              <a:rPr lang="en-US" altLang="zh-CN" sz="1400" dirty="0" err="1">
                <a:latin typeface="仿宋" panose="02010609060101010101" pitchFamily="49" charset="-122"/>
                <a:ea typeface="仿宋" panose="02010609060101010101" pitchFamily="49" charset="-122"/>
              </a:rPr>
              <a:t>ColumnFamily</a:t>
            </a:r>
            <a:r>
              <a:rPr lang="zh-CN" altLang="en-US" sz="1400" dirty="0">
                <a:latin typeface="仿宋" panose="02010609060101010101" pitchFamily="49" charset="-122"/>
                <a:ea typeface="仿宋" panose="02010609060101010101" pitchFamily="49" charset="-122"/>
              </a:rPr>
              <a:t>的个数。</a:t>
            </a:r>
          </a:p>
          <a:p>
            <a:pPr marL="285750" indent="-285750">
              <a:lnSpc>
                <a:spcPct val="150000"/>
              </a:lnSpc>
              <a:buFont typeface="Wingdings" panose="05000000000000000000" pitchFamily="2" charset="2"/>
              <a:buChar char="l"/>
            </a:pPr>
            <a:r>
              <a:rPr lang="en-US" altLang="zh-CN" sz="1400" dirty="0" err="1" smtClean="0">
                <a:latin typeface="仿宋" panose="02010609060101010101" pitchFamily="49" charset="-122"/>
                <a:ea typeface="仿宋" panose="02010609060101010101" pitchFamily="49" charset="-122"/>
              </a:rPr>
              <a:t>HBase</a:t>
            </a:r>
            <a:r>
              <a:rPr lang="zh-CN" altLang="en-US" sz="1400" dirty="0">
                <a:latin typeface="仿宋" panose="02010609060101010101" pitchFamily="49" charset="-122"/>
                <a:ea typeface="仿宋" panose="02010609060101010101" pitchFamily="49" charset="-122"/>
              </a:rPr>
              <a:t>会在如下几种情况下触发</a:t>
            </a:r>
            <a:r>
              <a:rPr lang="en-US" altLang="zh-CN" sz="1400" dirty="0">
                <a:latin typeface="仿宋" panose="02010609060101010101" pitchFamily="49" charset="-122"/>
                <a:ea typeface="仿宋" panose="02010609060101010101" pitchFamily="49" charset="-122"/>
              </a:rPr>
              <a:t>flush</a:t>
            </a:r>
            <a:r>
              <a:rPr lang="zh-CN" altLang="en-US" sz="1400" dirty="0" smtClean="0">
                <a:latin typeface="仿宋" panose="02010609060101010101" pitchFamily="49" charset="-122"/>
                <a:ea typeface="仿宋" panose="02010609060101010101" pitchFamily="49" charset="-122"/>
              </a:rPr>
              <a:t>操作：</a:t>
            </a:r>
            <a:endParaRPr lang="zh-CN" altLang="en-US" sz="1400" dirty="0">
              <a:latin typeface="仿宋" panose="02010609060101010101" pitchFamily="49" charset="-122"/>
              <a:ea typeface="仿宋" panose="02010609060101010101" pitchFamily="49" charset="-122"/>
            </a:endParaRPr>
          </a:p>
          <a:p>
            <a:pPr marL="742950" lvl="1" indent="-285750">
              <a:lnSpc>
                <a:spcPct val="150000"/>
              </a:lnSpc>
              <a:buFont typeface="Wingdings" panose="05000000000000000000" pitchFamily="2" charset="2"/>
              <a:buChar char="ü"/>
            </a:pPr>
            <a:r>
              <a:rPr lang="en-US" altLang="zh-CN" sz="1400" dirty="0" err="1">
                <a:latin typeface="仿宋" panose="02010609060101010101" pitchFamily="49" charset="-122"/>
                <a:ea typeface="仿宋" panose="02010609060101010101" pitchFamily="49" charset="-122"/>
              </a:rPr>
              <a:t>Memstore</a:t>
            </a:r>
            <a:r>
              <a:rPr lang="zh-CN" altLang="en-US" sz="1400" dirty="0" smtClean="0">
                <a:latin typeface="仿宋" panose="02010609060101010101" pitchFamily="49" charset="-122"/>
                <a:ea typeface="仿宋" panose="02010609060101010101" pitchFamily="49" charset="-122"/>
              </a:rPr>
              <a:t>级别：</a:t>
            </a:r>
            <a:r>
              <a:rPr lang="zh-CN" altLang="en-US" sz="1400" dirty="0">
                <a:latin typeface="仿宋" panose="02010609060101010101" pitchFamily="49" charset="-122"/>
                <a:ea typeface="仿宋" panose="02010609060101010101" pitchFamily="49" charset="-122"/>
              </a:rPr>
              <a:t>当</a:t>
            </a:r>
            <a:r>
              <a:rPr lang="en-US" altLang="zh-CN" sz="1400" dirty="0">
                <a:latin typeface="仿宋" panose="02010609060101010101" pitchFamily="49" charset="-122"/>
                <a:ea typeface="仿宋" panose="02010609060101010101" pitchFamily="49" charset="-122"/>
              </a:rPr>
              <a:t>Region</a:t>
            </a:r>
            <a:r>
              <a:rPr lang="zh-CN" altLang="en-US" sz="1400" dirty="0">
                <a:latin typeface="仿宋" panose="02010609060101010101" pitchFamily="49" charset="-122"/>
                <a:ea typeface="仿宋" panose="02010609060101010101" pitchFamily="49" charset="-122"/>
              </a:rPr>
              <a:t>中任意一个</a:t>
            </a:r>
            <a:r>
              <a:rPr lang="en-US" altLang="zh-CN" sz="1400" dirty="0" err="1" smtClean="0">
                <a:latin typeface="仿宋" panose="02010609060101010101" pitchFamily="49" charset="-122"/>
                <a:ea typeface="仿宋" panose="02010609060101010101" pitchFamily="49" charset="-122"/>
              </a:rPr>
              <a:t>MemStore</a:t>
            </a:r>
            <a:r>
              <a:rPr lang="zh-CN" altLang="en-US" sz="1400" dirty="0" smtClean="0">
                <a:latin typeface="仿宋" panose="02010609060101010101" pitchFamily="49" charset="-122"/>
                <a:ea typeface="仿宋" panose="02010609060101010101" pitchFamily="49" charset="-122"/>
              </a:rPr>
              <a:t>大小达到上限</a:t>
            </a:r>
            <a:r>
              <a:rPr lang="zh-CN" altLang="en-US" sz="1400" dirty="0">
                <a:latin typeface="仿宋" panose="02010609060101010101" pitchFamily="49" charset="-122"/>
                <a:ea typeface="仿宋" panose="02010609060101010101" pitchFamily="49" charset="-122"/>
              </a:rPr>
              <a:t>（</a:t>
            </a:r>
            <a:r>
              <a:rPr lang="en-US" altLang="zh-CN" sz="1400" dirty="0" err="1">
                <a:latin typeface="仿宋" panose="02010609060101010101" pitchFamily="49" charset="-122"/>
                <a:ea typeface="仿宋" panose="02010609060101010101" pitchFamily="49" charset="-122"/>
              </a:rPr>
              <a:t>hbase.hregion.memstore.flush.size</a:t>
            </a:r>
            <a:r>
              <a:rPr lang="zh-CN" altLang="en-US" sz="1400" dirty="0">
                <a:latin typeface="仿宋" panose="02010609060101010101" pitchFamily="49" charset="-122"/>
                <a:ea typeface="仿宋" panose="02010609060101010101" pitchFamily="49" charset="-122"/>
              </a:rPr>
              <a:t>，默认</a:t>
            </a:r>
            <a:r>
              <a:rPr lang="en-US" altLang="zh-CN" sz="1400" dirty="0" smtClean="0">
                <a:latin typeface="仿宋" panose="02010609060101010101" pitchFamily="49" charset="-122"/>
                <a:ea typeface="仿宋" panose="02010609060101010101" pitchFamily="49" charset="-122"/>
              </a:rPr>
              <a:t>128MB</a:t>
            </a:r>
            <a:r>
              <a:rPr lang="en-US" altLang="zh-CN" sz="1400" dirty="0">
                <a:latin typeface="仿宋" panose="02010609060101010101" pitchFamily="49" charset="-122"/>
                <a:ea typeface="仿宋" panose="02010609060101010101" pitchFamily="49" charset="-122"/>
              </a:rPr>
              <a:t>)</a:t>
            </a:r>
            <a:r>
              <a:rPr lang="zh-CN" altLang="en-US" sz="1400" dirty="0" smtClean="0">
                <a:latin typeface="仿宋" panose="02010609060101010101" pitchFamily="49" charset="-122"/>
                <a:ea typeface="仿宋" panose="02010609060101010101" pitchFamily="49" charset="-122"/>
              </a:rPr>
              <a:t>会触发刷新</a:t>
            </a:r>
            <a:r>
              <a:rPr lang="zh-CN" altLang="en-US" sz="1400" dirty="0">
                <a:latin typeface="仿宋" panose="02010609060101010101" pitchFamily="49" charset="-122"/>
                <a:ea typeface="仿宋" panose="02010609060101010101" pitchFamily="49" charset="-122"/>
              </a:rPr>
              <a:t>。</a:t>
            </a:r>
          </a:p>
          <a:p>
            <a:pPr marL="742950" lvl="1" indent="-285750">
              <a:lnSpc>
                <a:spcPct val="150000"/>
              </a:lnSpc>
              <a:buFont typeface="Wingdings" panose="05000000000000000000" pitchFamily="2" charset="2"/>
              <a:buChar char="ü"/>
            </a:pPr>
            <a:r>
              <a:rPr lang="en-US" altLang="zh-CN" sz="1400" dirty="0">
                <a:latin typeface="仿宋" panose="02010609060101010101" pitchFamily="49" charset="-122"/>
                <a:ea typeface="仿宋" panose="02010609060101010101" pitchFamily="49" charset="-122"/>
              </a:rPr>
              <a:t>Region</a:t>
            </a:r>
            <a:r>
              <a:rPr lang="zh-CN" altLang="en-US" sz="1400" dirty="0" smtClean="0">
                <a:latin typeface="仿宋" panose="02010609060101010101" pitchFamily="49" charset="-122"/>
                <a:ea typeface="仿宋" panose="02010609060101010101" pitchFamily="49" charset="-122"/>
              </a:rPr>
              <a:t>级别：</a:t>
            </a:r>
            <a:r>
              <a:rPr lang="zh-CN" altLang="en-US" sz="1400" dirty="0">
                <a:latin typeface="仿宋" panose="02010609060101010101" pitchFamily="49" charset="-122"/>
                <a:ea typeface="仿宋" panose="02010609060101010101" pitchFamily="49" charset="-122"/>
              </a:rPr>
              <a:t>当</a:t>
            </a:r>
            <a:r>
              <a:rPr lang="en-US" altLang="zh-CN" sz="1400" dirty="0">
                <a:latin typeface="仿宋" panose="02010609060101010101" pitchFamily="49" charset="-122"/>
                <a:ea typeface="仿宋" panose="02010609060101010101" pitchFamily="49" charset="-122"/>
              </a:rPr>
              <a:t>Region</a:t>
            </a:r>
            <a:r>
              <a:rPr lang="zh-CN" altLang="en-US" sz="1400" dirty="0">
                <a:latin typeface="仿宋" panose="02010609060101010101" pitchFamily="49" charset="-122"/>
                <a:ea typeface="仿宋" panose="02010609060101010101" pitchFamily="49" charset="-122"/>
              </a:rPr>
              <a:t>中所有</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的大小总和达到了上限（</a:t>
            </a:r>
            <a:r>
              <a:rPr lang="en-US" altLang="zh-CN" sz="1400" dirty="0" err="1">
                <a:latin typeface="仿宋" panose="02010609060101010101" pitchFamily="49" charset="-122"/>
                <a:ea typeface="仿宋" panose="02010609060101010101" pitchFamily="49" charset="-122"/>
              </a:rPr>
              <a:t>hbase.hregion.memstore.block.multiplier</a:t>
            </a:r>
            <a:r>
              <a:rPr lang="en-US" altLang="zh-CN" sz="1400" dirty="0">
                <a:latin typeface="仿宋" panose="02010609060101010101" pitchFamily="49" charset="-122"/>
                <a:ea typeface="仿宋" panose="02010609060101010101" pitchFamily="49" charset="-122"/>
              </a:rPr>
              <a:t> * </a:t>
            </a:r>
            <a:r>
              <a:rPr lang="en-US" altLang="zh-CN" sz="1400" dirty="0" err="1">
                <a:latin typeface="仿宋" panose="02010609060101010101" pitchFamily="49" charset="-122"/>
                <a:ea typeface="仿宋" panose="02010609060101010101" pitchFamily="49" charset="-122"/>
              </a:rPr>
              <a:t>hbase.hregion.memstore.flush.size</a:t>
            </a:r>
            <a:r>
              <a:rPr lang="zh-CN" altLang="en-US" sz="1400" dirty="0">
                <a:latin typeface="仿宋" panose="02010609060101010101" pitchFamily="49" charset="-122"/>
                <a:ea typeface="仿宋" panose="02010609060101010101" pitchFamily="49" charset="-122"/>
              </a:rPr>
              <a:t>，默认 </a:t>
            </a:r>
            <a:r>
              <a:rPr lang="en-US" altLang="zh-CN" sz="1400" dirty="0">
                <a:latin typeface="仿宋" panose="02010609060101010101" pitchFamily="49" charset="-122"/>
                <a:ea typeface="仿宋" panose="02010609060101010101" pitchFamily="49" charset="-122"/>
              </a:rPr>
              <a:t>2* 128M = 256M</a:t>
            </a:r>
            <a:r>
              <a:rPr lang="zh-CN" altLang="en-US" sz="1400" dirty="0">
                <a:latin typeface="仿宋" panose="02010609060101010101" pitchFamily="49" charset="-122"/>
                <a:ea typeface="仿宋" panose="02010609060101010101" pitchFamily="49" charset="-122"/>
              </a:rPr>
              <a:t>），会触发</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刷新。</a:t>
            </a:r>
          </a:p>
          <a:p>
            <a:pPr marL="742950" lvl="1" indent="-285750">
              <a:lnSpc>
                <a:spcPct val="150000"/>
              </a:lnSpc>
              <a:buFont typeface="Wingdings" panose="05000000000000000000" pitchFamily="2" charset="2"/>
              <a:buChar char="ü"/>
            </a:pPr>
            <a:r>
              <a:rPr lang="en-US" altLang="zh-CN" sz="1400" dirty="0">
                <a:latin typeface="仿宋" panose="02010609060101010101" pitchFamily="49" charset="-122"/>
                <a:ea typeface="仿宋" panose="02010609060101010101" pitchFamily="49" charset="-122"/>
              </a:rPr>
              <a:t>Region Server</a:t>
            </a:r>
            <a:r>
              <a:rPr lang="zh-CN" altLang="en-US" sz="1400" dirty="0">
                <a:latin typeface="仿宋" panose="02010609060101010101" pitchFamily="49" charset="-122"/>
                <a:ea typeface="仿宋" panose="02010609060101010101" pitchFamily="49" charset="-122"/>
              </a:rPr>
              <a:t>级别限制：当一个</a:t>
            </a:r>
            <a:r>
              <a:rPr lang="en-US" altLang="zh-CN" sz="1400" dirty="0">
                <a:latin typeface="仿宋" panose="02010609060101010101" pitchFamily="49" charset="-122"/>
                <a:ea typeface="仿宋" panose="02010609060101010101" pitchFamily="49" charset="-122"/>
              </a:rPr>
              <a:t>Region Server</a:t>
            </a:r>
            <a:r>
              <a:rPr lang="zh-CN" altLang="en-US" sz="1400" dirty="0">
                <a:latin typeface="仿宋" panose="02010609060101010101" pitchFamily="49" charset="-122"/>
                <a:ea typeface="仿宋" panose="02010609060101010101" pitchFamily="49" charset="-122"/>
              </a:rPr>
              <a:t>中所有</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的大小总和达到了上限（</a:t>
            </a:r>
            <a:r>
              <a:rPr lang="en-US" altLang="zh-CN" sz="1400" dirty="0" err="1">
                <a:latin typeface="仿宋" panose="02010609060101010101" pitchFamily="49" charset="-122"/>
                <a:ea typeface="仿宋" panose="02010609060101010101" pitchFamily="49" charset="-122"/>
              </a:rPr>
              <a:t>hbase.regionserver.global.memstore.upperLimit</a:t>
            </a:r>
            <a:r>
              <a:rPr lang="en-US" altLang="zh-CN" sz="1400" dirty="0">
                <a:latin typeface="仿宋" panose="02010609060101010101" pitchFamily="49" charset="-122"/>
                <a:ea typeface="仿宋" panose="02010609060101010101" pitchFamily="49" charset="-122"/>
              </a:rPr>
              <a:t> </a:t>
            </a:r>
            <a:r>
              <a:rPr lang="zh-CN" altLang="en-US" sz="1400" dirty="0">
                <a:latin typeface="仿宋" panose="02010609060101010101" pitchFamily="49" charset="-122"/>
                <a:ea typeface="仿宋" panose="02010609060101010101" pitchFamily="49" charset="-122"/>
              </a:rPr>
              <a:t>＊ </a:t>
            </a:r>
            <a:r>
              <a:rPr lang="en-US" altLang="zh-CN" sz="1400" dirty="0" err="1">
                <a:latin typeface="仿宋" panose="02010609060101010101" pitchFamily="49" charset="-122"/>
                <a:ea typeface="仿宋" panose="02010609060101010101" pitchFamily="49" charset="-122"/>
              </a:rPr>
              <a:t>hbase_heapsize</a:t>
            </a:r>
            <a:r>
              <a:rPr lang="zh-CN" altLang="en-US" sz="1400" dirty="0">
                <a:latin typeface="仿宋" panose="02010609060101010101" pitchFamily="49" charset="-122"/>
                <a:ea typeface="仿宋" panose="02010609060101010101" pitchFamily="49" charset="-122"/>
              </a:rPr>
              <a:t>，默认 </a:t>
            </a:r>
            <a:r>
              <a:rPr lang="en-US" altLang="zh-CN" sz="1400" dirty="0">
                <a:latin typeface="仿宋" panose="02010609060101010101" pitchFamily="49" charset="-122"/>
                <a:ea typeface="仿宋" panose="02010609060101010101" pitchFamily="49" charset="-122"/>
              </a:rPr>
              <a:t>40%</a:t>
            </a:r>
            <a:r>
              <a:rPr lang="zh-CN" altLang="en-US" sz="1400" dirty="0">
                <a:latin typeface="仿宋" panose="02010609060101010101" pitchFamily="49" charset="-122"/>
                <a:ea typeface="仿宋" panose="02010609060101010101" pitchFamily="49" charset="-122"/>
              </a:rPr>
              <a:t>的</a:t>
            </a:r>
            <a:r>
              <a:rPr lang="en-US" altLang="zh-CN" sz="1400" dirty="0">
                <a:latin typeface="仿宋" panose="02010609060101010101" pitchFamily="49" charset="-122"/>
                <a:ea typeface="仿宋" panose="02010609060101010101" pitchFamily="49" charset="-122"/>
              </a:rPr>
              <a:t>JVM</a:t>
            </a:r>
            <a:r>
              <a:rPr lang="zh-CN" altLang="en-US" sz="1400" dirty="0">
                <a:latin typeface="仿宋" panose="02010609060101010101" pitchFamily="49" charset="-122"/>
                <a:ea typeface="仿宋" panose="02010609060101010101" pitchFamily="49" charset="-122"/>
              </a:rPr>
              <a:t>内存使用量），会触发部分</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刷新。</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顺序是按照</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由大到小执行，先</a:t>
            </a:r>
            <a:r>
              <a:rPr lang="en-US" altLang="zh-CN" sz="1400" dirty="0">
                <a:latin typeface="仿宋" panose="02010609060101010101" pitchFamily="49" charset="-122"/>
                <a:ea typeface="仿宋" panose="02010609060101010101" pitchFamily="49" charset="-122"/>
              </a:rPr>
              <a:t>Flush </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最大的</a:t>
            </a:r>
            <a:r>
              <a:rPr lang="en-US" altLang="zh-CN" sz="1400" dirty="0">
                <a:latin typeface="仿宋" panose="02010609060101010101" pitchFamily="49" charset="-122"/>
                <a:ea typeface="仿宋" panose="02010609060101010101" pitchFamily="49" charset="-122"/>
              </a:rPr>
              <a:t>Region</a:t>
            </a:r>
            <a:r>
              <a:rPr lang="zh-CN" altLang="en-US" sz="1400" dirty="0">
                <a:latin typeface="仿宋" panose="02010609060101010101" pitchFamily="49" charset="-122"/>
                <a:ea typeface="仿宋" panose="02010609060101010101" pitchFamily="49" charset="-122"/>
              </a:rPr>
              <a:t>，再执行次大的，直至总体</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内存使用量低于阈值（</a:t>
            </a:r>
            <a:r>
              <a:rPr lang="en-US" altLang="zh-CN" sz="1400" dirty="0" err="1">
                <a:latin typeface="仿宋" panose="02010609060101010101" pitchFamily="49" charset="-122"/>
                <a:ea typeface="仿宋" panose="02010609060101010101" pitchFamily="49" charset="-122"/>
              </a:rPr>
              <a:t>hbase.regionserver.global.memstore.lowerLimit</a:t>
            </a:r>
            <a:r>
              <a:rPr lang="en-US" altLang="zh-CN" sz="1400" dirty="0">
                <a:latin typeface="仿宋" panose="02010609060101010101" pitchFamily="49" charset="-122"/>
                <a:ea typeface="仿宋" panose="02010609060101010101" pitchFamily="49" charset="-122"/>
              </a:rPr>
              <a:t> </a:t>
            </a:r>
            <a:r>
              <a:rPr lang="zh-CN" altLang="en-US" sz="1400" dirty="0">
                <a:latin typeface="仿宋" panose="02010609060101010101" pitchFamily="49" charset="-122"/>
                <a:ea typeface="仿宋" panose="02010609060101010101" pitchFamily="49" charset="-122"/>
              </a:rPr>
              <a:t>＊ </a:t>
            </a:r>
            <a:r>
              <a:rPr lang="en-US" altLang="zh-CN" sz="1400" dirty="0" err="1">
                <a:latin typeface="仿宋" panose="02010609060101010101" pitchFamily="49" charset="-122"/>
                <a:ea typeface="仿宋" panose="02010609060101010101" pitchFamily="49" charset="-122"/>
              </a:rPr>
              <a:t>hbase_heapsize</a:t>
            </a:r>
            <a:r>
              <a:rPr lang="zh-CN" altLang="en-US" sz="1400" dirty="0">
                <a:latin typeface="仿宋" panose="02010609060101010101" pitchFamily="49" charset="-122"/>
                <a:ea typeface="仿宋" panose="02010609060101010101" pitchFamily="49" charset="-122"/>
              </a:rPr>
              <a:t>，默认 </a:t>
            </a:r>
            <a:r>
              <a:rPr lang="en-US" altLang="zh-CN" sz="1400" dirty="0">
                <a:latin typeface="仿宋" panose="02010609060101010101" pitchFamily="49" charset="-122"/>
                <a:ea typeface="仿宋" panose="02010609060101010101" pitchFamily="49" charset="-122"/>
              </a:rPr>
              <a:t>38%</a:t>
            </a:r>
            <a:r>
              <a:rPr lang="zh-CN" altLang="en-US" sz="1400" dirty="0">
                <a:latin typeface="仿宋" panose="02010609060101010101" pitchFamily="49" charset="-122"/>
                <a:ea typeface="仿宋" panose="02010609060101010101" pitchFamily="49" charset="-122"/>
              </a:rPr>
              <a:t>的</a:t>
            </a:r>
            <a:r>
              <a:rPr lang="en-US" altLang="zh-CN" sz="1400" dirty="0">
                <a:latin typeface="仿宋" panose="02010609060101010101" pitchFamily="49" charset="-122"/>
                <a:ea typeface="仿宋" panose="02010609060101010101" pitchFamily="49" charset="-122"/>
              </a:rPr>
              <a:t>JVM</a:t>
            </a:r>
            <a:r>
              <a:rPr lang="zh-CN" altLang="en-US" sz="1400" dirty="0">
                <a:latin typeface="仿宋" panose="02010609060101010101" pitchFamily="49" charset="-122"/>
                <a:ea typeface="仿宋" panose="02010609060101010101" pitchFamily="49" charset="-122"/>
              </a:rPr>
              <a:t>内存使用量）。</a:t>
            </a:r>
          </a:p>
          <a:p>
            <a:pPr marL="742950" lvl="1" indent="-285750">
              <a:lnSpc>
                <a:spcPct val="150000"/>
              </a:lnSpc>
              <a:buFont typeface="Wingdings" panose="05000000000000000000" pitchFamily="2" charset="2"/>
              <a:buChar char="ü"/>
            </a:pPr>
            <a:r>
              <a:rPr lang="zh-CN" altLang="en-US" sz="1400" dirty="0">
                <a:solidFill>
                  <a:srgbClr val="FF0000"/>
                </a:solidFill>
                <a:latin typeface="仿宋" panose="02010609060101010101" pitchFamily="49" charset="-122"/>
                <a:ea typeface="仿宋" panose="02010609060101010101" pitchFamily="49" charset="-122"/>
              </a:rPr>
              <a:t>当一个</a:t>
            </a:r>
            <a:r>
              <a:rPr lang="en-US" altLang="zh-CN" sz="1400" dirty="0">
                <a:solidFill>
                  <a:srgbClr val="FF0000"/>
                </a:solidFill>
                <a:latin typeface="仿宋" panose="02010609060101010101" pitchFamily="49" charset="-122"/>
                <a:ea typeface="仿宋" panose="02010609060101010101" pitchFamily="49" charset="-122"/>
              </a:rPr>
              <a:t>Region Server</a:t>
            </a:r>
            <a:r>
              <a:rPr lang="zh-CN" altLang="en-US" sz="1400" dirty="0">
                <a:solidFill>
                  <a:srgbClr val="FF0000"/>
                </a:solidFill>
                <a:latin typeface="仿宋" panose="02010609060101010101" pitchFamily="49" charset="-122"/>
                <a:ea typeface="仿宋" panose="02010609060101010101" pitchFamily="49" charset="-122"/>
              </a:rPr>
              <a:t>中</a:t>
            </a:r>
            <a:r>
              <a:rPr lang="en-US" altLang="zh-CN" sz="1400" dirty="0" err="1">
                <a:solidFill>
                  <a:srgbClr val="FF0000"/>
                </a:solidFill>
                <a:latin typeface="仿宋" panose="02010609060101010101" pitchFamily="49" charset="-122"/>
                <a:ea typeface="仿宋" panose="02010609060101010101" pitchFamily="49" charset="-122"/>
              </a:rPr>
              <a:t>HLog</a:t>
            </a:r>
            <a:r>
              <a:rPr lang="zh-CN" altLang="en-US" sz="1400" dirty="0">
                <a:solidFill>
                  <a:srgbClr val="FF0000"/>
                </a:solidFill>
                <a:latin typeface="仿宋" panose="02010609060101010101" pitchFamily="49" charset="-122"/>
                <a:ea typeface="仿宋" panose="02010609060101010101" pitchFamily="49" charset="-122"/>
              </a:rPr>
              <a:t>数量达到上限（可通过参数</a:t>
            </a:r>
            <a:r>
              <a:rPr lang="en-US" altLang="zh-CN" sz="1400" dirty="0" err="1">
                <a:solidFill>
                  <a:srgbClr val="FF0000"/>
                </a:solidFill>
                <a:latin typeface="仿宋" panose="02010609060101010101" pitchFamily="49" charset="-122"/>
                <a:ea typeface="仿宋" panose="02010609060101010101" pitchFamily="49" charset="-122"/>
              </a:rPr>
              <a:t>hbase.regionserver.maxlogs</a:t>
            </a:r>
            <a:r>
              <a:rPr lang="zh-CN" altLang="en-US" sz="1400" dirty="0">
                <a:solidFill>
                  <a:srgbClr val="FF0000"/>
                </a:solidFill>
                <a:latin typeface="仿宋" panose="02010609060101010101" pitchFamily="49" charset="-122"/>
                <a:ea typeface="仿宋" panose="02010609060101010101" pitchFamily="49" charset="-122"/>
              </a:rPr>
              <a:t>配置）时，系统会选取最早的一个 </a:t>
            </a:r>
            <a:r>
              <a:rPr lang="en-US" altLang="zh-CN" sz="1400" dirty="0" err="1">
                <a:solidFill>
                  <a:srgbClr val="FF0000"/>
                </a:solidFill>
                <a:latin typeface="仿宋" panose="02010609060101010101" pitchFamily="49" charset="-122"/>
                <a:ea typeface="仿宋" panose="02010609060101010101" pitchFamily="49" charset="-122"/>
              </a:rPr>
              <a:t>HLog</a:t>
            </a:r>
            <a:r>
              <a:rPr lang="zh-CN" altLang="en-US" sz="1400" dirty="0">
                <a:solidFill>
                  <a:srgbClr val="FF0000"/>
                </a:solidFill>
                <a:latin typeface="仿宋" panose="02010609060101010101" pitchFamily="49" charset="-122"/>
                <a:ea typeface="仿宋" panose="02010609060101010101" pitchFamily="49" charset="-122"/>
              </a:rPr>
              <a:t>对应的一个或多个</a:t>
            </a:r>
            <a:r>
              <a:rPr lang="en-US" altLang="zh-CN" sz="1400" dirty="0">
                <a:solidFill>
                  <a:srgbClr val="FF0000"/>
                </a:solidFill>
                <a:latin typeface="仿宋" panose="02010609060101010101" pitchFamily="49" charset="-122"/>
                <a:ea typeface="仿宋" panose="02010609060101010101" pitchFamily="49" charset="-122"/>
              </a:rPr>
              <a:t>Region</a:t>
            </a:r>
            <a:r>
              <a:rPr lang="zh-CN" altLang="en-US" sz="1400" dirty="0">
                <a:solidFill>
                  <a:srgbClr val="FF0000"/>
                </a:solidFill>
                <a:latin typeface="仿宋" panose="02010609060101010101" pitchFamily="49" charset="-122"/>
                <a:ea typeface="仿宋" panose="02010609060101010101" pitchFamily="49" charset="-122"/>
              </a:rPr>
              <a:t>进行</a:t>
            </a:r>
            <a:r>
              <a:rPr lang="en-US" altLang="zh-CN" sz="1400" dirty="0" smtClean="0">
                <a:solidFill>
                  <a:srgbClr val="FF0000"/>
                </a:solidFill>
                <a:latin typeface="仿宋" panose="02010609060101010101" pitchFamily="49" charset="-122"/>
                <a:ea typeface="仿宋" panose="02010609060101010101" pitchFamily="49" charset="-122"/>
              </a:rPr>
              <a:t>flush</a:t>
            </a:r>
            <a:r>
              <a:rPr lang="zh-CN" altLang="en-US" sz="1400" dirty="0" smtClean="0">
                <a:solidFill>
                  <a:srgbClr val="FF0000"/>
                </a:solidFill>
                <a:latin typeface="仿宋" panose="02010609060101010101" pitchFamily="49" charset="-122"/>
                <a:ea typeface="仿宋" panose="02010609060101010101" pitchFamily="49" charset="-122"/>
              </a:rPr>
              <a:t>（</a:t>
            </a:r>
            <a:r>
              <a:rPr lang="en-US" altLang="zh-CN" sz="1400" dirty="0">
                <a:solidFill>
                  <a:srgbClr val="FF0000"/>
                </a:solidFill>
                <a:latin typeface="仿宋" panose="02010609060101010101" pitchFamily="49" charset="-122"/>
                <a:ea typeface="仿宋" panose="02010609060101010101" pitchFamily="49" charset="-122"/>
              </a:rPr>
              <a:t> if the number of un-archived WAL files is greater than maximum allowed, check the first</a:t>
            </a:r>
          </a:p>
          <a:p>
            <a:pPr lvl="1">
              <a:lnSpc>
                <a:spcPct val="150000"/>
              </a:lnSpc>
            </a:pPr>
            <a:r>
              <a:rPr lang="en-US" altLang="zh-CN" sz="1400" dirty="0">
                <a:solidFill>
                  <a:srgbClr val="FF0000"/>
                </a:solidFill>
                <a:latin typeface="仿宋" panose="02010609060101010101" pitchFamily="49" charset="-122"/>
                <a:ea typeface="仿宋" panose="02010609060101010101" pitchFamily="49" charset="-122"/>
              </a:rPr>
              <a:t> </a:t>
            </a:r>
            <a:r>
              <a:rPr lang="en-US" altLang="zh-CN" sz="1400" dirty="0" smtClean="0">
                <a:solidFill>
                  <a:srgbClr val="FF0000"/>
                </a:solidFill>
                <a:latin typeface="仿宋" panose="02010609060101010101" pitchFamily="49" charset="-122"/>
                <a:ea typeface="仿宋" panose="02010609060101010101" pitchFamily="49" charset="-122"/>
              </a:rPr>
              <a:t>  (</a:t>
            </a:r>
            <a:r>
              <a:rPr lang="en-US" altLang="zh-CN" sz="1400" dirty="0">
                <a:solidFill>
                  <a:srgbClr val="FF0000"/>
                </a:solidFill>
                <a:latin typeface="仿宋" panose="02010609060101010101" pitchFamily="49" charset="-122"/>
                <a:ea typeface="仿宋" panose="02010609060101010101" pitchFamily="49" charset="-122"/>
              </a:rPr>
              <a:t>oldest) WAL file, and returns those regions which should be flushed so that it can </a:t>
            </a:r>
            <a:r>
              <a:rPr lang="en-US" altLang="zh-CN" sz="1400" dirty="0" smtClean="0">
                <a:solidFill>
                  <a:srgbClr val="FF0000"/>
                </a:solidFill>
                <a:latin typeface="仿宋" panose="02010609060101010101" pitchFamily="49" charset="-122"/>
                <a:ea typeface="仿宋" panose="02010609060101010101" pitchFamily="49" charset="-122"/>
              </a:rPr>
              <a:t>be archived</a:t>
            </a:r>
            <a:r>
              <a:rPr lang="en-US" altLang="zh-CN" sz="1400" dirty="0">
                <a:solidFill>
                  <a:srgbClr val="FF0000"/>
                </a:solidFill>
                <a:latin typeface="仿宋" panose="02010609060101010101" pitchFamily="49" charset="-122"/>
                <a:ea typeface="仿宋" panose="02010609060101010101" pitchFamily="49" charset="-122"/>
              </a:rPr>
              <a:t>. </a:t>
            </a:r>
            <a:r>
              <a:rPr lang="zh-CN" altLang="en-US" sz="1400" dirty="0" smtClean="0">
                <a:solidFill>
                  <a:srgbClr val="FF0000"/>
                </a:solidFill>
                <a:latin typeface="仿宋" panose="02010609060101010101" pitchFamily="49" charset="-122"/>
                <a:ea typeface="仿宋" panose="02010609060101010101" pitchFamily="49" charset="-122"/>
              </a:rPr>
              <a:t>）</a:t>
            </a:r>
            <a:endParaRPr lang="en-US" altLang="zh-CN" sz="1400" dirty="0">
              <a:solidFill>
                <a:srgbClr val="FF0000"/>
              </a:solidFill>
              <a:latin typeface="仿宋" panose="02010609060101010101" pitchFamily="49" charset="-122"/>
              <a:ea typeface="仿宋" panose="02010609060101010101" pitchFamily="49" charset="-122"/>
            </a:endParaRPr>
          </a:p>
          <a:p>
            <a:pPr marL="742950" lvl="1" indent="-285750">
              <a:lnSpc>
                <a:spcPct val="150000"/>
              </a:lnSpc>
              <a:buFont typeface="Wingdings" panose="05000000000000000000" pitchFamily="2" charset="2"/>
              <a:buChar char="ü"/>
            </a:pPr>
            <a:r>
              <a:rPr lang="en-US" altLang="zh-CN" sz="1400" dirty="0" err="1">
                <a:latin typeface="仿宋" panose="02010609060101010101" pitchFamily="49" charset="-122"/>
                <a:ea typeface="仿宋" panose="02010609060101010101" pitchFamily="49" charset="-122"/>
              </a:rPr>
              <a:t>HBase</a:t>
            </a:r>
            <a:r>
              <a:rPr lang="zh-CN" altLang="en-US" sz="1400" dirty="0">
                <a:latin typeface="仿宋" panose="02010609060101010101" pitchFamily="49" charset="-122"/>
                <a:ea typeface="仿宋" panose="02010609060101010101" pitchFamily="49" charset="-122"/>
              </a:rPr>
              <a:t>定期刷新</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：默认周期为</a:t>
            </a:r>
            <a:r>
              <a:rPr lang="en-US" altLang="zh-CN" sz="1400" dirty="0">
                <a:latin typeface="仿宋" panose="02010609060101010101" pitchFamily="49" charset="-122"/>
                <a:ea typeface="仿宋" panose="02010609060101010101" pitchFamily="49" charset="-122"/>
              </a:rPr>
              <a:t>1</a:t>
            </a:r>
            <a:r>
              <a:rPr lang="zh-CN" altLang="en-US" sz="1400" dirty="0">
                <a:latin typeface="仿宋" panose="02010609060101010101" pitchFamily="49" charset="-122"/>
                <a:ea typeface="仿宋" panose="02010609060101010101" pitchFamily="49" charset="-122"/>
              </a:rPr>
              <a:t>小时，确保</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不会长时间没有持久化。为避免所有的</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在同一时间都进行</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导致的问题，定期的</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操作有</a:t>
            </a:r>
            <a:r>
              <a:rPr lang="en-US" altLang="zh-CN" sz="1400" dirty="0">
                <a:latin typeface="仿宋" panose="02010609060101010101" pitchFamily="49" charset="-122"/>
                <a:ea typeface="仿宋" panose="02010609060101010101" pitchFamily="49" charset="-122"/>
              </a:rPr>
              <a:t>20000</a:t>
            </a:r>
            <a:r>
              <a:rPr lang="zh-CN" altLang="en-US" sz="1400" dirty="0">
                <a:latin typeface="仿宋" panose="02010609060101010101" pitchFamily="49" charset="-122"/>
                <a:ea typeface="仿宋" panose="02010609060101010101" pitchFamily="49" charset="-122"/>
              </a:rPr>
              <a:t>左右的随机延时。</a:t>
            </a:r>
          </a:p>
          <a:p>
            <a:pPr marL="742950" lvl="1" indent="-285750">
              <a:lnSpc>
                <a:spcPct val="150000"/>
              </a:lnSpc>
              <a:buFont typeface="Wingdings" panose="05000000000000000000" pitchFamily="2" charset="2"/>
              <a:buChar char="ü"/>
            </a:pPr>
            <a:r>
              <a:rPr lang="zh-CN" altLang="en-US" sz="1400" dirty="0">
                <a:latin typeface="仿宋" panose="02010609060101010101" pitchFamily="49" charset="-122"/>
                <a:ea typeface="仿宋" panose="02010609060101010101" pitchFamily="49" charset="-122"/>
              </a:rPr>
              <a:t>手动执行</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：用户可以通过</a:t>
            </a:r>
            <a:r>
              <a:rPr lang="en-US" altLang="zh-CN" sz="1400" dirty="0">
                <a:latin typeface="仿宋" panose="02010609060101010101" pitchFamily="49" charset="-122"/>
                <a:ea typeface="仿宋" panose="02010609060101010101" pitchFamily="49" charset="-122"/>
              </a:rPr>
              <a:t>shell</a:t>
            </a:r>
            <a:r>
              <a:rPr lang="zh-CN" altLang="en-US" sz="1400" dirty="0">
                <a:latin typeface="仿宋" panose="02010609060101010101" pitchFamily="49" charset="-122"/>
                <a:ea typeface="仿宋" panose="02010609060101010101" pitchFamily="49" charset="-122"/>
              </a:rPr>
              <a:t>命令 </a:t>
            </a:r>
            <a:r>
              <a:rPr lang="en-US" altLang="zh-CN" sz="1400" dirty="0">
                <a:latin typeface="仿宋" panose="02010609060101010101" pitchFamily="49" charset="-122"/>
                <a:ea typeface="仿宋" panose="02010609060101010101" pitchFamily="49" charset="-122"/>
              </a:rPr>
              <a:t>flush ‘</a:t>
            </a:r>
            <a:r>
              <a:rPr lang="en-US" altLang="zh-CN" sz="1400" dirty="0" err="1">
                <a:latin typeface="仿宋" panose="02010609060101010101" pitchFamily="49" charset="-122"/>
                <a:ea typeface="仿宋" panose="02010609060101010101" pitchFamily="49" charset="-122"/>
              </a:rPr>
              <a:t>tablename</a:t>
            </a:r>
            <a:r>
              <a:rPr lang="en-US" altLang="zh-CN" sz="1400" dirty="0">
                <a:latin typeface="仿宋" panose="02010609060101010101" pitchFamily="49" charset="-122"/>
                <a:ea typeface="仿宋" panose="02010609060101010101" pitchFamily="49" charset="-122"/>
              </a:rPr>
              <a:t>’</a:t>
            </a:r>
            <a:r>
              <a:rPr lang="zh-CN" altLang="en-US" sz="1400" dirty="0">
                <a:latin typeface="仿宋" panose="02010609060101010101" pitchFamily="49" charset="-122"/>
                <a:ea typeface="仿宋" panose="02010609060101010101" pitchFamily="49" charset="-122"/>
              </a:rPr>
              <a:t>或者</a:t>
            </a:r>
            <a:r>
              <a:rPr lang="en-US" altLang="zh-CN" sz="1400" dirty="0">
                <a:latin typeface="仿宋" panose="02010609060101010101" pitchFamily="49" charset="-122"/>
                <a:ea typeface="仿宋" panose="02010609060101010101" pitchFamily="49" charset="-122"/>
              </a:rPr>
              <a:t>flush ‘region name’</a:t>
            </a:r>
            <a:r>
              <a:rPr lang="zh-CN" altLang="en-US" sz="1400" dirty="0">
                <a:latin typeface="仿宋" panose="02010609060101010101" pitchFamily="49" charset="-122"/>
                <a:ea typeface="仿宋" panose="02010609060101010101" pitchFamily="49" charset="-122"/>
              </a:rPr>
              <a:t>分别对一个表或者一个</a:t>
            </a:r>
            <a:r>
              <a:rPr lang="en-US" altLang="zh-CN" sz="1400" dirty="0">
                <a:latin typeface="仿宋" panose="02010609060101010101" pitchFamily="49" charset="-122"/>
                <a:ea typeface="仿宋" panose="02010609060101010101" pitchFamily="49" charset="-122"/>
              </a:rPr>
              <a:t>Region</a:t>
            </a:r>
            <a:r>
              <a:rPr lang="zh-CN" altLang="en-US" sz="1400" dirty="0">
                <a:latin typeface="仿宋" panose="02010609060101010101" pitchFamily="49" charset="-122"/>
                <a:ea typeface="仿宋" panose="02010609060101010101" pitchFamily="49" charset="-122"/>
              </a:rPr>
              <a:t>进行</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a:t>
            </a:r>
          </a:p>
        </p:txBody>
      </p:sp>
    </p:spTree>
    <p:extLst>
      <p:ext uri="{BB962C8B-B14F-4D97-AF65-F5344CB8AC3E}">
        <p14:creationId xmlns:p14="http://schemas.microsoft.com/office/powerpoint/2010/main" val="42539310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Memstore</a:t>
            </a:r>
            <a:r>
              <a:rPr lang="en-US" altLang="zh-CN" dirty="0"/>
              <a:t> Flush</a:t>
            </a:r>
            <a:endParaRPr lang="zh-CN" altLang="en-US" dirty="0"/>
          </a:p>
        </p:txBody>
      </p:sp>
      <p:sp>
        <p:nvSpPr>
          <p:cNvPr id="4" name="矩形 3"/>
          <p:cNvSpPr/>
          <p:nvPr/>
        </p:nvSpPr>
        <p:spPr>
          <a:xfrm>
            <a:off x="521208" y="1304679"/>
            <a:ext cx="11324428" cy="3508653"/>
          </a:xfrm>
          <a:prstGeom prst="rect">
            <a:avLst/>
          </a:prstGeom>
        </p:spPr>
        <p:txBody>
          <a:bodyPr wrap="square">
            <a:spAutoFit/>
          </a:bodyPr>
          <a:lstStyle/>
          <a:p>
            <a:pPr marL="285750" indent="-285750">
              <a:lnSpc>
                <a:spcPct val="150000"/>
              </a:lnSpc>
              <a:buFont typeface="Wingdings" panose="05000000000000000000" pitchFamily="2" charset="2"/>
              <a:buChar char="l"/>
            </a:pPr>
            <a:r>
              <a:rPr lang="zh-CN" altLang="en-US" sz="1400" dirty="0">
                <a:latin typeface="仿宋" panose="02010609060101010101" pitchFamily="49" charset="-122"/>
                <a:ea typeface="仿宋" panose="02010609060101010101" pitchFamily="49" charset="-122"/>
              </a:rPr>
              <a:t>每次的</a:t>
            </a:r>
            <a:r>
              <a:rPr lang="en-US" altLang="zh-CN" sz="1400" dirty="0" err="1">
                <a:latin typeface="仿宋" panose="02010609060101010101" pitchFamily="49" charset="-122"/>
                <a:ea typeface="仿宋" panose="02010609060101010101" pitchFamily="49" charset="-122"/>
              </a:rPr>
              <a:t>Memstore</a:t>
            </a:r>
            <a:r>
              <a:rPr lang="en-US" altLang="zh-CN" sz="1400" dirty="0">
                <a:latin typeface="仿宋" panose="02010609060101010101" pitchFamily="49" charset="-122"/>
                <a:ea typeface="仿宋" panose="02010609060101010101" pitchFamily="49" charset="-122"/>
              </a:rPr>
              <a:t> Flush</a:t>
            </a:r>
            <a:r>
              <a:rPr lang="zh-CN" altLang="en-US" sz="1400" dirty="0">
                <a:latin typeface="仿宋" panose="02010609060101010101" pitchFamily="49" charset="-122"/>
                <a:ea typeface="仿宋" panose="02010609060101010101" pitchFamily="49" charset="-122"/>
              </a:rPr>
              <a:t>都会为每个</a:t>
            </a:r>
            <a:r>
              <a:rPr lang="en-US" altLang="zh-CN" sz="1400" dirty="0">
                <a:latin typeface="仿宋" panose="02010609060101010101" pitchFamily="49" charset="-122"/>
                <a:ea typeface="仿宋" panose="02010609060101010101" pitchFamily="49" charset="-122"/>
              </a:rPr>
              <a:t>CF</a:t>
            </a:r>
            <a:r>
              <a:rPr lang="zh-CN" altLang="en-US" sz="1400" dirty="0">
                <a:latin typeface="仿宋" panose="02010609060101010101" pitchFamily="49" charset="-122"/>
                <a:ea typeface="仿宋" panose="02010609060101010101" pitchFamily="49" charset="-122"/>
              </a:rPr>
              <a:t>创建一个</a:t>
            </a:r>
            <a:r>
              <a:rPr lang="en-US" altLang="zh-CN" sz="1400" dirty="0" err="1">
                <a:latin typeface="仿宋" panose="02010609060101010101" pitchFamily="49" charset="-122"/>
                <a:ea typeface="仿宋" panose="02010609060101010101" pitchFamily="49" charset="-122"/>
              </a:rPr>
              <a:t>HFile</a:t>
            </a:r>
            <a:r>
              <a:rPr lang="zh-CN" altLang="en-US" sz="1400" dirty="0">
                <a:latin typeface="仿宋" panose="02010609060101010101" pitchFamily="49" charset="-122"/>
                <a:ea typeface="仿宋" panose="02010609060101010101" pitchFamily="49" charset="-122"/>
              </a:rPr>
              <a:t>。频繁的</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就会创建大量的</a:t>
            </a:r>
            <a:r>
              <a:rPr lang="en-US" altLang="zh-CN" sz="1400" dirty="0" err="1">
                <a:latin typeface="仿宋" panose="02010609060101010101" pitchFamily="49" charset="-122"/>
                <a:ea typeface="仿宋" panose="02010609060101010101" pitchFamily="49" charset="-122"/>
              </a:rPr>
              <a:t>HFile</a:t>
            </a:r>
            <a:r>
              <a:rPr lang="zh-CN" altLang="en-US" sz="1400" dirty="0">
                <a:latin typeface="仿宋" panose="02010609060101010101" pitchFamily="49" charset="-122"/>
                <a:ea typeface="仿宋" panose="02010609060101010101" pitchFamily="49" charset="-122"/>
              </a:rPr>
              <a:t>。这样</a:t>
            </a:r>
            <a:r>
              <a:rPr lang="en-US" altLang="zh-CN" sz="1400" dirty="0" err="1">
                <a:latin typeface="仿宋" panose="02010609060101010101" pitchFamily="49" charset="-122"/>
                <a:ea typeface="仿宋" panose="02010609060101010101" pitchFamily="49" charset="-122"/>
              </a:rPr>
              <a:t>HBase</a:t>
            </a:r>
            <a:r>
              <a:rPr lang="zh-CN" altLang="en-US" sz="1400" dirty="0">
                <a:latin typeface="仿宋" panose="02010609060101010101" pitchFamily="49" charset="-122"/>
                <a:ea typeface="仿宋" panose="02010609060101010101" pitchFamily="49" charset="-122"/>
              </a:rPr>
              <a:t>在检索的时候，就不得不读取大量的</a:t>
            </a:r>
            <a:r>
              <a:rPr lang="en-US" altLang="zh-CN" sz="1400" dirty="0" err="1">
                <a:latin typeface="仿宋" panose="02010609060101010101" pitchFamily="49" charset="-122"/>
                <a:ea typeface="仿宋" panose="02010609060101010101" pitchFamily="49" charset="-122"/>
              </a:rPr>
              <a:t>HFile</a:t>
            </a:r>
            <a:r>
              <a:rPr lang="zh-CN" altLang="en-US" sz="1400" dirty="0">
                <a:latin typeface="仿宋" panose="02010609060101010101" pitchFamily="49" charset="-122"/>
                <a:ea typeface="仿宋" panose="02010609060101010101" pitchFamily="49" charset="-122"/>
              </a:rPr>
              <a:t>，读性能会受很大影响。</a:t>
            </a:r>
          </a:p>
          <a:p>
            <a:pPr marL="285750" indent="-285750">
              <a:lnSpc>
                <a:spcPct val="150000"/>
              </a:lnSpc>
              <a:buFont typeface="Wingdings" panose="05000000000000000000" pitchFamily="2" charset="2"/>
              <a:buChar char="l"/>
            </a:pPr>
            <a:r>
              <a:rPr lang="zh-CN" altLang="en-US" sz="1400" dirty="0">
                <a:latin typeface="仿宋" panose="02010609060101010101" pitchFamily="49" charset="-122"/>
                <a:ea typeface="仿宋" panose="02010609060101010101" pitchFamily="49" charset="-122"/>
              </a:rPr>
              <a:t>为预防打开过多</a:t>
            </a:r>
            <a:r>
              <a:rPr lang="en-US" altLang="zh-CN" sz="1400" dirty="0" err="1">
                <a:latin typeface="仿宋" panose="02010609060101010101" pitchFamily="49" charset="-122"/>
                <a:ea typeface="仿宋" panose="02010609060101010101" pitchFamily="49" charset="-122"/>
              </a:rPr>
              <a:t>HFile</a:t>
            </a:r>
            <a:r>
              <a:rPr lang="zh-CN" altLang="en-US" sz="1400" dirty="0">
                <a:latin typeface="仿宋" panose="02010609060101010101" pitchFamily="49" charset="-122"/>
                <a:ea typeface="仿宋" panose="02010609060101010101" pitchFamily="49" charset="-122"/>
              </a:rPr>
              <a:t>及避免读性能恶化，</a:t>
            </a:r>
            <a:r>
              <a:rPr lang="en-US" altLang="zh-CN" sz="1400" dirty="0" err="1">
                <a:latin typeface="仿宋" panose="02010609060101010101" pitchFamily="49" charset="-122"/>
                <a:ea typeface="仿宋" panose="02010609060101010101" pitchFamily="49" charset="-122"/>
              </a:rPr>
              <a:t>HBase</a:t>
            </a:r>
            <a:r>
              <a:rPr lang="zh-CN" altLang="en-US" sz="1400" dirty="0">
                <a:latin typeface="仿宋" panose="02010609060101010101" pitchFamily="49" charset="-122"/>
                <a:ea typeface="仿宋" panose="02010609060101010101" pitchFamily="49" charset="-122"/>
              </a:rPr>
              <a:t>有专门的</a:t>
            </a:r>
            <a:r>
              <a:rPr lang="en-US" altLang="zh-CN" sz="1400" dirty="0" err="1">
                <a:latin typeface="仿宋" panose="02010609060101010101" pitchFamily="49" charset="-122"/>
                <a:ea typeface="仿宋" panose="02010609060101010101" pitchFamily="49" charset="-122"/>
              </a:rPr>
              <a:t>HFile</a:t>
            </a:r>
            <a:r>
              <a:rPr lang="zh-CN" altLang="en-US" sz="1400" dirty="0">
                <a:latin typeface="仿宋" panose="02010609060101010101" pitchFamily="49" charset="-122"/>
                <a:ea typeface="仿宋" panose="02010609060101010101" pitchFamily="49" charset="-122"/>
              </a:rPr>
              <a:t>合并处理</a:t>
            </a:r>
            <a:r>
              <a:rPr lang="en-US" altLang="zh-CN" sz="1400" dirty="0">
                <a:latin typeface="仿宋" panose="02010609060101010101" pitchFamily="49" charset="-122"/>
                <a:ea typeface="仿宋" panose="02010609060101010101" pitchFamily="49" charset="-122"/>
              </a:rPr>
              <a:t>(</a:t>
            </a:r>
            <a:r>
              <a:rPr lang="en-US" altLang="zh-CN" sz="1400" dirty="0" err="1">
                <a:latin typeface="仿宋" panose="02010609060101010101" pitchFamily="49" charset="-122"/>
                <a:ea typeface="仿宋" panose="02010609060101010101" pitchFamily="49" charset="-122"/>
              </a:rPr>
              <a:t>HFile</a:t>
            </a:r>
            <a:r>
              <a:rPr lang="en-US" altLang="zh-CN" sz="1400" dirty="0">
                <a:latin typeface="仿宋" panose="02010609060101010101" pitchFamily="49" charset="-122"/>
                <a:ea typeface="仿宋" panose="02010609060101010101" pitchFamily="49" charset="-122"/>
              </a:rPr>
              <a:t> Compaction Process)</a:t>
            </a:r>
            <a:r>
              <a:rPr lang="zh-CN" altLang="en-US" sz="1400" dirty="0">
                <a:latin typeface="仿宋" panose="02010609060101010101" pitchFamily="49" charset="-122"/>
                <a:ea typeface="仿宋" panose="02010609060101010101" pitchFamily="49" charset="-122"/>
              </a:rPr>
              <a:t>。</a:t>
            </a:r>
            <a:r>
              <a:rPr lang="en-US" altLang="zh-CN" sz="1400" dirty="0" err="1">
                <a:latin typeface="仿宋" panose="02010609060101010101" pitchFamily="49" charset="-122"/>
                <a:ea typeface="仿宋" panose="02010609060101010101" pitchFamily="49" charset="-122"/>
              </a:rPr>
              <a:t>HBase</a:t>
            </a:r>
            <a:r>
              <a:rPr lang="zh-CN" altLang="en-US" sz="1400" dirty="0">
                <a:latin typeface="仿宋" panose="02010609060101010101" pitchFamily="49" charset="-122"/>
                <a:ea typeface="仿宋" panose="02010609060101010101" pitchFamily="49" charset="-122"/>
              </a:rPr>
              <a:t>会周期性的合并数个小</a:t>
            </a:r>
            <a:r>
              <a:rPr lang="en-US" altLang="zh-CN" sz="1400" dirty="0" err="1">
                <a:latin typeface="仿宋" panose="02010609060101010101" pitchFamily="49" charset="-122"/>
                <a:ea typeface="仿宋" panose="02010609060101010101" pitchFamily="49" charset="-122"/>
              </a:rPr>
              <a:t>HFile</a:t>
            </a:r>
            <a:r>
              <a:rPr lang="zh-CN" altLang="en-US" sz="1400" dirty="0">
                <a:latin typeface="仿宋" panose="02010609060101010101" pitchFamily="49" charset="-122"/>
                <a:ea typeface="仿宋" panose="02010609060101010101" pitchFamily="49" charset="-122"/>
              </a:rPr>
              <a:t>为一个大的</a:t>
            </a:r>
            <a:r>
              <a:rPr lang="en-US" altLang="zh-CN" sz="1400" dirty="0" err="1">
                <a:latin typeface="仿宋" panose="02010609060101010101" pitchFamily="49" charset="-122"/>
                <a:ea typeface="仿宋" panose="02010609060101010101" pitchFamily="49" charset="-122"/>
              </a:rPr>
              <a:t>HFile</a:t>
            </a:r>
            <a:r>
              <a:rPr lang="zh-CN" altLang="en-US" sz="1400" dirty="0">
                <a:latin typeface="仿宋" panose="02010609060101010101" pitchFamily="49" charset="-122"/>
                <a:ea typeface="仿宋" panose="02010609060101010101" pitchFamily="49" charset="-122"/>
              </a:rPr>
              <a:t>。明显的，有</a:t>
            </a:r>
            <a:r>
              <a:rPr lang="en-US" altLang="zh-CN" sz="1400" dirty="0" err="1">
                <a:latin typeface="仿宋" panose="02010609060101010101" pitchFamily="49" charset="-122"/>
                <a:ea typeface="仿宋" panose="02010609060101010101" pitchFamily="49" charset="-122"/>
              </a:rPr>
              <a:t>Memstore</a:t>
            </a:r>
            <a:r>
              <a:rPr lang="en-US" altLang="zh-CN" sz="1400" dirty="0">
                <a:latin typeface="仿宋" panose="02010609060101010101" pitchFamily="49" charset="-122"/>
                <a:ea typeface="仿宋" panose="02010609060101010101" pitchFamily="49" charset="-122"/>
              </a:rPr>
              <a:t> Flush</a:t>
            </a:r>
            <a:r>
              <a:rPr lang="zh-CN" altLang="en-US" sz="1400" dirty="0">
                <a:latin typeface="仿宋" panose="02010609060101010101" pitchFamily="49" charset="-122"/>
                <a:ea typeface="仿宋" panose="02010609060101010101" pitchFamily="49" charset="-122"/>
              </a:rPr>
              <a:t>产生的</a:t>
            </a:r>
            <a:r>
              <a:rPr lang="en-US" altLang="zh-CN" sz="1400" dirty="0" err="1">
                <a:latin typeface="仿宋" panose="02010609060101010101" pitchFamily="49" charset="-122"/>
                <a:ea typeface="仿宋" panose="02010609060101010101" pitchFamily="49" charset="-122"/>
              </a:rPr>
              <a:t>HFile</a:t>
            </a:r>
            <a:r>
              <a:rPr lang="zh-CN" altLang="en-US" sz="1400" dirty="0">
                <a:latin typeface="仿宋" panose="02010609060101010101" pitchFamily="49" charset="-122"/>
                <a:ea typeface="仿宋" panose="02010609060101010101" pitchFamily="49" charset="-122"/>
              </a:rPr>
              <a:t>越多，集群系统就要做更多的合并操作</a:t>
            </a:r>
            <a:r>
              <a:rPr lang="en-US" altLang="zh-CN" sz="1400" dirty="0">
                <a:latin typeface="仿宋" panose="02010609060101010101" pitchFamily="49" charset="-122"/>
                <a:ea typeface="仿宋" panose="02010609060101010101" pitchFamily="49" charset="-122"/>
              </a:rPr>
              <a:t>(</a:t>
            </a:r>
            <a:r>
              <a:rPr lang="zh-CN" altLang="en-US" sz="1400" dirty="0">
                <a:latin typeface="仿宋" panose="02010609060101010101" pitchFamily="49" charset="-122"/>
                <a:ea typeface="仿宋" panose="02010609060101010101" pitchFamily="49" charset="-122"/>
              </a:rPr>
              <a:t>额外负载</a:t>
            </a:r>
            <a:r>
              <a:rPr lang="en-US" altLang="zh-CN" sz="1400" dirty="0">
                <a:latin typeface="仿宋" panose="02010609060101010101" pitchFamily="49" charset="-122"/>
                <a:ea typeface="仿宋" panose="02010609060101010101" pitchFamily="49" charset="-122"/>
              </a:rPr>
              <a:t>)</a:t>
            </a:r>
            <a:r>
              <a:rPr lang="zh-CN" altLang="en-US" sz="1400" dirty="0">
                <a:latin typeface="仿宋" panose="02010609060101010101" pitchFamily="49" charset="-122"/>
                <a:ea typeface="仿宋" panose="02010609060101010101" pitchFamily="49" charset="-122"/>
              </a:rPr>
              <a:t>。更糟糕的是：</a:t>
            </a:r>
            <a:r>
              <a:rPr lang="en-US" altLang="zh-CN" sz="1400" dirty="0">
                <a:latin typeface="仿宋" panose="02010609060101010101" pitchFamily="49" charset="-122"/>
                <a:ea typeface="仿宋" panose="02010609060101010101" pitchFamily="49" charset="-122"/>
              </a:rPr>
              <a:t>Compaction</a:t>
            </a:r>
            <a:r>
              <a:rPr lang="zh-CN" altLang="en-US" sz="1400" dirty="0">
                <a:latin typeface="仿宋" panose="02010609060101010101" pitchFamily="49" charset="-122"/>
                <a:ea typeface="仿宋" panose="02010609060101010101" pitchFamily="49" charset="-122"/>
              </a:rPr>
              <a:t>处理是跟集群上的其他请求并行进行的。当</a:t>
            </a:r>
            <a:r>
              <a:rPr lang="en-US" altLang="zh-CN" sz="1400" dirty="0" err="1">
                <a:latin typeface="仿宋" panose="02010609060101010101" pitchFamily="49" charset="-122"/>
                <a:ea typeface="仿宋" panose="02010609060101010101" pitchFamily="49" charset="-122"/>
              </a:rPr>
              <a:t>HBase</a:t>
            </a:r>
            <a:r>
              <a:rPr lang="zh-CN" altLang="en-US" sz="1400" dirty="0">
                <a:latin typeface="仿宋" panose="02010609060101010101" pitchFamily="49" charset="-122"/>
                <a:ea typeface="仿宋" panose="02010609060101010101" pitchFamily="49" charset="-122"/>
              </a:rPr>
              <a:t>不能够跟上</a:t>
            </a:r>
            <a:r>
              <a:rPr lang="en-US" altLang="zh-CN" sz="1400" dirty="0">
                <a:latin typeface="仿宋" panose="02010609060101010101" pitchFamily="49" charset="-122"/>
                <a:ea typeface="仿宋" panose="02010609060101010101" pitchFamily="49" charset="-122"/>
              </a:rPr>
              <a:t>Compaction</a:t>
            </a:r>
            <a:r>
              <a:rPr lang="zh-CN" altLang="en-US" sz="1400" dirty="0">
                <a:latin typeface="仿宋" panose="02010609060101010101" pitchFamily="49" charset="-122"/>
                <a:ea typeface="仿宋" panose="02010609060101010101" pitchFamily="49" charset="-122"/>
              </a:rPr>
              <a:t>的时候</a:t>
            </a:r>
            <a:r>
              <a:rPr lang="en-US" altLang="zh-CN" sz="1400" dirty="0">
                <a:latin typeface="仿宋" panose="02010609060101010101" pitchFamily="49" charset="-122"/>
                <a:ea typeface="仿宋" panose="02010609060101010101" pitchFamily="49" charset="-122"/>
              </a:rPr>
              <a:t>(</a:t>
            </a:r>
            <a:r>
              <a:rPr lang="zh-CN" altLang="en-US" sz="1400" dirty="0">
                <a:latin typeface="仿宋" panose="02010609060101010101" pitchFamily="49" charset="-122"/>
                <a:ea typeface="仿宋" panose="02010609060101010101" pitchFamily="49" charset="-122"/>
              </a:rPr>
              <a:t>同样有阈值设置项</a:t>
            </a:r>
            <a:r>
              <a:rPr lang="en-US" altLang="zh-CN" sz="1400" dirty="0">
                <a:latin typeface="仿宋" panose="02010609060101010101" pitchFamily="49" charset="-122"/>
                <a:ea typeface="仿宋" panose="02010609060101010101" pitchFamily="49" charset="-122"/>
              </a:rPr>
              <a:t>)</a:t>
            </a:r>
            <a:r>
              <a:rPr lang="zh-CN" altLang="en-US" sz="1400" dirty="0">
                <a:latin typeface="仿宋" panose="02010609060101010101" pitchFamily="49" charset="-122"/>
                <a:ea typeface="仿宋" panose="02010609060101010101" pitchFamily="49" charset="-122"/>
              </a:rPr>
              <a:t>，会在</a:t>
            </a:r>
            <a:r>
              <a:rPr lang="en-US" altLang="zh-CN" sz="1400" dirty="0">
                <a:latin typeface="仿宋" panose="02010609060101010101" pitchFamily="49" charset="-122"/>
                <a:ea typeface="仿宋" panose="02010609060101010101" pitchFamily="49" charset="-122"/>
              </a:rPr>
              <a:t>RS</a:t>
            </a:r>
            <a:r>
              <a:rPr lang="zh-CN" altLang="en-US" sz="1400" dirty="0">
                <a:latin typeface="仿宋" panose="02010609060101010101" pitchFamily="49" charset="-122"/>
                <a:ea typeface="仿宋" panose="02010609060101010101" pitchFamily="49" charset="-122"/>
              </a:rPr>
              <a:t>上出现“写阻塞”。像上面说到的，这是最最不希望的</a:t>
            </a:r>
            <a:r>
              <a:rPr lang="zh-CN" altLang="en-US" sz="1400" dirty="0" smtClean="0">
                <a:latin typeface="仿宋" panose="02010609060101010101" pitchFamily="49" charset="-122"/>
                <a:ea typeface="仿宋" panose="02010609060101010101" pitchFamily="49" charset="-122"/>
              </a:rPr>
              <a:t>。</a:t>
            </a:r>
            <a:r>
              <a:rPr lang="zh-CN" altLang="en-US" dirty="0"/>
              <a:t>严重关切</a:t>
            </a:r>
            <a:r>
              <a:rPr lang="en-US" altLang="zh-CN" dirty="0"/>
              <a:t>RS</a:t>
            </a:r>
            <a:r>
              <a:rPr lang="zh-CN" altLang="en-US" dirty="0"/>
              <a:t>上</a:t>
            </a:r>
            <a:r>
              <a:rPr lang="en-US" altLang="zh-CN" dirty="0"/>
              <a:t>Compaction Queue </a:t>
            </a:r>
            <a:r>
              <a:rPr lang="zh-CN" altLang="en-US" dirty="0"/>
              <a:t>的</a:t>
            </a:r>
            <a:r>
              <a:rPr lang="en-US" altLang="zh-CN" dirty="0"/>
              <a:t>size</a:t>
            </a:r>
            <a:r>
              <a:rPr lang="zh-CN" altLang="en-US" dirty="0"/>
              <a:t>。要在其引起问题前，阻止其持续增大</a:t>
            </a:r>
            <a:r>
              <a:rPr lang="zh-CN" altLang="en-US" dirty="0" smtClean="0"/>
              <a:t>。</a:t>
            </a:r>
            <a:endParaRPr lang="en-US" altLang="zh-CN" dirty="0" smtClean="0"/>
          </a:p>
          <a:p>
            <a:pPr marL="285750" indent="-285750">
              <a:lnSpc>
                <a:spcPct val="150000"/>
              </a:lnSpc>
              <a:buFont typeface="Wingdings" panose="05000000000000000000" pitchFamily="2" charset="2"/>
              <a:buChar char="l"/>
            </a:pPr>
            <a:r>
              <a:rPr lang="zh-CN" altLang="en-US" sz="1400" dirty="0">
                <a:latin typeface="仿宋" panose="02010609060101010101" pitchFamily="49" charset="-122"/>
                <a:ea typeface="仿宋" panose="02010609060101010101" pitchFamily="49" charset="-122"/>
              </a:rPr>
              <a:t>每次</a:t>
            </a:r>
            <a:r>
              <a:rPr lang="en-US" altLang="zh-CN" sz="1400" dirty="0" err="1">
                <a:latin typeface="仿宋" panose="02010609060101010101" pitchFamily="49" charset="-122"/>
                <a:ea typeface="仿宋" panose="02010609060101010101" pitchFamily="49" charset="-122"/>
              </a:rPr>
              <a:t>Memstore</a:t>
            </a:r>
            <a:r>
              <a:rPr lang="en-US" altLang="zh-CN" sz="1400" dirty="0">
                <a:latin typeface="仿宋" panose="02010609060101010101" pitchFamily="49" charset="-122"/>
                <a:ea typeface="仿宋" panose="02010609060101010101" pitchFamily="49" charset="-122"/>
              </a:rPr>
              <a:t> Flush</a:t>
            </a:r>
            <a:r>
              <a:rPr lang="zh-CN" altLang="en-US" sz="1400" dirty="0">
                <a:latin typeface="仿宋" panose="02010609060101010101" pitchFamily="49" charset="-122"/>
                <a:ea typeface="仿宋" panose="02010609060101010101" pitchFamily="49" charset="-122"/>
              </a:rPr>
              <a:t>，会为每个</a:t>
            </a:r>
            <a:r>
              <a:rPr lang="en-US" altLang="zh-CN" sz="1400" dirty="0">
                <a:latin typeface="仿宋" panose="02010609060101010101" pitchFamily="49" charset="-122"/>
                <a:ea typeface="仿宋" panose="02010609060101010101" pitchFamily="49" charset="-122"/>
              </a:rPr>
              <a:t>CF</a:t>
            </a:r>
            <a:r>
              <a:rPr lang="zh-CN" altLang="en-US" sz="1400" dirty="0">
                <a:latin typeface="仿宋" panose="02010609060101010101" pitchFamily="49" charset="-122"/>
                <a:ea typeface="仿宋" panose="02010609060101010101" pitchFamily="49" charset="-122"/>
              </a:rPr>
              <a:t>都创建一个新的</a:t>
            </a:r>
            <a:r>
              <a:rPr lang="en-US" altLang="zh-CN" sz="1400" dirty="0" err="1">
                <a:latin typeface="仿宋" panose="02010609060101010101" pitchFamily="49" charset="-122"/>
                <a:ea typeface="仿宋" panose="02010609060101010101" pitchFamily="49" charset="-122"/>
              </a:rPr>
              <a:t>HFile</a:t>
            </a:r>
            <a:r>
              <a:rPr lang="zh-CN" altLang="en-US" sz="1400" dirty="0">
                <a:latin typeface="仿宋" panose="02010609060101010101" pitchFamily="49" charset="-122"/>
                <a:ea typeface="仿宋" panose="02010609060101010101" pitchFamily="49" charset="-122"/>
              </a:rPr>
              <a:t>。这样，不同</a:t>
            </a:r>
            <a:r>
              <a:rPr lang="en-US" altLang="zh-CN" sz="1400" dirty="0">
                <a:latin typeface="仿宋" panose="02010609060101010101" pitchFamily="49" charset="-122"/>
                <a:ea typeface="仿宋" panose="02010609060101010101" pitchFamily="49" charset="-122"/>
              </a:rPr>
              <a:t>CF</a:t>
            </a:r>
            <a:r>
              <a:rPr lang="zh-CN" altLang="en-US" sz="1400" dirty="0">
                <a:latin typeface="仿宋" panose="02010609060101010101" pitchFamily="49" charset="-122"/>
                <a:ea typeface="仿宋" panose="02010609060101010101" pitchFamily="49" charset="-122"/>
              </a:rPr>
              <a:t>中数据量的不均衡将会导致产生过多</a:t>
            </a:r>
            <a:r>
              <a:rPr lang="en-US" altLang="zh-CN" sz="1400" dirty="0" err="1">
                <a:latin typeface="仿宋" panose="02010609060101010101" pitchFamily="49" charset="-122"/>
                <a:ea typeface="仿宋" panose="02010609060101010101" pitchFamily="49" charset="-122"/>
              </a:rPr>
              <a:t>HFile</a:t>
            </a:r>
            <a:r>
              <a:rPr lang="zh-CN" altLang="en-US" sz="1400" dirty="0">
                <a:latin typeface="仿宋" panose="02010609060101010101" pitchFamily="49" charset="-122"/>
                <a:ea typeface="仿宋" panose="02010609060101010101" pitchFamily="49" charset="-122"/>
              </a:rPr>
              <a:t>：当其中一个</a:t>
            </a:r>
            <a:r>
              <a:rPr lang="en-US" altLang="zh-CN" sz="1400" dirty="0">
                <a:latin typeface="仿宋" panose="02010609060101010101" pitchFamily="49" charset="-122"/>
                <a:ea typeface="仿宋" panose="02010609060101010101" pitchFamily="49" charset="-122"/>
              </a:rPr>
              <a:t>CF</a:t>
            </a:r>
            <a:r>
              <a:rPr lang="zh-CN" altLang="en-US" sz="1400" dirty="0">
                <a:latin typeface="仿宋" panose="02010609060101010101" pitchFamily="49" charset="-122"/>
                <a:ea typeface="仿宋" panose="02010609060101010101" pitchFamily="49" charset="-122"/>
              </a:rPr>
              <a:t>的</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达到阈值</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时，所有其他</a:t>
            </a:r>
            <a:r>
              <a:rPr lang="en-US" altLang="zh-CN" sz="1400" dirty="0">
                <a:latin typeface="仿宋" panose="02010609060101010101" pitchFamily="49" charset="-122"/>
                <a:ea typeface="仿宋" panose="02010609060101010101" pitchFamily="49" charset="-122"/>
              </a:rPr>
              <a:t>CF</a:t>
            </a:r>
            <a:r>
              <a:rPr lang="zh-CN" altLang="en-US" sz="1400" dirty="0">
                <a:latin typeface="仿宋" panose="02010609060101010101" pitchFamily="49" charset="-122"/>
                <a:ea typeface="仿宋" panose="02010609060101010101" pitchFamily="49" charset="-122"/>
              </a:rPr>
              <a:t>的也会被</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。如上所述，太频繁的</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以及过多的</a:t>
            </a:r>
            <a:r>
              <a:rPr lang="en-US" altLang="zh-CN" sz="1400" dirty="0" err="1">
                <a:latin typeface="仿宋" panose="02010609060101010101" pitchFamily="49" charset="-122"/>
                <a:ea typeface="仿宋" panose="02010609060101010101" pitchFamily="49" charset="-122"/>
              </a:rPr>
              <a:t>HFile</a:t>
            </a:r>
            <a:r>
              <a:rPr lang="zh-CN" altLang="en-US" sz="1400" dirty="0">
                <a:latin typeface="仿宋" panose="02010609060101010101" pitchFamily="49" charset="-122"/>
                <a:ea typeface="仿宋" panose="02010609060101010101" pitchFamily="49" charset="-122"/>
              </a:rPr>
              <a:t>将会影响集群性能。因此很多情况下，一个</a:t>
            </a:r>
            <a:r>
              <a:rPr lang="en-US" altLang="zh-CN" sz="1400" dirty="0">
                <a:latin typeface="仿宋" panose="02010609060101010101" pitchFamily="49" charset="-122"/>
                <a:ea typeface="仿宋" panose="02010609060101010101" pitchFamily="49" charset="-122"/>
              </a:rPr>
              <a:t>CF</a:t>
            </a:r>
            <a:r>
              <a:rPr lang="zh-CN" altLang="en-US" sz="1400" dirty="0">
                <a:latin typeface="仿宋" panose="02010609060101010101" pitchFamily="49" charset="-122"/>
                <a:ea typeface="仿宋" panose="02010609060101010101" pitchFamily="49" charset="-122"/>
              </a:rPr>
              <a:t>是最好的设计</a:t>
            </a:r>
            <a:r>
              <a:rPr lang="zh-CN" altLang="en-US" sz="1400" dirty="0" smtClean="0">
                <a:latin typeface="仿宋" panose="02010609060101010101" pitchFamily="49" charset="-122"/>
                <a:ea typeface="仿宋" panose="02010609060101010101" pitchFamily="49" charset="-122"/>
              </a:rPr>
              <a:t>。</a:t>
            </a:r>
            <a:endParaRPr lang="en-US" altLang="zh-CN" sz="1400" dirty="0" smtClean="0">
              <a:latin typeface="仿宋" panose="02010609060101010101" pitchFamily="49" charset="-122"/>
              <a:ea typeface="仿宋" panose="02010609060101010101" pitchFamily="49" charset="-122"/>
            </a:endParaRPr>
          </a:p>
          <a:p>
            <a:pPr marL="285750" indent="-285750">
              <a:lnSpc>
                <a:spcPct val="150000"/>
              </a:lnSpc>
              <a:buFont typeface="Wingdings" panose="05000000000000000000" pitchFamily="2" charset="2"/>
              <a:buChar char="l"/>
            </a:pPr>
            <a:r>
              <a:rPr lang="zh-CN" altLang="en-US" sz="1400" dirty="0" smtClean="0">
                <a:latin typeface="仿宋" panose="02010609060101010101" pitchFamily="49" charset="-122"/>
                <a:ea typeface="仿宋" panose="02010609060101010101" pitchFamily="49" charset="-122"/>
              </a:rPr>
              <a:t>启用压缩：</a:t>
            </a:r>
            <a:r>
              <a:rPr lang="zh-CN" altLang="en-US" sz="1400" dirty="0">
                <a:latin typeface="仿宋" panose="02010609060101010101" pitchFamily="49" charset="-122"/>
                <a:ea typeface="仿宋" panose="02010609060101010101" pitchFamily="49" charset="-122"/>
              </a:rPr>
              <a:t>使用压缩，当</a:t>
            </a:r>
            <a:r>
              <a:rPr lang="en-US" altLang="zh-CN" sz="1400" dirty="0" err="1">
                <a:latin typeface="仿宋" panose="02010609060101010101" pitchFamily="49" charset="-122"/>
                <a:ea typeface="仿宋" panose="02010609060101010101" pitchFamily="49" charset="-122"/>
              </a:rPr>
              <a:t>Memstore</a:t>
            </a:r>
            <a:r>
              <a:rPr lang="en-US" altLang="zh-CN" sz="1400" dirty="0">
                <a:latin typeface="仿宋" panose="02010609060101010101" pitchFamily="49" charset="-122"/>
                <a:ea typeface="仿宋" panose="02010609060101010101" pitchFamily="49" charset="-122"/>
              </a:rPr>
              <a:t> flush</a:t>
            </a:r>
            <a:r>
              <a:rPr lang="zh-CN" altLang="en-US" sz="1400" dirty="0">
                <a:latin typeface="仿宋" panose="02010609060101010101" pitchFamily="49" charset="-122"/>
                <a:ea typeface="仿宋" panose="02010609060101010101" pitchFamily="49" charset="-122"/>
              </a:rPr>
              <a:t>并将数据写入</a:t>
            </a:r>
            <a:r>
              <a:rPr lang="en-US" altLang="zh-CN" sz="1400" dirty="0">
                <a:latin typeface="仿宋" panose="02010609060101010101" pitchFamily="49" charset="-122"/>
                <a:ea typeface="仿宋" panose="02010609060101010101" pitchFamily="49" charset="-122"/>
              </a:rPr>
              <a:t>HDFS</a:t>
            </a:r>
            <a:r>
              <a:rPr lang="zh-CN" altLang="en-US" sz="1400" dirty="0">
                <a:latin typeface="仿宋" panose="02010609060101010101" pitchFamily="49" charset="-122"/>
                <a:ea typeface="仿宋" panose="02010609060101010101" pitchFamily="49" charset="-122"/>
              </a:rPr>
              <a:t>时候，数据会被压缩</a:t>
            </a:r>
          </a:p>
        </p:txBody>
      </p:sp>
    </p:spTree>
    <p:extLst>
      <p:ext uri="{BB962C8B-B14F-4D97-AF65-F5344CB8AC3E}">
        <p14:creationId xmlns:p14="http://schemas.microsoft.com/office/powerpoint/2010/main" val="210601154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Memstore</a:t>
            </a:r>
            <a:r>
              <a:rPr lang="en-US" altLang="zh-CN" dirty="0"/>
              <a:t> Flush</a:t>
            </a:r>
            <a:endParaRPr lang="zh-CN" altLang="en-US" dirty="0"/>
          </a:p>
        </p:txBody>
      </p:sp>
      <p:sp>
        <p:nvSpPr>
          <p:cNvPr id="4" name="矩形 3"/>
          <p:cNvSpPr/>
          <p:nvPr/>
        </p:nvSpPr>
        <p:spPr>
          <a:xfrm>
            <a:off x="521208" y="1304679"/>
            <a:ext cx="11324428" cy="5262979"/>
          </a:xfrm>
          <a:prstGeom prst="rect">
            <a:avLst/>
          </a:prstGeom>
        </p:spPr>
        <p:txBody>
          <a:bodyPr wrap="square">
            <a:spAutoFit/>
          </a:bodyPr>
          <a:lstStyle/>
          <a:p>
            <a:pPr marL="285750" indent="-285750">
              <a:lnSpc>
                <a:spcPct val="150000"/>
              </a:lnSpc>
              <a:buFont typeface="Wingdings" panose="05000000000000000000" pitchFamily="2" charset="2"/>
              <a:buChar char="l"/>
            </a:pPr>
            <a:r>
              <a:rPr lang="zh-CN" altLang="en-US" sz="1400" dirty="0" smtClean="0">
                <a:latin typeface="仿宋" panose="02010609060101010101" pitchFamily="49" charset="-122"/>
                <a:ea typeface="仿宋" panose="02010609060101010101" pitchFamily="49" charset="-122"/>
              </a:rPr>
              <a:t>当</a:t>
            </a:r>
            <a:r>
              <a:rPr lang="zh-CN" altLang="en-US" sz="1400" dirty="0">
                <a:latin typeface="仿宋" panose="02010609060101010101" pitchFamily="49" charset="-122"/>
                <a:ea typeface="仿宋" panose="02010609060101010101" pitchFamily="49" charset="-122"/>
              </a:rPr>
              <a:t>数据被写入时会默认先写入</a:t>
            </a:r>
            <a:r>
              <a:rPr lang="en-US" altLang="zh-CN" sz="1400" dirty="0">
                <a:latin typeface="仿宋" panose="02010609060101010101" pitchFamily="49" charset="-122"/>
                <a:ea typeface="仿宋" panose="02010609060101010101" pitchFamily="49" charset="-122"/>
              </a:rPr>
              <a:t>Write-ahead Log(WAL)</a:t>
            </a:r>
            <a:r>
              <a:rPr lang="zh-CN" altLang="en-US" sz="1400" dirty="0">
                <a:latin typeface="仿宋" panose="02010609060101010101" pitchFamily="49" charset="-122"/>
                <a:ea typeface="仿宋" panose="02010609060101010101" pitchFamily="49" charset="-122"/>
              </a:rPr>
              <a:t>。</a:t>
            </a:r>
            <a:r>
              <a:rPr lang="en-US" altLang="zh-CN" sz="1400" dirty="0">
                <a:latin typeface="仿宋" panose="02010609060101010101" pitchFamily="49" charset="-122"/>
                <a:ea typeface="仿宋" panose="02010609060101010101" pitchFamily="49" charset="-122"/>
              </a:rPr>
              <a:t>WAL</a:t>
            </a:r>
            <a:r>
              <a:rPr lang="zh-CN" altLang="en-US" sz="1400" dirty="0">
                <a:latin typeface="仿宋" panose="02010609060101010101" pitchFamily="49" charset="-122"/>
                <a:ea typeface="仿宋" panose="02010609060101010101" pitchFamily="49" charset="-122"/>
              </a:rPr>
              <a:t>中包含了所有已经写入</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但还未</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到</a:t>
            </a:r>
            <a:r>
              <a:rPr lang="en-US" altLang="zh-CN" sz="1400" dirty="0" err="1">
                <a:latin typeface="仿宋" panose="02010609060101010101" pitchFamily="49" charset="-122"/>
                <a:ea typeface="仿宋" panose="02010609060101010101" pitchFamily="49" charset="-122"/>
              </a:rPr>
              <a:t>HFile</a:t>
            </a:r>
            <a:r>
              <a:rPr lang="zh-CN" altLang="en-US" sz="1400" dirty="0">
                <a:latin typeface="仿宋" panose="02010609060101010101" pitchFamily="49" charset="-122"/>
                <a:ea typeface="仿宋" panose="02010609060101010101" pitchFamily="49" charset="-122"/>
              </a:rPr>
              <a:t>的更改</a:t>
            </a:r>
            <a:r>
              <a:rPr lang="en-US" altLang="zh-CN" sz="1400" dirty="0">
                <a:latin typeface="仿宋" panose="02010609060101010101" pitchFamily="49" charset="-122"/>
                <a:ea typeface="仿宋" panose="02010609060101010101" pitchFamily="49" charset="-122"/>
              </a:rPr>
              <a:t>(edits)</a:t>
            </a:r>
            <a:r>
              <a:rPr lang="zh-CN" altLang="en-US" sz="1400" dirty="0">
                <a:latin typeface="仿宋" panose="02010609060101010101" pitchFamily="49" charset="-122"/>
                <a:ea typeface="仿宋" panose="02010609060101010101" pitchFamily="49" charset="-122"/>
              </a:rPr>
              <a:t>。在</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中数据还没有持久化，当</a:t>
            </a:r>
            <a:r>
              <a:rPr lang="en-US" altLang="zh-CN" sz="1400" dirty="0" err="1">
                <a:latin typeface="仿宋" panose="02010609060101010101" pitchFamily="49" charset="-122"/>
                <a:ea typeface="仿宋" panose="02010609060101010101" pitchFamily="49" charset="-122"/>
              </a:rPr>
              <a:t>RegionSever</a:t>
            </a:r>
            <a:r>
              <a:rPr lang="zh-CN" altLang="en-US" sz="1400" dirty="0">
                <a:latin typeface="仿宋" panose="02010609060101010101" pitchFamily="49" charset="-122"/>
                <a:ea typeface="仿宋" panose="02010609060101010101" pitchFamily="49" charset="-122"/>
              </a:rPr>
              <a:t>宕掉的时候，可以使用</a:t>
            </a:r>
            <a:r>
              <a:rPr lang="en-US" altLang="zh-CN" sz="1400" dirty="0">
                <a:latin typeface="仿宋" panose="02010609060101010101" pitchFamily="49" charset="-122"/>
                <a:ea typeface="仿宋" panose="02010609060101010101" pitchFamily="49" charset="-122"/>
              </a:rPr>
              <a:t>WAL</a:t>
            </a:r>
            <a:r>
              <a:rPr lang="zh-CN" altLang="en-US" sz="1400" dirty="0">
                <a:latin typeface="仿宋" panose="02010609060101010101" pitchFamily="49" charset="-122"/>
                <a:ea typeface="仿宋" panose="02010609060101010101" pitchFamily="49" charset="-122"/>
              </a:rPr>
              <a:t>恢复数据</a:t>
            </a:r>
            <a:r>
              <a:rPr lang="zh-CN" altLang="en-US" sz="1400" dirty="0" smtClean="0">
                <a:latin typeface="仿宋" panose="02010609060101010101" pitchFamily="49" charset="-122"/>
                <a:ea typeface="仿宋" panose="02010609060101010101" pitchFamily="49" charset="-122"/>
              </a:rPr>
              <a:t>。</a:t>
            </a:r>
            <a:endParaRPr lang="en-US" altLang="zh-CN" sz="1400" dirty="0" smtClean="0">
              <a:latin typeface="仿宋" panose="02010609060101010101" pitchFamily="49" charset="-122"/>
              <a:ea typeface="仿宋" panose="02010609060101010101" pitchFamily="49" charset="-122"/>
            </a:endParaRPr>
          </a:p>
          <a:p>
            <a:pPr lvl="1">
              <a:lnSpc>
                <a:spcPct val="150000"/>
              </a:lnSpc>
            </a:pPr>
            <a:endParaRPr lang="en-US" altLang="zh-CN" sz="1400" dirty="0" smtClean="0">
              <a:latin typeface="仿宋" panose="02010609060101010101" pitchFamily="49" charset="-122"/>
              <a:ea typeface="仿宋" panose="02010609060101010101" pitchFamily="49" charset="-122"/>
            </a:endParaRPr>
          </a:p>
          <a:p>
            <a:pPr lvl="1">
              <a:lnSpc>
                <a:spcPct val="150000"/>
              </a:lnSpc>
            </a:pPr>
            <a:r>
              <a:rPr lang="zh-CN" altLang="en-US" sz="1400" dirty="0" smtClean="0">
                <a:latin typeface="仿宋" panose="02010609060101010101" pitchFamily="49" charset="-122"/>
                <a:ea typeface="仿宋" panose="02010609060101010101" pitchFamily="49" charset="-122"/>
              </a:rPr>
              <a:t>当</a:t>
            </a:r>
            <a:r>
              <a:rPr lang="en-US" altLang="zh-CN" sz="1400" dirty="0">
                <a:latin typeface="仿宋" panose="02010609060101010101" pitchFamily="49" charset="-122"/>
                <a:ea typeface="仿宋" panose="02010609060101010101" pitchFamily="49" charset="-122"/>
              </a:rPr>
              <a:t>WAL(</a:t>
            </a:r>
            <a:r>
              <a:rPr lang="zh-CN" altLang="en-US" sz="1400" dirty="0">
                <a:latin typeface="仿宋" panose="02010609060101010101" pitchFamily="49" charset="-122"/>
                <a:ea typeface="仿宋" panose="02010609060101010101" pitchFamily="49" charset="-122"/>
              </a:rPr>
              <a:t>在</a:t>
            </a:r>
            <a:r>
              <a:rPr lang="en-US" altLang="zh-CN" sz="1400" dirty="0" err="1">
                <a:latin typeface="仿宋" panose="02010609060101010101" pitchFamily="49" charset="-122"/>
                <a:ea typeface="仿宋" panose="02010609060101010101" pitchFamily="49" charset="-122"/>
              </a:rPr>
              <a:t>HBase</a:t>
            </a:r>
            <a:r>
              <a:rPr lang="zh-CN" altLang="en-US" sz="1400" dirty="0">
                <a:latin typeface="仿宋" panose="02010609060101010101" pitchFamily="49" charset="-122"/>
                <a:ea typeface="仿宋" panose="02010609060101010101" pitchFamily="49" charset="-122"/>
              </a:rPr>
              <a:t>中成为</a:t>
            </a:r>
            <a:r>
              <a:rPr lang="en-US" altLang="zh-CN" sz="1400" dirty="0" err="1">
                <a:latin typeface="仿宋" panose="02010609060101010101" pitchFamily="49" charset="-122"/>
                <a:ea typeface="仿宋" panose="02010609060101010101" pitchFamily="49" charset="-122"/>
              </a:rPr>
              <a:t>HLog</a:t>
            </a:r>
            <a:r>
              <a:rPr lang="en-US" altLang="zh-CN" sz="1400" dirty="0">
                <a:latin typeface="仿宋" panose="02010609060101010101" pitchFamily="49" charset="-122"/>
                <a:ea typeface="仿宋" panose="02010609060101010101" pitchFamily="49" charset="-122"/>
              </a:rPr>
              <a:t>)</a:t>
            </a:r>
            <a:r>
              <a:rPr lang="zh-CN" altLang="en-US" sz="1400" dirty="0">
                <a:latin typeface="仿宋" panose="02010609060101010101" pitchFamily="49" charset="-122"/>
                <a:ea typeface="仿宋" panose="02010609060101010101" pitchFamily="49" charset="-122"/>
              </a:rPr>
              <a:t>变得很大的时候，在恢复的时候就需要很长的时间。因此，对</a:t>
            </a:r>
            <a:r>
              <a:rPr lang="en-US" altLang="zh-CN" sz="1400" dirty="0">
                <a:latin typeface="仿宋" panose="02010609060101010101" pitchFamily="49" charset="-122"/>
                <a:ea typeface="仿宋" panose="02010609060101010101" pitchFamily="49" charset="-122"/>
              </a:rPr>
              <a:t>WAL</a:t>
            </a:r>
            <a:r>
              <a:rPr lang="zh-CN" altLang="en-US" sz="1400" dirty="0">
                <a:latin typeface="仿宋" panose="02010609060101010101" pitchFamily="49" charset="-122"/>
                <a:ea typeface="仿宋" panose="02010609060101010101" pitchFamily="49" charset="-122"/>
              </a:rPr>
              <a:t>的大小也有一些限制，当达到这些限制的时候</a:t>
            </a:r>
            <a:r>
              <a:rPr lang="zh-CN" altLang="en-US" sz="1400" dirty="0" smtClean="0">
                <a:latin typeface="仿宋" panose="02010609060101010101" pitchFamily="49" charset="-122"/>
                <a:ea typeface="仿宋" panose="02010609060101010101" pitchFamily="49" charset="-122"/>
              </a:rPr>
              <a:t>，就</a:t>
            </a:r>
            <a:r>
              <a:rPr lang="zh-CN" altLang="en-US" sz="1400" dirty="0">
                <a:latin typeface="仿宋" panose="02010609060101010101" pitchFamily="49" charset="-122"/>
                <a:ea typeface="仿宋" panose="02010609060101010101" pitchFamily="49" charset="-122"/>
              </a:rPr>
              <a:t>会触发</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的</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a:t>
            </a:r>
            <a:r>
              <a:rPr lang="en-US" altLang="zh-CN" sz="1400" dirty="0" err="1">
                <a:latin typeface="仿宋" panose="02010609060101010101" pitchFamily="49" charset="-122"/>
                <a:ea typeface="仿宋" panose="02010609060101010101" pitchFamily="49" charset="-122"/>
              </a:rPr>
              <a:t>Memstore</a:t>
            </a:r>
            <a:r>
              <a:rPr lang="en-US" altLang="zh-CN" sz="1400" dirty="0">
                <a:latin typeface="仿宋" panose="02010609060101010101" pitchFamily="49" charset="-122"/>
                <a:ea typeface="仿宋" panose="02010609060101010101" pitchFamily="49" charset="-122"/>
              </a:rPr>
              <a:t> flush</a:t>
            </a:r>
            <a:r>
              <a:rPr lang="zh-CN" altLang="en-US" sz="1400" dirty="0">
                <a:latin typeface="仿宋" panose="02010609060101010101" pitchFamily="49" charset="-122"/>
                <a:ea typeface="仿宋" panose="02010609060101010101" pitchFamily="49" charset="-122"/>
              </a:rPr>
              <a:t>会使</a:t>
            </a:r>
            <a:r>
              <a:rPr lang="en-US" altLang="zh-CN" sz="1400" dirty="0">
                <a:latin typeface="仿宋" panose="02010609060101010101" pitchFamily="49" charset="-122"/>
                <a:ea typeface="仿宋" panose="02010609060101010101" pitchFamily="49" charset="-122"/>
              </a:rPr>
              <a:t>WAL </a:t>
            </a:r>
            <a:r>
              <a:rPr lang="zh-CN" altLang="en-US" sz="1400" dirty="0">
                <a:latin typeface="仿宋" panose="02010609060101010101" pitchFamily="49" charset="-122"/>
                <a:ea typeface="仿宋" panose="02010609060101010101" pitchFamily="49" charset="-122"/>
              </a:rPr>
              <a:t>减少，因为数据持久化之后</a:t>
            </a:r>
            <a:r>
              <a:rPr lang="en-US" altLang="zh-CN" sz="1400" dirty="0">
                <a:latin typeface="仿宋" panose="02010609060101010101" pitchFamily="49" charset="-122"/>
                <a:ea typeface="仿宋" panose="02010609060101010101" pitchFamily="49" charset="-122"/>
              </a:rPr>
              <a:t>(</a:t>
            </a:r>
            <a:r>
              <a:rPr lang="zh-CN" altLang="en-US" sz="1400" dirty="0">
                <a:latin typeface="仿宋" panose="02010609060101010101" pitchFamily="49" charset="-122"/>
                <a:ea typeface="仿宋" panose="02010609060101010101" pitchFamily="49" charset="-122"/>
              </a:rPr>
              <a:t>写入到</a:t>
            </a:r>
            <a:r>
              <a:rPr lang="en-US" altLang="zh-CN" sz="1400" dirty="0" err="1">
                <a:latin typeface="仿宋" panose="02010609060101010101" pitchFamily="49" charset="-122"/>
                <a:ea typeface="仿宋" panose="02010609060101010101" pitchFamily="49" charset="-122"/>
              </a:rPr>
              <a:t>HFile</a:t>
            </a:r>
            <a:r>
              <a:rPr lang="en-US" altLang="zh-CN" sz="1400" dirty="0">
                <a:latin typeface="仿宋" panose="02010609060101010101" pitchFamily="49" charset="-122"/>
                <a:ea typeface="仿宋" panose="02010609060101010101" pitchFamily="49" charset="-122"/>
              </a:rPr>
              <a:t>)</a:t>
            </a:r>
            <a:r>
              <a:rPr lang="zh-CN" altLang="en-US" sz="1400" dirty="0">
                <a:latin typeface="仿宋" panose="02010609060101010101" pitchFamily="49" charset="-122"/>
                <a:ea typeface="仿宋" panose="02010609060101010101" pitchFamily="49" charset="-122"/>
              </a:rPr>
              <a:t>，就没有必要在</a:t>
            </a:r>
            <a:r>
              <a:rPr lang="en-US" altLang="zh-CN" sz="1400" dirty="0">
                <a:latin typeface="仿宋" panose="02010609060101010101" pitchFamily="49" charset="-122"/>
                <a:ea typeface="仿宋" panose="02010609060101010101" pitchFamily="49" charset="-122"/>
              </a:rPr>
              <a:t>WAL</a:t>
            </a:r>
            <a:r>
              <a:rPr lang="zh-CN" altLang="en-US" sz="1400" dirty="0">
                <a:latin typeface="仿宋" panose="02010609060101010101" pitchFamily="49" charset="-122"/>
                <a:ea typeface="仿宋" panose="02010609060101010101" pitchFamily="49" charset="-122"/>
              </a:rPr>
              <a:t>中再保存这些修改。有两个属性可以配置：</a:t>
            </a:r>
          </a:p>
          <a:p>
            <a:pPr lvl="1" latinLnBrk="1">
              <a:lnSpc>
                <a:spcPct val="150000"/>
              </a:lnSpc>
            </a:pPr>
            <a:r>
              <a:rPr lang="zh-CN" altLang="en-US" sz="1400" dirty="0">
                <a:latin typeface="仿宋" panose="02010609060101010101" pitchFamily="49" charset="-122"/>
                <a:ea typeface="仿宋" panose="02010609060101010101" pitchFamily="49" charset="-122"/>
              </a:rPr>
              <a:t> </a:t>
            </a:r>
            <a:r>
              <a:rPr lang="en-US" altLang="zh-CN" sz="1400" dirty="0" err="1">
                <a:latin typeface="仿宋" panose="02010609060101010101" pitchFamily="49" charset="-122"/>
                <a:ea typeface="仿宋" panose="02010609060101010101" pitchFamily="49" charset="-122"/>
              </a:rPr>
              <a:t>hbase.regionserver.hlog.blocksize</a:t>
            </a:r>
            <a:endParaRPr lang="en-US" altLang="zh-CN" sz="1400" dirty="0">
              <a:latin typeface="仿宋" panose="02010609060101010101" pitchFamily="49" charset="-122"/>
              <a:ea typeface="仿宋" panose="02010609060101010101" pitchFamily="49" charset="-122"/>
            </a:endParaRPr>
          </a:p>
          <a:p>
            <a:pPr lvl="1" latinLnBrk="1">
              <a:lnSpc>
                <a:spcPct val="150000"/>
              </a:lnSpc>
            </a:pPr>
            <a:r>
              <a:rPr lang="en-US" altLang="zh-CN" sz="1400" dirty="0" err="1">
                <a:latin typeface="仿宋" panose="02010609060101010101" pitchFamily="49" charset="-122"/>
                <a:ea typeface="仿宋" panose="02010609060101010101" pitchFamily="49" charset="-122"/>
              </a:rPr>
              <a:t>hbase.regionserver.maxlogs</a:t>
            </a:r>
            <a:endParaRPr lang="en-US" altLang="zh-CN" sz="1400" dirty="0">
              <a:latin typeface="仿宋" panose="02010609060101010101" pitchFamily="49" charset="-122"/>
              <a:ea typeface="仿宋" panose="02010609060101010101" pitchFamily="49" charset="-122"/>
            </a:endParaRPr>
          </a:p>
          <a:p>
            <a:pPr lvl="1">
              <a:lnSpc>
                <a:spcPct val="150000"/>
              </a:lnSpc>
            </a:pPr>
            <a:r>
              <a:rPr lang="en-US" altLang="zh-CN" sz="1400" dirty="0" smtClean="0">
                <a:latin typeface="仿宋" panose="02010609060101010101" pitchFamily="49" charset="-122"/>
                <a:ea typeface="仿宋" panose="02010609060101010101" pitchFamily="49" charset="-122"/>
              </a:rPr>
              <a:t>WAL</a:t>
            </a:r>
            <a:r>
              <a:rPr lang="zh-CN" altLang="en-US" sz="1400" dirty="0">
                <a:latin typeface="仿宋" panose="02010609060101010101" pitchFamily="49" charset="-122"/>
                <a:ea typeface="仿宋" panose="02010609060101010101" pitchFamily="49" charset="-122"/>
              </a:rPr>
              <a:t>的最大值由</a:t>
            </a:r>
            <a:r>
              <a:rPr lang="en-US" altLang="zh-CN" sz="1400" dirty="0" err="1">
                <a:latin typeface="仿宋" panose="02010609060101010101" pitchFamily="49" charset="-122"/>
                <a:ea typeface="仿宋" panose="02010609060101010101" pitchFamily="49" charset="-122"/>
              </a:rPr>
              <a:t>hbase.regionserver.maxlogs</a:t>
            </a:r>
            <a:r>
              <a:rPr lang="en-US" altLang="zh-CN" sz="1400" dirty="0">
                <a:latin typeface="仿宋" panose="02010609060101010101" pitchFamily="49" charset="-122"/>
                <a:ea typeface="仿宋" panose="02010609060101010101" pitchFamily="49" charset="-122"/>
              </a:rPr>
              <a:t> * </a:t>
            </a:r>
            <a:r>
              <a:rPr lang="en-US" altLang="zh-CN" sz="1400" dirty="0" err="1">
                <a:latin typeface="仿宋" panose="02010609060101010101" pitchFamily="49" charset="-122"/>
                <a:ea typeface="仿宋" panose="02010609060101010101" pitchFamily="49" charset="-122"/>
              </a:rPr>
              <a:t>hbase.regionserver.hlog.blocksize</a:t>
            </a:r>
            <a:r>
              <a:rPr lang="en-US" altLang="zh-CN" sz="1400" dirty="0">
                <a:latin typeface="仿宋" panose="02010609060101010101" pitchFamily="49" charset="-122"/>
                <a:ea typeface="仿宋" panose="02010609060101010101" pitchFamily="49" charset="-122"/>
              </a:rPr>
              <a:t> (2GB by default)</a:t>
            </a:r>
            <a:r>
              <a:rPr lang="zh-CN" altLang="en-US" sz="1400" dirty="0">
                <a:latin typeface="仿宋" panose="02010609060101010101" pitchFamily="49" charset="-122"/>
                <a:ea typeface="仿宋" panose="02010609060101010101" pitchFamily="49" charset="-122"/>
              </a:rPr>
              <a:t>决定。一旦达到这个值，</a:t>
            </a:r>
            <a:r>
              <a:rPr lang="en-US" altLang="zh-CN" sz="1400" dirty="0" err="1">
                <a:latin typeface="仿宋" panose="02010609060101010101" pitchFamily="49" charset="-122"/>
                <a:ea typeface="仿宋" panose="02010609060101010101" pitchFamily="49" charset="-122"/>
              </a:rPr>
              <a:t>Memstore</a:t>
            </a:r>
            <a:r>
              <a:rPr lang="en-US" altLang="zh-CN" sz="1400" dirty="0">
                <a:latin typeface="仿宋" panose="02010609060101010101" pitchFamily="49" charset="-122"/>
                <a:ea typeface="仿宋" panose="02010609060101010101" pitchFamily="49" charset="-122"/>
              </a:rPr>
              <a:t> flush</a:t>
            </a:r>
            <a:r>
              <a:rPr lang="zh-CN" altLang="en-US" sz="1400" dirty="0">
                <a:latin typeface="仿宋" panose="02010609060101010101" pitchFamily="49" charset="-122"/>
                <a:ea typeface="仿宋" panose="02010609060101010101" pitchFamily="49" charset="-122"/>
              </a:rPr>
              <a:t>就会被触发。所以，当你增加</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的大小以及调整其他的</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的设置项时，你也需要去调整</a:t>
            </a:r>
            <a:r>
              <a:rPr lang="en-US" altLang="zh-CN" sz="1400" dirty="0" err="1">
                <a:latin typeface="仿宋" panose="02010609060101010101" pitchFamily="49" charset="-122"/>
                <a:ea typeface="仿宋" panose="02010609060101010101" pitchFamily="49" charset="-122"/>
              </a:rPr>
              <a:t>HLog</a:t>
            </a:r>
            <a:r>
              <a:rPr lang="zh-CN" altLang="en-US" sz="1400" dirty="0">
                <a:latin typeface="仿宋" panose="02010609060101010101" pitchFamily="49" charset="-122"/>
                <a:ea typeface="仿宋" panose="02010609060101010101" pitchFamily="49" charset="-122"/>
              </a:rPr>
              <a:t>的配置项。否则，</a:t>
            </a:r>
            <a:r>
              <a:rPr lang="en-US" altLang="zh-CN" sz="1400" dirty="0">
                <a:latin typeface="仿宋" panose="02010609060101010101" pitchFamily="49" charset="-122"/>
                <a:ea typeface="仿宋" panose="02010609060101010101" pitchFamily="49" charset="-122"/>
              </a:rPr>
              <a:t>WAL</a:t>
            </a:r>
            <a:r>
              <a:rPr lang="zh-CN" altLang="en-US" sz="1400" dirty="0">
                <a:latin typeface="仿宋" panose="02010609060101010101" pitchFamily="49" charset="-122"/>
                <a:ea typeface="仿宋" panose="02010609060101010101" pitchFamily="49" charset="-122"/>
              </a:rPr>
              <a:t>的大小限制可能会首先被触发，因而，你将利用不到其他专门为</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而设计的优化</a:t>
            </a:r>
            <a:r>
              <a:rPr lang="zh-CN" altLang="en-US" sz="1400" dirty="0" smtClean="0">
                <a:latin typeface="仿宋" panose="02010609060101010101" pitchFamily="49" charset="-122"/>
                <a:ea typeface="仿宋" panose="02010609060101010101" pitchFamily="49" charset="-122"/>
              </a:rPr>
              <a:t>。</a:t>
            </a:r>
            <a:endParaRPr lang="en-US" altLang="zh-CN" sz="1400" dirty="0" smtClean="0">
              <a:latin typeface="仿宋" panose="02010609060101010101" pitchFamily="49" charset="-122"/>
              <a:ea typeface="仿宋" panose="02010609060101010101" pitchFamily="49" charset="-122"/>
            </a:endParaRPr>
          </a:p>
          <a:p>
            <a:pPr lvl="1">
              <a:lnSpc>
                <a:spcPct val="150000"/>
              </a:lnSpc>
            </a:pPr>
            <a:r>
              <a:rPr lang="zh-CN" altLang="en-US" sz="1400" dirty="0" smtClean="0">
                <a:latin typeface="仿宋" panose="02010609060101010101" pitchFamily="49" charset="-122"/>
                <a:ea typeface="仿宋" panose="02010609060101010101" pitchFamily="49" charset="-122"/>
              </a:rPr>
              <a:t>通过</a:t>
            </a:r>
            <a:r>
              <a:rPr lang="en-US" altLang="zh-CN" sz="1400" dirty="0">
                <a:latin typeface="仿宋" panose="02010609060101010101" pitchFamily="49" charset="-122"/>
                <a:ea typeface="仿宋" panose="02010609060101010101" pitchFamily="49" charset="-122"/>
              </a:rPr>
              <a:t>WAL</a:t>
            </a:r>
            <a:r>
              <a:rPr lang="zh-CN" altLang="en-US" sz="1400" dirty="0">
                <a:latin typeface="仿宋" panose="02010609060101010101" pitchFamily="49" charset="-122"/>
                <a:ea typeface="仿宋" panose="02010609060101010101" pitchFamily="49" charset="-122"/>
              </a:rPr>
              <a:t>限制来触发</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的</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并非最佳方式，这样做可能会会一次</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很多</a:t>
            </a:r>
            <a:r>
              <a:rPr lang="en-US" altLang="zh-CN" sz="1400" dirty="0">
                <a:latin typeface="仿宋" panose="02010609060101010101" pitchFamily="49" charset="-122"/>
                <a:ea typeface="仿宋" panose="02010609060101010101" pitchFamily="49" charset="-122"/>
              </a:rPr>
              <a:t>Region</a:t>
            </a:r>
            <a:r>
              <a:rPr lang="zh-CN" altLang="en-US" sz="1400" dirty="0">
                <a:latin typeface="仿宋" panose="02010609060101010101" pitchFamily="49" charset="-122"/>
                <a:ea typeface="仿宋" panose="02010609060101010101" pitchFamily="49" charset="-122"/>
              </a:rPr>
              <a:t>，尽管“写数据”是很好的分布于整个集群，进而很有可能会引发</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大风暴”。</a:t>
            </a:r>
          </a:p>
          <a:p>
            <a:pPr lvl="1">
              <a:lnSpc>
                <a:spcPct val="150000"/>
              </a:lnSpc>
            </a:pPr>
            <a:r>
              <a:rPr lang="zh-CN" altLang="en-US" sz="1400" b="1" dirty="0">
                <a:latin typeface="仿宋" panose="02010609060101010101" pitchFamily="49" charset="-122"/>
                <a:ea typeface="仿宋" panose="02010609060101010101" pitchFamily="49" charset="-122"/>
              </a:rPr>
              <a:t>提示</a:t>
            </a:r>
            <a:r>
              <a:rPr lang="zh-CN" altLang="en-US" sz="1400" dirty="0">
                <a:latin typeface="仿宋" panose="02010609060101010101" pitchFamily="49" charset="-122"/>
                <a:ea typeface="仿宋" panose="02010609060101010101" pitchFamily="49" charset="-122"/>
              </a:rPr>
              <a:t>：最好将</a:t>
            </a:r>
            <a:r>
              <a:rPr lang="en-US" altLang="zh-CN" sz="1400" dirty="0" err="1">
                <a:latin typeface="仿宋" panose="02010609060101010101" pitchFamily="49" charset="-122"/>
                <a:ea typeface="仿宋" panose="02010609060101010101" pitchFamily="49" charset="-122"/>
              </a:rPr>
              <a:t>hbase.regionserver.hlog.blocksize</a:t>
            </a:r>
            <a:r>
              <a:rPr lang="en-US" altLang="zh-CN" sz="1400" dirty="0">
                <a:latin typeface="仿宋" panose="02010609060101010101" pitchFamily="49" charset="-122"/>
                <a:ea typeface="仿宋" panose="02010609060101010101" pitchFamily="49" charset="-122"/>
              </a:rPr>
              <a:t> * </a:t>
            </a:r>
            <a:r>
              <a:rPr lang="en-US" altLang="zh-CN" sz="1400" dirty="0" err="1">
                <a:latin typeface="仿宋" panose="02010609060101010101" pitchFamily="49" charset="-122"/>
                <a:ea typeface="仿宋" panose="02010609060101010101" pitchFamily="49" charset="-122"/>
              </a:rPr>
              <a:t>hbase.regionserver.maxlogs</a:t>
            </a:r>
            <a:r>
              <a:rPr lang="en-US" altLang="zh-CN" sz="1400" dirty="0">
                <a:latin typeface="仿宋" panose="02010609060101010101" pitchFamily="49" charset="-122"/>
                <a:ea typeface="仿宋" panose="02010609060101010101" pitchFamily="49" charset="-122"/>
              </a:rPr>
              <a:t> </a:t>
            </a:r>
            <a:r>
              <a:rPr lang="zh-CN" altLang="en-US" sz="1400" dirty="0">
                <a:latin typeface="仿宋" panose="02010609060101010101" pitchFamily="49" charset="-122"/>
                <a:ea typeface="仿宋" panose="02010609060101010101" pitchFamily="49" charset="-122"/>
              </a:rPr>
              <a:t>设置为稍微大于</a:t>
            </a:r>
            <a:r>
              <a:rPr lang="en-US" altLang="zh-CN" sz="1400" dirty="0" err="1">
                <a:latin typeface="仿宋" panose="02010609060101010101" pitchFamily="49" charset="-122"/>
                <a:ea typeface="仿宋" panose="02010609060101010101" pitchFamily="49" charset="-122"/>
              </a:rPr>
              <a:t>hbase.regionserver.global.memstore.lowerLimit</a:t>
            </a:r>
            <a:r>
              <a:rPr lang="en-US" altLang="zh-CN" sz="1400" dirty="0">
                <a:latin typeface="仿宋" panose="02010609060101010101" pitchFamily="49" charset="-122"/>
                <a:ea typeface="仿宋" panose="02010609060101010101" pitchFamily="49" charset="-122"/>
              </a:rPr>
              <a:t> * HBASE_HEAPSIZE.</a:t>
            </a:r>
          </a:p>
          <a:p>
            <a:pPr marL="285750" indent="-285750">
              <a:lnSpc>
                <a:spcPct val="150000"/>
              </a:lnSpc>
              <a:buFont typeface="Wingdings" panose="05000000000000000000" pitchFamily="2" charset="2"/>
              <a:buChar char="l"/>
            </a:pPr>
            <a:endParaRPr lang="zh-CN" altLang="en-US" sz="1400"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20914589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err="1"/>
              <a:t>Memstore</a:t>
            </a:r>
            <a:r>
              <a:rPr lang="en-US" altLang="zh-CN" dirty="0"/>
              <a:t> Flush</a:t>
            </a:r>
            <a:r>
              <a:rPr lang="zh-CN" altLang="en-US" dirty="0" smtClean="0"/>
              <a:t>流程</a:t>
            </a:r>
            <a:endParaRPr lang="zh-CN" altLang="en-US" dirty="0"/>
          </a:p>
        </p:txBody>
      </p:sp>
      <p:sp>
        <p:nvSpPr>
          <p:cNvPr id="4" name="矩形 3"/>
          <p:cNvSpPr/>
          <p:nvPr/>
        </p:nvSpPr>
        <p:spPr>
          <a:xfrm>
            <a:off x="521207" y="1088136"/>
            <a:ext cx="9427028" cy="4678204"/>
          </a:xfrm>
          <a:prstGeom prst="rect">
            <a:avLst/>
          </a:prstGeom>
        </p:spPr>
        <p:txBody>
          <a:bodyPr wrap="square">
            <a:spAutoFit/>
          </a:bodyPr>
          <a:lstStyle/>
          <a:p>
            <a:endParaRPr lang="zh-CN" altLang="en-US" dirty="0"/>
          </a:p>
          <a:p>
            <a:r>
              <a:rPr lang="zh-CN" altLang="en-US" sz="1400" dirty="0">
                <a:latin typeface="仿宋" panose="02010609060101010101" pitchFamily="49" charset="-122"/>
                <a:ea typeface="仿宋" panose="02010609060101010101" pitchFamily="49" charset="-122"/>
              </a:rPr>
              <a:t>为了减少</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过程对读写的影响</a:t>
            </a:r>
            <a:r>
              <a:rPr lang="zh-CN" altLang="en-US" sz="1400" dirty="0" smtClean="0">
                <a:latin typeface="仿宋" panose="02010609060101010101" pitchFamily="49" charset="-122"/>
                <a:ea typeface="仿宋" panose="02010609060101010101" pitchFamily="49" charset="-122"/>
              </a:rPr>
              <a:t>，将</a:t>
            </a:r>
            <a:r>
              <a:rPr lang="zh-CN" altLang="en-US" sz="1400" dirty="0">
                <a:latin typeface="仿宋" panose="02010609060101010101" pitchFamily="49" charset="-122"/>
                <a:ea typeface="仿宋" panose="02010609060101010101" pitchFamily="49" charset="-122"/>
              </a:rPr>
              <a:t>整个</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过程分为三个阶段：</a:t>
            </a:r>
          </a:p>
          <a:p>
            <a:endParaRPr lang="zh-CN" altLang="en-US" sz="1400" dirty="0">
              <a:latin typeface="仿宋" panose="02010609060101010101" pitchFamily="49" charset="-122"/>
              <a:ea typeface="仿宋" panose="02010609060101010101" pitchFamily="49" charset="-122"/>
            </a:endParaRPr>
          </a:p>
          <a:p>
            <a:pPr marL="285750" indent="-285750">
              <a:lnSpc>
                <a:spcPct val="150000"/>
              </a:lnSpc>
              <a:buFont typeface="Wingdings" panose="05000000000000000000" pitchFamily="2" charset="2"/>
              <a:buChar char="l"/>
            </a:pPr>
            <a:r>
              <a:rPr lang="en-US" altLang="zh-CN" sz="1400" dirty="0" smtClean="0">
                <a:latin typeface="仿宋" panose="02010609060101010101" pitchFamily="49" charset="-122"/>
                <a:ea typeface="仿宋" panose="02010609060101010101" pitchFamily="49" charset="-122"/>
              </a:rPr>
              <a:t>prepare</a:t>
            </a:r>
            <a:r>
              <a:rPr lang="zh-CN" altLang="en-US" sz="1400" dirty="0">
                <a:latin typeface="仿宋" panose="02010609060101010101" pitchFamily="49" charset="-122"/>
                <a:ea typeface="仿宋" panose="02010609060101010101" pitchFamily="49" charset="-122"/>
              </a:rPr>
              <a:t>阶段</a:t>
            </a:r>
            <a:r>
              <a:rPr lang="zh-CN" altLang="en-US" sz="1400" dirty="0" smtClean="0">
                <a:latin typeface="仿宋" panose="02010609060101010101" pitchFamily="49" charset="-122"/>
                <a:ea typeface="仿宋" panose="02010609060101010101" pitchFamily="49" charset="-122"/>
              </a:rPr>
              <a:t>：</a:t>
            </a:r>
            <a:endParaRPr lang="en-US" altLang="zh-CN" sz="1400" dirty="0" smtClean="0">
              <a:latin typeface="仿宋" panose="02010609060101010101" pitchFamily="49" charset="-122"/>
              <a:ea typeface="仿宋" panose="02010609060101010101" pitchFamily="49" charset="-122"/>
            </a:endParaRPr>
          </a:p>
          <a:p>
            <a:pPr lvl="1">
              <a:lnSpc>
                <a:spcPct val="150000"/>
              </a:lnSpc>
            </a:pPr>
            <a:r>
              <a:rPr lang="zh-CN" altLang="en-US" sz="1400" dirty="0" smtClean="0">
                <a:latin typeface="仿宋" panose="02010609060101010101" pitchFamily="49" charset="-122"/>
                <a:ea typeface="仿宋" panose="02010609060101010101" pitchFamily="49" charset="-122"/>
              </a:rPr>
              <a:t>遍历</a:t>
            </a:r>
            <a:r>
              <a:rPr lang="zh-CN" altLang="en-US" sz="1400" dirty="0">
                <a:latin typeface="仿宋" panose="02010609060101010101" pitchFamily="49" charset="-122"/>
                <a:ea typeface="仿宋" panose="02010609060101010101" pitchFamily="49" charset="-122"/>
              </a:rPr>
              <a:t>当前</a:t>
            </a:r>
            <a:r>
              <a:rPr lang="en-US" altLang="zh-CN" sz="1400" dirty="0">
                <a:latin typeface="仿宋" panose="02010609060101010101" pitchFamily="49" charset="-122"/>
                <a:ea typeface="仿宋" panose="02010609060101010101" pitchFamily="49" charset="-122"/>
              </a:rPr>
              <a:t>Region</a:t>
            </a:r>
            <a:r>
              <a:rPr lang="zh-CN" altLang="en-US" sz="1400" dirty="0">
                <a:latin typeface="仿宋" panose="02010609060101010101" pitchFamily="49" charset="-122"/>
                <a:ea typeface="仿宋" panose="02010609060101010101" pitchFamily="49" charset="-122"/>
              </a:rPr>
              <a:t>中的所有</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，将</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中当前数据集</a:t>
            </a:r>
            <a:r>
              <a:rPr lang="en-US" altLang="zh-CN" sz="1400" dirty="0" err="1">
                <a:latin typeface="仿宋" panose="02010609060101010101" pitchFamily="49" charset="-122"/>
                <a:ea typeface="仿宋" panose="02010609060101010101" pitchFamily="49" charset="-122"/>
              </a:rPr>
              <a:t>kvset</a:t>
            </a:r>
            <a:r>
              <a:rPr lang="zh-CN" altLang="en-US" sz="1400" dirty="0">
                <a:latin typeface="仿宋" panose="02010609060101010101" pitchFamily="49" charset="-122"/>
                <a:ea typeface="仿宋" panose="02010609060101010101" pitchFamily="49" charset="-122"/>
              </a:rPr>
              <a:t>做一个快照</a:t>
            </a:r>
            <a:r>
              <a:rPr lang="en-US" altLang="zh-CN" sz="1400" dirty="0">
                <a:latin typeface="仿宋" panose="02010609060101010101" pitchFamily="49" charset="-122"/>
                <a:ea typeface="仿宋" panose="02010609060101010101" pitchFamily="49" charset="-122"/>
              </a:rPr>
              <a:t>snapshot</a:t>
            </a:r>
            <a:r>
              <a:rPr lang="zh-CN" altLang="en-US" sz="1400" dirty="0">
                <a:latin typeface="仿宋" panose="02010609060101010101" pitchFamily="49" charset="-122"/>
                <a:ea typeface="仿宋" panose="02010609060101010101" pitchFamily="49" charset="-122"/>
              </a:rPr>
              <a:t>，然后再新建一个新的</a:t>
            </a:r>
            <a:r>
              <a:rPr lang="en-US" altLang="zh-CN" sz="1400" dirty="0" err="1">
                <a:latin typeface="仿宋" panose="02010609060101010101" pitchFamily="49" charset="-122"/>
                <a:ea typeface="仿宋" panose="02010609060101010101" pitchFamily="49" charset="-122"/>
              </a:rPr>
              <a:t>kvset</a:t>
            </a:r>
            <a:r>
              <a:rPr lang="zh-CN" altLang="en-US" sz="1400" dirty="0">
                <a:latin typeface="仿宋" panose="02010609060101010101" pitchFamily="49" charset="-122"/>
                <a:ea typeface="仿宋" panose="02010609060101010101" pitchFamily="49" charset="-122"/>
              </a:rPr>
              <a:t>。后期的所有写入操作都会写入新的</a:t>
            </a:r>
            <a:r>
              <a:rPr lang="en-US" altLang="zh-CN" sz="1400" dirty="0" err="1">
                <a:latin typeface="仿宋" panose="02010609060101010101" pitchFamily="49" charset="-122"/>
                <a:ea typeface="仿宋" panose="02010609060101010101" pitchFamily="49" charset="-122"/>
              </a:rPr>
              <a:t>kvset</a:t>
            </a:r>
            <a:r>
              <a:rPr lang="zh-CN" altLang="en-US" sz="1400" dirty="0">
                <a:latin typeface="仿宋" panose="02010609060101010101" pitchFamily="49" charset="-122"/>
                <a:ea typeface="仿宋" panose="02010609060101010101" pitchFamily="49" charset="-122"/>
              </a:rPr>
              <a:t>中，而整个</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阶段读操作会首先分别遍历</a:t>
            </a:r>
            <a:r>
              <a:rPr lang="en-US" altLang="zh-CN" sz="1400" dirty="0" err="1">
                <a:latin typeface="仿宋" panose="02010609060101010101" pitchFamily="49" charset="-122"/>
                <a:ea typeface="仿宋" panose="02010609060101010101" pitchFamily="49" charset="-122"/>
              </a:rPr>
              <a:t>kvset</a:t>
            </a:r>
            <a:r>
              <a:rPr lang="zh-CN" altLang="en-US" sz="1400" dirty="0">
                <a:latin typeface="仿宋" panose="02010609060101010101" pitchFamily="49" charset="-122"/>
                <a:ea typeface="仿宋" panose="02010609060101010101" pitchFamily="49" charset="-122"/>
              </a:rPr>
              <a:t>和</a:t>
            </a:r>
            <a:r>
              <a:rPr lang="en-US" altLang="zh-CN" sz="1400" dirty="0">
                <a:latin typeface="仿宋" panose="02010609060101010101" pitchFamily="49" charset="-122"/>
                <a:ea typeface="仿宋" panose="02010609060101010101" pitchFamily="49" charset="-122"/>
              </a:rPr>
              <a:t>snapshot</a:t>
            </a:r>
            <a:r>
              <a:rPr lang="zh-CN" altLang="en-US" sz="1400" dirty="0">
                <a:latin typeface="仿宋" panose="02010609060101010101" pitchFamily="49" charset="-122"/>
                <a:ea typeface="仿宋" panose="02010609060101010101" pitchFamily="49" charset="-122"/>
              </a:rPr>
              <a:t>，如果查找不到再会到</a:t>
            </a:r>
            <a:r>
              <a:rPr lang="en-US" altLang="zh-CN" sz="1400" dirty="0" err="1">
                <a:latin typeface="仿宋" panose="02010609060101010101" pitchFamily="49" charset="-122"/>
                <a:ea typeface="仿宋" panose="02010609060101010101" pitchFamily="49" charset="-122"/>
              </a:rPr>
              <a:t>HFile</a:t>
            </a:r>
            <a:r>
              <a:rPr lang="zh-CN" altLang="en-US" sz="1400" dirty="0">
                <a:latin typeface="仿宋" panose="02010609060101010101" pitchFamily="49" charset="-122"/>
                <a:ea typeface="仿宋" panose="02010609060101010101" pitchFamily="49" charset="-122"/>
              </a:rPr>
              <a:t>中查找。</a:t>
            </a:r>
            <a:r>
              <a:rPr lang="en-US" altLang="zh-CN" sz="1400" dirty="0">
                <a:latin typeface="仿宋" panose="02010609060101010101" pitchFamily="49" charset="-122"/>
                <a:ea typeface="仿宋" panose="02010609060101010101" pitchFamily="49" charset="-122"/>
              </a:rPr>
              <a:t>prepare</a:t>
            </a:r>
            <a:r>
              <a:rPr lang="zh-CN" altLang="en-US" sz="1400" dirty="0">
                <a:latin typeface="仿宋" panose="02010609060101010101" pitchFamily="49" charset="-122"/>
                <a:ea typeface="仿宋" panose="02010609060101010101" pitchFamily="49" charset="-122"/>
              </a:rPr>
              <a:t>阶段需要加一把</a:t>
            </a:r>
            <a:r>
              <a:rPr lang="en-US" altLang="zh-CN" sz="1400" dirty="0" err="1">
                <a:latin typeface="仿宋" panose="02010609060101010101" pitchFamily="49" charset="-122"/>
                <a:ea typeface="仿宋" panose="02010609060101010101" pitchFamily="49" charset="-122"/>
              </a:rPr>
              <a:t>updateLock</a:t>
            </a:r>
            <a:r>
              <a:rPr lang="zh-CN" altLang="en-US" sz="1400" dirty="0">
                <a:latin typeface="仿宋" panose="02010609060101010101" pitchFamily="49" charset="-122"/>
                <a:ea typeface="仿宋" panose="02010609060101010101" pitchFamily="49" charset="-122"/>
              </a:rPr>
              <a:t>对写请求阻塞，结束之后会释放该锁。因为此阶段没有任何费时操作，因此持锁时间很短</a:t>
            </a:r>
            <a:r>
              <a:rPr lang="zh-CN" altLang="en-US" sz="1400" dirty="0" smtClean="0">
                <a:latin typeface="仿宋" panose="02010609060101010101" pitchFamily="49" charset="-122"/>
                <a:ea typeface="仿宋" panose="02010609060101010101" pitchFamily="49" charset="-122"/>
              </a:rPr>
              <a:t>。</a:t>
            </a:r>
            <a:r>
              <a:rPr lang="en-US" altLang="zh-CN" sz="1400" dirty="0" smtClean="0">
                <a:latin typeface="仿宋" panose="02010609060101010101" pitchFamily="49" charset="-122"/>
                <a:ea typeface="仿宋" panose="02010609060101010101" pitchFamily="49" charset="-122"/>
              </a:rPr>
              <a:t>Prepare</a:t>
            </a:r>
            <a:r>
              <a:rPr lang="zh-CN" altLang="en-US" sz="1400" dirty="0" smtClean="0">
                <a:latin typeface="仿宋" panose="02010609060101010101" pitchFamily="49" charset="-122"/>
                <a:ea typeface="仿宋" panose="02010609060101010101" pitchFamily="49" charset="-122"/>
              </a:rPr>
              <a:t>的时候会在</a:t>
            </a:r>
            <a:r>
              <a:rPr lang="en-US" altLang="zh-CN" sz="1400" dirty="0" smtClean="0">
                <a:latin typeface="仿宋" panose="02010609060101010101" pitchFamily="49" charset="-122"/>
                <a:ea typeface="仿宋" panose="02010609060101010101" pitchFamily="49" charset="-122"/>
              </a:rPr>
              <a:t>WAL</a:t>
            </a:r>
            <a:r>
              <a:rPr lang="zh-CN" altLang="en-US" sz="1400" dirty="0" smtClean="0">
                <a:latin typeface="仿宋" panose="02010609060101010101" pitchFamily="49" charset="-122"/>
                <a:ea typeface="仿宋" panose="02010609060101010101" pitchFamily="49" charset="-122"/>
              </a:rPr>
              <a:t>里面写入一个</a:t>
            </a:r>
            <a:r>
              <a:rPr lang="en-US" altLang="zh-CN" sz="1400" dirty="0" smtClean="0">
                <a:latin typeface="仿宋" panose="02010609060101010101" pitchFamily="49" charset="-122"/>
                <a:ea typeface="仿宋" panose="02010609060101010101" pitchFamily="49" charset="-122"/>
              </a:rPr>
              <a:t>Flush</a:t>
            </a:r>
            <a:r>
              <a:rPr lang="zh-CN" altLang="en-US" sz="1400" dirty="0" smtClean="0">
                <a:latin typeface="仿宋" panose="02010609060101010101" pitchFamily="49" charset="-122"/>
                <a:ea typeface="仿宋" panose="02010609060101010101" pitchFamily="49" charset="-122"/>
              </a:rPr>
              <a:t>请求，</a:t>
            </a:r>
            <a:r>
              <a:rPr lang="en-US" altLang="zh-CN" sz="1400" dirty="0" smtClean="0">
                <a:latin typeface="仿宋" panose="02010609060101010101" pitchFamily="49" charset="-122"/>
                <a:ea typeface="仿宋" panose="02010609060101010101" pitchFamily="49" charset="-122"/>
              </a:rPr>
              <a:t>prepare</a:t>
            </a:r>
            <a:r>
              <a:rPr lang="zh-CN" altLang="en-US" sz="1400" dirty="0" smtClean="0">
                <a:latin typeface="仿宋" panose="02010609060101010101" pitchFamily="49" charset="-122"/>
                <a:ea typeface="仿宋" panose="02010609060101010101" pitchFamily="49" charset="-122"/>
              </a:rPr>
              <a:t>成功，就</a:t>
            </a:r>
            <a:r>
              <a:rPr lang="en-US" altLang="zh-CN" sz="1400" dirty="0" smtClean="0">
                <a:latin typeface="仿宋" panose="02010609060101010101" pitchFamily="49" charset="-122"/>
                <a:ea typeface="仿宋" panose="02010609060101010101" pitchFamily="49" charset="-122"/>
              </a:rPr>
              <a:t>sync WAL</a:t>
            </a:r>
            <a:r>
              <a:rPr lang="zh-CN" altLang="en-US" sz="1400" dirty="0" smtClean="0">
                <a:latin typeface="仿宋" panose="02010609060101010101" pitchFamily="49" charset="-122"/>
                <a:ea typeface="仿宋" panose="02010609060101010101" pitchFamily="49" charset="-122"/>
              </a:rPr>
              <a:t>，失败就写入</a:t>
            </a:r>
            <a:r>
              <a:rPr lang="en-US" altLang="zh-CN" sz="1400" dirty="0" smtClean="0">
                <a:latin typeface="仿宋" panose="02010609060101010101" pitchFamily="49" charset="-122"/>
                <a:ea typeface="仿宋" panose="02010609060101010101" pitchFamily="49" charset="-122"/>
              </a:rPr>
              <a:t>abort flush</a:t>
            </a:r>
            <a:r>
              <a:rPr lang="zh-CN" altLang="en-US" sz="1400" dirty="0" smtClean="0">
                <a:latin typeface="仿宋" panose="02010609060101010101" pitchFamily="49" charset="-122"/>
                <a:ea typeface="仿宋" panose="02010609060101010101" pitchFamily="49" charset="-122"/>
              </a:rPr>
              <a:t>请求，期间发生的异常（写</a:t>
            </a:r>
            <a:r>
              <a:rPr lang="en-US" altLang="zh-CN" sz="1400" dirty="0" smtClean="0">
                <a:latin typeface="仿宋" panose="02010609060101010101" pitchFamily="49" charset="-122"/>
                <a:ea typeface="仿宋" panose="02010609060101010101" pitchFamily="49" charset="-122"/>
              </a:rPr>
              <a:t>WAL</a:t>
            </a:r>
            <a:r>
              <a:rPr lang="zh-CN" altLang="en-US" sz="1400" dirty="0" smtClean="0">
                <a:latin typeface="仿宋" panose="02010609060101010101" pitchFamily="49" charset="-122"/>
                <a:ea typeface="仿宋" panose="02010609060101010101" pitchFamily="49" charset="-122"/>
              </a:rPr>
              <a:t>失败）会导致系统异常。</a:t>
            </a:r>
            <a:endParaRPr lang="zh-CN" altLang="en-US" sz="1400" dirty="0">
              <a:latin typeface="仿宋" panose="02010609060101010101" pitchFamily="49" charset="-122"/>
              <a:ea typeface="仿宋" panose="02010609060101010101" pitchFamily="49" charset="-122"/>
            </a:endParaRPr>
          </a:p>
          <a:p>
            <a:pPr marL="285750" indent="-285750">
              <a:lnSpc>
                <a:spcPct val="150000"/>
              </a:lnSpc>
              <a:buFont typeface="Wingdings" panose="05000000000000000000" pitchFamily="2" charset="2"/>
              <a:buChar char="l"/>
            </a:pP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阶段</a:t>
            </a:r>
            <a:r>
              <a:rPr lang="zh-CN" altLang="en-US" sz="1400" dirty="0" smtClean="0">
                <a:latin typeface="仿宋" panose="02010609060101010101" pitchFamily="49" charset="-122"/>
                <a:ea typeface="仿宋" panose="02010609060101010101" pitchFamily="49" charset="-122"/>
              </a:rPr>
              <a:t>：</a:t>
            </a:r>
            <a:endParaRPr lang="en-US" altLang="zh-CN" sz="1400" dirty="0" smtClean="0">
              <a:latin typeface="仿宋" panose="02010609060101010101" pitchFamily="49" charset="-122"/>
              <a:ea typeface="仿宋" panose="02010609060101010101" pitchFamily="49" charset="-122"/>
            </a:endParaRPr>
          </a:p>
          <a:p>
            <a:pPr lvl="1">
              <a:lnSpc>
                <a:spcPct val="150000"/>
              </a:lnSpc>
            </a:pPr>
            <a:r>
              <a:rPr lang="zh-CN" altLang="en-US" sz="1400" dirty="0" smtClean="0">
                <a:latin typeface="仿宋" panose="02010609060101010101" pitchFamily="49" charset="-122"/>
                <a:ea typeface="仿宋" panose="02010609060101010101" pitchFamily="49" charset="-122"/>
              </a:rPr>
              <a:t>遍历</a:t>
            </a:r>
            <a:r>
              <a:rPr lang="zh-CN" altLang="en-US" sz="1400" dirty="0">
                <a:latin typeface="仿宋" panose="02010609060101010101" pitchFamily="49" charset="-122"/>
                <a:ea typeface="仿宋" panose="02010609060101010101" pitchFamily="49" charset="-122"/>
              </a:rPr>
              <a:t>所有</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，将</a:t>
            </a:r>
            <a:r>
              <a:rPr lang="en-US" altLang="zh-CN" sz="1400" dirty="0">
                <a:latin typeface="仿宋" panose="02010609060101010101" pitchFamily="49" charset="-122"/>
                <a:ea typeface="仿宋" panose="02010609060101010101" pitchFamily="49" charset="-122"/>
              </a:rPr>
              <a:t>prepare</a:t>
            </a:r>
            <a:r>
              <a:rPr lang="zh-CN" altLang="en-US" sz="1400" dirty="0">
                <a:latin typeface="仿宋" panose="02010609060101010101" pitchFamily="49" charset="-122"/>
                <a:ea typeface="仿宋" panose="02010609060101010101" pitchFamily="49" charset="-122"/>
              </a:rPr>
              <a:t>阶段生成的</a:t>
            </a:r>
            <a:r>
              <a:rPr lang="en-US" altLang="zh-CN" sz="1400" dirty="0">
                <a:latin typeface="仿宋" panose="02010609060101010101" pitchFamily="49" charset="-122"/>
                <a:ea typeface="仿宋" panose="02010609060101010101" pitchFamily="49" charset="-122"/>
              </a:rPr>
              <a:t>snapshot</a:t>
            </a:r>
            <a:r>
              <a:rPr lang="zh-CN" altLang="en-US" sz="1400" dirty="0">
                <a:latin typeface="仿宋" panose="02010609060101010101" pitchFamily="49" charset="-122"/>
                <a:ea typeface="仿宋" panose="02010609060101010101" pitchFamily="49" charset="-122"/>
              </a:rPr>
              <a:t>持久化为临时文件，临时文件会统一放到目录</a:t>
            </a:r>
            <a:r>
              <a:rPr lang="en-US" altLang="zh-CN" sz="1400" dirty="0">
                <a:latin typeface="仿宋" panose="02010609060101010101" pitchFamily="49" charset="-122"/>
                <a:ea typeface="仿宋" panose="02010609060101010101" pitchFamily="49" charset="-122"/>
              </a:rPr>
              <a:t>.</a:t>
            </a:r>
            <a:r>
              <a:rPr lang="en-US" altLang="zh-CN" sz="1400" dirty="0" err="1">
                <a:latin typeface="仿宋" panose="02010609060101010101" pitchFamily="49" charset="-122"/>
                <a:ea typeface="仿宋" panose="02010609060101010101" pitchFamily="49" charset="-122"/>
              </a:rPr>
              <a:t>tmp</a:t>
            </a:r>
            <a:r>
              <a:rPr lang="zh-CN" altLang="en-US" sz="1400" dirty="0">
                <a:latin typeface="仿宋" panose="02010609060101010101" pitchFamily="49" charset="-122"/>
                <a:ea typeface="仿宋" panose="02010609060101010101" pitchFamily="49" charset="-122"/>
              </a:rPr>
              <a:t>下。这个过程因为涉及到磁盘</a:t>
            </a:r>
            <a:r>
              <a:rPr lang="en-US" altLang="zh-CN" sz="1400" dirty="0">
                <a:latin typeface="仿宋" panose="02010609060101010101" pitchFamily="49" charset="-122"/>
                <a:ea typeface="仿宋" panose="02010609060101010101" pitchFamily="49" charset="-122"/>
              </a:rPr>
              <a:t>IO</a:t>
            </a:r>
            <a:r>
              <a:rPr lang="zh-CN" altLang="en-US" sz="1400" dirty="0">
                <a:latin typeface="仿宋" panose="02010609060101010101" pitchFamily="49" charset="-122"/>
                <a:ea typeface="仿宋" panose="02010609060101010101" pitchFamily="49" charset="-122"/>
              </a:rPr>
              <a:t>操作，因此相对比较耗时。</a:t>
            </a:r>
          </a:p>
          <a:p>
            <a:pPr marL="285750" indent="-285750">
              <a:lnSpc>
                <a:spcPct val="150000"/>
              </a:lnSpc>
              <a:buFont typeface="Wingdings" panose="05000000000000000000" pitchFamily="2" charset="2"/>
              <a:buChar char="l"/>
            </a:pPr>
            <a:r>
              <a:rPr lang="en-US" altLang="zh-CN" sz="1400" dirty="0">
                <a:latin typeface="仿宋" panose="02010609060101010101" pitchFamily="49" charset="-122"/>
                <a:ea typeface="仿宋" panose="02010609060101010101" pitchFamily="49" charset="-122"/>
              </a:rPr>
              <a:t>commit</a:t>
            </a:r>
            <a:r>
              <a:rPr lang="zh-CN" altLang="en-US" sz="1400" dirty="0">
                <a:latin typeface="仿宋" panose="02010609060101010101" pitchFamily="49" charset="-122"/>
                <a:ea typeface="仿宋" panose="02010609060101010101" pitchFamily="49" charset="-122"/>
              </a:rPr>
              <a:t>阶段</a:t>
            </a:r>
            <a:r>
              <a:rPr lang="zh-CN" altLang="en-US" sz="1400" dirty="0" smtClean="0">
                <a:latin typeface="仿宋" panose="02010609060101010101" pitchFamily="49" charset="-122"/>
                <a:ea typeface="仿宋" panose="02010609060101010101" pitchFamily="49" charset="-122"/>
              </a:rPr>
              <a:t>：</a:t>
            </a:r>
            <a:endParaRPr lang="en-US" altLang="zh-CN" sz="1400" dirty="0" smtClean="0">
              <a:latin typeface="仿宋" panose="02010609060101010101" pitchFamily="49" charset="-122"/>
              <a:ea typeface="仿宋" panose="02010609060101010101" pitchFamily="49" charset="-122"/>
            </a:endParaRPr>
          </a:p>
          <a:p>
            <a:pPr lvl="1">
              <a:lnSpc>
                <a:spcPct val="150000"/>
              </a:lnSpc>
            </a:pPr>
            <a:r>
              <a:rPr lang="zh-CN" altLang="en-US" sz="1400" dirty="0" smtClean="0">
                <a:latin typeface="仿宋" panose="02010609060101010101" pitchFamily="49" charset="-122"/>
                <a:ea typeface="仿宋" panose="02010609060101010101" pitchFamily="49" charset="-122"/>
              </a:rPr>
              <a:t>遍历</a:t>
            </a:r>
            <a:r>
              <a:rPr lang="zh-CN" altLang="en-US" sz="1400" dirty="0">
                <a:latin typeface="仿宋" panose="02010609060101010101" pitchFamily="49" charset="-122"/>
                <a:ea typeface="仿宋" panose="02010609060101010101" pitchFamily="49" charset="-122"/>
              </a:rPr>
              <a:t>所有的</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，将</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阶段生成的临时文件移到指定的</a:t>
            </a:r>
            <a:r>
              <a:rPr lang="en-US" altLang="zh-CN" sz="1400" dirty="0" err="1">
                <a:latin typeface="仿宋" panose="02010609060101010101" pitchFamily="49" charset="-122"/>
                <a:ea typeface="仿宋" panose="02010609060101010101" pitchFamily="49" charset="-122"/>
              </a:rPr>
              <a:t>ColumnFamily</a:t>
            </a:r>
            <a:r>
              <a:rPr lang="zh-CN" altLang="en-US" sz="1400" dirty="0">
                <a:latin typeface="仿宋" panose="02010609060101010101" pitchFamily="49" charset="-122"/>
                <a:ea typeface="仿宋" panose="02010609060101010101" pitchFamily="49" charset="-122"/>
              </a:rPr>
              <a:t>目录下，针对</a:t>
            </a:r>
            <a:r>
              <a:rPr lang="en-US" altLang="zh-CN" sz="1400" dirty="0" err="1">
                <a:latin typeface="仿宋" panose="02010609060101010101" pitchFamily="49" charset="-122"/>
                <a:ea typeface="仿宋" panose="02010609060101010101" pitchFamily="49" charset="-122"/>
              </a:rPr>
              <a:t>HFile</a:t>
            </a:r>
            <a:r>
              <a:rPr lang="zh-CN" altLang="en-US" sz="1400" dirty="0">
                <a:latin typeface="仿宋" panose="02010609060101010101" pitchFamily="49" charset="-122"/>
                <a:ea typeface="仿宋" panose="02010609060101010101" pitchFamily="49" charset="-122"/>
              </a:rPr>
              <a:t>生成对应的</a:t>
            </a:r>
            <a:r>
              <a:rPr lang="en-US" altLang="zh-CN" sz="1400" dirty="0" err="1">
                <a:latin typeface="仿宋" panose="02010609060101010101" pitchFamily="49" charset="-122"/>
                <a:ea typeface="仿宋" panose="02010609060101010101" pitchFamily="49" charset="-122"/>
              </a:rPr>
              <a:t>storefile</a:t>
            </a:r>
            <a:r>
              <a:rPr lang="zh-CN" altLang="en-US" sz="1400" dirty="0">
                <a:latin typeface="仿宋" panose="02010609060101010101" pitchFamily="49" charset="-122"/>
                <a:ea typeface="仿宋" panose="02010609060101010101" pitchFamily="49" charset="-122"/>
              </a:rPr>
              <a:t>和</a:t>
            </a:r>
            <a:r>
              <a:rPr lang="en-US" altLang="zh-CN" sz="1400" dirty="0">
                <a:latin typeface="仿宋" panose="02010609060101010101" pitchFamily="49" charset="-122"/>
                <a:ea typeface="仿宋" panose="02010609060101010101" pitchFamily="49" charset="-122"/>
              </a:rPr>
              <a:t>Reader</a:t>
            </a:r>
            <a:r>
              <a:rPr lang="zh-CN" altLang="en-US" sz="1400" dirty="0">
                <a:latin typeface="仿宋" panose="02010609060101010101" pitchFamily="49" charset="-122"/>
                <a:ea typeface="仿宋" panose="02010609060101010101" pitchFamily="49" charset="-122"/>
              </a:rPr>
              <a:t>，把</a:t>
            </a:r>
            <a:r>
              <a:rPr lang="en-US" altLang="zh-CN" sz="1400" dirty="0" err="1">
                <a:latin typeface="仿宋" panose="02010609060101010101" pitchFamily="49" charset="-122"/>
                <a:ea typeface="仿宋" panose="02010609060101010101" pitchFamily="49" charset="-122"/>
              </a:rPr>
              <a:t>storefile</a:t>
            </a:r>
            <a:r>
              <a:rPr lang="zh-CN" altLang="en-US" sz="1400" dirty="0">
                <a:latin typeface="仿宋" panose="02010609060101010101" pitchFamily="49" charset="-122"/>
                <a:ea typeface="仿宋" panose="02010609060101010101" pitchFamily="49" charset="-122"/>
              </a:rPr>
              <a:t>添加到</a:t>
            </a:r>
            <a:r>
              <a:rPr lang="en-US" altLang="zh-CN" sz="1400" dirty="0" err="1">
                <a:latin typeface="仿宋" panose="02010609060101010101" pitchFamily="49" charset="-122"/>
                <a:ea typeface="仿宋" panose="02010609060101010101" pitchFamily="49" charset="-122"/>
              </a:rPr>
              <a:t>HStore</a:t>
            </a:r>
            <a:r>
              <a:rPr lang="zh-CN" altLang="en-US" sz="1400" dirty="0">
                <a:latin typeface="仿宋" panose="02010609060101010101" pitchFamily="49" charset="-122"/>
                <a:ea typeface="仿宋" panose="02010609060101010101" pitchFamily="49" charset="-122"/>
              </a:rPr>
              <a:t>的</a:t>
            </a:r>
            <a:r>
              <a:rPr lang="en-US" altLang="zh-CN" sz="1400" dirty="0" err="1">
                <a:latin typeface="仿宋" panose="02010609060101010101" pitchFamily="49" charset="-122"/>
                <a:ea typeface="仿宋" panose="02010609060101010101" pitchFamily="49" charset="-122"/>
              </a:rPr>
              <a:t>storefiles</a:t>
            </a:r>
            <a:r>
              <a:rPr lang="zh-CN" altLang="en-US" sz="1400" dirty="0">
                <a:latin typeface="仿宋" panose="02010609060101010101" pitchFamily="49" charset="-122"/>
                <a:ea typeface="仿宋" panose="02010609060101010101" pitchFamily="49" charset="-122"/>
              </a:rPr>
              <a:t>列表中，最后再清空</a:t>
            </a:r>
            <a:r>
              <a:rPr lang="en-US" altLang="zh-CN" sz="1400" dirty="0">
                <a:latin typeface="仿宋" panose="02010609060101010101" pitchFamily="49" charset="-122"/>
                <a:ea typeface="仿宋" panose="02010609060101010101" pitchFamily="49" charset="-122"/>
              </a:rPr>
              <a:t>prepare</a:t>
            </a:r>
            <a:r>
              <a:rPr lang="zh-CN" altLang="en-US" sz="1400" dirty="0">
                <a:latin typeface="仿宋" panose="02010609060101010101" pitchFamily="49" charset="-122"/>
                <a:ea typeface="仿宋" panose="02010609060101010101" pitchFamily="49" charset="-122"/>
              </a:rPr>
              <a:t>阶段生成的</a:t>
            </a:r>
            <a:r>
              <a:rPr lang="en-US" altLang="zh-CN" sz="1400" dirty="0">
                <a:latin typeface="仿宋" panose="02010609060101010101" pitchFamily="49" charset="-122"/>
                <a:ea typeface="仿宋" panose="02010609060101010101" pitchFamily="49" charset="-122"/>
              </a:rPr>
              <a:t>snapshot</a:t>
            </a:r>
            <a:r>
              <a:rPr lang="zh-CN" altLang="en-US" sz="1400" dirty="0">
                <a:latin typeface="仿宋" panose="02010609060101010101" pitchFamily="49" charset="-122"/>
                <a:ea typeface="仿宋" panose="02010609060101010101" pitchFamily="49" charset="-122"/>
              </a:rPr>
              <a:t>。</a:t>
            </a:r>
          </a:p>
        </p:txBody>
      </p:sp>
    </p:spTree>
    <p:extLst>
      <p:ext uri="{BB962C8B-B14F-4D97-AF65-F5344CB8AC3E}">
        <p14:creationId xmlns:p14="http://schemas.microsoft.com/office/powerpoint/2010/main" val="23988972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rtlCol="0">
            <a:noAutofit/>
          </a:bodyPr>
          <a:lstStyle/>
          <a:p>
            <a:pPr rtl="0"/>
            <a:r>
              <a:rPr lang="en-US" altLang="zh-CN" dirty="0" smtClean="0">
                <a:cs typeface="Segoe UI Light" panose="020B0502040204020203" pitchFamily="34" charset="0"/>
              </a:rPr>
              <a:t>What’s  </a:t>
            </a:r>
            <a:r>
              <a:rPr lang="en-US" altLang="zh-CN" dirty="0" err="1" smtClean="0">
                <a:cs typeface="Segoe UI Light" panose="020B0502040204020203" pitchFamily="34" charset="0"/>
              </a:rPr>
              <a:t>HBase</a:t>
            </a:r>
            <a:endParaRPr lang="x-none" dirty="0">
              <a:cs typeface="Segoe UI Light" panose="020B0502040204020203" pitchFamily="34" charset="0"/>
            </a:endParaRPr>
          </a:p>
        </p:txBody>
      </p:sp>
      <p:sp>
        <p:nvSpPr>
          <p:cNvPr id="38" name="内容占位符 17"/>
          <p:cNvSpPr txBox="1">
            <a:spLocks/>
          </p:cNvSpPr>
          <p:nvPr/>
        </p:nvSpPr>
        <p:spPr>
          <a:xfrm>
            <a:off x="416705" y="1597587"/>
            <a:ext cx="10587944" cy="4633395"/>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lvl="1">
              <a:lnSpc>
                <a:spcPct val="100000"/>
              </a:lnSpc>
              <a:spcAft>
                <a:spcPts val="600"/>
              </a:spcAft>
              <a:defRPr/>
            </a:pPr>
            <a:r>
              <a:rPr lang="en-US" altLang="zh-CN" sz="3200" dirty="0" smtClean="0"/>
              <a:t>NoSQL </a:t>
            </a:r>
            <a:r>
              <a:rPr lang="zh-CN" altLang="en-US" sz="3200" dirty="0" smtClean="0"/>
              <a:t>数据库，</a:t>
            </a:r>
            <a:r>
              <a:rPr lang="en-US" altLang="zh-CN" sz="3200" dirty="0" smtClean="0"/>
              <a:t>Google </a:t>
            </a:r>
            <a:r>
              <a:rPr lang="en-US" altLang="zh-CN" sz="3200" dirty="0"/>
              <a:t>Big </a:t>
            </a:r>
            <a:r>
              <a:rPr lang="en-US" altLang="zh-CN" sz="3200" dirty="0" smtClean="0"/>
              <a:t>Table</a:t>
            </a:r>
            <a:r>
              <a:rPr lang="zh-CN" altLang="en-US" sz="3200" dirty="0" smtClean="0"/>
              <a:t>的</a:t>
            </a:r>
            <a:r>
              <a:rPr lang="en-US" altLang="zh-CN" sz="3200" dirty="0" smtClean="0"/>
              <a:t>Java</a:t>
            </a:r>
            <a:r>
              <a:rPr lang="zh-CN" altLang="en-US" sz="3200" dirty="0" smtClean="0"/>
              <a:t>实现</a:t>
            </a:r>
            <a:endParaRPr lang="en-US" altLang="zh-CN" sz="3200" dirty="0">
              <a:latin typeface="微软雅黑" panose="020B0503020204020204" pitchFamily="34" charset="-122"/>
              <a:ea typeface="微软雅黑" panose="020B0503020204020204" pitchFamily="34" charset="-122"/>
              <a:cs typeface="Segoe UI" panose="020B0502040204020203" pitchFamily="34" charset="0"/>
            </a:endParaRPr>
          </a:p>
          <a:p>
            <a:pPr lvl="1">
              <a:lnSpc>
                <a:spcPct val="100000"/>
              </a:lnSpc>
              <a:spcAft>
                <a:spcPts val="600"/>
              </a:spcAft>
              <a:defRPr/>
            </a:pPr>
            <a:r>
              <a:rPr lang="zh-CN" altLang="en-US" sz="3200" dirty="0" smtClean="0"/>
              <a:t>面向列</a:t>
            </a:r>
            <a:r>
              <a:rPr lang="zh-CN" altLang="en-US" sz="3200" dirty="0" smtClean="0"/>
              <a:t>的海量数据管理</a:t>
            </a:r>
            <a:r>
              <a:rPr lang="zh-CN" altLang="en-US" sz="3200" dirty="0" smtClean="0"/>
              <a:t>系统</a:t>
            </a:r>
            <a:endParaRPr lang="en-US" altLang="zh-CN" sz="3200" dirty="0" smtClean="0"/>
          </a:p>
          <a:p>
            <a:pPr lvl="1">
              <a:lnSpc>
                <a:spcPct val="100000"/>
              </a:lnSpc>
              <a:spcAft>
                <a:spcPts val="600"/>
              </a:spcAft>
              <a:defRPr/>
            </a:pPr>
            <a:r>
              <a:rPr lang="zh-CN" altLang="en-US" sz="3200" dirty="0" smtClean="0"/>
              <a:t>运行在</a:t>
            </a:r>
            <a:r>
              <a:rPr lang="en-US" altLang="zh-CN" sz="3200" dirty="0" smtClean="0"/>
              <a:t> </a:t>
            </a:r>
            <a:r>
              <a:rPr lang="en-US" altLang="zh-CN" sz="3200" dirty="0"/>
              <a:t>Hadoop Distributed File </a:t>
            </a:r>
            <a:r>
              <a:rPr lang="en-US" altLang="zh-CN" sz="3200" dirty="0" smtClean="0"/>
              <a:t>System</a:t>
            </a:r>
            <a:endParaRPr lang="en-US" altLang="zh-CN" sz="3200" b="1" dirty="0" smtClean="0"/>
          </a:p>
          <a:p>
            <a:pPr lvl="1">
              <a:lnSpc>
                <a:spcPct val="100000"/>
              </a:lnSpc>
              <a:spcAft>
                <a:spcPts val="600"/>
              </a:spcAft>
              <a:defRPr/>
            </a:pPr>
            <a:r>
              <a:rPr lang="en-US" altLang="zh-CN" sz="3200" dirty="0" smtClean="0"/>
              <a:t>Strongly </a:t>
            </a:r>
            <a:r>
              <a:rPr lang="en-US" altLang="zh-CN" sz="3200" dirty="0"/>
              <a:t>consistent </a:t>
            </a:r>
            <a:r>
              <a:rPr lang="en-US" altLang="zh-CN" sz="3200" dirty="0" smtClean="0"/>
              <a:t>reads/writes</a:t>
            </a:r>
          </a:p>
          <a:p>
            <a:pPr lvl="1">
              <a:lnSpc>
                <a:spcPct val="100000"/>
              </a:lnSpc>
              <a:spcAft>
                <a:spcPts val="600"/>
              </a:spcAft>
              <a:defRPr/>
            </a:pPr>
            <a:r>
              <a:rPr lang="zh-CN" altLang="en-US" sz="3200" dirty="0" smtClean="0"/>
              <a:t>数据自动分片</a:t>
            </a:r>
            <a:r>
              <a:rPr lang="en-US" altLang="zh-CN" sz="3200" dirty="0" smtClean="0"/>
              <a:t>(Automatic </a:t>
            </a:r>
            <a:r>
              <a:rPr lang="en-US" altLang="zh-CN" sz="3200" dirty="0" err="1" smtClean="0"/>
              <a:t>sharding</a:t>
            </a:r>
            <a:r>
              <a:rPr lang="en-US" altLang="zh-CN" sz="3200" dirty="0" smtClean="0"/>
              <a:t>)</a:t>
            </a:r>
          </a:p>
          <a:p>
            <a:pPr lvl="1">
              <a:lnSpc>
                <a:spcPct val="100000"/>
              </a:lnSpc>
              <a:spcAft>
                <a:spcPts val="600"/>
              </a:spcAft>
              <a:defRPr/>
            </a:pPr>
            <a:r>
              <a:rPr lang="zh-CN" altLang="en-US" sz="3200" dirty="0"/>
              <a:t>本身不支持</a:t>
            </a:r>
            <a:r>
              <a:rPr lang="en-US" altLang="zh-CN" sz="3200" smtClean="0"/>
              <a:t>SQL</a:t>
            </a:r>
            <a:endParaRPr lang="en-US" altLang="zh-CN" sz="3200" dirty="0"/>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77352" y="252266"/>
            <a:ext cx="4040665" cy="1031659"/>
          </a:xfrm>
          <a:prstGeom prst="rect">
            <a:avLst/>
          </a:prstGeom>
        </p:spPr>
      </p:pic>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err="1"/>
              <a:t>Memstore</a:t>
            </a:r>
            <a:r>
              <a:rPr lang="en-US" altLang="zh-CN" dirty="0"/>
              <a:t> Flush</a:t>
            </a:r>
            <a:r>
              <a:rPr lang="zh-CN" altLang="en-US" dirty="0"/>
              <a:t>对业务读</a:t>
            </a:r>
            <a:r>
              <a:rPr lang="zh-CN" altLang="en-US" dirty="0" smtClean="0"/>
              <a:t>写的影响</a:t>
            </a:r>
            <a:endParaRPr lang="zh-CN" altLang="en-US" dirty="0"/>
          </a:p>
        </p:txBody>
      </p:sp>
      <p:sp>
        <p:nvSpPr>
          <p:cNvPr id="4" name="矩形 3"/>
          <p:cNvSpPr/>
          <p:nvPr/>
        </p:nvSpPr>
        <p:spPr>
          <a:xfrm>
            <a:off x="614155" y="1440769"/>
            <a:ext cx="10815358" cy="3693319"/>
          </a:xfrm>
          <a:prstGeom prst="rect">
            <a:avLst/>
          </a:prstGeom>
        </p:spPr>
        <p:txBody>
          <a:bodyPr wrap="square">
            <a:spAutoFit/>
          </a:bodyPr>
          <a:lstStyle/>
          <a:p>
            <a:r>
              <a:rPr lang="zh-CN" altLang="en-US" dirty="0" smtClean="0"/>
              <a:t>影响甚微</a:t>
            </a:r>
            <a:endParaRPr lang="zh-CN" altLang="en-US" dirty="0"/>
          </a:p>
          <a:p>
            <a:endParaRPr lang="zh-CN" altLang="en-US" dirty="0"/>
          </a:p>
          <a:p>
            <a:r>
              <a:rPr lang="zh-CN" altLang="en-US" dirty="0"/>
              <a:t>正常情况下，大部分</a:t>
            </a:r>
            <a:r>
              <a:rPr lang="en-US" altLang="zh-CN" dirty="0" err="1"/>
              <a:t>Memstore</a:t>
            </a:r>
            <a:r>
              <a:rPr lang="en-US" altLang="zh-CN" dirty="0"/>
              <a:t> Flush</a:t>
            </a:r>
            <a:r>
              <a:rPr lang="zh-CN" altLang="en-US" dirty="0"/>
              <a:t>操作都不会对业务读写产生太大影响，比如这几种场景：</a:t>
            </a:r>
            <a:r>
              <a:rPr lang="en-US" altLang="zh-CN" dirty="0" err="1"/>
              <a:t>HBase</a:t>
            </a:r>
            <a:r>
              <a:rPr lang="zh-CN" altLang="en-US" dirty="0"/>
              <a:t>定期刷新</a:t>
            </a:r>
            <a:r>
              <a:rPr lang="en-US" altLang="zh-CN" dirty="0" err="1"/>
              <a:t>Memstore</a:t>
            </a:r>
            <a:r>
              <a:rPr lang="zh-CN" altLang="en-US" dirty="0"/>
              <a:t>、手动执行</a:t>
            </a:r>
            <a:r>
              <a:rPr lang="en-US" altLang="zh-CN" dirty="0"/>
              <a:t>flush</a:t>
            </a:r>
            <a:r>
              <a:rPr lang="zh-CN" altLang="en-US" dirty="0"/>
              <a:t>操作、触发</a:t>
            </a:r>
            <a:r>
              <a:rPr lang="en-US" altLang="zh-CN" dirty="0" err="1"/>
              <a:t>Memstore</a:t>
            </a:r>
            <a:r>
              <a:rPr lang="zh-CN" altLang="en-US" dirty="0"/>
              <a:t>级别限制、触发</a:t>
            </a:r>
            <a:r>
              <a:rPr lang="en-US" altLang="zh-CN" dirty="0" err="1"/>
              <a:t>HLog</a:t>
            </a:r>
            <a:r>
              <a:rPr lang="zh-CN" altLang="en-US" dirty="0"/>
              <a:t>数量限制以及触发</a:t>
            </a:r>
            <a:r>
              <a:rPr lang="en-US" altLang="zh-CN" dirty="0"/>
              <a:t>Region</a:t>
            </a:r>
            <a:r>
              <a:rPr lang="zh-CN" altLang="en-US" dirty="0"/>
              <a:t>级别限制等，这几种场景只会阻塞对应</a:t>
            </a:r>
            <a:r>
              <a:rPr lang="en-US" altLang="zh-CN" dirty="0"/>
              <a:t>Region</a:t>
            </a:r>
            <a:r>
              <a:rPr lang="zh-CN" altLang="en-US" dirty="0"/>
              <a:t>上的写请求，阻塞时间很短，毫秒级别。</a:t>
            </a:r>
          </a:p>
          <a:p>
            <a:endParaRPr lang="zh-CN" altLang="en-US" dirty="0"/>
          </a:p>
          <a:p>
            <a:endParaRPr lang="zh-CN" altLang="en-US" dirty="0"/>
          </a:p>
          <a:p>
            <a:r>
              <a:rPr lang="zh-CN" altLang="en-US" dirty="0"/>
              <a:t>影响较大</a:t>
            </a:r>
          </a:p>
          <a:p>
            <a:endParaRPr lang="zh-CN" altLang="en-US" dirty="0"/>
          </a:p>
          <a:p>
            <a:r>
              <a:rPr lang="zh-CN" altLang="en-US" dirty="0"/>
              <a:t>然而一旦触发</a:t>
            </a:r>
            <a:r>
              <a:rPr lang="en-US" altLang="zh-CN" dirty="0"/>
              <a:t>Region Server</a:t>
            </a:r>
            <a:r>
              <a:rPr lang="zh-CN" altLang="en-US" dirty="0"/>
              <a:t>级别限制导致</a:t>
            </a:r>
            <a:r>
              <a:rPr lang="en-US" altLang="zh-CN" dirty="0"/>
              <a:t>flush</a:t>
            </a:r>
            <a:r>
              <a:rPr lang="zh-CN" altLang="en-US" dirty="0"/>
              <a:t>，就会对用户请求产生较大的影响。会阻塞所有落在该</a:t>
            </a:r>
            <a:r>
              <a:rPr lang="en-US" altLang="zh-CN" dirty="0"/>
              <a:t>Region Server</a:t>
            </a:r>
            <a:r>
              <a:rPr lang="zh-CN" altLang="en-US" dirty="0"/>
              <a:t>上的更新操作，阻塞时间很长，甚至可以达到分钟级别。一般情况下</a:t>
            </a:r>
            <a:r>
              <a:rPr lang="en-US" altLang="zh-CN" dirty="0"/>
              <a:t>Region Server</a:t>
            </a:r>
            <a:r>
              <a:rPr lang="zh-CN" altLang="en-US" dirty="0"/>
              <a:t>级别限制很难触发，但在一些极端情况下也不排除有触发的可能，下面分析一种可能触发这种</a:t>
            </a:r>
            <a:r>
              <a:rPr lang="en-US" altLang="zh-CN" dirty="0"/>
              <a:t>flush</a:t>
            </a:r>
            <a:r>
              <a:rPr lang="zh-CN" altLang="en-US" dirty="0"/>
              <a:t>操作的场景：</a:t>
            </a:r>
          </a:p>
          <a:p>
            <a:endParaRPr lang="zh-CN" altLang="en-US" dirty="0"/>
          </a:p>
        </p:txBody>
      </p:sp>
    </p:spTree>
    <p:extLst>
      <p:ext uri="{BB962C8B-B14F-4D97-AF65-F5344CB8AC3E}">
        <p14:creationId xmlns:p14="http://schemas.microsoft.com/office/powerpoint/2010/main" val="240283606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Memstore</a:t>
            </a:r>
            <a:r>
              <a:rPr lang="en-US" altLang="zh-CN" dirty="0"/>
              <a:t> Flush</a:t>
            </a:r>
            <a:r>
              <a:rPr lang="zh-CN" altLang="en-US" dirty="0"/>
              <a:t>对业务读写的影响</a:t>
            </a:r>
          </a:p>
        </p:txBody>
      </p:sp>
      <p:sp>
        <p:nvSpPr>
          <p:cNvPr id="4" name="矩形 3"/>
          <p:cNvSpPr/>
          <p:nvPr/>
        </p:nvSpPr>
        <p:spPr>
          <a:xfrm>
            <a:off x="583663" y="1380439"/>
            <a:ext cx="11183113" cy="4275528"/>
          </a:xfrm>
          <a:prstGeom prst="rect">
            <a:avLst/>
          </a:prstGeom>
        </p:spPr>
        <p:txBody>
          <a:bodyPr wrap="square">
            <a:spAutoFit/>
          </a:bodyPr>
          <a:lstStyle/>
          <a:p>
            <a:pPr>
              <a:lnSpc>
                <a:spcPct val="150000"/>
              </a:lnSpc>
            </a:pPr>
            <a:r>
              <a:rPr lang="zh-CN" altLang="en-US" sz="1400" dirty="0"/>
              <a:t>相关</a:t>
            </a:r>
            <a:r>
              <a:rPr lang="en-US" altLang="zh-CN" sz="1400" dirty="0"/>
              <a:t>JVM</a:t>
            </a:r>
            <a:r>
              <a:rPr lang="zh-CN" altLang="en-US" sz="1400" dirty="0"/>
              <a:t>配置以及</a:t>
            </a:r>
            <a:r>
              <a:rPr lang="en-US" altLang="zh-CN" sz="1400" dirty="0" err="1"/>
              <a:t>HBase</a:t>
            </a:r>
            <a:r>
              <a:rPr lang="zh-CN" altLang="en-US" sz="1400" dirty="0"/>
              <a:t>配置：</a:t>
            </a:r>
          </a:p>
          <a:p>
            <a:pPr>
              <a:lnSpc>
                <a:spcPct val="150000"/>
              </a:lnSpc>
            </a:pPr>
            <a:r>
              <a:rPr lang="en-US" altLang="zh-CN" sz="1400" dirty="0" err="1" smtClean="0"/>
              <a:t>maxHeap</a:t>
            </a:r>
            <a:r>
              <a:rPr lang="en-US" altLang="zh-CN" sz="1400" dirty="0" smtClean="0"/>
              <a:t> </a:t>
            </a:r>
            <a:r>
              <a:rPr lang="en-US" altLang="zh-CN" sz="1400" dirty="0"/>
              <a:t>= 71</a:t>
            </a:r>
          </a:p>
          <a:p>
            <a:pPr>
              <a:lnSpc>
                <a:spcPct val="150000"/>
              </a:lnSpc>
            </a:pPr>
            <a:r>
              <a:rPr lang="en-US" altLang="zh-CN" sz="1400" dirty="0" err="1"/>
              <a:t>hbase.regionserver.global.memstore.upperLimit</a:t>
            </a:r>
            <a:r>
              <a:rPr lang="en-US" altLang="zh-CN" sz="1400" dirty="0"/>
              <a:t> = 0.35</a:t>
            </a:r>
          </a:p>
          <a:p>
            <a:pPr>
              <a:lnSpc>
                <a:spcPct val="150000"/>
              </a:lnSpc>
            </a:pPr>
            <a:r>
              <a:rPr lang="en-US" altLang="zh-CN" sz="1400" dirty="0" err="1"/>
              <a:t>hbase.regionserver.global.memstore.lowerLimit</a:t>
            </a:r>
            <a:r>
              <a:rPr lang="en-US" altLang="zh-CN" sz="1400" dirty="0"/>
              <a:t> = 0.30</a:t>
            </a:r>
          </a:p>
          <a:p>
            <a:pPr>
              <a:lnSpc>
                <a:spcPct val="150000"/>
              </a:lnSpc>
            </a:pPr>
            <a:r>
              <a:rPr lang="zh-CN" altLang="en-US" sz="1400" dirty="0">
                <a:solidFill>
                  <a:schemeClr val="accent2">
                    <a:lumMod val="75000"/>
                  </a:schemeClr>
                </a:solidFill>
                <a:latin typeface="仿宋"/>
                <a:ea typeface="仿宋"/>
                <a:cs typeface="仿宋"/>
              </a:rPr>
              <a:t>基于上述配置，可以得到触发</a:t>
            </a:r>
            <a:r>
              <a:rPr lang="en-US" altLang="zh-CN" sz="1400" dirty="0">
                <a:solidFill>
                  <a:schemeClr val="accent2">
                    <a:lumMod val="75000"/>
                  </a:schemeClr>
                </a:solidFill>
                <a:latin typeface="仿宋"/>
                <a:ea typeface="仿宋"/>
                <a:cs typeface="仿宋"/>
              </a:rPr>
              <a:t>Region Server</a:t>
            </a:r>
            <a:r>
              <a:rPr lang="zh-CN" altLang="en-US" sz="1400" dirty="0">
                <a:solidFill>
                  <a:schemeClr val="accent2">
                    <a:lumMod val="75000"/>
                  </a:schemeClr>
                </a:solidFill>
                <a:latin typeface="仿宋"/>
                <a:ea typeface="仿宋"/>
                <a:cs typeface="仿宋"/>
              </a:rPr>
              <a:t>级别的总</a:t>
            </a:r>
            <a:r>
              <a:rPr lang="en-US" altLang="zh-CN" sz="1400" dirty="0" err="1">
                <a:solidFill>
                  <a:schemeClr val="accent2">
                    <a:lumMod val="75000"/>
                  </a:schemeClr>
                </a:solidFill>
                <a:latin typeface="仿宋"/>
                <a:ea typeface="仿宋"/>
                <a:cs typeface="仿宋"/>
              </a:rPr>
              <a:t>Memstore</a:t>
            </a:r>
            <a:r>
              <a:rPr lang="zh-CN" altLang="en-US" sz="1400" dirty="0">
                <a:solidFill>
                  <a:schemeClr val="accent2">
                    <a:lumMod val="75000"/>
                  </a:schemeClr>
                </a:solidFill>
                <a:latin typeface="仿宋"/>
                <a:ea typeface="仿宋"/>
                <a:cs typeface="仿宋"/>
              </a:rPr>
              <a:t>内存和为</a:t>
            </a:r>
            <a:r>
              <a:rPr lang="en-US" altLang="zh-CN" sz="1400" dirty="0">
                <a:solidFill>
                  <a:schemeClr val="accent2">
                    <a:lumMod val="75000"/>
                  </a:schemeClr>
                </a:solidFill>
                <a:latin typeface="仿宋"/>
                <a:ea typeface="仿宋"/>
                <a:cs typeface="仿宋"/>
              </a:rPr>
              <a:t>24.9G</a:t>
            </a:r>
            <a:r>
              <a:rPr lang="zh-CN" altLang="en-US" sz="1400" dirty="0">
                <a:solidFill>
                  <a:schemeClr val="accent2">
                    <a:lumMod val="75000"/>
                  </a:schemeClr>
                </a:solidFill>
                <a:latin typeface="仿宋"/>
                <a:ea typeface="仿宋"/>
                <a:cs typeface="仿宋"/>
              </a:rPr>
              <a:t>，如下所示</a:t>
            </a:r>
            <a:r>
              <a:rPr lang="zh-CN" altLang="en-US" sz="1400" dirty="0" smtClean="0">
                <a:solidFill>
                  <a:schemeClr val="accent2">
                    <a:lumMod val="75000"/>
                  </a:schemeClr>
                </a:solidFill>
                <a:latin typeface="仿宋"/>
                <a:ea typeface="仿宋"/>
                <a:cs typeface="仿宋"/>
              </a:rPr>
              <a:t>：</a:t>
            </a:r>
            <a:endParaRPr lang="zh-CN" altLang="en-US" sz="1400" dirty="0">
              <a:solidFill>
                <a:schemeClr val="accent2">
                  <a:lumMod val="75000"/>
                </a:schemeClr>
              </a:solidFill>
              <a:latin typeface="仿宋"/>
              <a:ea typeface="仿宋"/>
              <a:cs typeface="仿宋"/>
            </a:endParaRPr>
          </a:p>
          <a:p>
            <a:pPr>
              <a:lnSpc>
                <a:spcPct val="150000"/>
              </a:lnSpc>
            </a:pPr>
            <a:r>
              <a:rPr lang="en-US" altLang="zh-CN" sz="1400" dirty="0" smtClean="0"/>
              <a:t>[</a:t>
            </a:r>
            <a:r>
              <a:rPr lang="en-US" altLang="zh-CN" sz="1400" dirty="0"/>
              <a:t>regionserver60020] </a:t>
            </a:r>
            <a:r>
              <a:rPr lang="en-US" altLang="zh-CN" sz="1400" dirty="0" err="1"/>
              <a:t>regionserver.MemStoreFlusher</a:t>
            </a:r>
            <a:r>
              <a:rPr lang="en-US" altLang="zh-CN" sz="1400" dirty="0"/>
              <a:t>: </a:t>
            </a:r>
            <a:r>
              <a:rPr lang="en-US" altLang="zh-CN" sz="1400" dirty="0" err="1"/>
              <a:t>globalMemStoreLimit</a:t>
            </a:r>
            <a:r>
              <a:rPr lang="en-US" altLang="zh-CN" sz="1400" dirty="0"/>
              <a:t>=24.9 G, </a:t>
            </a:r>
            <a:r>
              <a:rPr lang="en-US" altLang="zh-CN" sz="1400" dirty="0" err="1"/>
              <a:t>globalMemStoreLimitLowMark</a:t>
            </a:r>
            <a:r>
              <a:rPr lang="en-US" altLang="zh-CN" sz="1400" dirty="0"/>
              <a:t>=21.3 G, </a:t>
            </a:r>
            <a:r>
              <a:rPr lang="en-US" altLang="zh-CN" sz="1400" dirty="0" err="1"/>
              <a:t>maxHeap</a:t>
            </a:r>
            <a:r>
              <a:rPr lang="en-US" altLang="zh-CN" sz="1400" dirty="0"/>
              <a:t>=71 </a:t>
            </a:r>
            <a:r>
              <a:rPr lang="en-US" altLang="zh-CN" sz="1400" dirty="0" smtClean="0"/>
              <a:t>G</a:t>
            </a:r>
          </a:p>
          <a:p>
            <a:pPr>
              <a:lnSpc>
                <a:spcPct val="150000"/>
              </a:lnSpc>
            </a:pPr>
            <a:endParaRPr lang="en-US" altLang="zh-CN" sz="1400" dirty="0"/>
          </a:p>
          <a:p>
            <a:pPr>
              <a:lnSpc>
                <a:spcPct val="150000"/>
              </a:lnSpc>
            </a:pPr>
            <a:r>
              <a:rPr lang="zh-CN" altLang="en-US" sz="1400" dirty="0">
                <a:latin typeface="仿宋"/>
                <a:ea typeface="仿宋"/>
                <a:cs typeface="仿宋"/>
              </a:rPr>
              <a:t>假设每个</a:t>
            </a:r>
            <a:r>
              <a:rPr lang="en-US" altLang="zh-CN" sz="1400" dirty="0" err="1">
                <a:latin typeface="仿宋"/>
                <a:ea typeface="仿宋"/>
                <a:cs typeface="仿宋"/>
              </a:rPr>
              <a:t>Memstore</a:t>
            </a:r>
            <a:r>
              <a:rPr lang="zh-CN" altLang="en-US" sz="1400" dirty="0">
                <a:latin typeface="仿宋"/>
                <a:ea typeface="仿宋"/>
                <a:cs typeface="仿宋"/>
              </a:rPr>
              <a:t>大小为默认</a:t>
            </a:r>
            <a:r>
              <a:rPr lang="en-US" altLang="zh-CN" sz="1400" dirty="0">
                <a:latin typeface="仿宋"/>
                <a:ea typeface="仿宋"/>
                <a:cs typeface="仿宋"/>
              </a:rPr>
              <a:t>128M</a:t>
            </a:r>
            <a:r>
              <a:rPr lang="zh-CN" altLang="en-US" sz="1400" dirty="0">
                <a:latin typeface="仿宋"/>
                <a:ea typeface="仿宋"/>
                <a:cs typeface="仿宋"/>
              </a:rPr>
              <a:t>，在上述配置下如果每个</a:t>
            </a:r>
            <a:r>
              <a:rPr lang="en-US" altLang="zh-CN" sz="1400" dirty="0">
                <a:latin typeface="仿宋"/>
                <a:ea typeface="仿宋"/>
                <a:cs typeface="仿宋"/>
              </a:rPr>
              <a:t>Region</a:t>
            </a:r>
            <a:r>
              <a:rPr lang="zh-CN" altLang="en-US" sz="1400" dirty="0">
                <a:latin typeface="仿宋"/>
                <a:ea typeface="仿宋"/>
                <a:cs typeface="仿宋"/>
              </a:rPr>
              <a:t>有两个</a:t>
            </a:r>
            <a:r>
              <a:rPr lang="en-US" altLang="zh-CN" sz="1400" dirty="0" err="1">
                <a:latin typeface="仿宋"/>
                <a:ea typeface="仿宋"/>
                <a:cs typeface="仿宋"/>
              </a:rPr>
              <a:t>Memstore</a:t>
            </a:r>
            <a:r>
              <a:rPr lang="zh-CN" altLang="en-US" sz="1400" dirty="0">
                <a:latin typeface="仿宋"/>
                <a:ea typeface="仿宋"/>
                <a:cs typeface="仿宋"/>
              </a:rPr>
              <a:t>，整个</a:t>
            </a:r>
            <a:r>
              <a:rPr lang="en-US" altLang="zh-CN" sz="1400" dirty="0">
                <a:latin typeface="仿宋"/>
                <a:ea typeface="仿宋"/>
                <a:cs typeface="仿宋"/>
              </a:rPr>
              <a:t>Region Server</a:t>
            </a:r>
            <a:r>
              <a:rPr lang="zh-CN" altLang="en-US" sz="1400" dirty="0">
                <a:latin typeface="仿宋"/>
                <a:ea typeface="仿宋"/>
                <a:cs typeface="仿宋"/>
              </a:rPr>
              <a:t>上运行了</a:t>
            </a:r>
            <a:r>
              <a:rPr lang="en-US" altLang="zh-CN" sz="1400" dirty="0">
                <a:latin typeface="仿宋"/>
                <a:ea typeface="仿宋"/>
                <a:cs typeface="仿宋"/>
              </a:rPr>
              <a:t>100</a:t>
            </a:r>
            <a:r>
              <a:rPr lang="zh-CN" altLang="en-US" sz="1400" dirty="0">
                <a:latin typeface="仿宋"/>
                <a:ea typeface="仿宋"/>
                <a:cs typeface="仿宋"/>
              </a:rPr>
              <a:t>个</a:t>
            </a:r>
            <a:r>
              <a:rPr lang="en-US" altLang="zh-CN" sz="1400" dirty="0">
                <a:latin typeface="仿宋"/>
                <a:ea typeface="仿宋"/>
                <a:cs typeface="仿宋"/>
              </a:rPr>
              <a:t>region</a:t>
            </a:r>
            <a:r>
              <a:rPr lang="zh-CN" altLang="en-US" sz="1400" dirty="0">
                <a:latin typeface="仿宋"/>
                <a:ea typeface="仿宋"/>
                <a:cs typeface="仿宋"/>
              </a:rPr>
              <a:t>，根据计算可得总消耗内存 </a:t>
            </a:r>
            <a:r>
              <a:rPr lang="en-US" altLang="zh-CN" sz="1400" dirty="0">
                <a:latin typeface="仿宋"/>
                <a:ea typeface="仿宋"/>
                <a:cs typeface="仿宋"/>
              </a:rPr>
              <a:t>= 128M * 100 * 2 = 25.6G &gt; 24.9G</a:t>
            </a:r>
            <a:r>
              <a:rPr lang="zh-CN" altLang="en-US" sz="1400" dirty="0">
                <a:latin typeface="仿宋"/>
                <a:ea typeface="仿宋"/>
                <a:cs typeface="仿宋"/>
              </a:rPr>
              <a:t>，很显然，这种情况下就会触发</a:t>
            </a:r>
            <a:r>
              <a:rPr lang="en-US" altLang="zh-CN" sz="1400" dirty="0">
                <a:latin typeface="仿宋"/>
                <a:ea typeface="仿宋"/>
                <a:cs typeface="仿宋"/>
              </a:rPr>
              <a:t>Region Server</a:t>
            </a:r>
            <a:r>
              <a:rPr lang="zh-CN" altLang="en-US" sz="1400" dirty="0">
                <a:latin typeface="仿宋"/>
                <a:ea typeface="仿宋"/>
                <a:cs typeface="仿宋"/>
              </a:rPr>
              <a:t>级别限制，对用户影响相当大。</a:t>
            </a:r>
          </a:p>
          <a:p>
            <a:pPr>
              <a:lnSpc>
                <a:spcPct val="150000"/>
              </a:lnSpc>
            </a:pPr>
            <a:endParaRPr lang="zh-CN" altLang="en-US" sz="1400" dirty="0">
              <a:latin typeface="仿宋"/>
              <a:ea typeface="仿宋"/>
              <a:cs typeface="仿宋"/>
            </a:endParaRPr>
          </a:p>
          <a:p>
            <a:pPr>
              <a:lnSpc>
                <a:spcPct val="150000"/>
              </a:lnSpc>
            </a:pPr>
            <a:r>
              <a:rPr lang="zh-CN" altLang="en-US" sz="1400" dirty="0">
                <a:latin typeface="仿宋"/>
                <a:ea typeface="仿宋"/>
                <a:cs typeface="仿宋"/>
              </a:rPr>
              <a:t>根据上面的分析，导致触发</a:t>
            </a:r>
            <a:r>
              <a:rPr lang="en-US" altLang="zh-CN" sz="1400" dirty="0">
                <a:latin typeface="仿宋"/>
                <a:ea typeface="仿宋"/>
                <a:cs typeface="仿宋"/>
              </a:rPr>
              <a:t>Region Server</a:t>
            </a:r>
            <a:r>
              <a:rPr lang="zh-CN" altLang="en-US" sz="1400" dirty="0">
                <a:latin typeface="仿宋"/>
                <a:ea typeface="仿宋"/>
                <a:cs typeface="仿宋"/>
              </a:rPr>
              <a:t>级别限制的因素主要有一个</a:t>
            </a:r>
            <a:r>
              <a:rPr lang="en-US" altLang="zh-CN" sz="1400" dirty="0">
                <a:latin typeface="仿宋"/>
                <a:ea typeface="仿宋"/>
                <a:cs typeface="仿宋"/>
              </a:rPr>
              <a:t>Region Server</a:t>
            </a:r>
            <a:r>
              <a:rPr lang="zh-CN" altLang="en-US" sz="1400" dirty="0">
                <a:latin typeface="仿宋"/>
                <a:ea typeface="仿宋"/>
                <a:cs typeface="仿宋"/>
              </a:rPr>
              <a:t>上运行的</a:t>
            </a:r>
            <a:r>
              <a:rPr lang="en-US" altLang="zh-CN" sz="1400" dirty="0">
                <a:latin typeface="仿宋"/>
                <a:ea typeface="仿宋"/>
                <a:cs typeface="仿宋"/>
              </a:rPr>
              <a:t>Region</a:t>
            </a:r>
            <a:r>
              <a:rPr lang="zh-CN" altLang="en-US" sz="1400" dirty="0">
                <a:latin typeface="仿宋"/>
                <a:ea typeface="仿宋"/>
                <a:cs typeface="仿宋"/>
              </a:rPr>
              <a:t>总数，一个是</a:t>
            </a:r>
            <a:r>
              <a:rPr lang="en-US" altLang="zh-CN" sz="1400" dirty="0">
                <a:latin typeface="仿宋"/>
                <a:ea typeface="仿宋"/>
                <a:cs typeface="仿宋"/>
              </a:rPr>
              <a:t>Region</a:t>
            </a:r>
            <a:r>
              <a:rPr lang="zh-CN" altLang="en-US" sz="1400" dirty="0">
                <a:latin typeface="仿宋"/>
                <a:ea typeface="仿宋"/>
                <a:cs typeface="仿宋"/>
              </a:rPr>
              <a:t>上的</a:t>
            </a:r>
            <a:r>
              <a:rPr lang="en-US" altLang="zh-CN" sz="1400" dirty="0">
                <a:latin typeface="仿宋"/>
                <a:ea typeface="仿宋"/>
                <a:cs typeface="仿宋"/>
              </a:rPr>
              <a:t>Store</a:t>
            </a:r>
            <a:r>
              <a:rPr lang="zh-CN" altLang="en-US" sz="1400" dirty="0">
                <a:latin typeface="仿宋"/>
                <a:ea typeface="仿宋"/>
                <a:cs typeface="仿宋"/>
              </a:rPr>
              <a:t>数（即表的</a:t>
            </a:r>
            <a:r>
              <a:rPr lang="en-US" altLang="zh-CN" sz="1400" dirty="0" err="1">
                <a:latin typeface="仿宋"/>
                <a:ea typeface="仿宋"/>
                <a:cs typeface="仿宋"/>
              </a:rPr>
              <a:t>ColumnFamily</a:t>
            </a:r>
            <a:r>
              <a:rPr lang="zh-CN" altLang="en-US" sz="1400" dirty="0">
                <a:latin typeface="仿宋"/>
                <a:ea typeface="仿宋"/>
                <a:cs typeface="仿宋"/>
              </a:rPr>
              <a:t>数）。对于前者，根据读写请求量一般建议线上一个</a:t>
            </a:r>
            <a:r>
              <a:rPr lang="en-US" altLang="zh-CN" sz="1400" dirty="0">
                <a:latin typeface="仿宋"/>
                <a:ea typeface="仿宋"/>
                <a:cs typeface="仿宋"/>
              </a:rPr>
              <a:t>Region Server</a:t>
            </a:r>
            <a:r>
              <a:rPr lang="zh-CN" altLang="en-US" sz="1400" dirty="0">
                <a:latin typeface="仿宋"/>
                <a:ea typeface="仿宋"/>
                <a:cs typeface="仿宋"/>
              </a:rPr>
              <a:t>上运行的</a:t>
            </a:r>
            <a:r>
              <a:rPr lang="en-US" altLang="zh-CN" sz="1400" dirty="0">
                <a:latin typeface="仿宋"/>
                <a:ea typeface="仿宋"/>
                <a:cs typeface="仿宋"/>
              </a:rPr>
              <a:t>Region</a:t>
            </a:r>
            <a:r>
              <a:rPr lang="zh-CN" altLang="en-US" sz="1400" dirty="0">
                <a:latin typeface="仿宋"/>
                <a:ea typeface="仿宋"/>
                <a:cs typeface="仿宋"/>
              </a:rPr>
              <a:t>保持在</a:t>
            </a:r>
            <a:r>
              <a:rPr lang="en-US" altLang="zh-CN" sz="1400" dirty="0">
                <a:latin typeface="仿宋"/>
                <a:ea typeface="仿宋"/>
                <a:cs typeface="仿宋"/>
              </a:rPr>
              <a:t>50~80</a:t>
            </a:r>
            <a:r>
              <a:rPr lang="zh-CN" altLang="en-US" sz="1400" dirty="0">
                <a:latin typeface="仿宋"/>
                <a:ea typeface="仿宋"/>
                <a:cs typeface="仿宋"/>
              </a:rPr>
              <a:t>个左右，太小的话会浪费资源，太大的话有可能触发其他异常；对于后者，建议</a:t>
            </a:r>
            <a:r>
              <a:rPr lang="en-US" altLang="zh-CN" sz="1400" dirty="0" err="1">
                <a:latin typeface="仿宋"/>
                <a:ea typeface="仿宋"/>
                <a:cs typeface="仿宋"/>
              </a:rPr>
              <a:t>ColumnFamily</a:t>
            </a:r>
            <a:r>
              <a:rPr lang="zh-CN" altLang="en-US" sz="1400" dirty="0">
                <a:latin typeface="仿宋"/>
                <a:ea typeface="仿宋"/>
                <a:cs typeface="仿宋"/>
              </a:rPr>
              <a:t>越少越好，如果从逻辑上确实需要多个</a:t>
            </a:r>
            <a:r>
              <a:rPr lang="en-US" altLang="zh-CN" sz="1400" dirty="0" err="1">
                <a:latin typeface="仿宋"/>
                <a:ea typeface="仿宋"/>
                <a:cs typeface="仿宋"/>
              </a:rPr>
              <a:t>ColumnFamily</a:t>
            </a:r>
            <a:r>
              <a:rPr lang="zh-CN" altLang="en-US" sz="1400" dirty="0">
                <a:latin typeface="仿宋"/>
                <a:ea typeface="仿宋"/>
                <a:cs typeface="仿宋"/>
              </a:rPr>
              <a:t>，最好控制在</a:t>
            </a:r>
            <a:r>
              <a:rPr lang="en-US" altLang="zh-CN" sz="1400" dirty="0">
                <a:latin typeface="仿宋"/>
                <a:ea typeface="仿宋"/>
                <a:cs typeface="仿宋"/>
              </a:rPr>
              <a:t>3</a:t>
            </a:r>
            <a:r>
              <a:rPr lang="zh-CN" altLang="en-US" sz="1400" dirty="0">
                <a:latin typeface="仿宋"/>
                <a:ea typeface="仿宋"/>
                <a:cs typeface="仿宋"/>
              </a:rPr>
              <a:t>个以内。</a:t>
            </a:r>
          </a:p>
        </p:txBody>
      </p:sp>
    </p:spTree>
    <p:extLst>
      <p:ext uri="{BB962C8B-B14F-4D97-AF65-F5344CB8AC3E}">
        <p14:creationId xmlns:p14="http://schemas.microsoft.com/office/powerpoint/2010/main" val="311510077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HBase</a:t>
            </a:r>
            <a:r>
              <a:rPr lang="zh-CN" altLang="en-US" dirty="0" smtClean="0"/>
              <a:t>写路径</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70268" y="1384848"/>
            <a:ext cx="6629399" cy="3971925"/>
          </a:xfrm>
          <a:prstGeom prst="rect">
            <a:avLst/>
          </a:prstGeom>
        </p:spPr>
      </p:pic>
      <p:sp>
        <p:nvSpPr>
          <p:cNvPr id="6" name="矩形 5"/>
          <p:cNvSpPr/>
          <p:nvPr/>
        </p:nvSpPr>
        <p:spPr>
          <a:xfrm>
            <a:off x="604059" y="1384848"/>
            <a:ext cx="4209010" cy="4662815"/>
          </a:xfrm>
          <a:prstGeom prst="rect">
            <a:avLst/>
          </a:prstGeom>
        </p:spPr>
        <p:txBody>
          <a:bodyPr wrap="square">
            <a:spAutoFit/>
          </a:bodyPr>
          <a:lstStyle/>
          <a:p>
            <a:pPr>
              <a:lnSpc>
                <a:spcPct val="150000"/>
              </a:lnSpc>
            </a:pPr>
            <a:r>
              <a:rPr lang="en-US" altLang="zh-CN" dirty="0">
                <a:solidFill>
                  <a:schemeClr val="accent2">
                    <a:lumMod val="75000"/>
                  </a:schemeClr>
                </a:solidFill>
              </a:rPr>
              <a:t>Step 1</a:t>
            </a:r>
            <a:r>
              <a:rPr lang="en-US" altLang="zh-CN" dirty="0"/>
              <a:t>: </a:t>
            </a:r>
            <a:r>
              <a:rPr lang="en-US" altLang="zh-CN" sz="1400" dirty="0"/>
              <a:t>Whenever the client has a write request, the client writes the data to the WAL (Write Ahead Log). - The edits are then appended at the end of the WAL file.- This WAL file is maintained in every Region Server and Region Server uses it to recover data which is not committed to the disk</a:t>
            </a:r>
            <a:r>
              <a:rPr lang="en-US" altLang="zh-CN" sz="1400" dirty="0" smtClean="0"/>
              <a:t>.</a:t>
            </a:r>
          </a:p>
          <a:p>
            <a:pPr>
              <a:lnSpc>
                <a:spcPct val="150000"/>
              </a:lnSpc>
            </a:pPr>
            <a:r>
              <a:rPr lang="en-US" altLang="zh-CN" dirty="0" smtClean="0">
                <a:solidFill>
                  <a:schemeClr val="accent2">
                    <a:lumMod val="75000"/>
                  </a:schemeClr>
                </a:solidFill>
              </a:rPr>
              <a:t>Step </a:t>
            </a:r>
            <a:r>
              <a:rPr lang="en-US" altLang="zh-CN" dirty="0">
                <a:solidFill>
                  <a:schemeClr val="accent2">
                    <a:lumMod val="75000"/>
                  </a:schemeClr>
                </a:solidFill>
              </a:rPr>
              <a:t>2</a:t>
            </a:r>
            <a:r>
              <a:rPr lang="en-US" altLang="zh-CN" dirty="0"/>
              <a:t>: </a:t>
            </a:r>
            <a:r>
              <a:rPr lang="en-US" altLang="zh-CN" sz="1400" dirty="0" smtClean="0"/>
              <a:t>Once data is written to the WAL, then it is copied to the </a:t>
            </a:r>
            <a:r>
              <a:rPr lang="en-US" altLang="zh-CN" sz="1400" dirty="0" err="1" smtClean="0"/>
              <a:t>MemStore</a:t>
            </a:r>
            <a:r>
              <a:rPr lang="en-US" altLang="zh-CN" sz="1400" dirty="0" smtClean="0"/>
              <a:t>.</a:t>
            </a:r>
          </a:p>
          <a:p>
            <a:pPr>
              <a:lnSpc>
                <a:spcPct val="150000"/>
              </a:lnSpc>
            </a:pPr>
            <a:r>
              <a:rPr lang="en-US" altLang="zh-CN" dirty="0" smtClean="0">
                <a:solidFill>
                  <a:schemeClr val="accent2">
                    <a:lumMod val="75000"/>
                  </a:schemeClr>
                </a:solidFill>
              </a:rPr>
              <a:t>Step 3</a:t>
            </a:r>
            <a:r>
              <a:rPr lang="en-US" altLang="zh-CN" dirty="0" smtClean="0"/>
              <a:t>: </a:t>
            </a:r>
            <a:r>
              <a:rPr lang="en-US" altLang="zh-CN" sz="1400" dirty="0" smtClean="0"/>
              <a:t>Once the data is placed in </a:t>
            </a:r>
            <a:r>
              <a:rPr lang="en-US" altLang="zh-CN" sz="1400" dirty="0" err="1" smtClean="0"/>
              <a:t>MemStore</a:t>
            </a:r>
            <a:r>
              <a:rPr lang="en-US" altLang="zh-CN" sz="1400" dirty="0" smtClean="0"/>
              <a:t>, then the client receives the acknowledgment.</a:t>
            </a:r>
          </a:p>
          <a:p>
            <a:pPr>
              <a:lnSpc>
                <a:spcPct val="150000"/>
              </a:lnSpc>
            </a:pPr>
            <a:r>
              <a:rPr lang="en-US" altLang="zh-CN" dirty="0" smtClean="0">
                <a:solidFill>
                  <a:schemeClr val="accent2">
                    <a:lumMod val="75000"/>
                  </a:schemeClr>
                </a:solidFill>
              </a:rPr>
              <a:t>Step </a:t>
            </a:r>
            <a:r>
              <a:rPr lang="en-US" altLang="zh-CN" dirty="0">
                <a:solidFill>
                  <a:schemeClr val="accent2">
                    <a:lumMod val="75000"/>
                  </a:schemeClr>
                </a:solidFill>
              </a:rPr>
              <a:t>4</a:t>
            </a:r>
            <a:r>
              <a:rPr lang="en-US" altLang="zh-CN" dirty="0"/>
              <a:t>: </a:t>
            </a:r>
            <a:r>
              <a:rPr lang="en-US" altLang="zh-CN" sz="1400" dirty="0"/>
              <a:t>When the </a:t>
            </a:r>
            <a:r>
              <a:rPr lang="en-US" altLang="zh-CN" sz="1400" dirty="0" err="1"/>
              <a:t>MemStore</a:t>
            </a:r>
            <a:r>
              <a:rPr lang="en-US" altLang="zh-CN" sz="1400" dirty="0"/>
              <a:t> reaches the threshold, it dumps or commits the data into a </a:t>
            </a:r>
            <a:r>
              <a:rPr lang="en-US" altLang="zh-CN" sz="1400" dirty="0" err="1"/>
              <a:t>HFile</a:t>
            </a:r>
            <a:r>
              <a:rPr lang="en-US" altLang="zh-CN" sz="1400" dirty="0"/>
              <a:t>.</a:t>
            </a:r>
            <a:endParaRPr lang="zh-CN" altLang="en-US" sz="1400" dirty="0"/>
          </a:p>
        </p:txBody>
      </p:sp>
    </p:spTree>
    <p:extLst>
      <p:ext uri="{BB962C8B-B14F-4D97-AF65-F5344CB8AC3E}">
        <p14:creationId xmlns:p14="http://schemas.microsoft.com/office/powerpoint/2010/main" val="78432005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客户端写流程</a:t>
            </a:r>
            <a:endParaRPr lang="zh-CN" altLang="en-US" dirty="0"/>
          </a:p>
        </p:txBody>
      </p:sp>
      <p:sp>
        <p:nvSpPr>
          <p:cNvPr id="4" name="矩形 3"/>
          <p:cNvSpPr/>
          <p:nvPr/>
        </p:nvSpPr>
        <p:spPr>
          <a:xfrm>
            <a:off x="668724" y="1059118"/>
            <a:ext cx="10979385" cy="5245024"/>
          </a:xfrm>
          <a:prstGeom prst="rect">
            <a:avLst/>
          </a:prstGeom>
        </p:spPr>
        <p:txBody>
          <a:bodyPr wrap="square">
            <a:spAutoFit/>
          </a:bodyPr>
          <a:lstStyle/>
          <a:p>
            <a:pPr>
              <a:lnSpc>
                <a:spcPct val="150000"/>
              </a:lnSpc>
            </a:pPr>
            <a:endParaRPr lang="zh-CN" altLang="en-US" sz="1400" b="1" dirty="0">
              <a:latin typeface="仿宋"/>
              <a:ea typeface="仿宋"/>
              <a:cs typeface="仿宋"/>
            </a:endParaRPr>
          </a:p>
          <a:p>
            <a:pPr marL="285750" indent="-285750">
              <a:lnSpc>
                <a:spcPct val="150000"/>
              </a:lnSpc>
              <a:buFont typeface="Wingdings" charset="2"/>
              <a:buChar char="l"/>
            </a:pPr>
            <a:r>
              <a:rPr lang="zh-CN" altLang="en-US" sz="1400" b="1" dirty="0">
                <a:latin typeface="仿宋"/>
                <a:ea typeface="仿宋"/>
                <a:cs typeface="仿宋"/>
              </a:rPr>
              <a:t>（</a:t>
            </a:r>
            <a:r>
              <a:rPr lang="en-US" altLang="zh-CN" sz="1400" b="1" dirty="0">
                <a:latin typeface="仿宋"/>
                <a:ea typeface="仿宋"/>
                <a:cs typeface="仿宋"/>
              </a:rPr>
              <a:t>1</a:t>
            </a:r>
            <a:r>
              <a:rPr lang="zh-CN" altLang="en-US" sz="1400" b="1" dirty="0">
                <a:latin typeface="仿宋"/>
                <a:ea typeface="仿宋"/>
                <a:cs typeface="仿宋"/>
              </a:rPr>
              <a:t>）用户提交</a:t>
            </a:r>
            <a:r>
              <a:rPr lang="en-US" altLang="zh-CN" sz="1400" b="1" dirty="0">
                <a:latin typeface="仿宋"/>
                <a:ea typeface="仿宋"/>
                <a:cs typeface="仿宋"/>
              </a:rPr>
              <a:t>put</a:t>
            </a:r>
            <a:r>
              <a:rPr lang="zh-CN" altLang="en-US" sz="1400" b="1" dirty="0">
                <a:latin typeface="仿宋"/>
                <a:ea typeface="仿宋"/>
                <a:cs typeface="仿宋"/>
              </a:rPr>
              <a:t>请求后，</a:t>
            </a:r>
            <a:r>
              <a:rPr lang="en-US" altLang="zh-CN" sz="1400" b="1" dirty="0" err="1">
                <a:latin typeface="仿宋"/>
                <a:ea typeface="仿宋"/>
                <a:cs typeface="仿宋"/>
              </a:rPr>
              <a:t>HBase</a:t>
            </a:r>
            <a:r>
              <a:rPr lang="zh-CN" altLang="en-US" sz="1400" b="1" dirty="0">
                <a:latin typeface="仿宋"/>
                <a:ea typeface="仿宋"/>
                <a:cs typeface="仿宋"/>
              </a:rPr>
              <a:t>客户端会将</a:t>
            </a:r>
            <a:r>
              <a:rPr lang="en-US" altLang="zh-CN" sz="1400" b="1" dirty="0">
                <a:latin typeface="仿宋"/>
                <a:ea typeface="仿宋"/>
                <a:cs typeface="仿宋"/>
              </a:rPr>
              <a:t>put</a:t>
            </a:r>
            <a:r>
              <a:rPr lang="zh-CN" altLang="en-US" sz="1400" b="1" dirty="0">
                <a:latin typeface="仿宋"/>
                <a:ea typeface="仿宋"/>
                <a:cs typeface="仿宋"/>
              </a:rPr>
              <a:t>请求添加到本地</a:t>
            </a:r>
            <a:r>
              <a:rPr lang="en-US" altLang="zh-CN" sz="1400" b="1" dirty="0">
                <a:latin typeface="仿宋"/>
                <a:ea typeface="仿宋"/>
                <a:cs typeface="仿宋"/>
              </a:rPr>
              <a:t>buffer</a:t>
            </a:r>
            <a:r>
              <a:rPr lang="zh-CN" altLang="en-US" sz="1400" b="1" dirty="0">
                <a:latin typeface="仿宋"/>
                <a:ea typeface="仿宋"/>
                <a:cs typeface="仿宋"/>
              </a:rPr>
              <a:t>中，符合一定条件就会通过</a:t>
            </a:r>
            <a:r>
              <a:rPr lang="en-US" altLang="zh-CN" sz="1400" b="1" dirty="0" err="1">
                <a:latin typeface="仿宋"/>
                <a:ea typeface="仿宋"/>
                <a:cs typeface="仿宋"/>
              </a:rPr>
              <a:t>AsyncProcess</a:t>
            </a:r>
            <a:r>
              <a:rPr lang="zh-CN" altLang="en-US" sz="1400" b="1" dirty="0">
                <a:latin typeface="仿宋"/>
                <a:ea typeface="仿宋"/>
                <a:cs typeface="仿宋"/>
              </a:rPr>
              <a:t>异步批量提交。</a:t>
            </a:r>
            <a:r>
              <a:rPr lang="en-US" altLang="zh-CN" sz="1400" b="1" dirty="0" err="1">
                <a:latin typeface="仿宋"/>
                <a:ea typeface="仿宋"/>
                <a:cs typeface="仿宋"/>
              </a:rPr>
              <a:t>HBase</a:t>
            </a:r>
            <a:r>
              <a:rPr lang="zh-CN" altLang="en-US" sz="1400" b="1" dirty="0">
                <a:latin typeface="仿宋"/>
                <a:ea typeface="仿宋"/>
                <a:cs typeface="仿宋"/>
              </a:rPr>
              <a:t>默认设置</a:t>
            </a:r>
            <a:r>
              <a:rPr lang="en-US" altLang="zh-CN" sz="1400" b="1" dirty="0" err="1">
                <a:latin typeface="仿宋"/>
                <a:ea typeface="仿宋"/>
                <a:cs typeface="仿宋"/>
              </a:rPr>
              <a:t>autoflush</a:t>
            </a:r>
            <a:r>
              <a:rPr lang="en-US" altLang="zh-CN" sz="1400" b="1" dirty="0">
                <a:latin typeface="仿宋"/>
                <a:ea typeface="仿宋"/>
                <a:cs typeface="仿宋"/>
              </a:rPr>
              <a:t>=true</a:t>
            </a:r>
            <a:r>
              <a:rPr lang="zh-CN" altLang="en-US" sz="1400" b="1" dirty="0">
                <a:latin typeface="仿宋"/>
                <a:ea typeface="仿宋"/>
                <a:cs typeface="仿宋"/>
              </a:rPr>
              <a:t>，表示</a:t>
            </a:r>
            <a:r>
              <a:rPr lang="en-US" altLang="zh-CN" sz="1400" b="1" dirty="0">
                <a:latin typeface="仿宋"/>
                <a:ea typeface="仿宋"/>
                <a:cs typeface="仿宋"/>
              </a:rPr>
              <a:t>put</a:t>
            </a:r>
            <a:r>
              <a:rPr lang="zh-CN" altLang="en-US" sz="1400" b="1" dirty="0">
                <a:latin typeface="仿宋"/>
                <a:ea typeface="仿宋"/>
                <a:cs typeface="仿宋"/>
              </a:rPr>
              <a:t>请求直接会提交给服务器进行处理；用户可以设置</a:t>
            </a:r>
            <a:r>
              <a:rPr lang="en-US" altLang="zh-CN" sz="1400" b="1" dirty="0" err="1">
                <a:latin typeface="仿宋"/>
                <a:ea typeface="仿宋"/>
                <a:cs typeface="仿宋"/>
              </a:rPr>
              <a:t>autoflush</a:t>
            </a:r>
            <a:r>
              <a:rPr lang="en-US" altLang="zh-CN" sz="1400" b="1" dirty="0">
                <a:latin typeface="仿宋"/>
                <a:ea typeface="仿宋"/>
                <a:cs typeface="仿宋"/>
              </a:rPr>
              <a:t>=false</a:t>
            </a:r>
            <a:r>
              <a:rPr lang="zh-CN" altLang="en-US" sz="1400" b="1" dirty="0">
                <a:latin typeface="仿宋"/>
                <a:ea typeface="仿宋"/>
                <a:cs typeface="仿宋"/>
              </a:rPr>
              <a:t>，这样的话</a:t>
            </a:r>
            <a:r>
              <a:rPr lang="en-US" altLang="zh-CN" sz="1400" b="1" dirty="0">
                <a:latin typeface="仿宋"/>
                <a:ea typeface="仿宋"/>
                <a:cs typeface="仿宋"/>
              </a:rPr>
              <a:t>put</a:t>
            </a:r>
            <a:r>
              <a:rPr lang="zh-CN" altLang="en-US" sz="1400" b="1" dirty="0">
                <a:latin typeface="仿宋"/>
                <a:ea typeface="仿宋"/>
                <a:cs typeface="仿宋"/>
              </a:rPr>
              <a:t>请求会首先放到本地</a:t>
            </a:r>
            <a:r>
              <a:rPr lang="en-US" altLang="zh-CN" sz="1400" b="1" dirty="0">
                <a:latin typeface="仿宋"/>
                <a:ea typeface="仿宋"/>
                <a:cs typeface="仿宋"/>
              </a:rPr>
              <a:t>buffer</a:t>
            </a:r>
            <a:r>
              <a:rPr lang="zh-CN" altLang="en-US" sz="1400" b="1" dirty="0">
                <a:latin typeface="仿宋"/>
                <a:ea typeface="仿宋"/>
                <a:cs typeface="仿宋"/>
              </a:rPr>
              <a:t>，等到本地</a:t>
            </a:r>
            <a:r>
              <a:rPr lang="en-US" altLang="zh-CN" sz="1400" b="1" dirty="0">
                <a:latin typeface="仿宋"/>
                <a:ea typeface="仿宋"/>
                <a:cs typeface="仿宋"/>
              </a:rPr>
              <a:t>buffer</a:t>
            </a:r>
            <a:r>
              <a:rPr lang="zh-CN" altLang="en-US" sz="1400" b="1" dirty="0">
                <a:latin typeface="仿宋"/>
                <a:ea typeface="仿宋"/>
                <a:cs typeface="仿宋"/>
              </a:rPr>
              <a:t>大小超过一定阈值（默认为</a:t>
            </a:r>
            <a:r>
              <a:rPr lang="en-US" altLang="zh-CN" sz="1400" b="1" dirty="0">
                <a:latin typeface="仿宋"/>
                <a:ea typeface="仿宋"/>
                <a:cs typeface="仿宋"/>
              </a:rPr>
              <a:t>2M</a:t>
            </a:r>
            <a:r>
              <a:rPr lang="zh-CN" altLang="en-US" sz="1400" b="1" dirty="0">
                <a:latin typeface="仿宋"/>
                <a:ea typeface="仿宋"/>
                <a:cs typeface="仿宋"/>
              </a:rPr>
              <a:t>，可以通过配置文件配置）之后才会提交。很显然，后者采用</a:t>
            </a:r>
            <a:r>
              <a:rPr lang="en-US" altLang="zh-CN" sz="1400" b="1" dirty="0">
                <a:latin typeface="仿宋"/>
                <a:ea typeface="仿宋"/>
                <a:cs typeface="仿宋"/>
              </a:rPr>
              <a:t>group commit</a:t>
            </a:r>
            <a:r>
              <a:rPr lang="zh-CN" altLang="en-US" sz="1400" b="1" dirty="0">
                <a:latin typeface="仿宋"/>
                <a:ea typeface="仿宋"/>
                <a:cs typeface="仿宋"/>
              </a:rPr>
              <a:t>机制提交请求，可以极大地提升写入性能，但是因为没有保护机制，如果客户端崩溃的话会导致提交的请求丢失</a:t>
            </a:r>
            <a:r>
              <a:rPr lang="zh-CN" altLang="en-US" sz="1400" b="1" dirty="0" smtClean="0">
                <a:latin typeface="仿宋"/>
                <a:ea typeface="仿宋"/>
                <a:cs typeface="仿宋"/>
              </a:rPr>
              <a:t>。</a:t>
            </a:r>
            <a:endParaRPr lang="en-US" altLang="zh-CN" sz="1400" b="1" dirty="0" smtClean="0">
              <a:latin typeface="仿宋"/>
              <a:ea typeface="仿宋"/>
              <a:cs typeface="仿宋"/>
            </a:endParaRPr>
          </a:p>
          <a:p>
            <a:pPr lvl="1">
              <a:lnSpc>
                <a:spcPct val="150000"/>
              </a:lnSpc>
            </a:pPr>
            <a:endParaRPr lang="en-US" altLang="zh-CN" sz="1400" b="1" dirty="0" smtClean="0">
              <a:latin typeface="仿宋"/>
              <a:ea typeface="仿宋"/>
              <a:cs typeface="仿宋"/>
            </a:endParaRPr>
          </a:p>
          <a:p>
            <a:pPr lvl="1">
              <a:lnSpc>
                <a:spcPct val="150000"/>
              </a:lnSpc>
            </a:pPr>
            <a:r>
              <a:rPr lang="zh-CN" altLang="zh-CN" sz="1400" b="1" dirty="0" smtClean="0">
                <a:latin typeface="仿宋"/>
                <a:ea typeface="仿宋"/>
                <a:cs typeface="仿宋"/>
              </a:rPr>
              <a:t> </a:t>
            </a:r>
            <a:r>
              <a:rPr lang="zh-CN" altLang="en-US" sz="1400" b="1" dirty="0" smtClean="0">
                <a:latin typeface="仿宋"/>
                <a:ea typeface="仿宋"/>
                <a:cs typeface="仿宋"/>
              </a:rPr>
              <a:t>    </a:t>
            </a:r>
            <a:r>
              <a:rPr lang="en-US" altLang="zh-CN" sz="1400" b="1" dirty="0" err="1" smtClean="0">
                <a:latin typeface="仿宋"/>
                <a:ea typeface="仿宋"/>
                <a:cs typeface="仿宋"/>
              </a:rPr>
              <a:t>BufferedMutator</a:t>
            </a:r>
            <a:r>
              <a:rPr lang="zh-CN" altLang="en-US" sz="1400" b="1" dirty="0" smtClean="0">
                <a:latin typeface="仿宋"/>
                <a:ea typeface="仿宋"/>
                <a:cs typeface="仿宋"/>
              </a:rPr>
              <a:t> </a:t>
            </a:r>
            <a:r>
              <a:rPr lang="en-US" altLang="zh-CN" sz="1400" b="1" dirty="0" err="1" smtClean="0">
                <a:latin typeface="仿宋"/>
                <a:ea typeface="仿宋"/>
                <a:cs typeface="仿宋"/>
              </a:rPr>
              <a:t>mutator</a:t>
            </a:r>
            <a:r>
              <a:rPr lang="zh-CN" altLang="en-US" sz="1400" b="1" dirty="0" smtClean="0">
                <a:latin typeface="仿宋"/>
                <a:ea typeface="仿宋"/>
                <a:cs typeface="仿宋"/>
              </a:rPr>
              <a:t> </a:t>
            </a:r>
            <a:r>
              <a:rPr lang="en-US" altLang="zh-CN" sz="1400" b="1" dirty="0" smtClean="0">
                <a:latin typeface="仿宋"/>
                <a:ea typeface="仿宋"/>
                <a:cs typeface="仿宋"/>
              </a:rPr>
              <a:t>= </a:t>
            </a:r>
            <a:r>
              <a:rPr lang="en-US" altLang="zh-CN" sz="1400" b="1" dirty="0" err="1">
                <a:latin typeface="仿宋"/>
                <a:ea typeface="仿宋"/>
                <a:cs typeface="仿宋"/>
              </a:rPr>
              <a:t>connection.getBufferedMutator</a:t>
            </a:r>
            <a:r>
              <a:rPr lang="en-US" altLang="zh-CN" sz="1400" b="1" dirty="0">
                <a:latin typeface="仿宋"/>
                <a:ea typeface="仿宋"/>
                <a:cs typeface="仿宋"/>
              </a:rPr>
              <a:t>(p)</a:t>
            </a:r>
            <a:r>
              <a:rPr lang="en-US" altLang="zh-CN" sz="1400" b="1" dirty="0" smtClean="0">
                <a:latin typeface="仿宋"/>
                <a:ea typeface="仿宋"/>
                <a:cs typeface="仿宋"/>
              </a:rPr>
              <a:t>;</a:t>
            </a:r>
          </a:p>
          <a:p>
            <a:pPr lvl="1">
              <a:lnSpc>
                <a:spcPct val="150000"/>
              </a:lnSpc>
            </a:pPr>
            <a:r>
              <a:rPr lang="zh-CN" altLang="en-US" sz="1400" b="1" dirty="0" smtClean="0">
                <a:latin typeface="仿宋"/>
                <a:ea typeface="仿宋"/>
                <a:cs typeface="仿宋"/>
              </a:rPr>
              <a:t>    </a:t>
            </a:r>
            <a:r>
              <a:rPr lang="en-US" altLang="zh-CN" sz="1400" b="1" dirty="0" err="1" smtClean="0">
                <a:latin typeface="仿宋"/>
                <a:ea typeface="仿宋"/>
                <a:cs typeface="仿宋"/>
              </a:rPr>
              <a:t>mutator.mutate</a:t>
            </a:r>
            <a:r>
              <a:rPr lang="en-US" altLang="zh-CN" sz="1400" b="1" dirty="0">
                <a:latin typeface="仿宋"/>
                <a:ea typeface="仿宋"/>
                <a:cs typeface="仿宋"/>
              </a:rPr>
              <a:t>(put);</a:t>
            </a:r>
            <a:endParaRPr lang="en-US" altLang="zh-CN" sz="1400" b="1" dirty="0" smtClean="0">
              <a:latin typeface="仿宋"/>
              <a:ea typeface="仿宋"/>
              <a:cs typeface="仿宋"/>
            </a:endParaRPr>
          </a:p>
          <a:p>
            <a:pPr lvl="1">
              <a:lnSpc>
                <a:spcPct val="150000"/>
              </a:lnSpc>
            </a:pPr>
            <a:r>
              <a:rPr lang="zh-CN" altLang="en-US" sz="1400" b="1" dirty="0" smtClean="0">
                <a:latin typeface="仿宋"/>
                <a:ea typeface="仿宋"/>
                <a:cs typeface="仿宋"/>
              </a:rPr>
              <a:t>    </a:t>
            </a:r>
            <a:r>
              <a:rPr lang="en-US" altLang="zh-CN" sz="1400" b="1" dirty="0" smtClean="0">
                <a:latin typeface="仿宋"/>
                <a:ea typeface="仿宋"/>
                <a:cs typeface="仿宋"/>
              </a:rPr>
              <a:t>Table</a:t>
            </a:r>
            <a:r>
              <a:rPr lang="zh-CN" altLang="en-US" sz="1400" b="1" dirty="0" smtClean="0">
                <a:latin typeface="仿宋"/>
                <a:ea typeface="仿宋"/>
                <a:cs typeface="仿宋"/>
              </a:rPr>
              <a:t> </a:t>
            </a:r>
            <a:r>
              <a:rPr lang="en-US" altLang="zh-CN" sz="1400" b="1" dirty="0" smtClean="0">
                <a:latin typeface="仿宋"/>
                <a:ea typeface="仿宋"/>
                <a:cs typeface="仿宋"/>
              </a:rPr>
              <a:t>table </a:t>
            </a:r>
            <a:r>
              <a:rPr lang="en-US" altLang="zh-CN" sz="1400" b="1" dirty="0">
                <a:latin typeface="仿宋"/>
                <a:ea typeface="仿宋"/>
                <a:cs typeface="仿宋"/>
              </a:rPr>
              <a:t>= </a:t>
            </a:r>
            <a:r>
              <a:rPr lang="en-US" altLang="zh-CN" sz="1400" b="1" dirty="0" err="1">
                <a:latin typeface="仿宋"/>
                <a:ea typeface="仿宋"/>
                <a:cs typeface="仿宋"/>
              </a:rPr>
              <a:t>connection.getTable</a:t>
            </a:r>
            <a:r>
              <a:rPr lang="en-US" altLang="zh-CN" sz="1400" b="1" dirty="0">
                <a:latin typeface="仿宋"/>
                <a:ea typeface="仿宋"/>
                <a:cs typeface="仿宋"/>
              </a:rPr>
              <a:t>(</a:t>
            </a:r>
            <a:r>
              <a:rPr lang="en-US" altLang="zh-CN" sz="1400" b="1" dirty="0" err="1">
                <a:latin typeface="仿宋"/>
                <a:ea typeface="仿宋"/>
                <a:cs typeface="仿宋"/>
              </a:rPr>
              <a:t>TableName.</a:t>
            </a:r>
            <a:r>
              <a:rPr lang="en-US" altLang="zh-CN" sz="1400" b="1" i="1" dirty="0" err="1">
                <a:latin typeface="仿宋"/>
                <a:ea typeface="仿宋"/>
                <a:cs typeface="仿宋"/>
              </a:rPr>
              <a:t>valueOf</a:t>
            </a:r>
            <a:r>
              <a:rPr lang="en-US" altLang="zh-CN" sz="1400" b="1" dirty="0" smtClean="0">
                <a:latin typeface="仿宋"/>
                <a:ea typeface="仿宋"/>
                <a:cs typeface="仿宋"/>
              </a:rPr>
              <a:t>(</a:t>
            </a:r>
            <a:r>
              <a:rPr lang="en-US" altLang="zh-CN" sz="1400" b="1" dirty="0" err="1" smtClean="0">
                <a:latin typeface="仿宋"/>
                <a:ea typeface="仿宋"/>
                <a:cs typeface="仿宋"/>
              </a:rPr>
              <a:t>tableName</a:t>
            </a:r>
            <a:r>
              <a:rPr lang="en-US" altLang="zh-CN" sz="1400" b="1" dirty="0">
                <a:latin typeface="仿宋"/>
                <a:ea typeface="仿宋"/>
                <a:cs typeface="仿宋"/>
              </a:rPr>
              <a:t>))</a:t>
            </a:r>
            <a:r>
              <a:rPr lang="en-US" altLang="zh-CN" sz="1400" b="1" dirty="0" smtClean="0">
                <a:latin typeface="仿宋"/>
                <a:ea typeface="仿宋"/>
                <a:cs typeface="仿宋"/>
              </a:rPr>
              <a:t>;</a:t>
            </a:r>
          </a:p>
          <a:p>
            <a:pPr lvl="1">
              <a:lnSpc>
                <a:spcPct val="150000"/>
              </a:lnSpc>
            </a:pPr>
            <a:r>
              <a:rPr lang="zh-CN" altLang="en-US" sz="1400" b="1" dirty="0" smtClean="0">
                <a:latin typeface="仿宋"/>
                <a:ea typeface="仿宋"/>
                <a:cs typeface="仿宋"/>
              </a:rPr>
              <a:t>    </a:t>
            </a:r>
            <a:r>
              <a:rPr lang="en-US" altLang="zh-CN" sz="1400" b="1" dirty="0" err="1" smtClean="0">
                <a:latin typeface="仿宋"/>
                <a:ea typeface="仿宋"/>
                <a:cs typeface="仿宋"/>
              </a:rPr>
              <a:t>table.put</a:t>
            </a:r>
            <a:r>
              <a:rPr lang="en-US" altLang="zh-CN" sz="1400" b="1" dirty="0">
                <a:latin typeface="仿宋"/>
                <a:ea typeface="仿宋"/>
                <a:cs typeface="仿宋"/>
              </a:rPr>
              <a:t>(put);</a:t>
            </a:r>
            <a:endParaRPr lang="zh-CN" altLang="en-US" sz="1400" b="1" dirty="0">
              <a:latin typeface="仿宋"/>
              <a:ea typeface="仿宋"/>
              <a:cs typeface="仿宋"/>
            </a:endParaRPr>
          </a:p>
          <a:p>
            <a:pPr>
              <a:lnSpc>
                <a:spcPct val="150000"/>
              </a:lnSpc>
            </a:pPr>
            <a:endParaRPr lang="zh-CN" altLang="en-US" sz="1400" b="1" dirty="0">
              <a:latin typeface="仿宋"/>
              <a:ea typeface="仿宋"/>
              <a:cs typeface="仿宋"/>
            </a:endParaRPr>
          </a:p>
          <a:p>
            <a:pPr marL="285750" indent="-285750">
              <a:lnSpc>
                <a:spcPct val="150000"/>
              </a:lnSpc>
              <a:buFont typeface="Wingdings" charset="2"/>
              <a:buChar char="l"/>
            </a:pPr>
            <a:r>
              <a:rPr lang="zh-CN" altLang="en-US" sz="1400" b="1" dirty="0">
                <a:latin typeface="仿宋"/>
                <a:ea typeface="仿宋"/>
                <a:cs typeface="仿宋"/>
              </a:rPr>
              <a:t>（</a:t>
            </a:r>
            <a:r>
              <a:rPr lang="en-US" altLang="zh-CN" sz="1400" b="1" dirty="0">
                <a:latin typeface="仿宋"/>
                <a:ea typeface="仿宋"/>
                <a:cs typeface="仿宋"/>
              </a:rPr>
              <a:t>2</a:t>
            </a:r>
            <a:r>
              <a:rPr lang="zh-CN" altLang="en-US" sz="1400" b="1" dirty="0">
                <a:latin typeface="仿宋"/>
                <a:ea typeface="仿宋"/>
                <a:cs typeface="仿宋"/>
              </a:rPr>
              <a:t>）在提交之前，</a:t>
            </a:r>
            <a:r>
              <a:rPr lang="en-US" altLang="zh-CN" sz="1400" b="1" dirty="0" err="1">
                <a:latin typeface="仿宋"/>
                <a:ea typeface="仿宋"/>
                <a:cs typeface="仿宋"/>
              </a:rPr>
              <a:t>HBase</a:t>
            </a:r>
            <a:r>
              <a:rPr lang="zh-CN" altLang="en-US" sz="1400" b="1" dirty="0">
                <a:latin typeface="仿宋"/>
                <a:ea typeface="仿宋"/>
                <a:cs typeface="仿宋"/>
              </a:rPr>
              <a:t>会</a:t>
            </a:r>
            <a:r>
              <a:rPr lang="zh-CN" altLang="en-US" sz="1400" b="1" dirty="0" smtClean="0">
                <a:latin typeface="仿宋"/>
                <a:ea typeface="仿宋"/>
                <a:cs typeface="仿宋"/>
              </a:rPr>
              <a:t>在元数据表</a:t>
            </a:r>
            <a:r>
              <a:rPr lang="zh-CN" altLang="zh-CN" sz="1400" b="1" dirty="0">
                <a:latin typeface="仿宋"/>
                <a:ea typeface="仿宋"/>
                <a:cs typeface="仿宋"/>
              </a:rPr>
              <a:t>.</a:t>
            </a:r>
            <a:r>
              <a:rPr lang="en-US" altLang="zh-CN" sz="1400" b="1" dirty="0" smtClean="0">
                <a:latin typeface="仿宋"/>
                <a:ea typeface="仿宋"/>
                <a:cs typeface="仿宋"/>
              </a:rPr>
              <a:t>meta.(2.0</a:t>
            </a:r>
            <a:r>
              <a:rPr lang="zh-CN" altLang="en-US" sz="1400" b="1" dirty="0" smtClean="0">
                <a:latin typeface="仿宋"/>
                <a:ea typeface="仿宋"/>
                <a:cs typeface="仿宋"/>
              </a:rPr>
              <a:t>中</a:t>
            </a:r>
            <a:r>
              <a:rPr lang="en-US" altLang="zh-CN" sz="1400" b="1" dirty="0" err="1" smtClean="0">
                <a:latin typeface="仿宋"/>
                <a:ea typeface="仿宋"/>
                <a:cs typeface="仿宋"/>
              </a:rPr>
              <a:t>hbase:meata</a:t>
            </a:r>
            <a:r>
              <a:rPr lang="en-US" altLang="zh-CN" sz="1400" b="1" dirty="0" smtClean="0">
                <a:latin typeface="仿宋"/>
                <a:ea typeface="仿宋"/>
                <a:cs typeface="仿宋"/>
              </a:rPr>
              <a:t>)</a:t>
            </a:r>
            <a:r>
              <a:rPr lang="zh-CN" altLang="en-US" sz="1400" b="1" dirty="0" smtClean="0">
                <a:latin typeface="仿宋"/>
                <a:ea typeface="仿宋"/>
                <a:cs typeface="仿宋"/>
              </a:rPr>
              <a:t>中根据</a:t>
            </a:r>
            <a:r>
              <a:rPr lang="en-US" altLang="zh-CN" sz="1400" b="1" dirty="0" err="1">
                <a:latin typeface="仿宋"/>
                <a:ea typeface="仿宋"/>
                <a:cs typeface="仿宋"/>
              </a:rPr>
              <a:t>rowkey</a:t>
            </a:r>
            <a:r>
              <a:rPr lang="zh-CN" altLang="en-US" sz="1400" b="1" dirty="0">
                <a:latin typeface="仿宋"/>
                <a:ea typeface="仿宋"/>
                <a:cs typeface="仿宋"/>
              </a:rPr>
              <a:t>找到它们归属的</a:t>
            </a:r>
            <a:r>
              <a:rPr lang="en-US" altLang="zh-CN" sz="1400" b="1" dirty="0">
                <a:latin typeface="仿宋"/>
                <a:ea typeface="仿宋"/>
                <a:cs typeface="仿宋"/>
              </a:rPr>
              <a:t>region server</a:t>
            </a:r>
            <a:r>
              <a:rPr lang="zh-CN" altLang="en-US" sz="1400" b="1" dirty="0">
                <a:latin typeface="仿宋"/>
                <a:ea typeface="仿宋"/>
                <a:cs typeface="仿宋"/>
              </a:rPr>
              <a:t>，这个定位的过程是通过</a:t>
            </a:r>
            <a:r>
              <a:rPr lang="en-US" altLang="zh-CN" sz="1400" b="1" dirty="0" err="1">
                <a:latin typeface="仿宋"/>
                <a:ea typeface="仿宋"/>
                <a:cs typeface="仿宋"/>
              </a:rPr>
              <a:t>HConnection</a:t>
            </a:r>
            <a:r>
              <a:rPr lang="zh-CN" altLang="en-US" sz="1400" b="1" dirty="0">
                <a:latin typeface="仿宋"/>
                <a:ea typeface="仿宋"/>
                <a:cs typeface="仿宋"/>
              </a:rPr>
              <a:t>的</a:t>
            </a:r>
            <a:r>
              <a:rPr lang="en-US" altLang="zh-CN" sz="1400" b="1" dirty="0" err="1">
                <a:latin typeface="仿宋"/>
                <a:ea typeface="仿宋"/>
                <a:cs typeface="仿宋"/>
              </a:rPr>
              <a:t>locateRegion</a:t>
            </a:r>
            <a:r>
              <a:rPr lang="zh-CN" altLang="en-US" sz="1400" b="1" dirty="0">
                <a:latin typeface="仿宋"/>
                <a:ea typeface="仿宋"/>
                <a:cs typeface="仿宋"/>
              </a:rPr>
              <a:t>方法获得的。如果是批量请求的话还会把这些</a:t>
            </a:r>
            <a:r>
              <a:rPr lang="en-US" altLang="zh-CN" sz="1400" b="1" dirty="0" err="1">
                <a:latin typeface="仿宋"/>
                <a:ea typeface="仿宋"/>
                <a:cs typeface="仿宋"/>
              </a:rPr>
              <a:t>rowkey</a:t>
            </a:r>
            <a:r>
              <a:rPr lang="zh-CN" altLang="en-US" sz="1400" b="1" dirty="0">
                <a:latin typeface="仿宋"/>
                <a:ea typeface="仿宋"/>
                <a:cs typeface="仿宋"/>
              </a:rPr>
              <a:t>按照</a:t>
            </a:r>
            <a:r>
              <a:rPr lang="en-US" altLang="zh-CN" sz="1400" b="1" dirty="0" err="1">
                <a:latin typeface="仿宋"/>
                <a:ea typeface="仿宋"/>
                <a:cs typeface="仿宋"/>
              </a:rPr>
              <a:t>HRegionLocation</a:t>
            </a:r>
            <a:r>
              <a:rPr lang="zh-CN" altLang="en-US" sz="1400" b="1" dirty="0">
                <a:latin typeface="仿宋"/>
                <a:ea typeface="仿宋"/>
                <a:cs typeface="仿宋"/>
              </a:rPr>
              <a:t>分组，每个分组可以对应一次</a:t>
            </a:r>
            <a:r>
              <a:rPr lang="en-US" altLang="zh-CN" sz="1400" b="1" dirty="0">
                <a:latin typeface="仿宋"/>
                <a:ea typeface="仿宋"/>
                <a:cs typeface="仿宋"/>
              </a:rPr>
              <a:t>RPC</a:t>
            </a:r>
            <a:r>
              <a:rPr lang="zh-CN" altLang="en-US" sz="1400" b="1" dirty="0">
                <a:latin typeface="仿宋"/>
                <a:ea typeface="仿宋"/>
                <a:cs typeface="仿宋"/>
              </a:rPr>
              <a:t>请求</a:t>
            </a:r>
            <a:r>
              <a:rPr lang="zh-CN" altLang="en-US" sz="1400" b="1" dirty="0" smtClean="0">
                <a:latin typeface="仿宋"/>
                <a:ea typeface="仿宋"/>
                <a:cs typeface="仿宋"/>
              </a:rPr>
              <a:t>。</a:t>
            </a:r>
            <a:endParaRPr lang="zh-CN" altLang="en-US" sz="1400" b="1" dirty="0">
              <a:latin typeface="仿宋"/>
              <a:ea typeface="仿宋"/>
              <a:cs typeface="仿宋"/>
            </a:endParaRPr>
          </a:p>
          <a:p>
            <a:pPr marL="285750" indent="-285750">
              <a:lnSpc>
                <a:spcPct val="150000"/>
              </a:lnSpc>
              <a:buFont typeface="Wingdings" charset="2"/>
              <a:buChar char="l"/>
            </a:pPr>
            <a:r>
              <a:rPr lang="zh-CN" altLang="en-US" sz="1400" b="1" dirty="0">
                <a:latin typeface="仿宋"/>
                <a:ea typeface="仿宋"/>
                <a:cs typeface="仿宋"/>
              </a:rPr>
              <a:t>（</a:t>
            </a:r>
            <a:r>
              <a:rPr lang="en-US" altLang="zh-CN" sz="1400" b="1" dirty="0">
                <a:latin typeface="仿宋"/>
                <a:ea typeface="仿宋"/>
                <a:cs typeface="仿宋"/>
              </a:rPr>
              <a:t>3</a:t>
            </a:r>
            <a:r>
              <a:rPr lang="zh-CN" altLang="en-US" sz="1400" b="1" dirty="0">
                <a:latin typeface="仿宋"/>
                <a:ea typeface="仿宋"/>
                <a:cs typeface="仿宋"/>
              </a:rPr>
              <a:t>）</a:t>
            </a:r>
            <a:r>
              <a:rPr lang="en-US" altLang="zh-CN" sz="1400" b="1" dirty="0" err="1">
                <a:latin typeface="仿宋"/>
                <a:ea typeface="仿宋"/>
                <a:cs typeface="仿宋"/>
              </a:rPr>
              <a:t>HBase</a:t>
            </a:r>
            <a:r>
              <a:rPr lang="zh-CN" altLang="en-US" sz="1400" b="1" dirty="0">
                <a:latin typeface="仿宋"/>
                <a:ea typeface="仿宋"/>
                <a:cs typeface="仿宋"/>
              </a:rPr>
              <a:t>会为每个</a:t>
            </a:r>
            <a:r>
              <a:rPr lang="en-US" altLang="zh-CN" sz="1400" b="1" dirty="0" err="1">
                <a:latin typeface="仿宋"/>
                <a:ea typeface="仿宋"/>
                <a:cs typeface="仿宋"/>
              </a:rPr>
              <a:t>HRegionLocation</a:t>
            </a:r>
            <a:r>
              <a:rPr lang="zh-CN" altLang="en-US" sz="1400" b="1" dirty="0">
                <a:latin typeface="仿宋"/>
                <a:ea typeface="仿宋"/>
                <a:cs typeface="仿宋"/>
              </a:rPr>
              <a:t>构造一个远程</a:t>
            </a:r>
            <a:r>
              <a:rPr lang="en-US" altLang="zh-CN" sz="1400" b="1" dirty="0">
                <a:latin typeface="仿宋"/>
                <a:ea typeface="仿宋"/>
                <a:cs typeface="仿宋"/>
              </a:rPr>
              <a:t>RPC</a:t>
            </a:r>
            <a:r>
              <a:rPr lang="zh-CN" altLang="en-US" sz="1400" b="1" dirty="0">
                <a:latin typeface="仿宋"/>
                <a:ea typeface="仿宋"/>
                <a:cs typeface="仿宋"/>
              </a:rPr>
              <a:t>请求</a:t>
            </a:r>
            <a:r>
              <a:rPr lang="en-US" altLang="zh-CN" sz="1400" b="1" dirty="0" err="1">
                <a:latin typeface="仿宋"/>
                <a:ea typeface="仿宋"/>
                <a:cs typeface="仿宋"/>
              </a:rPr>
              <a:t>MultiServerCallable</a:t>
            </a:r>
            <a:r>
              <a:rPr lang="en-US" altLang="zh-CN" sz="1400" b="1" dirty="0">
                <a:latin typeface="仿宋"/>
                <a:ea typeface="仿宋"/>
                <a:cs typeface="仿宋"/>
              </a:rPr>
              <a:t>&lt;Row&gt;</a:t>
            </a:r>
            <a:r>
              <a:rPr lang="zh-CN" altLang="en-US" sz="1400" b="1" dirty="0">
                <a:latin typeface="仿宋"/>
                <a:ea typeface="仿宋"/>
                <a:cs typeface="仿宋"/>
              </a:rPr>
              <a:t>，然后通过</a:t>
            </a:r>
            <a:r>
              <a:rPr lang="en-US" altLang="zh-CN" sz="1400" b="1" dirty="0" err="1">
                <a:latin typeface="仿宋"/>
                <a:ea typeface="仿宋"/>
                <a:cs typeface="仿宋"/>
              </a:rPr>
              <a:t>rpcCallerFactory</a:t>
            </a:r>
            <a:r>
              <a:rPr lang="en-US" altLang="zh-CN" sz="1400" b="1" dirty="0">
                <a:latin typeface="仿宋"/>
                <a:ea typeface="仿宋"/>
                <a:cs typeface="仿宋"/>
              </a:rPr>
              <a:t>.&lt;</a:t>
            </a:r>
            <a:r>
              <a:rPr lang="en-US" altLang="zh-CN" sz="1400" b="1" dirty="0" err="1">
                <a:latin typeface="仿宋"/>
                <a:ea typeface="仿宋"/>
                <a:cs typeface="仿宋"/>
              </a:rPr>
              <a:t>MultiResponse</a:t>
            </a:r>
            <a:r>
              <a:rPr lang="en-US" altLang="zh-CN" sz="1400" b="1" dirty="0">
                <a:latin typeface="仿宋"/>
                <a:ea typeface="仿宋"/>
                <a:cs typeface="仿宋"/>
              </a:rPr>
              <a:t>&gt; </a:t>
            </a:r>
            <a:r>
              <a:rPr lang="en-US" altLang="zh-CN" sz="1400" b="1" dirty="0" err="1">
                <a:latin typeface="仿宋"/>
                <a:ea typeface="仿宋"/>
                <a:cs typeface="仿宋"/>
              </a:rPr>
              <a:t>newCaller</a:t>
            </a:r>
            <a:r>
              <a:rPr lang="en-US" altLang="zh-CN" sz="1400" b="1" dirty="0">
                <a:latin typeface="仿宋"/>
                <a:ea typeface="仿宋"/>
                <a:cs typeface="仿宋"/>
              </a:rPr>
              <a:t>()</a:t>
            </a:r>
            <a:r>
              <a:rPr lang="zh-CN" altLang="en-US" sz="1400" b="1" dirty="0">
                <a:latin typeface="仿宋"/>
                <a:ea typeface="仿宋"/>
                <a:cs typeface="仿宋"/>
              </a:rPr>
              <a:t>执行调用，忽略掉失败重新提交和错误处理，客户端的提交操作到此结束。</a:t>
            </a:r>
          </a:p>
        </p:txBody>
      </p:sp>
    </p:spTree>
    <p:extLst>
      <p:ext uri="{BB962C8B-B14F-4D97-AF65-F5344CB8AC3E}">
        <p14:creationId xmlns:p14="http://schemas.microsoft.com/office/powerpoint/2010/main" val="323919989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en-US" dirty="0" smtClean="0"/>
              <a:t>SERVER</a:t>
            </a:r>
            <a:r>
              <a:rPr lang="zh-CN" altLang="en-US" dirty="0" smtClean="0"/>
              <a:t>端</a:t>
            </a:r>
            <a:r>
              <a:rPr lang="zh-CN" altLang="en-US" dirty="0"/>
              <a:t>写流程</a:t>
            </a:r>
          </a:p>
        </p:txBody>
      </p:sp>
      <p:pic>
        <p:nvPicPr>
          <p:cNvPr id="4" name="图片 3"/>
          <p:cNvPicPr>
            <a:picLocks noChangeAspect="1"/>
          </p:cNvPicPr>
          <p:nvPr/>
        </p:nvPicPr>
        <p:blipFill>
          <a:blip r:embed="rId2"/>
          <a:stretch>
            <a:fillRect/>
          </a:stretch>
        </p:blipFill>
        <p:spPr>
          <a:xfrm>
            <a:off x="3959766" y="1824572"/>
            <a:ext cx="3681697" cy="4170852"/>
          </a:xfrm>
          <a:prstGeom prst="rect">
            <a:avLst/>
          </a:prstGeom>
        </p:spPr>
      </p:pic>
    </p:spTree>
    <p:extLst>
      <p:ext uri="{BB962C8B-B14F-4D97-AF65-F5344CB8AC3E}">
        <p14:creationId xmlns:p14="http://schemas.microsoft.com/office/powerpoint/2010/main" val="395932098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en-US" dirty="0"/>
              <a:t>SERVER</a:t>
            </a:r>
            <a:r>
              <a:rPr lang="zh-CN" altLang="en-US" dirty="0"/>
              <a:t>端写流程</a:t>
            </a:r>
          </a:p>
        </p:txBody>
      </p:sp>
      <p:sp>
        <p:nvSpPr>
          <p:cNvPr id="4" name="矩形 3"/>
          <p:cNvSpPr/>
          <p:nvPr/>
        </p:nvSpPr>
        <p:spPr>
          <a:xfrm>
            <a:off x="619495" y="1164991"/>
            <a:ext cx="11229703" cy="5535683"/>
          </a:xfrm>
          <a:prstGeom prst="rect">
            <a:avLst/>
          </a:prstGeom>
        </p:spPr>
        <p:txBody>
          <a:bodyPr wrap="square">
            <a:spAutoFit/>
          </a:bodyPr>
          <a:lstStyle/>
          <a:p>
            <a:pPr>
              <a:lnSpc>
                <a:spcPct val="150000"/>
              </a:lnSpc>
            </a:pPr>
            <a:r>
              <a:rPr lang="zh-CN" altLang="en-US" sz="1400" dirty="0" smtClean="0">
                <a:latin typeface="仿宋" panose="02010609060101010101" pitchFamily="49" charset="-122"/>
                <a:ea typeface="仿宋" panose="02010609060101010101" pitchFamily="49" charset="-122"/>
              </a:rPr>
              <a:t>（</a:t>
            </a:r>
            <a:r>
              <a:rPr lang="en-US" altLang="zh-CN" sz="1400" dirty="0" smtClean="0">
                <a:latin typeface="仿宋" panose="02010609060101010101" pitchFamily="49" charset="-122"/>
                <a:ea typeface="仿宋" panose="02010609060101010101" pitchFamily="49" charset="-122"/>
              </a:rPr>
              <a:t>1</a:t>
            </a:r>
            <a:r>
              <a:rPr lang="zh-CN" altLang="en-US" sz="1400" dirty="0" smtClean="0">
                <a:latin typeface="仿宋" panose="02010609060101010101" pitchFamily="49" charset="-122"/>
                <a:ea typeface="仿宋" panose="02010609060101010101" pitchFamily="49" charset="-122"/>
              </a:rPr>
              <a:t>）</a:t>
            </a:r>
            <a:r>
              <a:rPr lang="en-US" altLang="zh-CN" sz="1400" dirty="0" err="1" smtClean="0">
                <a:latin typeface="仿宋" panose="02010609060101010101" pitchFamily="49" charset="-122"/>
                <a:ea typeface="仿宋" panose="02010609060101010101" pitchFamily="49" charset="-122"/>
              </a:rPr>
              <a:t>checkAndPrepare</a:t>
            </a:r>
            <a:r>
              <a:rPr lang="zh-CN" altLang="en-US" sz="1400" dirty="0" smtClean="0">
                <a:latin typeface="仿宋" panose="02010609060101010101" pitchFamily="49" charset="-122"/>
                <a:ea typeface="仿宋" panose="02010609060101010101" pitchFamily="49" charset="-122"/>
              </a:rPr>
              <a:t>：调用协处理器的预处理逻辑</a:t>
            </a:r>
            <a:endParaRPr lang="en-US" altLang="zh-CN" sz="1400" dirty="0" smtClean="0">
              <a:latin typeface="仿宋" panose="02010609060101010101" pitchFamily="49" charset="-122"/>
              <a:ea typeface="仿宋" panose="02010609060101010101" pitchFamily="49" charset="-122"/>
            </a:endParaRPr>
          </a:p>
          <a:p>
            <a:pPr>
              <a:lnSpc>
                <a:spcPct val="150000"/>
              </a:lnSpc>
            </a:pPr>
            <a:r>
              <a:rPr lang="zh-CN" altLang="en-US" sz="1400" dirty="0" smtClean="0">
                <a:latin typeface="仿宋" panose="02010609060101010101" pitchFamily="49" charset="-122"/>
                <a:ea typeface="仿宋" panose="02010609060101010101" pitchFamily="49" charset="-122"/>
              </a:rPr>
              <a:t>（</a:t>
            </a:r>
            <a:r>
              <a:rPr lang="en-US" altLang="zh-CN" sz="1400" dirty="0" smtClean="0">
                <a:latin typeface="仿宋" panose="02010609060101010101" pitchFamily="49" charset="-122"/>
                <a:ea typeface="仿宋" panose="02010609060101010101" pitchFamily="49" charset="-122"/>
              </a:rPr>
              <a:t>2</a:t>
            </a:r>
            <a:r>
              <a:rPr lang="zh-CN" altLang="en-US" sz="1400" dirty="0" smtClean="0">
                <a:latin typeface="仿宋" panose="02010609060101010101" pitchFamily="49" charset="-122"/>
                <a:ea typeface="仿宋" panose="02010609060101010101" pitchFamily="49" charset="-122"/>
              </a:rPr>
              <a:t>）</a:t>
            </a:r>
            <a:r>
              <a:rPr lang="zh-CN" altLang="en-US" sz="1400" dirty="0">
                <a:latin typeface="仿宋" panose="02010609060101010101" pitchFamily="49" charset="-122"/>
                <a:ea typeface="仿宋" panose="02010609060101010101" pitchFamily="49" charset="-122"/>
              </a:rPr>
              <a:t>获</a:t>
            </a:r>
            <a:r>
              <a:rPr lang="zh-CN" altLang="en-US" sz="1400" dirty="0" smtClean="0">
                <a:latin typeface="仿宋" panose="02010609060101010101" pitchFamily="49" charset="-122"/>
                <a:ea typeface="仿宋" panose="02010609060101010101" pitchFamily="49" charset="-122"/>
              </a:rPr>
              <a:t>取行锁</a:t>
            </a:r>
            <a:r>
              <a:rPr lang="en-US" altLang="zh-CN" sz="1400" dirty="0" smtClean="0">
                <a:latin typeface="仿宋" panose="02010609060101010101" pitchFamily="49" charset="-122"/>
                <a:ea typeface="仿宋" panose="02010609060101010101" pitchFamily="49" charset="-122"/>
              </a:rPr>
              <a:t>(</a:t>
            </a:r>
            <a:r>
              <a:rPr lang="en-US" altLang="zh-CN" sz="1400" dirty="0" err="1" smtClean="0">
                <a:latin typeface="仿宋" panose="02010609060101010101" pitchFamily="49" charset="-122"/>
                <a:ea typeface="仿宋" panose="02010609060101010101" pitchFamily="49" charset="-122"/>
              </a:rPr>
              <a:t>getRowLockInternal</a:t>
            </a:r>
            <a:r>
              <a:rPr lang="en-US" altLang="zh-CN" sz="1400" dirty="0" smtClean="0">
                <a:latin typeface="仿宋" panose="02010609060101010101" pitchFamily="49" charset="-122"/>
                <a:ea typeface="仿宋" panose="02010609060101010101" pitchFamily="49" charset="-122"/>
              </a:rPr>
              <a:t>)</a:t>
            </a:r>
            <a:r>
              <a:rPr lang="zh-CN" altLang="en-US" sz="1400" dirty="0" smtClean="0">
                <a:latin typeface="仿宋" panose="02010609060101010101" pitchFamily="49" charset="-122"/>
                <a:ea typeface="仿宋" panose="02010609060101010101" pitchFamily="49" charset="-122"/>
              </a:rPr>
              <a:t>、</a:t>
            </a:r>
            <a:r>
              <a:rPr lang="en-US" altLang="zh-CN" sz="1400" dirty="0">
                <a:latin typeface="仿宋" panose="02010609060101010101" pitchFamily="49" charset="-122"/>
                <a:ea typeface="仿宋" panose="02010609060101010101" pitchFamily="49" charset="-122"/>
              </a:rPr>
              <a:t>Region</a:t>
            </a:r>
            <a:r>
              <a:rPr lang="zh-CN" altLang="en-US" sz="1400" dirty="0" smtClean="0">
                <a:latin typeface="仿宋" panose="02010609060101010101" pitchFamily="49" charset="-122"/>
                <a:ea typeface="仿宋" panose="02010609060101010101" pitchFamily="49" charset="-122"/>
              </a:rPr>
              <a:t>更新共享锁（读取</a:t>
            </a:r>
            <a:r>
              <a:rPr lang="en-US" altLang="zh-CN" sz="1400" dirty="0" smtClean="0">
                <a:latin typeface="仿宋" panose="02010609060101010101" pitchFamily="49" charset="-122"/>
                <a:ea typeface="仿宋" panose="02010609060101010101" pitchFamily="49" charset="-122"/>
              </a:rPr>
              <a:t>region</a:t>
            </a:r>
            <a:r>
              <a:rPr lang="zh-CN" altLang="en-US" sz="1400" dirty="0" smtClean="0">
                <a:latin typeface="仿宋" panose="02010609060101010101" pitchFamily="49" charset="-122"/>
                <a:ea typeface="仿宋" panose="02010609060101010101" pitchFamily="49" charset="-122"/>
              </a:rPr>
              <a:t>的状态，如果是</a:t>
            </a:r>
            <a:r>
              <a:rPr lang="en-US" altLang="zh-CN" sz="1400" dirty="0" smtClean="0">
                <a:latin typeface="仿宋" panose="02010609060101010101" pitchFamily="49" charset="-122"/>
                <a:ea typeface="仿宋" panose="02010609060101010101" pitchFamily="49" charset="-122"/>
              </a:rPr>
              <a:t>snapshot</a:t>
            </a:r>
            <a:r>
              <a:rPr lang="zh-CN" altLang="en-US" sz="1400" dirty="0" smtClean="0">
                <a:latin typeface="仿宋" panose="02010609060101010101" pitchFamily="49" charset="-122"/>
                <a:ea typeface="仿宋" panose="02010609060101010101" pitchFamily="49" charset="-122"/>
              </a:rPr>
              <a:t>，会进行准备工作）： </a:t>
            </a:r>
            <a:r>
              <a:rPr lang="en-US" altLang="zh-CN" sz="1400" dirty="0" err="1">
                <a:latin typeface="仿宋" panose="02010609060101010101" pitchFamily="49" charset="-122"/>
                <a:ea typeface="仿宋" panose="02010609060101010101" pitchFamily="49" charset="-122"/>
              </a:rPr>
              <a:t>HBase</a:t>
            </a:r>
            <a:r>
              <a:rPr lang="zh-CN" altLang="en-US" sz="1400" dirty="0">
                <a:latin typeface="仿宋" panose="02010609060101010101" pitchFamily="49" charset="-122"/>
                <a:ea typeface="仿宋" panose="02010609060101010101" pitchFamily="49" charset="-122"/>
              </a:rPr>
              <a:t>中使用行锁保证对同一行数据的更新都是互斥操作，用以保证更新的原子性，要么更新成功，要么失败</a:t>
            </a:r>
            <a:r>
              <a:rPr lang="zh-CN" altLang="en-US" sz="1400" dirty="0" smtClean="0">
                <a:latin typeface="仿宋" panose="02010609060101010101" pitchFamily="49" charset="-122"/>
                <a:ea typeface="仿宋" panose="02010609060101010101" pitchFamily="49" charset="-122"/>
              </a:rPr>
              <a:t>。</a:t>
            </a:r>
            <a:endParaRPr lang="en-US" altLang="zh-CN" sz="1400" dirty="0" smtClean="0">
              <a:latin typeface="仿宋" panose="02010609060101010101" pitchFamily="49" charset="-122"/>
              <a:ea typeface="仿宋" panose="02010609060101010101" pitchFamily="49" charset="-122"/>
            </a:endParaRPr>
          </a:p>
          <a:p>
            <a:pPr>
              <a:lnSpc>
                <a:spcPct val="150000"/>
              </a:lnSpc>
            </a:pPr>
            <a:r>
              <a:rPr lang="zh-CN" altLang="en-US" sz="1400" dirty="0" smtClean="0">
                <a:latin typeface="仿宋" panose="02010609060101010101" pitchFamily="49" charset="-122"/>
                <a:ea typeface="仿宋" panose="02010609060101010101" pitchFamily="49" charset="-122"/>
              </a:rPr>
              <a:t> 获取行锁后，会首先</a:t>
            </a:r>
            <a:r>
              <a:rPr lang="en-US" altLang="zh-CN" sz="1400" dirty="0" smtClean="0">
                <a:latin typeface="仿宋" panose="02010609060101010101" pitchFamily="49" charset="-122"/>
                <a:ea typeface="仿宋" panose="02010609060101010101" pitchFamily="49" charset="-122"/>
              </a:rPr>
              <a:t>Get</a:t>
            </a:r>
            <a:r>
              <a:rPr lang="zh-CN" altLang="en-US" sz="1400" dirty="0" smtClean="0">
                <a:latin typeface="仿宋" panose="02010609060101010101" pitchFamily="49" charset="-122"/>
                <a:ea typeface="仿宋" panose="02010609060101010101" pitchFamily="49" charset="-122"/>
              </a:rPr>
              <a:t>已有的数据，取出第一条数据的时间戳，和当前时间戳进行比较，取其大者作为数据的时间戳（</a:t>
            </a:r>
            <a:r>
              <a:rPr lang="cs-CZ" altLang="zh-CN" sz="1400" dirty="0">
                <a:latin typeface="仿宋" panose="02010609060101010101" pitchFamily="49" charset="-122"/>
                <a:ea typeface="仿宋" panose="02010609060101010101" pitchFamily="49" charset="-122"/>
              </a:rPr>
              <a:t>HBASE-</a:t>
            </a:r>
            <a:r>
              <a:rPr lang="cs-CZ" altLang="zh-CN" sz="1400" dirty="0" smtClean="0">
                <a:latin typeface="仿宋" panose="02010609060101010101" pitchFamily="49" charset="-122"/>
                <a:ea typeface="仿宋" panose="02010609060101010101" pitchFamily="49" charset="-122"/>
              </a:rPr>
              <a:t>14054</a:t>
            </a:r>
            <a:r>
              <a:rPr lang="zh-CN" altLang="en-US" sz="1400" dirty="0" smtClean="0">
                <a:latin typeface="仿宋" panose="02010609060101010101" pitchFamily="49" charset="-122"/>
                <a:ea typeface="仿宋" panose="02010609060101010101" pitchFamily="49" charset="-122"/>
              </a:rPr>
              <a:t>）</a:t>
            </a:r>
            <a:endParaRPr lang="en-US" altLang="zh-CN" sz="1400" dirty="0" smtClean="0">
              <a:latin typeface="仿宋" panose="02010609060101010101" pitchFamily="49" charset="-122"/>
              <a:ea typeface="仿宋" panose="02010609060101010101" pitchFamily="49" charset="-122"/>
            </a:endParaRPr>
          </a:p>
          <a:p>
            <a:pPr>
              <a:lnSpc>
                <a:spcPct val="150000"/>
              </a:lnSpc>
            </a:pPr>
            <a:r>
              <a:rPr lang="zh-CN" altLang="en-US" sz="1400" dirty="0" smtClean="0">
                <a:latin typeface="仿宋" panose="02010609060101010101" pitchFamily="49" charset="-122"/>
                <a:ea typeface="仿宋" panose="02010609060101010101" pitchFamily="49" charset="-122"/>
              </a:rPr>
              <a:t>其后会判断是否超出了</a:t>
            </a:r>
            <a:r>
              <a:rPr lang="en-US" altLang="zh-CN" sz="1400" dirty="0" err="1" smtClean="0">
                <a:latin typeface="仿宋" panose="02010609060101010101" pitchFamily="49" charset="-122"/>
                <a:ea typeface="仿宋" panose="02010609060101010101" pitchFamily="49" charset="-122"/>
              </a:rPr>
              <a:t>memstore</a:t>
            </a:r>
            <a:r>
              <a:rPr lang="zh-CN" altLang="en-US" sz="1400" dirty="0" smtClean="0">
                <a:latin typeface="仿宋" panose="02010609060101010101" pitchFamily="49" charset="-122"/>
                <a:ea typeface="仿宋" panose="02010609060101010101" pitchFamily="49" charset="-122"/>
              </a:rPr>
              <a:t>的大小，如果是，那么</a:t>
            </a:r>
            <a:r>
              <a:rPr lang="en-US" altLang="zh-CN" sz="1400" dirty="0" err="1" smtClean="0">
                <a:latin typeface="仿宋" panose="02010609060101010101" pitchFamily="49" charset="-122"/>
                <a:ea typeface="仿宋" panose="02010609060101010101" pitchFamily="49" charset="-122"/>
              </a:rPr>
              <a:t>requestFlush</a:t>
            </a:r>
            <a:endParaRPr lang="en-US" altLang="zh-CN" sz="1400" dirty="0" smtClean="0">
              <a:latin typeface="仿宋" panose="02010609060101010101" pitchFamily="49" charset="-122"/>
              <a:ea typeface="仿宋" panose="02010609060101010101" pitchFamily="49" charset="-122"/>
            </a:endParaRPr>
          </a:p>
          <a:p>
            <a:pPr>
              <a:lnSpc>
                <a:spcPct val="150000"/>
              </a:lnSpc>
            </a:pPr>
            <a:r>
              <a:rPr lang="zh-CN" altLang="en-US" sz="1400" dirty="0" smtClean="0">
                <a:latin typeface="仿宋" panose="02010609060101010101" pitchFamily="49" charset="-122"/>
                <a:ea typeface="仿宋" panose="02010609060101010101" pitchFamily="49" charset="-122"/>
              </a:rPr>
              <a:t>（</a:t>
            </a:r>
            <a:r>
              <a:rPr lang="en-US" altLang="zh-CN" sz="1400" dirty="0" smtClean="0">
                <a:latin typeface="仿宋" panose="02010609060101010101" pitchFamily="49" charset="-122"/>
                <a:ea typeface="仿宋" panose="02010609060101010101" pitchFamily="49" charset="-122"/>
              </a:rPr>
              <a:t>3</a:t>
            </a:r>
            <a:r>
              <a:rPr lang="zh-CN" altLang="en-US" sz="1400" dirty="0" smtClean="0">
                <a:latin typeface="仿宋" panose="02010609060101010101" pitchFamily="49" charset="-122"/>
                <a:ea typeface="仿宋" panose="02010609060101010101" pitchFamily="49" charset="-122"/>
              </a:rPr>
              <a:t>）</a:t>
            </a:r>
            <a:r>
              <a:rPr lang="zh-CN" altLang="en-US" sz="1400" dirty="0">
                <a:latin typeface="仿宋" panose="02010609060101010101" pitchFamily="49" charset="-122"/>
                <a:ea typeface="仿宋" panose="02010609060101010101" pitchFamily="49" charset="-122"/>
              </a:rPr>
              <a:t>开始写事务：获取</a:t>
            </a:r>
            <a:r>
              <a:rPr lang="en-US" altLang="zh-CN" sz="1400" dirty="0">
                <a:latin typeface="仿宋" panose="02010609060101010101" pitchFamily="49" charset="-122"/>
                <a:ea typeface="仿宋" panose="02010609060101010101" pitchFamily="49" charset="-122"/>
              </a:rPr>
              <a:t>write number</a:t>
            </a:r>
            <a:r>
              <a:rPr lang="zh-CN" altLang="en-US" sz="1400" dirty="0">
                <a:latin typeface="仿宋" panose="02010609060101010101" pitchFamily="49" charset="-122"/>
                <a:ea typeface="仿宋" panose="02010609060101010101" pitchFamily="49" charset="-122"/>
              </a:rPr>
              <a:t>，用于实现</a:t>
            </a:r>
            <a:r>
              <a:rPr lang="en-US" altLang="zh-CN" sz="1400" dirty="0">
                <a:latin typeface="仿宋" panose="02010609060101010101" pitchFamily="49" charset="-122"/>
                <a:ea typeface="仿宋" panose="02010609060101010101" pitchFamily="49" charset="-122"/>
              </a:rPr>
              <a:t>MVCC</a:t>
            </a:r>
            <a:r>
              <a:rPr lang="zh-CN" altLang="en-US" sz="1400" dirty="0">
                <a:latin typeface="仿宋" panose="02010609060101010101" pitchFamily="49" charset="-122"/>
                <a:ea typeface="仿宋" panose="02010609060101010101" pitchFamily="49" charset="-122"/>
              </a:rPr>
              <a:t>，实现数据的非锁定读，在保证读写一致性的前提下提高读取性能。</a:t>
            </a:r>
          </a:p>
          <a:p>
            <a:pPr>
              <a:lnSpc>
                <a:spcPct val="150000"/>
              </a:lnSpc>
            </a:pPr>
            <a:r>
              <a:rPr lang="zh-CN" altLang="en-US" sz="1400" dirty="0" smtClean="0">
                <a:latin typeface="仿宋" panose="02010609060101010101" pitchFamily="49" charset="-122"/>
                <a:ea typeface="仿宋" panose="02010609060101010101" pitchFamily="49" charset="-122"/>
              </a:rPr>
              <a:t>（</a:t>
            </a:r>
            <a:r>
              <a:rPr lang="en-US" altLang="zh-CN" sz="1400" dirty="0" smtClean="0">
                <a:latin typeface="仿宋" panose="02010609060101010101" pitchFamily="49" charset="-122"/>
                <a:ea typeface="仿宋" panose="02010609060101010101" pitchFamily="49" charset="-122"/>
              </a:rPr>
              <a:t>4</a:t>
            </a:r>
            <a:r>
              <a:rPr lang="zh-CN" altLang="en-US" sz="1400" dirty="0" smtClean="0">
                <a:latin typeface="仿宋" panose="02010609060101010101" pitchFamily="49" charset="-122"/>
                <a:ea typeface="仿宋" panose="02010609060101010101" pitchFamily="49" charset="-122"/>
              </a:rPr>
              <a:t>）</a:t>
            </a:r>
            <a:r>
              <a:rPr lang="en-US" altLang="zh-CN" sz="1400" dirty="0">
                <a:latin typeface="仿宋" panose="02010609060101010101" pitchFamily="49" charset="-122"/>
                <a:ea typeface="仿宋" panose="02010609060101010101" pitchFamily="49" charset="-122"/>
              </a:rPr>
              <a:t>Append </a:t>
            </a:r>
            <a:r>
              <a:rPr lang="en-US" altLang="zh-CN" sz="1400" dirty="0" err="1">
                <a:latin typeface="仿宋" panose="02010609060101010101" pitchFamily="49" charset="-122"/>
                <a:ea typeface="仿宋" panose="02010609060101010101" pitchFamily="49" charset="-122"/>
              </a:rPr>
              <a:t>HLog</a:t>
            </a:r>
            <a:r>
              <a:rPr lang="zh-CN" altLang="en-US" sz="1400" dirty="0">
                <a:latin typeface="仿宋" panose="02010609060101010101" pitchFamily="49" charset="-122"/>
                <a:ea typeface="仿宋" panose="02010609060101010101" pitchFamily="49" charset="-122"/>
              </a:rPr>
              <a:t>：</a:t>
            </a:r>
            <a:r>
              <a:rPr lang="en-US" altLang="zh-CN" sz="1400" dirty="0" err="1">
                <a:latin typeface="仿宋" panose="02010609060101010101" pitchFamily="49" charset="-122"/>
                <a:ea typeface="仿宋" panose="02010609060101010101" pitchFamily="49" charset="-122"/>
              </a:rPr>
              <a:t>HBase</a:t>
            </a:r>
            <a:r>
              <a:rPr lang="zh-CN" altLang="en-US" sz="1400" dirty="0">
                <a:latin typeface="仿宋" panose="02010609060101010101" pitchFamily="49" charset="-122"/>
                <a:ea typeface="仿宋" panose="02010609060101010101" pitchFamily="49" charset="-122"/>
              </a:rPr>
              <a:t>使用</a:t>
            </a:r>
            <a:r>
              <a:rPr lang="en-US" altLang="zh-CN" sz="1400" dirty="0">
                <a:latin typeface="仿宋" panose="02010609060101010101" pitchFamily="49" charset="-122"/>
                <a:ea typeface="仿宋" panose="02010609060101010101" pitchFamily="49" charset="-122"/>
              </a:rPr>
              <a:t>WAL</a:t>
            </a:r>
            <a:r>
              <a:rPr lang="zh-CN" altLang="en-US" sz="1400" dirty="0">
                <a:latin typeface="仿宋" panose="02010609060101010101" pitchFamily="49" charset="-122"/>
                <a:ea typeface="仿宋" panose="02010609060101010101" pitchFamily="49" charset="-122"/>
              </a:rPr>
              <a:t>机制保证数据可靠性，即首先写日志再写缓存，即使发生宕机，也可以通过恢复</a:t>
            </a:r>
            <a:r>
              <a:rPr lang="en-US" altLang="zh-CN" sz="1400" dirty="0" err="1">
                <a:latin typeface="仿宋" panose="02010609060101010101" pitchFamily="49" charset="-122"/>
                <a:ea typeface="仿宋" panose="02010609060101010101" pitchFamily="49" charset="-122"/>
              </a:rPr>
              <a:t>HLog</a:t>
            </a:r>
            <a:r>
              <a:rPr lang="zh-CN" altLang="en-US" sz="1400" dirty="0">
                <a:latin typeface="仿宋" panose="02010609060101010101" pitchFamily="49" charset="-122"/>
                <a:ea typeface="仿宋" panose="02010609060101010101" pitchFamily="49" charset="-122"/>
              </a:rPr>
              <a:t>还原出原始数据。该步骤就是将数据构造为</a:t>
            </a:r>
            <a:r>
              <a:rPr lang="en-US" altLang="zh-CN" sz="1400" dirty="0" err="1">
                <a:latin typeface="仿宋" panose="02010609060101010101" pitchFamily="49" charset="-122"/>
                <a:ea typeface="仿宋" panose="02010609060101010101" pitchFamily="49" charset="-122"/>
              </a:rPr>
              <a:t>WALEdit</a:t>
            </a:r>
            <a:r>
              <a:rPr lang="zh-CN" altLang="en-US" sz="1400" dirty="0">
                <a:latin typeface="仿宋" panose="02010609060101010101" pitchFamily="49" charset="-122"/>
                <a:ea typeface="仿宋" panose="02010609060101010101" pitchFamily="49" charset="-122"/>
              </a:rPr>
              <a:t>对象，然后顺序写入</a:t>
            </a:r>
            <a:r>
              <a:rPr lang="en-US" altLang="zh-CN" sz="1400" dirty="0" err="1" smtClean="0">
                <a:latin typeface="仿宋" panose="02010609060101010101" pitchFamily="49" charset="-122"/>
                <a:ea typeface="仿宋" panose="02010609060101010101" pitchFamily="49" charset="-122"/>
              </a:rPr>
              <a:t>Hlog</a:t>
            </a:r>
            <a:r>
              <a:rPr lang="zh-CN" altLang="en-US" sz="1400" dirty="0" smtClean="0">
                <a:latin typeface="仿宋" panose="02010609060101010101" pitchFamily="49" charset="-122"/>
                <a:ea typeface="仿宋" panose="02010609060101010101" pitchFamily="49" charset="-122"/>
              </a:rPr>
              <a:t>中。在这一步</a:t>
            </a:r>
            <a:r>
              <a:rPr lang="en-US" altLang="zh-CN" sz="1400" dirty="0" err="1" smtClean="0">
                <a:latin typeface="仿宋" panose="02010609060101010101" pitchFamily="49" charset="-122"/>
                <a:ea typeface="仿宋" panose="02010609060101010101" pitchFamily="49" charset="-122"/>
              </a:rPr>
              <a:t>doWALAppend</a:t>
            </a:r>
            <a:r>
              <a:rPr lang="zh-CN" altLang="en-US" sz="1400" dirty="0" smtClean="0">
                <a:latin typeface="仿宋" panose="02010609060101010101" pitchFamily="49" charset="-122"/>
                <a:ea typeface="仿宋" panose="02010609060101010101" pitchFamily="49" charset="-122"/>
              </a:rPr>
              <a:t>的时候，会生成</a:t>
            </a:r>
            <a:r>
              <a:rPr lang="en-US" altLang="zh-CN" sz="1400" dirty="0" err="1" smtClean="0">
                <a:latin typeface="仿宋" panose="02010609060101010101" pitchFamily="49" charset="-122"/>
                <a:ea typeface="仿宋" panose="02010609060101010101" pitchFamily="49" charset="-122"/>
              </a:rPr>
              <a:t>mvcc</a:t>
            </a:r>
            <a:r>
              <a:rPr lang="zh-CN" altLang="en-US" sz="1400" dirty="0" smtClean="0">
                <a:latin typeface="仿宋" panose="02010609060101010101" pitchFamily="49" charset="-122"/>
                <a:ea typeface="仿宋" panose="02010609060101010101" pitchFamily="49" charset="-122"/>
              </a:rPr>
              <a:t>的</a:t>
            </a:r>
            <a:r>
              <a:rPr lang="en-US" altLang="zh-CN" sz="1400" dirty="0" err="1" smtClean="0">
                <a:latin typeface="仿宋" panose="02010609060101010101" pitchFamily="49" charset="-122"/>
                <a:ea typeface="仿宋" panose="02010609060101010101" pitchFamily="49" charset="-122"/>
              </a:rPr>
              <a:t>seqid</a:t>
            </a:r>
            <a:r>
              <a:rPr lang="zh-CN" altLang="en-US" sz="1400" dirty="0" smtClean="0">
                <a:latin typeface="仿宋" panose="02010609060101010101" pitchFamily="49" charset="-122"/>
                <a:ea typeface="仿宋" panose="02010609060101010101" pitchFamily="49" charset="-122"/>
              </a:rPr>
              <a:t>（</a:t>
            </a:r>
            <a:r>
              <a:rPr lang="en-US" altLang="zh-CN" sz="1400" dirty="0" err="1" smtClean="0">
                <a:latin typeface="仿宋" panose="02010609060101010101" pitchFamily="49" charset="-122"/>
                <a:ea typeface="仿宋" panose="02010609060101010101" pitchFamily="49" charset="-122"/>
              </a:rPr>
              <a:t>ringbuffer</a:t>
            </a:r>
            <a:r>
              <a:rPr lang="zh-CN" altLang="en-US" sz="1400" dirty="0" smtClean="0">
                <a:latin typeface="仿宋" panose="02010609060101010101" pitchFamily="49" charset="-122"/>
                <a:ea typeface="仿宋" panose="02010609060101010101" pitchFamily="49" charset="-122"/>
              </a:rPr>
              <a:t>的</a:t>
            </a:r>
            <a:r>
              <a:rPr lang="en-US" altLang="zh-CN" sz="1400" dirty="0" err="1" smtClean="0">
                <a:latin typeface="仿宋" panose="02010609060101010101" pitchFamily="49" charset="-122"/>
                <a:ea typeface="仿宋" panose="02010609060101010101" pitchFamily="49" charset="-122"/>
              </a:rPr>
              <a:t>nextid</a:t>
            </a:r>
            <a:r>
              <a:rPr lang="zh-CN" altLang="en-US" sz="1400" dirty="0" smtClean="0">
                <a:latin typeface="仿宋" panose="02010609060101010101" pitchFamily="49" charset="-122"/>
                <a:ea typeface="仿宋" panose="02010609060101010101" pitchFamily="49" charset="-122"/>
              </a:rPr>
              <a:t>），所有的</a:t>
            </a:r>
            <a:r>
              <a:rPr lang="en-US" altLang="zh-CN" sz="1400" dirty="0" smtClean="0">
                <a:latin typeface="仿宋" panose="02010609060101010101" pitchFamily="49" charset="-122"/>
                <a:ea typeface="仿宋" panose="02010609060101010101" pitchFamily="49" charset="-122"/>
              </a:rPr>
              <a:t>cell</a:t>
            </a:r>
            <a:r>
              <a:rPr lang="zh-CN" altLang="en-US" sz="1400" dirty="0" smtClean="0">
                <a:latin typeface="仿宋" panose="02010609060101010101" pitchFamily="49" charset="-122"/>
                <a:ea typeface="仿宋" panose="02010609060101010101" pitchFamily="49" charset="-122"/>
              </a:rPr>
              <a:t>的</a:t>
            </a:r>
            <a:r>
              <a:rPr lang="en-US" altLang="zh-CN" sz="1400" dirty="0" err="1" smtClean="0">
                <a:latin typeface="仿宋" panose="02010609060101010101" pitchFamily="49" charset="-122"/>
                <a:ea typeface="仿宋" panose="02010609060101010101" pitchFamily="49" charset="-122"/>
              </a:rPr>
              <a:t>seqid</a:t>
            </a:r>
            <a:r>
              <a:rPr lang="zh-CN" altLang="en-US" sz="1400" dirty="0" smtClean="0">
                <a:latin typeface="仿宋" panose="02010609060101010101" pitchFamily="49" charset="-122"/>
                <a:ea typeface="仿宋" panose="02010609060101010101" pitchFamily="49" charset="-122"/>
              </a:rPr>
              <a:t>都被设置为这个</a:t>
            </a:r>
            <a:r>
              <a:rPr lang="en-US" altLang="zh-CN" sz="1400" dirty="0" smtClean="0">
                <a:latin typeface="仿宋" panose="02010609060101010101" pitchFamily="49" charset="-122"/>
                <a:ea typeface="仿宋" panose="02010609060101010101" pitchFamily="49" charset="-122"/>
              </a:rPr>
              <a:t>ID</a:t>
            </a:r>
            <a:r>
              <a:rPr lang="zh-CN" altLang="en-US" sz="1400" dirty="0" smtClean="0">
                <a:latin typeface="仿宋" panose="02010609060101010101" pitchFamily="49" charset="-122"/>
                <a:ea typeface="仿宋" panose="02010609060101010101" pitchFamily="49" charset="-122"/>
              </a:rPr>
              <a:t>。</a:t>
            </a:r>
            <a:endParaRPr lang="en-US" altLang="zh-CN" sz="1400" dirty="0" smtClean="0">
              <a:latin typeface="仿宋" panose="02010609060101010101" pitchFamily="49" charset="-122"/>
              <a:ea typeface="仿宋" panose="02010609060101010101" pitchFamily="49" charset="-122"/>
            </a:endParaRPr>
          </a:p>
          <a:p>
            <a:pPr>
              <a:lnSpc>
                <a:spcPct val="150000"/>
              </a:lnSpc>
            </a:pPr>
            <a:r>
              <a:rPr lang="en-US" altLang="en-US" sz="1400" dirty="0" err="1" smtClean="0">
                <a:latin typeface="仿宋" panose="02010609060101010101" pitchFamily="49" charset="-122"/>
                <a:ea typeface="仿宋" panose="02010609060101010101" pitchFamily="49" charset="-122"/>
              </a:rPr>
              <a:t>备注：对于是否此时</a:t>
            </a:r>
            <a:r>
              <a:rPr lang="zh-CN" altLang="en-US" sz="1400" dirty="0" smtClean="0">
                <a:latin typeface="仿宋" panose="02010609060101010101" pitchFamily="49" charset="-122"/>
                <a:ea typeface="仿宋" panose="02010609060101010101" pitchFamily="49" charset="-122"/>
              </a:rPr>
              <a:t>需要执</a:t>
            </a:r>
            <a:r>
              <a:rPr lang="zh-CN" altLang="en-US" sz="1400" dirty="0">
                <a:latin typeface="仿宋" panose="02010609060101010101" pitchFamily="49" charset="-122"/>
                <a:ea typeface="仿宋" panose="02010609060101010101" pitchFamily="49" charset="-122"/>
              </a:rPr>
              <a:t>行</a:t>
            </a:r>
            <a:r>
              <a:rPr lang="en-US" altLang="zh-CN" sz="1400" dirty="0">
                <a:latin typeface="仿宋" panose="02010609060101010101" pitchFamily="49" charset="-122"/>
                <a:ea typeface="仿宋" panose="02010609060101010101" pitchFamily="49" charset="-122"/>
              </a:rPr>
              <a:t>sync</a:t>
            </a:r>
            <a:r>
              <a:rPr lang="zh-CN" altLang="en-US" sz="1400" dirty="0" smtClean="0">
                <a:latin typeface="仿宋" panose="02010609060101010101" pitchFamily="49" charset="-122"/>
                <a:ea typeface="仿宋" panose="02010609060101010101" pitchFamily="49" charset="-122"/>
              </a:rPr>
              <a:t>操作，</a:t>
            </a:r>
            <a:r>
              <a:rPr lang="zh-CN" altLang="en-US" sz="1400" dirty="0">
                <a:solidFill>
                  <a:srgbClr val="C55A11"/>
                </a:solidFill>
                <a:latin typeface="仿宋" panose="02010609060101010101" pitchFamily="49" charset="-122"/>
                <a:ea typeface="仿宋" panose="02010609060101010101" pitchFamily="49" charset="-122"/>
              </a:rPr>
              <a:t>在不同的版本中实现顺序也是不一样</a:t>
            </a:r>
            <a:r>
              <a:rPr lang="zh-CN" altLang="en-US" sz="1400" dirty="0" smtClean="0">
                <a:solidFill>
                  <a:srgbClr val="C55A11"/>
                </a:solidFill>
                <a:latin typeface="仿宋" panose="02010609060101010101" pitchFamily="49" charset="-122"/>
                <a:ea typeface="仿宋" panose="02010609060101010101" pitchFamily="49" charset="-122"/>
              </a:rPr>
              <a:t>的，</a:t>
            </a:r>
            <a:r>
              <a:rPr lang="en-US" altLang="zh-CN" sz="1400" dirty="0" smtClean="0">
                <a:solidFill>
                  <a:srgbClr val="C55A11"/>
                </a:solidFill>
                <a:latin typeface="仿宋" panose="02010609060101010101" pitchFamily="49" charset="-122"/>
                <a:ea typeface="仿宋" panose="02010609060101010101" pitchFamily="49" charset="-122"/>
              </a:rPr>
              <a:t>HBase2.0</a:t>
            </a:r>
            <a:r>
              <a:rPr lang="en-US" altLang="en-US" sz="1400" dirty="0" smtClean="0">
                <a:solidFill>
                  <a:srgbClr val="C55A11"/>
                </a:solidFill>
                <a:latin typeface="仿宋" panose="02010609060101010101" pitchFamily="49" charset="-122"/>
                <a:ea typeface="仿宋" panose="02010609060101010101" pitchFamily="49" charset="-122"/>
              </a:rPr>
              <a:t>在这一步骤实现了sync</a:t>
            </a:r>
            <a:endParaRPr lang="en-US" altLang="zh-CN" sz="1400" dirty="0" smtClean="0">
              <a:solidFill>
                <a:srgbClr val="C55A11"/>
              </a:solidFill>
              <a:latin typeface="仿宋" panose="02010609060101010101" pitchFamily="49" charset="-122"/>
              <a:ea typeface="仿宋" panose="02010609060101010101" pitchFamily="49" charset="-122"/>
            </a:endParaRPr>
          </a:p>
          <a:p>
            <a:pPr>
              <a:lnSpc>
                <a:spcPct val="150000"/>
              </a:lnSpc>
            </a:pPr>
            <a:r>
              <a:rPr lang="zh-CN" altLang="en-US" sz="1400" dirty="0" smtClean="0">
                <a:solidFill>
                  <a:srgbClr val="C55A11"/>
                </a:solidFill>
                <a:latin typeface="仿宋" panose="02010609060101010101" pitchFamily="49" charset="-122"/>
                <a:ea typeface="仿宋" panose="02010609060101010101" pitchFamily="49" charset="-122"/>
              </a:rPr>
              <a:t>备注</a:t>
            </a:r>
            <a:r>
              <a:rPr lang="zh-CN" altLang="en-US" sz="1400" dirty="0">
                <a:solidFill>
                  <a:srgbClr val="C55A11"/>
                </a:solidFill>
                <a:latin typeface="仿宋" panose="02010609060101010101" pitchFamily="49" charset="-122"/>
                <a:ea typeface="仿宋" panose="02010609060101010101" pitchFamily="49" charset="-122"/>
              </a:rPr>
              <a:t>：</a:t>
            </a:r>
            <a:r>
              <a:rPr lang="en-US" altLang="zh-CN" sz="1400" dirty="0">
                <a:solidFill>
                  <a:srgbClr val="C55A11"/>
                </a:solidFill>
                <a:latin typeface="仿宋" panose="02010609060101010101" pitchFamily="49" charset="-122"/>
                <a:ea typeface="仿宋" panose="02010609060101010101" pitchFamily="49" charset="-122"/>
              </a:rPr>
              <a:t>Sync</a:t>
            </a:r>
            <a:r>
              <a:rPr lang="zh-CN" altLang="en-US" sz="1400" dirty="0">
                <a:solidFill>
                  <a:srgbClr val="C55A11"/>
                </a:solidFill>
                <a:latin typeface="仿宋" panose="02010609060101010101" pitchFamily="49" charset="-122"/>
                <a:ea typeface="仿宋" panose="02010609060101010101" pitchFamily="49" charset="-122"/>
              </a:rPr>
              <a:t>分为如下几种：</a:t>
            </a:r>
            <a:r>
              <a:rPr lang="en-US" altLang="zh-CN" sz="1400" dirty="0">
                <a:solidFill>
                  <a:srgbClr val="C55A11"/>
                </a:solidFill>
                <a:latin typeface="仿宋" panose="02010609060101010101" pitchFamily="49" charset="-122"/>
                <a:ea typeface="仿宋" panose="02010609060101010101" pitchFamily="49" charset="-122"/>
              </a:rPr>
              <a:t>USE_DEFAULT</a:t>
            </a:r>
            <a:r>
              <a:rPr lang="zh-CN" altLang="en-US" sz="1400" dirty="0">
                <a:solidFill>
                  <a:srgbClr val="C55A11"/>
                </a:solidFill>
                <a:latin typeface="仿宋" panose="02010609060101010101" pitchFamily="49" charset="-122"/>
                <a:ea typeface="仿宋" panose="02010609060101010101" pitchFamily="49" charset="-122"/>
              </a:rPr>
              <a:t>，</a:t>
            </a:r>
            <a:r>
              <a:rPr lang="en-US" altLang="zh-CN" sz="1400" dirty="0">
                <a:solidFill>
                  <a:srgbClr val="C55A11"/>
                </a:solidFill>
                <a:latin typeface="仿宋" panose="02010609060101010101" pitchFamily="49" charset="-122"/>
                <a:ea typeface="仿宋" panose="02010609060101010101" pitchFamily="49" charset="-122"/>
              </a:rPr>
              <a:t>SKIP_WAL</a:t>
            </a:r>
            <a:r>
              <a:rPr lang="zh-CN" altLang="en-US" sz="1400" dirty="0">
                <a:solidFill>
                  <a:srgbClr val="C55A11"/>
                </a:solidFill>
                <a:latin typeface="仿宋" panose="02010609060101010101" pitchFamily="49" charset="-122"/>
                <a:ea typeface="仿宋" panose="02010609060101010101" pitchFamily="49" charset="-122"/>
              </a:rPr>
              <a:t>，</a:t>
            </a:r>
            <a:r>
              <a:rPr lang="en-US" altLang="zh-CN" sz="1400" dirty="0">
                <a:solidFill>
                  <a:srgbClr val="C55A11"/>
                </a:solidFill>
                <a:latin typeface="仿宋" panose="02010609060101010101" pitchFamily="49" charset="-122"/>
                <a:ea typeface="仿宋" panose="02010609060101010101" pitchFamily="49" charset="-122"/>
              </a:rPr>
              <a:t>ASYNC_WAL</a:t>
            </a:r>
            <a:r>
              <a:rPr lang="zh-CN" altLang="en-US" sz="1400" dirty="0">
                <a:solidFill>
                  <a:srgbClr val="C55A11"/>
                </a:solidFill>
                <a:latin typeface="仿宋" panose="02010609060101010101" pitchFamily="49" charset="-122"/>
                <a:ea typeface="仿宋" panose="02010609060101010101" pitchFamily="49" charset="-122"/>
              </a:rPr>
              <a:t>，</a:t>
            </a:r>
            <a:r>
              <a:rPr lang="en-US" altLang="zh-CN" sz="1400" dirty="0">
                <a:solidFill>
                  <a:srgbClr val="C55A11"/>
                </a:solidFill>
                <a:latin typeface="仿宋" panose="02010609060101010101" pitchFamily="49" charset="-122"/>
                <a:ea typeface="仿宋" panose="02010609060101010101" pitchFamily="49" charset="-122"/>
              </a:rPr>
              <a:t>SYNC_WAL</a:t>
            </a:r>
            <a:r>
              <a:rPr lang="zh-CN" altLang="en-US" sz="1400" dirty="0">
                <a:solidFill>
                  <a:srgbClr val="C55A11"/>
                </a:solidFill>
                <a:latin typeface="仿宋" panose="02010609060101010101" pitchFamily="49" charset="-122"/>
                <a:ea typeface="仿宋" panose="02010609060101010101" pitchFamily="49" charset="-122"/>
              </a:rPr>
              <a:t>，</a:t>
            </a:r>
            <a:r>
              <a:rPr lang="en-US" altLang="zh-CN" sz="1400" dirty="0">
                <a:solidFill>
                  <a:srgbClr val="C55A11"/>
                </a:solidFill>
                <a:latin typeface="仿宋" panose="02010609060101010101" pitchFamily="49" charset="-122"/>
                <a:ea typeface="仿宋" panose="02010609060101010101" pitchFamily="49" charset="-122"/>
              </a:rPr>
              <a:t>FSYNC_WAL</a:t>
            </a:r>
            <a:r>
              <a:rPr lang="zh-CN" altLang="en-US" sz="1400" dirty="0">
                <a:solidFill>
                  <a:srgbClr val="C55A11"/>
                </a:solidFill>
                <a:latin typeface="仿宋" panose="02010609060101010101" pitchFamily="49" charset="-122"/>
                <a:ea typeface="仿宋" panose="02010609060101010101" pitchFamily="49" charset="-122"/>
              </a:rPr>
              <a:t>；只有</a:t>
            </a:r>
            <a:r>
              <a:rPr lang="en-US" altLang="zh-CN" sz="1400" dirty="0">
                <a:solidFill>
                  <a:srgbClr val="C55A11"/>
                </a:solidFill>
                <a:latin typeface="仿宋" panose="02010609060101010101" pitchFamily="49" charset="-122"/>
                <a:ea typeface="仿宋" panose="02010609060101010101" pitchFamily="49" charset="-122"/>
              </a:rPr>
              <a:t>SYNC_WAL</a:t>
            </a:r>
            <a:r>
              <a:rPr lang="zh-CN" altLang="en-US" sz="1400" dirty="0">
                <a:solidFill>
                  <a:srgbClr val="C55A11"/>
                </a:solidFill>
                <a:latin typeface="仿宋" panose="02010609060101010101" pitchFamily="49" charset="-122"/>
                <a:ea typeface="仿宋" panose="02010609060101010101" pitchFamily="49" charset="-122"/>
              </a:rPr>
              <a:t>和</a:t>
            </a:r>
            <a:r>
              <a:rPr lang="en-US" altLang="zh-CN" sz="1400" dirty="0">
                <a:solidFill>
                  <a:srgbClr val="C55A11"/>
                </a:solidFill>
                <a:latin typeface="仿宋" panose="02010609060101010101" pitchFamily="49" charset="-122"/>
                <a:ea typeface="仿宋" panose="02010609060101010101" pitchFamily="49" charset="-122"/>
              </a:rPr>
              <a:t>FSYNC_WAL</a:t>
            </a:r>
            <a:r>
              <a:rPr lang="zh-CN" altLang="en-US" sz="1400" dirty="0">
                <a:solidFill>
                  <a:srgbClr val="C55A11"/>
                </a:solidFill>
                <a:latin typeface="仿宋" panose="02010609060101010101" pitchFamily="49" charset="-122"/>
                <a:ea typeface="仿宋" panose="02010609060101010101" pitchFamily="49" charset="-122"/>
              </a:rPr>
              <a:t>会触发</a:t>
            </a:r>
            <a:r>
              <a:rPr lang="en-US" altLang="zh-CN" sz="1400" dirty="0">
                <a:solidFill>
                  <a:srgbClr val="C55A11"/>
                </a:solidFill>
                <a:latin typeface="仿宋" panose="02010609060101010101" pitchFamily="49" charset="-122"/>
                <a:ea typeface="仿宋" panose="02010609060101010101" pitchFamily="49" charset="-122"/>
              </a:rPr>
              <a:t>sync</a:t>
            </a:r>
            <a:r>
              <a:rPr lang="zh-CN" altLang="en-US" sz="1400" dirty="0" smtClean="0">
                <a:solidFill>
                  <a:srgbClr val="C55A11"/>
                </a:solidFill>
                <a:latin typeface="仿宋" panose="02010609060101010101" pitchFamily="49" charset="-122"/>
                <a:ea typeface="仿宋" panose="02010609060101010101" pitchFamily="49" charset="-122"/>
              </a:rPr>
              <a:t>逻辑</a:t>
            </a:r>
            <a:endParaRPr lang="zh-CN" altLang="en-US" sz="1400" dirty="0">
              <a:latin typeface="仿宋" panose="02010609060101010101" pitchFamily="49" charset="-122"/>
              <a:ea typeface="仿宋" panose="02010609060101010101" pitchFamily="49" charset="-122"/>
            </a:endParaRPr>
          </a:p>
          <a:p>
            <a:pPr>
              <a:lnSpc>
                <a:spcPct val="150000"/>
              </a:lnSpc>
            </a:pPr>
            <a:r>
              <a:rPr lang="zh-CN" altLang="en-US" sz="1400" dirty="0" smtClean="0">
                <a:latin typeface="仿宋" panose="02010609060101010101" pitchFamily="49" charset="-122"/>
                <a:ea typeface="仿宋" panose="02010609060101010101" pitchFamily="49" charset="-122"/>
              </a:rPr>
              <a:t>（</a:t>
            </a:r>
            <a:r>
              <a:rPr lang="en-US" altLang="zh-CN" sz="1400" dirty="0" smtClean="0">
                <a:latin typeface="仿宋" panose="02010609060101010101" pitchFamily="49" charset="-122"/>
                <a:ea typeface="仿宋" panose="02010609060101010101" pitchFamily="49" charset="-122"/>
              </a:rPr>
              <a:t>5</a:t>
            </a:r>
            <a:r>
              <a:rPr lang="zh-CN" altLang="en-US" sz="1400" dirty="0" smtClean="0">
                <a:latin typeface="仿宋" panose="02010609060101010101" pitchFamily="49" charset="-122"/>
                <a:ea typeface="仿宋" panose="02010609060101010101" pitchFamily="49" charset="-122"/>
              </a:rPr>
              <a:t>）</a:t>
            </a:r>
            <a:r>
              <a:rPr lang="zh-CN" altLang="en-US" sz="1400" dirty="0">
                <a:latin typeface="仿宋" panose="02010609060101010101" pitchFamily="49" charset="-122"/>
                <a:ea typeface="仿宋" panose="02010609060101010101" pitchFamily="49" charset="-122"/>
              </a:rPr>
              <a:t>写缓存</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a:t>
            </a:r>
            <a:r>
              <a:rPr lang="en-US" altLang="zh-CN" sz="1400" dirty="0" err="1">
                <a:latin typeface="仿宋" panose="02010609060101010101" pitchFamily="49" charset="-122"/>
                <a:ea typeface="仿宋" panose="02010609060101010101" pitchFamily="49" charset="-122"/>
              </a:rPr>
              <a:t>HBase</a:t>
            </a:r>
            <a:r>
              <a:rPr lang="zh-CN" altLang="en-US" sz="1400" dirty="0">
                <a:latin typeface="仿宋" panose="02010609060101010101" pitchFamily="49" charset="-122"/>
                <a:ea typeface="仿宋" panose="02010609060101010101" pitchFamily="49" charset="-122"/>
              </a:rPr>
              <a:t>中每列族都会对应一个</a:t>
            </a:r>
            <a:r>
              <a:rPr lang="en-US" altLang="zh-CN" sz="1400" dirty="0">
                <a:latin typeface="仿宋" panose="02010609060101010101" pitchFamily="49" charset="-122"/>
                <a:ea typeface="仿宋" panose="02010609060101010101" pitchFamily="49" charset="-122"/>
              </a:rPr>
              <a:t>store</a:t>
            </a:r>
            <a:r>
              <a:rPr lang="zh-CN" altLang="en-US" sz="1400" dirty="0">
                <a:latin typeface="仿宋" panose="02010609060101010101" pitchFamily="49" charset="-122"/>
                <a:ea typeface="仿宋" panose="02010609060101010101" pitchFamily="49" charset="-122"/>
              </a:rPr>
              <a:t>，用来存储该列数据。每个</a:t>
            </a:r>
            <a:r>
              <a:rPr lang="en-US" altLang="zh-CN" sz="1400" dirty="0">
                <a:latin typeface="仿宋" panose="02010609060101010101" pitchFamily="49" charset="-122"/>
                <a:ea typeface="仿宋" panose="02010609060101010101" pitchFamily="49" charset="-122"/>
              </a:rPr>
              <a:t>store</a:t>
            </a:r>
            <a:r>
              <a:rPr lang="zh-CN" altLang="en-US" sz="1400" dirty="0">
                <a:latin typeface="仿宋" panose="02010609060101010101" pitchFamily="49" charset="-122"/>
                <a:ea typeface="仿宋" panose="02010609060101010101" pitchFamily="49" charset="-122"/>
              </a:rPr>
              <a:t>都会有个写缓存</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，用于缓存写入数据。</a:t>
            </a:r>
            <a:r>
              <a:rPr lang="en-US" altLang="zh-CN" sz="1400" dirty="0" err="1">
                <a:latin typeface="仿宋" panose="02010609060101010101" pitchFamily="49" charset="-122"/>
                <a:ea typeface="仿宋" panose="02010609060101010101" pitchFamily="49" charset="-122"/>
              </a:rPr>
              <a:t>HBase</a:t>
            </a:r>
            <a:r>
              <a:rPr lang="zh-CN" altLang="en-US" sz="1400" dirty="0">
                <a:latin typeface="仿宋" panose="02010609060101010101" pitchFamily="49" charset="-122"/>
                <a:ea typeface="仿宋" panose="02010609060101010101" pitchFamily="49" charset="-122"/>
              </a:rPr>
              <a:t>并不会直接将数据落盘，而是先写入缓存，等缓存满足一定大小之后再一起落盘。</a:t>
            </a:r>
          </a:p>
          <a:p>
            <a:pPr>
              <a:lnSpc>
                <a:spcPct val="150000"/>
              </a:lnSpc>
            </a:pPr>
            <a:r>
              <a:rPr lang="zh-CN" altLang="en-US" sz="1400" dirty="0" smtClean="0">
                <a:solidFill>
                  <a:srgbClr val="C55A11"/>
                </a:solidFill>
                <a:latin typeface="仿宋" panose="02010609060101010101" pitchFamily="49" charset="-122"/>
                <a:ea typeface="仿宋" panose="02010609060101010101" pitchFamily="49" charset="-122"/>
              </a:rPr>
              <a:t>备注：第</a:t>
            </a:r>
            <a:r>
              <a:rPr lang="en-US" altLang="zh-CN" sz="1400" dirty="0" smtClean="0">
                <a:solidFill>
                  <a:srgbClr val="C55A11"/>
                </a:solidFill>
                <a:latin typeface="仿宋" panose="02010609060101010101" pitchFamily="49" charset="-122"/>
                <a:ea typeface="仿宋" panose="02010609060101010101" pitchFamily="49" charset="-122"/>
              </a:rPr>
              <a:t>4</a:t>
            </a:r>
            <a:r>
              <a:rPr lang="zh-CN" altLang="en-US" sz="1400" dirty="0" smtClean="0">
                <a:solidFill>
                  <a:srgbClr val="C55A11"/>
                </a:solidFill>
                <a:latin typeface="仿宋" panose="02010609060101010101" pitchFamily="49" charset="-122"/>
                <a:ea typeface="仿宋" panose="02010609060101010101" pitchFamily="49" charset="-122"/>
              </a:rPr>
              <a:t>步和第</a:t>
            </a:r>
            <a:r>
              <a:rPr lang="en-US" altLang="zh-CN" sz="1400" dirty="0" smtClean="0">
                <a:solidFill>
                  <a:srgbClr val="C55A11"/>
                </a:solidFill>
                <a:latin typeface="仿宋" panose="02010609060101010101" pitchFamily="49" charset="-122"/>
                <a:ea typeface="仿宋" panose="02010609060101010101" pitchFamily="49" charset="-122"/>
              </a:rPr>
              <a:t>5</a:t>
            </a:r>
            <a:r>
              <a:rPr lang="zh-CN" altLang="en-US" sz="1400" dirty="0" smtClean="0">
                <a:solidFill>
                  <a:srgbClr val="C55A11"/>
                </a:solidFill>
                <a:latin typeface="仿宋" panose="02010609060101010101" pitchFamily="49" charset="-122"/>
                <a:ea typeface="仿宋" panose="02010609060101010101" pitchFamily="49" charset="-122"/>
              </a:rPr>
              <a:t>步看网上讨论，在不同的版本中有不同的顺序，但是在</a:t>
            </a:r>
            <a:r>
              <a:rPr lang="en-US" altLang="zh-CN" sz="1400" dirty="0" smtClean="0">
                <a:solidFill>
                  <a:srgbClr val="C55A11"/>
                </a:solidFill>
                <a:latin typeface="仿宋" panose="02010609060101010101" pitchFamily="49" charset="-122"/>
                <a:ea typeface="仿宋" panose="02010609060101010101" pitchFamily="49" charset="-122"/>
              </a:rPr>
              <a:t>Hbase2.0</a:t>
            </a:r>
            <a:r>
              <a:rPr lang="zh-CN" altLang="en-US" sz="1400" dirty="0" smtClean="0">
                <a:solidFill>
                  <a:srgbClr val="C55A11"/>
                </a:solidFill>
                <a:latin typeface="仿宋" panose="02010609060101010101" pitchFamily="49" charset="-122"/>
                <a:ea typeface="仿宋" panose="02010609060101010101" pitchFamily="49" charset="-122"/>
              </a:rPr>
              <a:t>版本中，是</a:t>
            </a:r>
            <a:r>
              <a:rPr lang="en-US" altLang="zh-CN" sz="1400" dirty="0" smtClean="0">
                <a:solidFill>
                  <a:srgbClr val="C55A11"/>
                </a:solidFill>
                <a:latin typeface="仿宋" panose="02010609060101010101" pitchFamily="49" charset="-122"/>
                <a:ea typeface="仿宋" panose="02010609060101010101" pitchFamily="49" charset="-122"/>
              </a:rPr>
              <a:t>4</a:t>
            </a:r>
            <a:r>
              <a:rPr lang="zh-CN" altLang="en-US" sz="1400" dirty="0" smtClean="0">
                <a:solidFill>
                  <a:srgbClr val="C55A11"/>
                </a:solidFill>
                <a:latin typeface="仿宋" panose="02010609060101010101" pitchFamily="49" charset="-122"/>
                <a:ea typeface="仿宋" panose="02010609060101010101" pitchFamily="49" charset="-122"/>
              </a:rPr>
              <a:t>在前，</a:t>
            </a:r>
            <a:r>
              <a:rPr lang="en-US" altLang="zh-CN" sz="1400" dirty="0" smtClean="0">
                <a:solidFill>
                  <a:srgbClr val="C55A11"/>
                </a:solidFill>
                <a:latin typeface="仿宋" panose="02010609060101010101" pitchFamily="49" charset="-122"/>
                <a:ea typeface="仿宋" panose="02010609060101010101" pitchFamily="49" charset="-122"/>
              </a:rPr>
              <a:t>5</a:t>
            </a:r>
            <a:r>
              <a:rPr lang="zh-CN" altLang="en-US" sz="1400" dirty="0" smtClean="0">
                <a:solidFill>
                  <a:srgbClr val="C55A11"/>
                </a:solidFill>
                <a:latin typeface="仿宋" panose="02010609060101010101" pitchFamily="49" charset="-122"/>
                <a:ea typeface="仿宋" panose="02010609060101010101" pitchFamily="49" charset="-122"/>
              </a:rPr>
              <a:t>在后，符合常规逻辑。</a:t>
            </a:r>
            <a:endParaRPr lang="en-US" altLang="zh-CN" sz="1400" dirty="0" smtClean="0">
              <a:solidFill>
                <a:srgbClr val="C55A11"/>
              </a:solidFill>
              <a:latin typeface="仿宋" panose="02010609060101010101" pitchFamily="49" charset="-122"/>
              <a:ea typeface="仿宋" panose="02010609060101010101" pitchFamily="49" charset="-122"/>
            </a:endParaRPr>
          </a:p>
          <a:p>
            <a:pPr>
              <a:lnSpc>
                <a:spcPct val="150000"/>
              </a:lnSpc>
            </a:pPr>
            <a:r>
              <a:rPr lang="zh-CN" altLang="en-US" sz="1400" dirty="0" smtClean="0">
                <a:latin typeface="仿宋" panose="02010609060101010101" pitchFamily="49" charset="-122"/>
                <a:ea typeface="仿宋" panose="02010609060101010101" pitchFamily="49" charset="-122"/>
              </a:rPr>
              <a:t>（</a:t>
            </a:r>
            <a:r>
              <a:rPr lang="en-US" altLang="zh-CN" sz="1400" dirty="0" smtClean="0">
                <a:latin typeface="仿宋" panose="02010609060101010101" pitchFamily="49" charset="-122"/>
                <a:ea typeface="仿宋" panose="02010609060101010101" pitchFamily="49" charset="-122"/>
              </a:rPr>
              <a:t>6</a:t>
            </a:r>
            <a:r>
              <a:rPr lang="zh-CN" altLang="en-US" sz="1400" dirty="0" smtClean="0">
                <a:latin typeface="仿宋" panose="02010609060101010101" pitchFamily="49" charset="-122"/>
                <a:ea typeface="仿宋" panose="02010609060101010101" pitchFamily="49" charset="-122"/>
              </a:rPr>
              <a:t>）</a:t>
            </a:r>
            <a:r>
              <a:rPr lang="zh-CN" altLang="en-US" sz="1400" dirty="0">
                <a:latin typeface="仿宋" panose="02010609060101010101" pitchFamily="49" charset="-122"/>
                <a:ea typeface="仿宋" panose="02010609060101010101" pitchFamily="49" charset="-122"/>
              </a:rPr>
              <a:t>结束写事务：此时该线程的更新操作才会对其他读请求可见，更新才实际生效。（设置</a:t>
            </a:r>
            <a:r>
              <a:rPr lang="en-US" altLang="zh-CN" sz="1400" dirty="0" err="1">
                <a:latin typeface="仿宋" panose="02010609060101010101" pitchFamily="49" charset="-122"/>
                <a:ea typeface="仿宋" panose="02010609060101010101" pitchFamily="49" charset="-122"/>
              </a:rPr>
              <a:t>mvcc</a:t>
            </a:r>
            <a:r>
              <a:rPr lang="zh-CN" altLang="en-US" sz="1400" dirty="0">
                <a:latin typeface="仿宋" panose="02010609060101010101" pitchFamily="49" charset="-122"/>
                <a:ea typeface="仿宋" panose="02010609060101010101" pitchFamily="49" charset="-122"/>
              </a:rPr>
              <a:t>的</a:t>
            </a:r>
            <a:r>
              <a:rPr lang="en-US" altLang="zh-CN" sz="1400" dirty="0" err="1">
                <a:latin typeface="仿宋" panose="02010609060101010101" pitchFamily="49" charset="-122"/>
                <a:ea typeface="仿宋" panose="02010609060101010101" pitchFamily="49" charset="-122"/>
              </a:rPr>
              <a:t>readpoint</a:t>
            </a:r>
            <a:r>
              <a:rPr lang="en-US" altLang="zh-CN" sz="1400" dirty="0">
                <a:latin typeface="仿宋" panose="02010609060101010101" pitchFamily="49" charset="-122"/>
                <a:ea typeface="仿宋" panose="02010609060101010101" pitchFamily="49" charset="-122"/>
              </a:rPr>
              <a:t>=</a:t>
            </a:r>
            <a:r>
              <a:rPr lang="en-US" altLang="zh-CN" sz="1400" dirty="0" err="1">
                <a:latin typeface="仿宋" panose="02010609060101010101" pitchFamily="49" charset="-122"/>
                <a:ea typeface="仿宋" panose="02010609060101010101" pitchFamily="49" charset="-122"/>
              </a:rPr>
              <a:t>readpoint</a:t>
            </a:r>
            <a:r>
              <a:rPr lang="en-US" altLang="zh-CN" sz="1400" dirty="0" smtClean="0">
                <a:latin typeface="仿宋" panose="02010609060101010101" pitchFamily="49" charset="-122"/>
                <a:ea typeface="仿宋" panose="02010609060101010101" pitchFamily="49" charset="-122"/>
              </a:rPr>
              <a:t>)</a:t>
            </a:r>
            <a:endParaRPr lang="en-US" altLang="zh-CN" sz="1400" dirty="0" smtClean="0">
              <a:solidFill>
                <a:srgbClr val="C55A11"/>
              </a:solidFill>
              <a:latin typeface="仿宋" panose="02010609060101010101" pitchFamily="49" charset="-122"/>
              <a:ea typeface="仿宋" panose="02010609060101010101" pitchFamily="49" charset="-122"/>
            </a:endParaRPr>
          </a:p>
          <a:p>
            <a:pPr>
              <a:lnSpc>
                <a:spcPct val="150000"/>
              </a:lnSpc>
            </a:pPr>
            <a:r>
              <a:rPr lang="zh-CN" altLang="en-US" sz="1400" dirty="0" smtClean="0">
                <a:latin typeface="仿宋" panose="02010609060101010101" pitchFamily="49" charset="-122"/>
                <a:ea typeface="仿宋" panose="02010609060101010101" pitchFamily="49" charset="-122"/>
              </a:rPr>
              <a:t>（</a:t>
            </a:r>
            <a:r>
              <a:rPr lang="en-US" altLang="zh-CN" sz="1400" dirty="0" smtClean="0">
                <a:latin typeface="仿宋" panose="02010609060101010101" pitchFamily="49" charset="-122"/>
                <a:ea typeface="仿宋" panose="02010609060101010101" pitchFamily="49" charset="-122"/>
              </a:rPr>
              <a:t>7</a:t>
            </a:r>
            <a:r>
              <a:rPr lang="zh-CN" altLang="en-US" sz="1400" dirty="0" smtClean="0">
                <a:latin typeface="仿宋" panose="02010609060101010101" pitchFamily="49" charset="-122"/>
                <a:ea typeface="仿宋" panose="02010609060101010101" pitchFamily="49" charset="-122"/>
              </a:rPr>
              <a:t>）</a:t>
            </a:r>
            <a:r>
              <a:rPr lang="zh-CN" altLang="en-US" sz="1400" dirty="0">
                <a:latin typeface="仿宋" panose="02010609060101010101" pitchFamily="49" charset="-122"/>
                <a:ea typeface="仿宋" panose="02010609060101010101" pitchFamily="49" charset="-122"/>
              </a:rPr>
              <a:t>释</a:t>
            </a:r>
            <a:r>
              <a:rPr lang="zh-CN" altLang="en-US" sz="1400" dirty="0" smtClean="0">
                <a:latin typeface="仿宋" panose="02010609060101010101" pitchFamily="49" charset="-122"/>
                <a:ea typeface="仿宋" panose="02010609060101010101" pitchFamily="49" charset="-122"/>
              </a:rPr>
              <a:t>放行锁以及共享锁；然后调用协处理器的后处理方法</a:t>
            </a:r>
            <a:endParaRPr lang="zh-CN" altLang="en-US" sz="1400" dirty="0">
              <a:latin typeface="仿宋" panose="02010609060101010101" pitchFamily="49" charset="-122"/>
              <a:ea typeface="仿宋" panose="02010609060101010101" pitchFamily="49" charset="-122"/>
            </a:endParaRPr>
          </a:p>
          <a:p>
            <a:pPr>
              <a:lnSpc>
                <a:spcPct val="150000"/>
              </a:lnSpc>
            </a:pPr>
            <a:r>
              <a:rPr lang="zh-CN" altLang="en-US" sz="1400" dirty="0" smtClean="0">
                <a:latin typeface="仿宋" panose="02010609060101010101" pitchFamily="49" charset="-122"/>
                <a:ea typeface="仿宋" panose="02010609060101010101" pitchFamily="49" charset="-122"/>
              </a:rPr>
              <a:t>（</a:t>
            </a:r>
            <a:r>
              <a:rPr lang="en-US" altLang="zh-CN" sz="1400" dirty="0">
                <a:latin typeface="仿宋" panose="02010609060101010101" pitchFamily="49" charset="-122"/>
                <a:ea typeface="仿宋" panose="02010609060101010101" pitchFamily="49" charset="-122"/>
              </a:rPr>
              <a:t>8</a:t>
            </a:r>
            <a:r>
              <a:rPr lang="zh-CN" altLang="en-US" sz="1400" dirty="0">
                <a:latin typeface="仿宋" panose="02010609060101010101" pitchFamily="49" charset="-122"/>
                <a:ea typeface="仿宋" panose="02010609060101010101" pitchFamily="49" charset="-122"/>
              </a:rPr>
              <a:t>）</a:t>
            </a:r>
            <a:r>
              <a:rPr lang="en-US" altLang="zh-CN" sz="1400" dirty="0">
                <a:latin typeface="仿宋" panose="02010609060101010101" pitchFamily="49" charset="-122"/>
                <a:ea typeface="仿宋" panose="02010609060101010101" pitchFamily="49" charset="-122"/>
              </a:rPr>
              <a:t>flush </a:t>
            </a:r>
            <a:r>
              <a:rPr lang="en-US" altLang="zh-CN" sz="1400" dirty="0" err="1" smtClean="0">
                <a:latin typeface="仿宋" panose="02010609060101010101" pitchFamily="49" charset="-122"/>
                <a:ea typeface="仿宋" panose="02010609060101010101" pitchFamily="49" charset="-122"/>
              </a:rPr>
              <a:t>memstore</a:t>
            </a:r>
            <a:r>
              <a:rPr lang="zh-CN" altLang="en-US" sz="1400" dirty="0" smtClean="0">
                <a:latin typeface="仿宋" panose="02010609060101010101" pitchFamily="49" charset="-122"/>
                <a:ea typeface="仿宋" panose="02010609060101010101" pitchFamily="49" charset="-122"/>
              </a:rPr>
              <a:t>：</a:t>
            </a:r>
            <a:r>
              <a:rPr lang="en-US" altLang="zh-CN" sz="1400" dirty="0" err="1" smtClean="0">
                <a:latin typeface="仿宋" panose="02010609060101010101" pitchFamily="49" charset="-122"/>
                <a:ea typeface="仿宋" panose="02010609060101010101" pitchFamily="49" charset="-122"/>
              </a:rPr>
              <a:t>requestFlushIfNeeded</a:t>
            </a:r>
            <a:r>
              <a:rPr lang="zh-CN" altLang="en-US" sz="1400" dirty="0" smtClean="0">
                <a:latin typeface="仿宋" panose="02010609060101010101" pitchFamily="49" charset="-122"/>
                <a:ea typeface="仿宋" panose="02010609060101010101" pitchFamily="49" charset="-122"/>
              </a:rPr>
              <a:t>，当写缓存满达到配置项大小之后</a:t>
            </a:r>
            <a:r>
              <a:rPr lang="zh-CN" altLang="en-US" sz="1400" dirty="0">
                <a:latin typeface="仿宋" panose="02010609060101010101" pitchFamily="49" charset="-122"/>
                <a:ea typeface="仿宋" panose="02010609060101010101" pitchFamily="49" charset="-122"/>
              </a:rPr>
              <a:t>，会启动</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线程将数据刷新到硬盘</a:t>
            </a:r>
            <a:r>
              <a:rPr lang="zh-CN" altLang="en-US" sz="1400" dirty="0" smtClean="0">
                <a:latin typeface="仿宋" panose="02010609060101010101" pitchFamily="49" charset="-122"/>
                <a:ea typeface="仿宋" panose="02010609060101010101" pitchFamily="49" charset="-122"/>
              </a:rPr>
              <a:t>。</a:t>
            </a:r>
            <a:endParaRPr lang="zh-CN" altLang="en-US" sz="1400"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251324029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WAL</a:t>
            </a:r>
            <a:endParaRPr lang="zh-CN" altLang="en-US" dirty="0"/>
          </a:p>
        </p:txBody>
      </p:sp>
      <p:sp>
        <p:nvSpPr>
          <p:cNvPr id="4" name="矩形 3"/>
          <p:cNvSpPr/>
          <p:nvPr/>
        </p:nvSpPr>
        <p:spPr>
          <a:xfrm>
            <a:off x="521207" y="1561573"/>
            <a:ext cx="11159977" cy="4832092"/>
          </a:xfrm>
          <a:prstGeom prst="rect">
            <a:avLst/>
          </a:prstGeom>
        </p:spPr>
        <p:txBody>
          <a:bodyPr wrap="square">
            <a:spAutoFit/>
          </a:bodyPr>
          <a:lstStyle/>
          <a:p>
            <a:pPr marL="285750" indent="-285750">
              <a:buFont typeface="Wingdings" charset="2"/>
              <a:buChar char="l"/>
            </a:pPr>
            <a:r>
              <a:rPr lang="en-US" altLang="zh-CN" sz="1400" dirty="0">
                <a:latin typeface="仿宋"/>
                <a:ea typeface="仿宋"/>
                <a:cs typeface="仿宋"/>
              </a:rPr>
              <a:t>WAL(Write-Ahead Logging)</a:t>
            </a:r>
            <a:r>
              <a:rPr lang="zh-CN" altLang="en-US" sz="1400" dirty="0">
                <a:latin typeface="仿宋"/>
                <a:ea typeface="仿宋"/>
                <a:cs typeface="仿宋"/>
              </a:rPr>
              <a:t>是一种高效的日志算法，几乎是所有非内存数据库提升写性能的不二法门，基本原理是在数据写入之前首先顺序写入日志，然后再写入缓存，等到缓存写满之后统一落盘。之所以能够提升写性能，是因为</a:t>
            </a:r>
            <a:r>
              <a:rPr lang="en-US" altLang="zh-CN" sz="1400" dirty="0">
                <a:latin typeface="仿宋"/>
                <a:ea typeface="仿宋"/>
                <a:cs typeface="仿宋"/>
              </a:rPr>
              <a:t>WAL</a:t>
            </a:r>
            <a:r>
              <a:rPr lang="zh-CN" altLang="en-US" sz="1400" dirty="0">
                <a:latin typeface="仿宋"/>
                <a:ea typeface="仿宋"/>
                <a:cs typeface="仿宋"/>
              </a:rPr>
              <a:t>将一次随机写转化为了一次顺序写加一次内存写。提升写性能的同时，</a:t>
            </a:r>
            <a:r>
              <a:rPr lang="en-US" altLang="zh-CN" sz="1400" dirty="0">
                <a:latin typeface="仿宋"/>
                <a:ea typeface="仿宋"/>
                <a:cs typeface="仿宋"/>
              </a:rPr>
              <a:t>WAL</a:t>
            </a:r>
            <a:r>
              <a:rPr lang="zh-CN" altLang="en-US" sz="1400" dirty="0">
                <a:latin typeface="仿宋"/>
                <a:ea typeface="仿宋"/>
                <a:cs typeface="仿宋"/>
              </a:rPr>
              <a:t>可以保证数据的可靠性，即在任何情况下数据不丢失。假如一次写入完成之后发生了宕机，即使所有缓存中的数据丢失，也可以通过恢复日志还原出丢失的数据</a:t>
            </a:r>
            <a:r>
              <a:rPr lang="zh-CN" altLang="en-US" sz="1400" dirty="0" smtClean="0">
                <a:latin typeface="仿宋"/>
                <a:ea typeface="仿宋"/>
                <a:cs typeface="仿宋"/>
              </a:rPr>
              <a:t>。</a:t>
            </a:r>
            <a:endParaRPr lang="en-US" altLang="zh-CN" sz="1400" dirty="0" smtClean="0">
              <a:latin typeface="仿宋"/>
              <a:ea typeface="仿宋"/>
              <a:cs typeface="仿宋"/>
            </a:endParaRPr>
          </a:p>
          <a:p>
            <a:endParaRPr lang="en-US" altLang="zh-CN" sz="1400" dirty="0">
              <a:latin typeface="仿宋"/>
              <a:ea typeface="仿宋"/>
              <a:cs typeface="仿宋"/>
            </a:endParaRPr>
          </a:p>
          <a:p>
            <a:pPr marL="285750" indent="-285750">
              <a:buFont typeface="Wingdings" charset="2"/>
              <a:buChar char="l"/>
            </a:pPr>
            <a:r>
              <a:rPr lang="en-US" altLang="zh-CN" sz="1400" dirty="0">
                <a:latin typeface="仿宋"/>
                <a:ea typeface="仿宋"/>
                <a:cs typeface="仿宋"/>
              </a:rPr>
              <a:t>WAL</a:t>
            </a:r>
            <a:r>
              <a:rPr lang="zh-CN" altLang="en-US" sz="1400" dirty="0">
                <a:latin typeface="仿宋"/>
                <a:ea typeface="仿宋"/>
                <a:cs typeface="仿宋"/>
              </a:rPr>
              <a:t>持久化等级</a:t>
            </a:r>
          </a:p>
          <a:p>
            <a:endParaRPr lang="zh-CN" altLang="en-US" sz="1400" dirty="0">
              <a:latin typeface="仿宋"/>
              <a:ea typeface="仿宋"/>
              <a:cs typeface="仿宋"/>
            </a:endParaRPr>
          </a:p>
          <a:p>
            <a:pPr lvl="1"/>
            <a:r>
              <a:rPr lang="en-US" altLang="zh-CN" sz="1400" dirty="0" err="1">
                <a:latin typeface="仿宋"/>
                <a:ea typeface="仿宋"/>
                <a:cs typeface="仿宋"/>
              </a:rPr>
              <a:t>HBase</a:t>
            </a:r>
            <a:r>
              <a:rPr lang="zh-CN" altLang="en-US" sz="1400" dirty="0">
                <a:latin typeface="仿宋"/>
                <a:ea typeface="仿宋"/>
                <a:cs typeface="仿宋"/>
              </a:rPr>
              <a:t>中可以通过设置</a:t>
            </a:r>
            <a:r>
              <a:rPr lang="en-US" altLang="zh-CN" sz="1400" dirty="0">
                <a:latin typeface="仿宋"/>
                <a:ea typeface="仿宋"/>
                <a:cs typeface="仿宋"/>
              </a:rPr>
              <a:t>WAL</a:t>
            </a:r>
            <a:r>
              <a:rPr lang="zh-CN" altLang="en-US" sz="1400" dirty="0">
                <a:latin typeface="仿宋"/>
                <a:ea typeface="仿宋"/>
                <a:cs typeface="仿宋"/>
              </a:rPr>
              <a:t>的持久化等级决定是否开启</a:t>
            </a:r>
            <a:r>
              <a:rPr lang="en-US" altLang="zh-CN" sz="1400" dirty="0">
                <a:latin typeface="仿宋"/>
                <a:ea typeface="仿宋"/>
                <a:cs typeface="仿宋"/>
              </a:rPr>
              <a:t>WAL</a:t>
            </a:r>
            <a:r>
              <a:rPr lang="zh-CN" altLang="en-US" sz="1400" dirty="0">
                <a:latin typeface="仿宋"/>
                <a:ea typeface="仿宋"/>
                <a:cs typeface="仿宋"/>
              </a:rPr>
              <a:t>机制、以及</a:t>
            </a:r>
            <a:r>
              <a:rPr lang="en-US" altLang="zh-CN" sz="1400" dirty="0" err="1">
                <a:latin typeface="仿宋"/>
                <a:ea typeface="仿宋"/>
                <a:cs typeface="仿宋"/>
              </a:rPr>
              <a:t>HLog</a:t>
            </a:r>
            <a:r>
              <a:rPr lang="zh-CN" altLang="en-US" sz="1400" dirty="0">
                <a:latin typeface="仿宋"/>
                <a:ea typeface="仿宋"/>
                <a:cs typeface="仿宋"/>
              </a:rPr>
              <a:t>的落盘方式。</a:t>
            </a:r>
            <a:r>
              <a:rPr lang="en-US" altLang="zh-CN" sz="1400" dirty="0">
                <a:latin typeface="仿宋"/>
                <a:ea typeface="仿宋"/>
                <a:cs typeface="仿宋"/>
              </a:rPr>
              <a:t>WAL</a:t>
            </a:r>
            <a:r>
              <a:rPr lang="zh-CN" altLang="en-US" sz="1400" dirty="0">
                <a:latin typeface="仿宋"/>
                <a:ea typeface="仿宋"/>
                <a:cs typeface="仿宋"/>
              </a:rPr>
              <a:t>的持久化等级分为如下四个等级：</a:t>
            </a:r>
          </a:p>
          <a:p>
            <a:pPr lvl="1"/>
            <a:endParaRPr lang="zh-CN" altLang="en-US" sz="1400" dirty="0">
              <a:latin typeface="仿宋"/>
              <a:ea typeface="仿宋"/>
              <a:cs typeface="仿宋"/>
            </a:endParaRPr>
          </a:p>
          <a:p>
            <a:pPr lvl="1"/>
            <a:r>
              <a:rPr lang="en-US" altLang="zh-CN" sz="1400" dirty="0">
                <a:latin typeface="仿宋"/>
                <a:ea typeface="仿宋"/>
                <a:cs typeface="仿宋"/>
              </a:rPr>
              <a:t>1. SKIP_WAL</a:t>
            </a:r>
            <a:r>
              <a:rPr lang="zh-CN" altLang="en-US" sz="1400" dirty="0">
                <a:latin typeface="仿宋"/>
                <a:ea typeface="仿宋"/>
                <a:cs typeface="仿宋"/>
              </a:rPr>
              <a:t>：只写缓存，不写</a:t>
            </a:r>
            <a:r>
              <a:rPr lang="en-US" altLang="zh-CN" sz="1400" dirty="0" err="1">
                <a:latin typeface="仿宋"/>
                <a:ea typeface="仿宋"/>
                <a:cs typeface="仿宋"/>
              </a:rPr>
              <a:t>HLog</a:t>
            </a:r>
            <a:r>
              <a:rPr lang="zh-CN" altLang="en-US" sz="1400" dirty="0">
                <a:latin typeface="仿宋"/>
                <a:ea typeface="仿宋"/>
                <a:cs typeface="仿宋"/>
              </a:rPr>
              <a:t>日志。这种方式因为只写内存，因此可以极大的提升写入性能，但是数据有丢失的风险。在实际应用过程中并不建议设置此等级，除非确认不要求数据的可靠性。</a:t>
            </a:r>
          </a:p>
          <a:p>
            <a:pPr lvl="1"/>
            <a:endParaRPr lang="zh-CN" altLang="en-US" sz="1400" dirty="0">
              <a:latin typeface="仿宋"/>
              <a:ea typeface="仿宋"/>
              <a:cs typeface="仿宋"/>
            </a:endParaRPr>
          </a:p>
          <a:p>
            <a:pPr lvl="1"/>
            <a:r>
              <a:rPr lang="en-US" altLang="zh-CN" sz="1400" dirty="0">
                <a:latin typeface="仿宋"/>
                <a:ea typeface="仿宋"/>
                <a:cs typeface="仿宋"/>
              </a:rPr>
              <a:t>2. ASYNC_WAL</a:t>
            </a:r>
            <a:r>
              <a:rPr lang="zh-CN" altLang="en-US" sz="1400" dirty="0">
                <a:latin typeface="仿宋"/>
                <a:ea typeface="仿宋"/>
                <a:cs typeface="仿宋"/>
              </a:rPr>
              <a:t>：异步将数据写入</a:t>
            </a:r>
            <a:r>
              <a:rPr lang="en-US" altLang="zh-CN" sz="1400" dirty="0" err="1">
                <a:latin typeface="仿宋"/>
                <a:ea typeface="仿宋"/>
                <a:cs typeface="仿宋"/>
              </a:rPr>
              <a:t>HLog</a:t>
            </a:r>
            <a:r>
              <a:rPr lang="zh-CN" altLang="en-US" sz="1400" dirty="0">
                <a:latin typeface="仿宋"/>
                <a:ea typeface="仿宋"/>
                <a:cs typeface="仿宋"/>
              </a:rPr>
              <a:t>日志中。</a:t>
            </a:r>
          </a:p>
          <a:p>
            <a:pPr lvl="1"/>
            <a:endParaRPr lang="zh-CN" altLang="en-US" sz="1400" dirty="0">
              <a:latin typeface="仿宋"/>
              <a:ea typeface="仿宋"/>
              <a:cs typeface="仿宋"/>
            </a:endParaRPr>
          </a:p>
          <a:p>
            <a:pPr lvl="1"/>
            <a:r>
              <a:rPr lang="en-US" altLang="zh-CN" sz="1400" dirty="0">
                <a:latin typeface="仿宋"/>
                <a:ea typeface="仿宋"/>
                <a:cs typeface="仿宋"/>
              </a:rPr>
              <a:t>3. SYNC_WAL</a:t>
            </a:r>
            <a:r>
              <a:rPr lang="zh-CN" altLang="en-US" sz="1400" dirty="0">
                <a:latin typeface="仿宋"/>
                <a:ea typeface="仿宋"/>
                <a:cs typeface="仿宋"/>
              </a:rPr>
              <a:t>：同步将数据写入日志文件中，需要注意的是数据只是被写入文件系统中，并没有真正落盘。</a:t>
            </a:r>
          </a:p>
          <a:p>
            <a:pPr lvl="1"/>
            <a:endParaRPr lang="zh-CN" altLang="en-US" sz="1400" dirty="0">
              <a:latin typeface="仿宋"/>
              <a:ea typeface="仿宋"/>
              <a:cs typeface="仿宋"/>
            </a:endParaRPr>
          </a:p>
          <a:p>
            <a:pPr lvl="1"/>
            <a:r>
              <a:rPr lang="en-US" altLang="zh-CN" sz="1400" dirty="0">
                <a:latin typeface="仿宋"/>
                <a:ea typeface="仿宋"/>
                <a:cs typeface="仿宋"/>
              </a:rPr>
              <a:t>4. FSYNC_WAL</a:t>
            </a:r>
            <a:r>
              <a:rPr lang="zh-CN" altLang="en-US" sz="1400" dirty="0">
                <a:latin typeface="仿宋"/>
                <a:ea typeface="仿宋"/>
                <a:cs typeface="仿宋"/>
              </a:rPr>
              <a:t>：同步将数据写入日志文件并强制落盘。最严格的日志写入等级，可以保证数据不会丢失，但是性能相对比较差。</a:t>
            </a:r>
          </a:p>
          <a:p>
            <a:pPr lvl="1"/>
            <a:endParaRPr lang="zh-CN" altLang="en-US" sz="1400" dirty="0">
              <a:latin typeface="仿宋"/>
              <a:ea typeface="仿宋"/>
              <a:cs typeface="仿宋"/>
            </a:endParaRPr>
          </a:p>
          <a:p>
            <a:pPr lvl="1"/>
            <a:r>
              <a:rPr lang="en-US" altLang="zh-CN" sz="1400" dirty="0">
                <a:latin typeface="仿宋"/>
                <a:ea typeface="仿宋"/>
                <a:cs typeface="仿宋"/>
              </a:rPr>
              <a:t>5. USER_DEFAULT</a:t>
            </a:r>
            <a:r>
              <a:rPr lang="zh-CN" altLang="en-US" sz="1400" dirty="0">
                <a:latin typeface="仿宋"/>
                <a:ea typeface="仿宋"/>
                <a:cs typeface="仿宋"/>
              </a:rPr>
              <a:t>：默认如果用户没有指定持久化等级，</a:t>
            </a:r>
            <a:r>
              <a:rPr lang="en-US" altLang="zh-CN" sz="1400" dirty="0" err="1">
                <a:latin typeface="仿宋"/>
                <a:ea typeface="仿宋"/>
                <a:cs typeface="仿宋"/>
              </a:rPr>
              <a:t>HBase</a:t>
            </a:r>
            <a:r>
              <a:rPr lang="zh-CN" altLang="en-US" sz="1400" dirty="0">
                <a:latin typeface="仿宋"/>
                <a:ea typeface="仿宋"/>
                <a:cs typeface="仿宋"/>
              </a:rPr>
              <a:t>使用</a:t>
            </a:r>
            <a:r>
              <a:rPr lang="en-US" altLang="zh-CN" sz="1400" dirty="0">
                <a:latin typeface="仿宋"/>
                <a:ea typeface="仿宋"/>
                <a:cs typeface="仿宋"/>
              </a:rPr>
              <a:t>SYNC_WAL</a:t>
            </a:r>
            <a:r>
              <a:rPr lang="zh-CN" altLang="en-US" sz="1400" dirty="0">
                <a:latin typeface="仿宋"/>
                <a:ea typeface="仿宋"/>
                <a:cs typeface="仿宋"/>
              </a:rPr>
              <a:t>等级持久化数据。</a:t>
            </a:r>
          </a:p>
          <a:p>
            <a:pPr lvl="1"/>
            <a:endParaRPr lang="zh-CN" altLang="en-US" sz="1400" dirty="0">
              <a:latin typeface="仿宋"/>
              <a:ea typeface="仿宋"/>
              <a:cs typeface="仿宋"/>
            </a:endParaRPr>
          </a:p>
          <a:p>
            <a:pPr lvl="1"/>
            <a:r>
              <a:rPr lang="zh-CN" altLang="en-US" sz="1400" dirty="0">
                <a:latin typeface="仿宋"/>
                <a:ea typeface="仿宋"/>
                <a:cs typeface="仿宋"/>
              </a:rPr>
              <a:t>用户可以通过客户端设置</a:t>
            </a:r>
            <a:r>
              <a:rPr lang="en-US" altLang="zh-CN" sz="1400" dirty="0">
                <a:latin typeface="仿宋"/>
                <a:ea typeface="仿宋"/>
                <a:cs typeface="仿宋"/>
              </a:rPr>
              <a:t>WAL</a:t>
            </a:r>
            <a:r>
              <a:rPr lang="zh-CN" altLang="en-US" sz="1400" dirty="0">
                <a:latin typeface="仿宋"/>
                <a:ea typeface="仿宋"/>
                <a:cs typeface="仿宋"/>
              </a:rPr>
              <a:t>持久化等级，代码：</a:t>
            </a:r>
            <a:r>
              <a:rPr lang="en-US" altLang="zh-CN" sz="1400" dirty="0" err="1">
                <a:latin typeface="仿宋"/>
                <a:ea typeface="仿宋"/>
                <a:cs typeface="仿宋"/>
              </a:rPr>
              <a:t>put.setDurability</a:t>
            </a:r>
            <a:r>
              <a:rPr lang="en-US" altLang="zh-CN" sz="1400" dirty="0">
                <a:latin typeface="仿宋"/>
                <a:ea typeface="仿宋"/>
                <a:cs typeface="仿宋"/>
              </a:rPr>
              <a:t>(Durability. SYNC_WAL );</a:t>
            </a:r>
            <a:endParaRPr lang="zh-CN" altLang="en-US" sz="1400" dirty="0">
              <a:latin typeface="仿宋"/>
              <a:ea typeface="仿宋"/>
              <a:cs typeface="仿宋"/>
            </a:endParaRPr>
          </a:p>
          <a:p>
            <a:endParaRPr lang="zh-CN" altLang="en-US" sz="1400" dirty="0">
              <a:latin typeface="仿宋"/>
              <a:ea typeface="仿宋"/>
              <a:cs typeface="仿宋"/>
            </a:endParaRPr>
          </a:p>
        </p:txBody>
      </p:sp>
    </p:spTree>
    <p:extLst>
      <p:ext uri="{BB962C8B-B14F-4D97-AF65-F5344CB8AC3E}">
        <p14:creationId xmlns:p14="http://schemas.microsoft.com/office/powerpoint/2010/main" val="267606453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WAL Splitting</a:t>
            </a:r>
            <a:endParaRPr lang="zh-CN" altLang="en-US" dirty="0"/>
          </a:p>
        </p:txBody>
      </p:sp>
      <p:sp>
        <p:nvSpPr>
          <p:cNvPr id="3" name="矩形 2"/>
          <p:cNvSpPr/>
          <p:nvPr/>
        </p:nvSpPr>
        <p:spPr>
          <a:xfrm>
            <a:off x="521207" y="1396644"/>
            <a:ext cx="11083360" cy="3093154"/>
          </a:xfrm>
          <a:prstGeom prst="rect">
            <a:avLst/>
          </a:prstGeom>
        </p:spPr>
        <p:txBody>
          <a:bodyPr wrap="square">
            <a:spAutoFit/>
          </a:bodyPr>
          <a:lstStyle/>
          <a:p>
            <a:pPr>
              <a:lnSpc>
                <a:spcPct val="150000"/>
              </a:lnSpc>
            </a:pPr>
            <a:r>
              <a:rPr lang="en-US" altLang="zh-CN" b="1" dirty="0" smtClean="0"/>
              <a:t>Why?</a:t>
            </a:r>
          </a:p>
          <a:p>
            <a:pPr marL="285750" indent="-285750">
              <a:lnSpc>
                <a:spcPct val="150000"/>
              </a:lnSpc>
              <a:buFont typeface="Wingdings" panose="05000000000000000000" pitchFamily="2" charset="2"/>
              <a:buChar char="l"/>
            </a:pPr>
            <a:r>
              <a:rPr lang="en-US" altLang="zh-CN" sz="1400" dirty="0" smtClean="0"/>
              <a:t>A </a:t>
            </a:r>
            <a:r>
              <a:rPr lang="en-US" altLang="zh-CN" sz="1400" dirty="0" err="1" smtClean="0"/>
              <a:t>RegionServer</a:t>
            </a:r>
            <a:r>
              <a:rPr lang="en-US" altLang="zh-CN" sz="1400" dirty="0" smtClean="0"/>
              <a:t> serves many regions</a:t>
            </a:r>
            <a:r>
              <a:rPr lang="en-US" altLang="zh-CN" sz="1400" dirty="0"/>
              <a:t>. </a:t>
            </a:r>
            <a:endParaRPr lang="en-US" altLang="zh-CN" sz="1400" dirty="0" smtClean="0"/>
          </a:p>
          <a:p>
            <a:pPr marL="285750" indent="-285750">
              <a:lnSpc>
                <a:spcPct val="150000"/>
              </a:lnSpc>
              <a:buFont typeface="Wingdings" panose="05000000000000000000" pitchFamily="2" charset="2"/>
              <a:buChar char="l"/>
            </a:pPr>
            <a:r>
              <a:rPr lang="en-US" altLang="zh-CN" sz="1400" dirty="0" smtClean="0"/>
              <a:t>All of the regions in a region </a:t>
            </a:r>
            <a:r>
              <a:rPr lang="en-US" altLang="zh-CN" sz="1400" dirty="0"/>
              <a:t>server </a:t>
            </a:r>
            <a:r>
              <a:rPr lang="en-US" altLang="zh-CN" sz="1400" dirty="0" smtClean="0"/>
              <a:t>share the same active WAL file. </a:t>
            </a:r>
          </a:p>
          <a:p>
            <a:pPr marL="285750" indent="-285750">
              <a:lnSpc>
                <a:spcPct val="150000"/>
              </a:lnSpc>
              <a:buFont typeface="Wingdings" panose="05000000000000000000" pitchFamily="2" charset="2"/>
              <a:buChar char="l"/>
            </a:pPr>
            <a:r>
              <a:rPr lang="en-US" altLang="zh-CN" sz="1400" dirty="0" smtClean="0"/>
              <a:t>Each edit in the WAL file includes information about which region it belongs to. </a:t>
            </a:r>
          </a:p>
          <a:p>
            <a:pPr marL="285750" indent="-285750">
              <a:lnSpc>
                <a:spcPct val="150000"/>
              </a:lnSpc>
              <a:buFont typeface="Wingdings" panose="05000000000000000000" pitchFamily="2" charset="2"/>
              <a:buChar char="l"/>
            </a:pPr>
            <a:r>
              <a:rPr lang="en-US" altLang="zh-CN" sz="1400" dirty="0" smtClean="0"/>
              <a:t>When a region </a:t>
            </a:r>
            <a:r>
              <a:rPr lang="en-US" altLang="zh-CN" sz="1400" dirty="0"/>
              <a:t>is opened, the edits in the WAL file which belong to that region need to be replayed.</a:t>
            </a:r>
          </a:p>
          <a:p>
            <a:pPr lvl="1">
              <a:lnSpc>
                <a:spcPct val="150000"/>
              </a:lnSpc>
            </a:pPr>
            <a:r>
              <a:rPr lang="en-US" altLang="zh-CN" sz="1400" dirty="0"/>
              <a:t>Therefore, edits in the WAL file must be grouped by region so that particular sets can be replayed to</a:t>
            </a:r>
          </a:p>
          <a:p>
            <a:pPr lvl="1">
              <a:lnSpc>
                <a:spcPct val="150000"/>
              </a:lnSpc>
            </a:pPr>
            <a:r>
              <a:rPr lang="en-US" altLang="zh-CN" sz="1400" dirty="0"/>
              <a:t>regenerate the data in a particular region. </a:t>
            </a:r>
            <a:endParaRPr lang="en-US" altLang="zh-CN" sz="1400" dirty="0" smtClean="0"/>
          </a:p>
          <a:p>
            <a:pPr marL="285750" indent="-285750">
              <a:lnSpc>
                <a:spcPct val="150000"/>
              </a:lnSpc>
              <a:buFont typeface="Wingdings" panose="05000000000000000000" pitchFamily="2" charset="2"/>
              <a:buChar char="l"/>
            </a:pPr>
            <a:r>
              <a:rPr lang="en-US" altLang="zh-CN" sz="1400" dirty="0" smtClean="0"/>
              <a:t>The </a:t>
            </a:r>
            <a:r>
              <a:rPr lang="en-US" altLang="zh-CN" sz="1400" dirty="0"/>
              <a:t>process of grouping the WAL edits by region is </a:t>
            </a:r>
            <a:r>
              <a:rPr lang="en-US" altLang="zh-CN" sz="1400" dirty="0" smtClean="0"/>
              <a:t>called </a:t>
            </a:r>
            <a:r>
              <a:rPr lang="en-US" altLang="zh-CN" sz="1400" dirty="0" smtClean="0">
                <a:solidFill>
                  <a:schemeClr val="accent2">
                    <a:lumMod val="75000"/>
                  </a:schemeClr>
                </a:solidFill>
              </a:rPr>
              <a:t>log </a:t>
            </a:r>
            <a:r>
              <a:rPr lang="en-US" altLang="zh-CN" sz="1400" dirty="0">
                <a:solidFill>
                  <a:schemeClr val="accent2">
                    <a:lumMod val="75000"/>
                  </a:schemeClr>
                </a:solidFill>
              </a:rPr>
              <a:t>splitting</a:t>
            </a:r>
            <a:r>
              <a:rPr lang="en-US" altLang="zh-CN" sz="1400" dirty="0"/>
              <a:t>. It is a critical process for recovering data if a region server fails</a:t>
            </a:r>
            <a:r>
              <a:rPr lang="en-US" altLang="zh-CN" sz="1400" dirty="0" smtClean="0"/>
              <a:t>.</a:t>
            </a:r>
          </a:p>
          <a:p>
            <a:pPr marL="285750" indent="-285750">
              <a:lnSpc>
                <a:spcPct val="150000"/>
              </a:lnSpc>
              <a:buFont typeface="Wingdings" panose="05000000000000000000" pitchFamily="2" charset="2"/>
              <a:buChar char="l"/>
            </a:pPr>
            <a:r>
              <a:rPr lang="en-US" altLang="zh-CN" sz="1400" dirty="0" smtClean="0"/>
              <a:t>Log </a:t>
            </a:r>
            <a:r>
              <a:rPr lang="en-US" altLang="zh-CN" sz="1400" dirty="0"/>
              <a:t>splitting is done by the </a:t>
            </a:r>
            <a:r>
              <a:rPr lang="en-US" altLang="zh-CN" sz="1400" dirty="0" err="1"/>
              <a:t>HMaster</a:t>
            </a:r>
            <a:r>
              <a:rPr lang="en-US" altLang="zh-CN" sz="1400" dirty="0"/>
              <a:t> during cluster start-up or by the </a:t>
            </a:r>
            <a:r>
              <a:rPr lang="en-US" altLang="zh-CN" sz="1400" dirty="0" err="1"/>
              <a:t>ServerShutdownHandler</a:t>
            </a:r>
            <a:r>
              <a:rPr lang="en-US" altLang="zh-CN" sz="1400" dirty="0"/>
              <a:t> as </a:t>
            </a:r>
            <a:r>
              <a:rPr lang="en-US" altLang="zh-CN" sz="1400" dirty="0" smtClean="0"/>
              <a:t>a region </a:t>
            </a:r>
            <a:r>
              <a:rPr lang="en-US" altLang="zh-CN" sz="1400" dirty="0"/>
              <a:t>server shuts down.</a:t>
            </a:r>
            <a:endParaRPr lang="zh-CN" altLang="en-US" sz="1400" dirty="0"/>
          </a:p>
        </p:txBody>
      </p:sp>
    </p:spTree>
    <p:extLst>
      <p:ext uri="{BB962C8B-B14F-4D97-AF65-F5344CB8AC3E}">
        <p14:creationId xmlns:p14="http://schemas.microsoft.com/office/powerpoint/2010/main" val="290912974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WAL Splitting</a:t>
            </a:r>
            <a:endParaRPr lang="zh-CN" altLang="en-US" dirty="0"/>
          </a:p>
        </p:txBody>
      </p:sp>
      <p:sp>
        <p:nvSpPr>
          <p:cNvPr id="5" name="矩形 4"/>
          <p:cNvSpPr/>
          <p:nvPr/>
        </p:nvSpPr>
        <p:spPr>
          <a:xfrm>
            <a:off x="521207" y="1168969"/>
            <a:ext cx="10784102" cy="5755422"/>
          </a:xfrm>
          <a:prstGeom prst="rect">
            <a:avLst/>
          </a:prstGeom>
        </p:spPr>
        <p:txBody>
          <a:bodyPr wrap="square">
            <a:spAutoFit/>
          </a:bodyPr>
          <a:lstStyle/>
          <a:p>
            <a:r>
              <a:rPr lang="en-US" altLang="zh-CN" b="1" dirty="0" smtClean="0">
                <a:solidFill>
                  <a:schemeClr val="accent2">
                    <a:lumMod val="75000"/>
                  </a:schemeClr>
                </a:solidFill>
                <a:latin typeface="仿宋" panose="02010609060101010101" pitchFamily="49" charset="-122"/>
                <a:ea typeface="仿宋" panose="02010609060101010101" pitchFamily="49" charset="-122"/>
              </a:rPr>
              <a:t>Procedure</a:t>
            </a:r>
          </a:p>
          <a:p>
            <a:r>
              <a:rPr lang="en-US" altLang="zh-CN" sz="1400" dirty="0" smtClean="0">
                <a:solidFill>
                  <a:schemeClr val="accent2">
                    <a:lumMod val="75000"/>
                  </a:schemeClr>
                </a:solidFill>
                <a:latin typeface="仿宋" panose="02010609060101010101" pitchFamily="49" charset="-122"/>
                <a:ea typeface="仿宋" panose="02010609060101010101" pitchFamily="49" charset="-122"/>
              </a:rPr>
              <a:t>Step 1. </a:t>
            </a:r>
            <a:r>
              <a:rPr lang="en-US" altLang="zh-CN" sz="1400" dirty="0" smtClean="0">
                <a:latin typeface="仿宋" panose="02010609060101010101" pitchFamily="49" charset="-122"/>
                <a:ea typeface="仿宋" panose="02010609060101010101" pitchFamily="49" charset="-122"/>
              </a:rPr>
              <a:t>The /</a:t>
            </a:r>
            <a:r>
              <a:rPr lang="en-US" altLang="zh-CN" sz="1400" dirty="0" err="1" smtClean="0">
                <a:latin typeface="仿宋" panose="02010609060101010101" pitchFamily="49" charset="-122"/>
                <a:ea typeface="仿宋" panose="02010609060101010101" pitchFamily="49" charset="-122"/>
              </a:rPr>
              <a:t>hbase</a:t>
            </a:r>
            <a:r>
              <a:rPr lang="en-US" altLang="zh-CN" sz="1400" dirty="0" smtClean="0">
                <a:latin typeface="仿宋" panose="02010609060101010101" pitchFamily="49" charset="-122"/>
                <a:ea typeface="仿宋" panose="02010609060101010101" pitchFamily="49" charset="-122"/>
              </a:rPr>
              <a:t>/WALs/&lt;host&gt;,&lt;port&gt;,&lt;</a:t>
            </a:r>
            <a:r>
              <a:rPr lang="en-US" altLang="zh-CN" sz="1400" dirty="0" err="1" smtClean="0">
                <a:latin typeface="仿宋" panose="02010609060101010101" pitchFamily="49" charset="-122"/>
                <a:ea typeface="仿宋" panose="02010609060101010101" pitchFamily="49" charset="-122"/>
              </a:rPr>
              <a:t>startcode</a:t>
            </a:r>
            <a:r>
              <a:rPr lang="en-US" altLang="zh-CN" sz="1400" dirty="0" smtClean="0">
                <a:latin typeface="仿宋" panose="02010609060101010101" pitchFamily="49" charset="-122"/>
                <a:ea typeface="仿宋" panose="02010609060101010101" pitchFamily="49" charset="-122"/>
              </a:rPr>
              <a:t>&gt; directory is renamed.</a:t>
            </a:r>
          </a:p>
          <a:p>
            <a:pPr lvl="1"/>
            <a:r>
              <a:rPr lang="en-US" altLang="zh-CN" sz="1400" dirty="0" smtClean="0">
                <a:latin typeface="仿宋" panose="02010609060101010101" pitchFamily="49" charset="-122"/>
                <a:ea typeface="仿宋" panose="02010609060101010101" pitchFamily="49" charset="-122"/>
              </a:rPr>
              <a:t>/</a:t>
            </a:r>
            <a:r>
              <a:rPr lang="en-US" altLang="zh-CN" sz="1400" dirty="0" err="1" smtClean="0">
                <a:latin typeface="仿宋" panose="02010609060101010101" pitchFamily="49" charset="-122"/>
                <a:ea typeface="仿宋" panose="02010609060101010101" pitchFamily="49" charset="-122"/>
              </a:rPr>
              <a:t>hbase</a:t>
            </a:r>
            <a:r>
              <a:rPr lang="en-US" altLang="zh-CN" sz="1400" dirty="0" smtClean="0">
                <a:latin typeface="仿宋" panose="02010609060101010101" pitchFamily="49" charset="-122"/>
                <a:ea typeface="仿宋" panose="02010609060101010101" pitchFamily="49" charset="-122"/>
              </a:rPr>
              <a:t>/WALs/&lt;host&gt;,&lt;port&gt;,&lt;</a:t>
            </a:r>
            <a:r>
              <a:rPr lang="en-US" altLang="zh-CN" sz="1400" dirty="0" err="1" smtClean="0">
                <a:latin typeface="仿宋" panose="02010609060101010101" pitchFamily="49" charset="-122"/>
                <a:ea typeface="仿宋" panose="02010609060101010101" pitchFamily="49" charset="-122"/>
              </a:rPr>
              <a:t>startcode</a:t>
            </a:r>
            <a:r>
              <a:rPr lang="en-US" altLang="zh-CN" sz="1400" dirty="0" smtClean="0">
                <a:latin typeface="仿宋" panose="02010609060101010101" pitchFamily="49" charset="-122"/>
                <a:ea typeface="仿宋" panose="02010609060101010101" pitchFamily="49" charset="-122"/>
              </a:rPr>
              <a:t>&gt;=&gt;/</a:t>
            </a:r>
            <a:r>
              <a:rPr lang="en-US" altLang="zh-CN" sz="1400" dirty="0" err="1" smtClean="0">
                <a:latin typeface="仿宋" panose="02010609060101010101" pitchFamily="49" charset="-122"/>
                <a:ea typeface="仿宋" panose="02010609060101010101" pitchFamily="49" charset="-122"/>
              </a:rPr>
              <a:t>hbase</a:t>
            </a:r>
            <a:r>
              <a:rPr lang="en-US" altLang="zh-CN" sz="1400" dirty="0" smtClean="0">
                <a:latin typeface="仿宋" panose="02010609060101010101" pitchFamily="49" charset="-122"/>
                <a:ea typeface="仿宋" panose="02010609060101010101" pitchFamily="49" charset="-122"/>
              </a:rPr>
              <a:t>/WALs/&lt;host&gt;,&lt;port&gt;,&lt;</a:t>
            </a:r>
            <a:r>
              <a:rPr lang="en-US" altLang="zh-CN" sz="1400" dirty="0" err="1" smtClean="0">
                <a:latin typeface="仿宋" panose="02010609060101010101" pitchFamily="49" charset="-122"/>
                <a:ea typeface="仿宋" panose="02010609060101010101" pitchFamily="49" charset="-122"/>
              </a:rPr>
              <a:t>startcode</a:t>
            </a:r>
            <a:r>
              <a:rPr lang="en-US" altLang="zh-CN" sz="1400" dirty="0" smtClean="0">
                <a:latin typeface="仿宋" panose="02010609060101010101" pitchFamily="49" charset="-122"/>
                <a:ea typeface="仿宋" panose="02010609060101010101" pitchFamily="49" charset="-122"/>
              </a:rPr>
              <a:t>&gt;-splitting </a:t>
            </a:r>
          </a:p>
          <a:p>
            <a:endParaRPr lang="en-US" altLang="zh-CN" sz="1400" dirty="0" smtClean="0">
              <a:solidFill>
                <a:schemeClr val="accent2">
                  <a:lumMod val="75000"/>
                </a:schemeClr>
              </a:solidFill>
              <a:latin typeface="仿宋" panose="02010609060101010101" pitchFamily="49" charset="-122"/>
              <a:ea typeface="仿宋" panose="02010609060101010101" pitchFamily="49" charset="-122"/>
            </a:endParaRPr>
          </a:p>
          <a:p>
            <a:r>
              <a:rPr lang="en-US" altLang="zh-CN" sz="1400" dirty="0" smtClean="0">
                <a:solidFill>
                  <a:schemeClr val="accent2">
                    <a:lumMod val="75000"/>
                  </a:schemeClr>
                </a:solidFill>
                <a:latin typeface="仿宋" panose="02010609060101010101" pitchFamily="49" charset="-122"/>
                <a:ea typeface="仿宋" panose="02010609060101010101" pitchFamily="49" charset="-122"/>
              </a:rPr>
              <a:t>Step 2. </a:t>
            </a:r>
            <a:r>
              <a:rPr lang="en-US" altLang="zh-CN" sz="1400" dirty="0" smtClean="0">
                <a:latin typeface="仿宋" panose="02010609060101010101" pitchFamily="49" charset="-122"/>
                <a:ea typeface="仿宋" panose="02010609060101010101" pitchFamily="49" charset="-122"/>
              </a:rPr>
              <a:t>Each log file is split, one at a time. </a:t>
            </a:r>
          </a:p>
          <a:p>
            <a:pPr marL="742950" lvl="1" indent="-285750">
              <a:buFont typeface="Wingdings" panose="05000000000000000000" pitchFamily="2" charset="2"/>
              <a:buChar char="Ø"/>
            </a:pPr>
            <a:r>
              <a:rPr lang="en-US" altLang="zh-CN" sz="1400" dirty="0">
                <a:latin typeface="仿宋" panose="02010609060101010101" pitchFamily="49" charset="-122"/>
                <a:ea typeface="仿宋" panose="02010609060101010101" pitchFamily="49" charset="-122"/>
              </a:rPr>
              <a:t>The log splitter reads the log file one edit entry at a time and puts each edit entry into the </a:t>
            </a:r>
            <a:r>
              <a:rPr lang="en-US" altLang="zh-CN" sz="1400" dirty="0" smtClean="0">
                <a:latin typeface="仿宋" panose="02010609060101010101" pitchFamily="49" charset="-122"/>
                <a:ea typeface="仿宋" panose="02010609060101010101" pitchFamily="49" charset="-122"/>
              </a:rPr>
              <a:t>buffer corresponding </a:t>
            </a:r>
            <a:r>
              <a:rPr lang="en-US" altLang="zh-CN" sz="1400" dirty="0">
                <a:latin typeface="仿宋" panose="02010609060101010101" pitchFamily="49" charset="-122"/>
                <a:ea typeface="仿宋" panose="02010609060101010101" pitchFamily="49" charset="-122"/>
              </a:rPr>
              <a:t>to the edit’s region. </a:t>
            </a:r>
            <a:endParaRPr lang="en-US" altLang="zh-CN" sz="1400" dirty="0" smtClean="0">
              <a:latin typeface="仿宋" panose="02010609060101010101" pitchFamily="49" charset="-122"/>
              <a:ea typeface="仿宋" panose="02010609060101010101" pitchFamily="49" charset="-122"/>
            </a:endParaRPr>
          </a:p>
          <a:p>
            <a:pPr marL="742950" lvl="1" indent="-285750">
              <a:buFont typeface="Wingdings" panose="05000000000000000000" pitchFamily="2" charset="2"/>
              <a:buChar char="Ø"/>
            </a:pPr>
            <a:r>
              <a:rPr lang="en-US" altLang="zh-CN" sz="1400" dirty="0" smtClean="0">
                <a:latin typeface="仿宋" panose="02010609060101010101" pitchFamily="49" charset="-122"/>
                <a:ea typeface="仿宋" panose="02010609060101010101" pitchFamily="49" charset="-122"/>
              </a:rPr>
              <a:t>At </a:t>
            </a:r>
            <a:r>
              <a:rPr lang="en-US" altLang="zh-CN" sz="1400" dirty="0">
                <a:latin typeface="仿宋" panose="02010609060101010101" pitchFamily="49" charset="-122"/>
                <a:ea typeface="仿宋" panose="02010609060101010101" pitchFamily="49" charset="-122"/>
              </a:rPr>
              <a:t>the same time, the splitter starts several writer </a:t>
            </a:r>
            <a:r>
              <a:rPr lang="en-US" altLang="zh-CN" sz="1400" dirty="0" err="1" smtClean="0">
                <a:latin typeface="仿宋" panose="02010609060101010101" pitchFamily="49" charset="-122"/>
                <a:ea typeface="仿宋" panose="02010609060101010101" pitchFamily="49" charset="-122"/>
              </a:rPr>
              <a:t>threads.Writer</a:t>
            </a:r>
            <a:r>
              <a:rPr lang="en-US" altLang="zh-CN" sz="1400" dirty="0" smtClean="0">
                <a:latin typeface="仿宋" panose="02010609060101010101" pitchFamily="49" charset="-122"/>
                <a:ea typeface="仿宋" panose="02010609060101010101" pitchFamily="49" charset="-122"/>
              </a:rPr>
              <a:t> </a:t>
            </a:r>
            <a:r>
              <a:rPr lang="en-US" altLang="zh-CN" sz="1400" dirty="0">
                <a:latin typeface="仿宋" panose="02010609060101010101" pitchFamily="49" charset="-122"/>
                <a:ea typeface="仿宋" panose="02010609060101010101" pitchFamily="49" charset="-122"/>
              </a:rPr>
              <a:t>threads pick up a corresponding buffer and write the edit entries in the buffer to </a:t>
            </a:r>
            <a:r>
              <a:rPr lang="en-US" altLang="zh-CN" sz="1400" dirty="0" smtClean="0">
                <a:latin typeface="仿宋" panose="02010609060101010101" pitchFamily="49" charset="-122"/>
                <a:ea typeface="仿宋" panose="02010609060101010101" pitchFamily="49" charset="-122"/>
              </a:rPr>
              <a:t>a temporary </a:t>
            </a:r>
            <a:r>
              <a:rPr lang="en-US" altLang="zh-CN" sz="1400" dirty="0">
                <a:latin typeface="仿宋" panose="02010609060101010101" pitchFamily="49" charset="-122"/>
                <a:ea typeface="仿宋" panose="02010609060101010101" pitchFamily="49" charset="-122"/>
              </a:rPr>
              <a:t>recovered edit file. </a:t>
            </a:r>
            <a:endParaRPr lang="en-US" altLang="zh-CN" sz="1400" dirty="0" smtClean="0">
              <a:latin typeface="仿宋" panose="02010609060101010101" pitchFamily="49" charset="-122"/>
              <a:ea typeface="仿宋" panose="02010609060101010101" pitchFamily="49" charset="-122"/>
            </a:endParaRPr>
          </a:p>
          <a:p>
            <a:pPr marL="742950" lvl="1" indent="-285750">
              <a:buFont typeface="Wingdings" panose="05000000000000000000" pitchFamily="2" charset="2"/>
              <a:buChar char="Ø"/>
            </a:pPr>
            <a:r>
              <a:rPr lang="en-US" altLang="zh-CN" sz="1400" dirty="0" smtClean="0">
                <a:latin typeface="仿宋" panose="02010609060101010101" pitchFamily="49" charset="-122"/>
                <a:ea typeface="仿宋" panose="02010609060101010101" pitchFamily="49" charset="-122"/>
              </a:rPr>
              <a:t>The </a:t>
            </a:r>
            <a:r>
              <a:rPr lang="en-US" altLang="zh-CN" sz="1400" dirty="0">
                <a:latin typeface="仿宋" panose="02010609060101010101" pitchFamily="49" charset="-122"/>
                <a:ea typeface="仿宋" panose="02010609060101010101" pitchFamily="49" charset="-122"/>
              </a:rPr>
              <a:t>temporary edit file is stored to disk with the </a:t>
            </a:r>
            <a:r>
              <a:rPr lang="en-US" altLang="zh-CN" sz="1400" dirty="0" smtClean="0">
                <a:latin typeface="仿宋" panose="02010609060101010101" pitchFamily="49" charset="-122"/>
                <a:ea typeface="仿宋" panose="02010609060101010101" pitchFamily="49" charset="-122"/>
              </a:rPr>
              <a:t>following naming </a:t>
            </a:r>
            <a:r>
              <a:rPr lang="en-US" altLang="zh-CN" sz="1400" dirty="0">
                <a:latin typeface="仿宋" panose="02010609060101010101" pitchFamily="49" charset="-122"/>
                <a:ea typeface="仿宋" panose="02010609060101010101" pitchFamily="49" charset="-122"/>
              </a:rPr>
              <a:t>pattern</a:t>
            </a:r>
            <a:r>
              <a:rPr lang="en-US" altLang="zh-CN" sz="1400" dirty="0" smtClean="0">
                <a:latin typeface="仿宋" panose="02010609060101010101" pitchFamily="49" charset="-122"/>
                <a:ea typeface="仿宋" panose="02010609060101010101" pitchFamily="49" charset="-122"/>
              </a:rPr>
              <a:t>: </a:t>
            </a:r>
            <a:br>
              <a:rPr lang="en-US" altLang="zh-CN" sz="1400" dirty="0" smtClean="0">
                <a:latin typeface="仿宋" panose="02010609060101010101" pitchFamily="49" charset="-122"/>
                <a:ea typeface="仿宋" panose="02010609060101010101" pitchFamily="49" charset="-122"/>
              </a:rPr>
            </a:br>
            <a:r>
              <a:rPr lang="en-US" altLang="zh-CN" sz="1400" dirty="0" smtClean="0">
                <a:latin typeface="仿宋" panose="02010609060101010101" pitchFamily="49" charset="-122"/>
                <a:ea typeface="仿宋" panose="02010609060101010101" pitchFamily="49" charset="-122"/>
              </a:rPr>
              <a:t>/</a:t>
            </a:r>
            <a:r>
              <a:rPr lang="en-US" altLang="zh-CN" sz="1400" dirty="0" err="1">
                <a:latin typeface="仿宋" panose="02010609060101010101" pitchFamily="49" charset="-122"/>
                <a:ea typeface="仿宋" panose="02010609060101010101" pitchFamily="49" charset="-122"/>
              </a:rPr>
              <a:t>hbase</a:t>
            </a:r>
            <a:r>
              <a:rPr lang="en-US" altLang="zh-CN" sz="1400" dirty="0">
                <a:latin typeface="仿宋" panose="02010609060101010101" pitchFamily="49" charset="-122"/>
                <a:ea typeface="仿宋" panose="02010609060101010101" pitchFamily="49" charset="-122"/>
              </a:rPr>
              <a:t>/&lt;</a:t>
            </a:r>
            <a:r>
              <a:rPr lang="en-US" altLang="zh-CN" sz="1400" dirty="0" err="1">
                <a:latin typeface="仿宋" panose="02010609060101010101" pitchFamily="49" charset="-122"/>
                <a:ea typeface="仿宋" panose="02010609060101010101" pitchFamily="49" charset="-122"/>
              </a:rPr>
              <a:t>table_name</a:t>
            </a:r>
            <a:r>
              <a:rPr lang="en-US" altLang="zh-CN" sz="1400" dirty="0">
                <a:latin typeface="仿宋" panose="02010609060101010101" pitchFamily="49" charset="-122"/>
                <a:ea typeface="仿宋" panose="02010609060101010101" pitchFamily="49" charset="-122"/>
              </a:rPr>
              <a:t>&gt;/&lt;</a:t>
            </a:r>
            <a:r>
              <a:rPr lang="en-US" altLang="zh-CN" sz="1400" dirty="0" err="1">
                <a:latin typeface="仿宋" panose="02010609060101010101" pitchFamily="49" charset="-122"/>
                <a:ea typeface="仿宋" panose="02010609060101010101" pitchFamily="49" charset="-122"/>
              </a:rPr>
              <a:t>region_id</a:t>
            </a:r>
            <a:r>
              <a:rPr lang="en-US" altLang="zh-CN" sz="1400" dirty="0">
                <a:latin typeface="仿宋" panose="02010609060101010101" pitchFamily="49" charset="-122"/>
                <a:ea typeface="仿宋" panose="02010609060101010101" pitchFamily="49" charset="-122"/>
              </a:rPr>
              <a:t>&gt;/</a:t>
            </a:r>
            <a:r>
              <a:rPr lang="en-US" altLang="zh-CN" sz="1400" dirty="0" err="1">
                <a:latin typeface="仿宋" panose="02010609060101010101" pitchFamily="49" charset="-122"/>
                <a:ea typeface="仿宋" panose="02010609060101010101" pitchFamily="49" charset="-122"/>
              </a:rPr>
              <a:t>recovered.edits</a:t>
            </a:r>
            <a:r>
              <a:rPr lang="en-US" altLang="zh-CN" sz="1400" dirty="0">
                <a:latin typeface="仿宋" panose="02010609060101010101" pitchFamily="49" charset="-122"/>
                <a:ea typeface="仿宋" panose="02010609060101010101" pitchFamily="49" charset="-122"/>
              </a:rPr>
              <a:t>/.temp </a:t>
            </a:r>
          </a:p>
          <a:p>
            <a:pPr marL="742950" lvl="1" indent="-285750">
              <a:buFont typeface="Wingdings" panose="05000000000000000000" pitchFamily="2" charset="2"/>
              <a:buChar char="Ø"/>
            </a:pPr>
            <a:r>
              <a:rPr lang="en-US" altLang="zh-CN" sz="1400" dirty="0" smtClean="0">
                <a:latin typeface="仿宋" panose="02010609060101010101" pitchFamily="49" charset="-122"/>
                <a:ea typeface="仿宋" panose="02010609060101010101" pitchFamily="49" charset="-122"/>
              </a:rPr>
              <a:t>This file is used to store all the edits in the WAL log for this region. After log splitting completes, the </a:t>
            </a:r>
            <a:r>
              <a:rPr lang="en-US" altLang="zh-CN" sz="1400" i="1" dirty="0" smtClean="0">
                <a:latin typeface="仿宋" panose="02010609060101010101" pitchFamily="49" charset="-122"/>
                <a:ea typeface="仿宋" panose="02010609060101010101" pitchFamily="49" charset="-122"/>
              </a:rPr>
              <a:t>.temp </a:t>
            </a:r>
            <a:r>
              <a:rPr lang="en-US" altLang="zh-CN" sz="1400" dirty="0" smtClean="0">
                <a:latin typeface="仿宋" panose="02010609060101010101" pitchFamily="49" charset="-122"/>
                <a:ea typeface="仿宋" panose="02010609060101010101" pitchFamily="49" charset="-122"/>
              </a:rPr>
              <a:t>file is renamed to the sequence ID of the first log written to the file.</a:t>
            </a:r>
            <a:br>
              <a:rPr lang="en-US" altLang="zh-CN" sz="1400" dirty="0" smtClean="0">
                <a:latin typeface="仿宋" panose="02010609060101010101" pitchFamily="49" charset="-122"/>
                <a:ea typeface="仿宋" panose="02010609060101010101" pitchFamily="49" charset="-122"/>
              </a:rPr>
            </a:br>
            <a:r>
              <a:rPr lang="en-US" altLang="zh-CN" sz="1400" dirty="0" smtClean="0">
                <a:latin typeface="仿宋" panose="02010609060101010101" pitchFamily="49" charset="-122"/>
                <a:ea typeface="仿宋" panose="02010609060101010101" pitchFamily="49" charset="-122"/>
              </a:rPr>
              <a:t>To determine whether all edits have been written, the sequence ID is compared to the sequence</a:t>
            </a:r>
            <a:br>
              <a:rPr lang="en-US" altLang="zh-CN" sz="1400" dirty="0" smtClean="0">
                <a:latin typeface="仿宋" panose="02010609060101010101" pitchFamily="49" charset="-122"/>
                <a:ea typeface="仿宋" panose="02010609060101010101" pitchFamily="49" charset="-122"/>
              </a:rPr>
            </a:br>
            <a:r>
              <a:rPr lang="en-US" altLang="zh-CN" sz="1400" dirty="0" smtClean="0">
                <a:latin typeface="仿宋" panose="02010609060101010101" pitchFamily="49" charset="-122"/>
                <a:ea typeface="仿宋" panose="02010609060101010101" pitchFamily="49" charset="-122"/>
              </a:rPr>
              <a:t>of the last edit that was written to the </a:t>
            </a:r>
            <a:r>
              <a:rPr lang="en-US" altLang="zh-CN" sz="1400" dirty="0" err="1" smtClean="0">
                <a:latin typeface="仿宋" panose="02010609060101010101" pitchFamily="49" charset="-122"/>
                <a:ea typeface="仿宋" panose="02010609060101010101" pitchFamily="49" charset="-122"/>
              </a:rPr>
              <a:t>HFile</a:t>
            </a:r>
            <a:r>
              <a:rPr lang="en-US" altLang="zh-CN" sz="1400" dirty="0" smtClean="0">
                <a:latin typeface="仿宋" panose="02010609060101010101" pitchFamily="49" charset="-122"/>
                <a:ea typeface="仿宋" panose="02010609060101010101" pitchFamily="49" charset="-122"/>
              </a:rPr>
              <a:t>. If the sequence of the last edit is greater than or</a:t>
            </a:r>
            <a:br>
              <a:rPr lang="en-US" altLang="zh-CN" sz="1400" dirty="0" smtClean="0">
                <a:latin typeface="仿宋" panose="02010609060101010101" pitchFamily="49" charset="-122"/>
                <a:ea typeface="仿宋" panose="02010609060101010101" pitchFamily="49" charset="-122"/>
              </a:rPr>
            </a:br>
            <a:r>
              <a:rPr lang="en-US" altLang="zh-CN" sz="1400" dirty="0" smtClean="0">
                <a:latin typeface="仿宋" panose="02010609060101010101" pitchFamily="49" charset="-122"/>
                <a:ea typeface="仿宋" panose="02010609060101010101" pitchFamily="49" charset="-122"/>
              </a:rPr>
              <a:t>equal to the sequence ID included in the file name, it is clear that all writes from the edit file</a:t>
            </a:r>
            <a:br>
              <a:rPr lang="en-US" altLang="zh-CN" sz="1400" dirty="0" smtClean="0">
                <a:latin typeface="仿宋" panose="02010609060101010101" pitchFamily="49" charset="-122"/>
                <a:ea typeface="仿宋" panose="02010609060101010101" pitchFamily="49" charset="-122"/>
              </a:rPr>
            </a:br>
            <a:r>
              <a:rPr lang="en-US" altLang="zh-CN" sz="1400" dirty="0" smtClean="0">
                <a:latin typeface="仿宋" panose="02010609060101010101" pitchFamily="49" charset="-122"/>
                <a:ea typeface="仿宋" panose="02010609060101010101" pitchFamily="49" charset="-122"/>
              </a:rPr>
              <a:t>have been completed. </a:t>
            </a:r>
            <a:br>
              <a:rPr lang="en-US" altLang="zh-CN" sz="1400" dirty="0" smtClean="0">
                <a:latin typeface="仿宋" panose="02010609060101010101" pitchFamily="49" charset="-122"/>
                <a:ea typeface="仿宋" panose="02010609060101010101" pitchFamily="49" charset="-122"/>
              </a:rPr>
            </a:br>
            <a:endParaRPr lang="en-US" altLang="zh-CN" sz="1400" dirty="0" smtClean="0">
              <a:latin typeface="仿宋" panose="02010609060101010101" pitchFamily="49" charset="-122"/>
              <a:ea typeface="仿宋" panose="02010609060101010101" pitchFamily="49" charset="-122"/>
            </a:endParaRPr>
          </a:p>
          <a:p>
            <a:r>
              <a:rPr lang="en-US" altLang="zh-CN" sz="1400" dirty="0" smtClean="0">
                <a:solidFill>
                  <a:schemeClr val="accent2">
                    <a:lumMod val="75000"/>
                  </a:schemeClr>
                </a:solidFill>
                <a:latin typeface="仿宋" panose="02010609060101010101" pitchFamily="49" charset="-122"/>
                <a:ea typeface="仿宋" panose="02010609060101010101" pitchFamily="49" charset="-122"/>
              </a:rPr>
              <a:t>Step 3. </a:t>
            </a:r>
            <a:r>
              <a:rPr lang="en-US" altLang="zh-CN" sz="1400" dirty="0" smtClean="0">
                <a:latin typeface="仿宋" panose="02010609060101010101" pitchFamily="49" charset="-122"/>
                <a:ea typeface="仿宋" panose="02010609060101010101" pitchFamily="49" charset="-122"/>
              </a:rPr>
              <a:t>After log splitting is complete, each affected region is assigned to a </a:t>
            </a:r>
            <a:r>
              <a:rPr lang="en-US" altLang="zh-CN" sz="1400" dirty="0" err="1" smtClean="0">
                <a:latin typeface="仿宋" panose="02010609060101010101" pitchFamily="49" charset="-122"/>
                <a:ea typeface="仿宋" panose="02010609060101010101" pitchFamily="49" charset="-122"/>
              </a:rPr>
              <a:t>RegionServer</a:t>
            </a:r>
            <a:r>
              <a:rPr lang="en-US" altLang="zh-CN" sz="1400" dirty="0" smtClean="0">
                <a:latin typeface="仿宋" panose="02010609060101010101" pitchFamily="49" charset="-122"/>
                <a:ea typeface="仿宋" panose="02010609060101010101" pitchFamily="49" charset="-122"/>
              </a:rPr>
              <a:t>.</a:t>
            </a:r>
            <a:br>
              <a:rPr lang="en-US" altLang="zh-CN" sz="1400" dirty="0" smtClean="0">
                <a:latin typeface="仿宋" panose="02010609060101010101" pitchFamily="49" charset="-122"/>
                <a:ea typeface="仿宋" panose="02010609060101010101" pitchFamily="49" charset="-122"/>
              </a:rPr>
            </a:br>
            <a:endParaRPr lang="en-US" altLang="zh-CN" sz="1400" dirty="0" smtClean="0">
              <a:latin typeface="仿宋" panose="02010609060101010101" pitchFamily="49" charset="-122"/>
              <a:ea typeface="仿宋" panose="02010609060101010101" pitchFamily="49" charset="-122"/>
            </a:endParaRPr>
          </a:p>
          <a:p>
            <a:pPr lvl="1"/>
            <a:r>
              <a:rPr lang="en-US" altLang="zh-CN" sz="1400" dirty="0" smtClean="0">
                <a:latin typeface="仿宋" panose="02010609060101010101" pitchFamily="49" charset="-122"/>
                <a:ea typeface="仿宋" panose="02010609060101010101" pitchFamily="49" charset="-122"/>
              </a:rPr>
              <a:t>When the region is opened, the </a:t>
            </a:r>
            <a:r>
              <a:rPr lang="en-US" altLang="zh-CN" sz="1400" i="1" dirty="0" err="1" smtClean="0">
                <a:latin typeface="仿宋" panose="02010609060101010101" pitchFamily="49" charset="-122"/>
                <a:ea typeface="仿宋" panose="02010609060101010101" pitchFamily="49" charset="-122"/>
              </a:rPr>
              <a:t>recovered.edits</a:t>
            </a:r>
            <a:r>
              <a:rPr lang="en-US" altLang="zh-CN" sz="1400" i="1" dirty="0" smtClean="0">
                <a:latin typeface="仿宋" panose="02010609060101010101" pitchFamily="49" charset="-122"/>
                <a:ea typeface="仿宋" panose="02010609060101010101" pitchFamily="49" charset="-122"/>
              </a:rPr>
              <a:t> </a:t>
            </a:r>
            <a:r>
              <a:rPr lang="en-US" altLang="zh-CN" sz="1400" dirty="0" smtClean="0">
                <a:latin typeface="仿宋" panose="02010609060101010101" pitchFamily="49" charset="-122"/>
                <a:ea typeface="仿宋" panose="02010609060101010101" pitchFamily="49" charset="-122"/>
              </a:rPr>
              <a:t>folder is checked for recovered edits files. If any</a:t>
            </a:r>
            <a:br>
              <a:rPr lang="en-US" altLang="zh-CN" sz="1400" dirty="0" smtClean="0">
                <a:latin typeface="仿宋" panose="02010609060101010101" pitchFamily="49" charset="-122"/>
                <a:ea typeface="仿宋" panose="02010609060101010101" pitchFamily="49" charset="-122"/>
              </a:rPr>
            </a:br>
            <a:r>
              <a:rPr lang="en-US" altLang="zh-CN" sz="1400" dirty="0" smtClean="0">
                <a:latin typeface="仿宋" panose="02010609060101010101" pitchFamily="49" charset="-122"/>
                <a:ea typeface="仿宋" panose="02010609060101010101" pitchFamily="49" charset="-122"/>
              </a:rPr>
              <a:t>such files are present, they are replayed by reading the edits and saving them to the </a:t>
            </a:r>
            <a:r>
              <a:rPr lang="en-US" altLang="zh-CN" sz="1400" dirty="0" err="1" smtClean="0">
                <a:latin typeface="仿宋" panose="02010609060101010101" pitchFamily="49" charset="-122"/>
                <a:ea typeface="仿宋" panose="02010609060101010101" pitchFamily="49" charset="-122"/>
              </a:rPr>
              <a:t>MemStore</a:t>
            </a:r>
            <a:r>
              <a:rPr lang="en-US" altLang="zh-CN" sz="1400" dirty="0" smtClean="0">
                <a:latin typeface="仿宋" panose="02010609060101010101" pitchFamily="49" charset="-122"/>
                <a:ea typeface="仿宋" panose="02010609060101010101" pitchFamily="49" charset="-122"/>
              </a:rPr>
              <a:t>.</a:t>
            </a:r>
            <a:br>
              <a:rPr lang="en-US" altLang="zh-CN" sz="1400" dirty="0" smtClean="0">
                <a:latin typeface="仿宋" panose="02010609060101010101" pitchFamily="49" charset="-122"/>
                <a:ea typeface="仿宋" panose="02010609060101010101" pitchFamily="49" charset="-122"/>
              </a:rPr>
            </a:br>
            <a:r>
              <a:rPr lang="en-US" altLang="zh-CN" sz="1400" dirty="0" smtClean="0">
                <a:latin typeface="仿宋" panose="02010609060101010101" pitchFamily="49" charset="-122"/>
                <a:ea typeface="仿宋" panose="02010609060101010101" pitchFamily="49" charset="-122"/>
              </a:rPr>
              <a:t>After all edit files are replayed, the contents of the </a:t>
            </a:r>
            <a:r>
              <a:rPr lang="en-US" altLang="zh-CN" sz="1400" dirty="0" err="1" smtClean="0">
                <a:latin typeface="仿宋" panose="02010609060101010101" pitchFamily="49" charset="-122"/>
                <a:ea typeface="仿宋" panose="02010609060101010101" pitchFamily="49" charset="-122"/>
              </a:rPr>
              <a:t>MemStore</a:t>
            </a:r>
            <a:r>
              <a:rPr lang="en-US" altLang="zh-CN" sz="1400" dirty="0" smtClean="0">
                <a:latin typeface="仿宋" panose="02010609060101010101" pitchFamily="49" charset="-122"/>
                <a:ea typeface="仿宋" panose="02010609060101010101" pitchFamily="49" charset="-122"/>
              </a:rPr>
              <a:t> are written to disk (</a:t>
            </a:r>
            <a:r>
              <a:rPr lang="en-US" altLang="zh-CN" sz="1400" dirty="0" err="1" smtClean="0">
                <a:latin typeface="仿宋" panose="02010609060101010101" pitchFamily="49" charset="-122"/>
                <a:ea typeface="仿宋" panose="02010609060101010101" pitchFamily="49" charset="-122"/>
              </a:rPr>
              <a:t>HFile</a:t>
            </a:r>
            <a:r>
              <a:rPr lang="en-US" altLang="zh-CN" sz="1400" dirty="0" smtClean="0">
                <a:latin typeface="仿宋" panose="02010609060101010101" pitchFamily="49" charset="-122"/>
                <a:ea typeface="仿宋" panose="02010609060101010101" pitchFamily="49" charset="-122"/>
              </a:rPr>
              <a:t>) and the</a:t>
            </a:r>
            <a:br>
              <a:rPr lang="en-US" altLang="zh-CN" sz="1400" dirty="0" smtClean="0">
                <a:latin typeface="仿宋" panose="02010609060101010101" pitchFamily="49" charset="-122"/>
                <a:ea typeface="仿宋" panose="02010609060101010101" pitchFamily="49" charset="-122"/>
              </a:rPr>
            </a:br>
            <a:r>
              <a:rPr lang="en-US" altLang="zh-CN" sz="1400" dirty="0" smtClean="0">
                <a:latin typeface="仿宋" panose="02010609060101010101" pitchFamily="49" charset="-122"/>
                <a:ea typeface="仿宋" panose="02010609060101010101" pitchFamily="49" charset="-122"/>
              </a:rPr>
              <a:t>edit files are deleted. </a:t>
            </a:r>
            <a:br>
              <a:rPr lang="en-US" altLang="zh-CN" sz="1400" dirty="0" smtClean="0">
                <a:latin typeface="仿宋" panose="02010609060101010101" pitchFamily="49" charset="-122"/>
                <a:ea typeface="仿宋" panose="02010609060101010101" pitchFamily="49" charset="-122"/>
              </a:rPr>
            </a:br>
            <a:r>
              <a:rPr lang="en-US" altLang="zh-CN" sz="1400" dirty="0" smtClean="0">
                <a:latin typeface="仿宋" panose="02010609060101010101" pitchFamily="49" charset="-122"/>
                <a:ea typeface="仿宋" panose="02010609060101010101" pitchFamily="49" charset="-122"/>
              </a:rPr>
              <a:t/>
            </a:r>
            <a:br>
              <a:rPr lang="en-US" altLang="zh-CN" sz="1400" dirty="0" smtClean="0">
                <a:latin typeface="仿宋" panose="02010609060101010101" pitchFamily="49" charset="-122"/>
                <a:ea typeface="仿宋" panose="02010609060101010101" pitchFamily="49" charset="-122"/>
              </a:rPr>
            </a:br>
            <a:endParaRPr lang="zh-CN" altLang="en-US" sz="1400"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381835581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WAL Splitting</a:t>
            </a:r>
            <a:endParaRPr lang="zh-CN" altLang="en-US" dirty="0"/>
          </a:p>
        </p:txBody>
      </p:sp>
      <p:sp>
        <p:nvSpPr>
          <p:cNvPr id="5" name="矩形 4"/>
          <p:cNvSpPr/>
          <p:nvPr/>
        </p:nvSpPr>
        <p:spPr>
          <a:xfrm>
            <a:off x="521207" y="1168969"/>
            <a:ext cx="10784102" cy="5262979"/>
          </a:xfrm>
          <a:prstGeom prst="rect">
            <a:avLst/>
          </a:prstGeom>
        </p:spPr>
        <p:txBody>
          <a:bodyPr wrap="square">
            <a:spAutoFit/>
          </a:bodyPr>
          <a:lstStyle/>
          <a:p>
            <a:pPr marL="285750" indent="-285750">
              <a:lnSpc>
                <a:spcPct val="150000"/>
              </a:lnSpc>
              <a:buFont typeface="Wingdings" panose="05000000000000000000" pitchFamily="2" charset="2"/>
              <a:buChar char="l"/>
            </a:pPr>
            <a:r>
              <a:rPr lang="en-US" altLang="zh-CN" sz="1400" i="1" dirty="0">
                <a:latin typeface="仿宋" panose="02010609060101010101" pitchFamily="49" charset="-122"/>
                <a:ea typeface="仿宋" panose="02010609060101010101" pitchFamily="49" charset="-122"/>
              </a:rPr>
              <a:t>Distributed Log Splitting</a:t>
            </a:r>
            <a:r>
              <a:rPr lang="en-US" altLang="zh-CN" sz="1400" dirty="0">
                <a:latin typeface="仿宋" panose="02010609060101010101" pitchFamily="49" charset="-122"/>
                <a:ea typeface="仿宋" panose="02010609060101010101" pitchFamily="49" charset="-122"/>
              </a:rPr>
              <a:t> </a:t>
            </a:r>
            <a:br>
              <a:rPr lang="en-US" altLang="zh-CN" sz="1400" dirty="0">
                <a:latin typeface="仿宋" panose="02010609060101010101" pitchFamily="49" charset="-122"/>
                <a:ea typeface="仿宋" panose="02010609060101010101" pitchFamily="49" charset="-122"/>
              </a:rPr>
            </a:br>
            <a:r>
              <a:rPr lang="en-US" altLang="zh-CN" sz="1400" dirty="0" err="1" smtClean="0">
                <a:latin typeface="仿宋" panose="02010609060101010101" pitchFamily="49" charset="-122"/>
                <a:ea typeface="仿宋" panose="02010609060101010101" pitchFamily="49" charset="-122"/>
              </a:rPr>
              <a:t>HMaster</a:t>
            </a:r>
            <a:r>
              <a:rPr lang="en-US" altLang="zh-CN" sz="1400" dirty="0" smtClean="0">
                <a:latin typeface="仿宋" panose="02010609060101010101" pitchFamily="49" charset="-122"/>
                <a:ea typeface="仿宋" panose="02010609060101010101" pitchFamily="49" charset="-122"/>
              </a:rPr>
              <a:t> </a:t>
            </a:r>
            <a:r>
              <a:rPr lang="en-US" altLang="zh-CN" sz="1400" dirty="0">
                <a:latin typeface="仿宋" panose="02010609060101010101" pitchFamily="49" charset="-122"/>
                <a:ea typeface="仿宋" panose="02010609060101010101" pitchFamily="49" charset="-122"/>
              </a:rPr>
              <a:t>creates a </a:t>
            </a:r>
            <a:r>
              <a:rPr lang="en-US" altLang="zh-CN" sz="1400" i="1" dirty="0">
                <a:latin typeface="仿宋" panose="02010609060101010101" pitchFamily="49" charset="-122"/>
                <a:ea typeface="仿宋" panose="02010609060101010101" pitchFamily="49" charset="-122"/>
              </a:rPr>
              <a:t>split log manager </a:t>
            </a:r>
            <a:r>
              <a:rPr lang="en-US" altLang="zh-CN" sz="1400" dirty="0">
                <a:latin typeface="仿宋" panose="02010609060101010101" pitchFamily="49" charset="-122"/>
                <a:ea typeface="仿宋" panose="02010609060101010101" pitchFamily="49" charset="-122"/>
              </a:rPr>
              <a:t>instance </a:t>
            </a:r>
            <a:r>
              <a:rPr lang="en-US" altLang="zh-CN" sz="1400" dirty="0" smtClean="0">
                <a:latin typeface="仿宋" panose="02010609060101010101" pitchFamily="49" charset="-122"/>
                <a:ea typeface="仿宋" panose="02010609060101010101" pitchFamily="49" charset="-122"/>
              </a:rPr>
              <a:t>when the </a:t>
            </a:r>
            <a:r>
              <a:rPr lang="en-US" altLang="zh-CN" sz="1400" dirty="0">
                <a:latin typeface="仿宋" panose="02010609060101010101" pitchFamily="49" charset="-122"/>
                <a:ea typeface="仿宋" panose="02010609060101010101" pitchFamily="49" charset="-122"/>
              </a:rPr>
              <a:t>cluster is started </a:t>
            </a:r>
            <a:br>
              <a:rPr lang="en-US" altLang="zh-CN" sz="1400" dirty="0">
                <a:latin typeface="仿宋" panose="02010609060101010101" pitchFamily="49" charset="-122"/>
                <a:ea typeface="仿宋" panose="02010609060101010101" pitchFamily="49" charset="-122"/>
              </a:rPr>
            </a:br>
            <a:endParaRPr lang="en-US" altLang="zh-CN" sz="1400" dirty="0" smtClean="0">
              <a:latin typeface="仿宋" panose="02010609060101010101" pitchFamily="49" charset="-122"/>
              <a:ea typeface="仿宋" panose="02010609060101010101" pitchFamily="49" charset="-122"/>
            </a:endParaRPr>
          </a:p>
          <a:p>
            <a:pPr lvl="1">
              <a:lnSpc>
                <a:spcPct val="150000"/>
              </a:lnSpc>
            </a:pPr>
            <a:r>
              <a:rPr lang="en-US" altLang="zh-CN" sz="1400" dirty="0" smtClean="0">
                <a:latin typeface="仿宋" panose="02010609060101010101" pitchFamily="49" charset="-122"/>
                <a:ea typeface="仿宋" panose="02010609060101010101" pitchFamily="49" charset="-122"/>
              </a:rPr>
              <a:t>a</a:t>
            </a:r>
            <a:r>
              <a:rPr lang="en-US" altLang="zh-CN" sz="1400" dirty="0">
                <a:latin typeface="仿宋" panose="02010609060101010101" pitchFamily="49" charset="-122"/>
                <a:ea typeface="仿宋" panose="02010609060101010101" pitchFamily="49" charset="-122"/>
              </a:rPr>
              <a:t>. The split log manager manages all log files which need to be scanned and split.</a:t>
            </a:r>
            <a:br>
              <a:rPr lang="en-US" altLang="zh-CN" sz="1400" dirty="0">
                <a:latin typeface="仿宋" panose="02010609060101010101" pitchFamily="49" charset="-122"/>
                <a:ea typeface="仿宋" panose="02010609060101010101" pitchFamily="49" charset="-122"/>
              </a:rPr>
            </a:br>
            <a:r>
              <a:rPr lang="en-US" altLang="zh-CN" sz="1400" dirty="0">
                <a:latin typeface="仿宋" panose="02010609060101010101" pitchFamily="49" charset="-122"/>
                <a:ea typeface="仿宋" panose="02010609060101010101" pitchFamily="49" charset="-122"/>
              </a:rPr>
              <a:t>b. The split log manager places all the logs into the </a:t>
            </a:r>
            <a:r>
              <a:rPr lang="en-US" altLang="zh-CN" sz="1400" dirty="0" err="1">
                <a:latin typeface="仿宋" panose="02010609060101010101" pitchFamily="49" charset="-122"/>
                <a:ea typeface="仿宋" panose="02010609060101010101" pitchFamily="49" charset="-122"/>
              </a:rPr>
              <a:t>ZooKeeper</a:t>
            </a:r>
            <a:r>
              <a:rPr lang="en-US" altLang="zh-CN" sz="1400" dirty="0">
                <a:latin typeface="仿宋" panose="02010609060101010101" pitchFamily="49" charset="-122"/>
                <a:ea typeface="仿宋" panose="02010609060101010101" pitchFamily="49" charset="-122"/>
              </a:rPr>
              <a:t> </a:t>
            </a:r>
            <a:r>
              <a:rPr lang="en-US" altLang="zh-CN" sz="1400" dirty="0" err="1">
                <a:latin typeface="仿宋" panose="02010609060101010101" pitchFamily="49" charset="-122"/>
                <a:ea typeface="仿宋" panose="02010609060101010101" pitchFamily="49" charset="-122"/>
              </a:rPr>
              <a:t>splitWAL</a:t>
            </a:r>
            <a:r>
              <a:rPr lang="en-US" altLang="zh-CN" sz="1400" dirty="0">
                <a:latin typeface="仿宋" panose="02010609060101010101" pitchFamily="49" charset="-122"/>
                <a:ea typeface="仿宋" panose="02010609060101010101" pitchFamily="49" charset="-122"/>
              </a:rPr>
              <a:t> node (</a:t>
            </a:r>
            <a:r>
              <a:rPr lang="en-US" altLang="zh-CN" sz="1400" i="1" dirty="0">
                <a:latin typeface="仿宋" panose="02010609060101010101" pitchFamily="49" charset="-122"/>
                <a:ea typeface="仿宋" panose="02010609060101010101" pitchFamily="49" charset="-122"/>
              </a:rPr>
              <a:t>/</a:t>
            </a:r>
            <a:r>
              <a:rPr lang="en-US" altLang="zh-CN" sz="1400" i="1" dirty="0" err="1">
                <a:latin typeface="仿宋" panose="02010609060101010101" pitchFamily="49" charset="-122"/>
                <a:ea typeface="仿宋" panose="02010609060101010101" pitchFamily="49" charset="-122"/>
              </a:rPr>
              <a:t>hbase</a:t>
            </a:r>
            <a:r>
              <a:rPr lang="en-US" altLang="zh-CN" sz="1400" i="1" dirty="0">
                <a:latin typeface="仿宋" panose="02010609060101010101" pitchFamily="49" charset="-122"/>
                <a:ea typeface="仿宋" panose="02010609060101010101" pitchFamily="49" charset="-122"/>
              </a:rPr>
              <a:t>/</a:t>
            </a:r>
            <a:r>
              <a:rPr lang="en-US" altLang="zh-CN" sz="1400" i="1" dirty="0" err="1">
                <a:latin typeface="仿宋" panose="02010609060101010101" pitchFamily="49" charset="-122"/>
                <a:ea typeface="仿宋" panose="02010609060101010101" pitchFamily="49" charset="-122"/>
              </a:rPr>
              <a:t>splitWAL</a:t>
            </a:r>
            <a:r>
              <a:rPr lang="en-US" altLang="zh-CN" sz="1400" dirty="0">
                <a:latin typeface="仿宋" panose="02010609060101010101" pitchFamily="49" charset="-122"/>
                <a:ea typeface="仿宋" panose="02010609060101010101" pitchFamily="49" charset="-122"/>
              </a:rPr>
              <a:t>)</a:t>
            </a:r>
            <a:br>
              <a:rPr lang="en-US" altLang="zh-CN" sz="1400" dirty="0">
                <a:latin typeface="仿宋" panose="02010609060101010101" pitchFamily="49" charset="-122"/>
                <a:ea typeface="仿宋" panose="02010609060101010101" pitchFamily="49" charset="-122"/>
              </a:rPr>
            </a:br>
            <a:r>
              <a:rPr lang="en-US" altLang="zh-CN" sz="1400" dirty="0">
                <a:latin typeface="仿宋" panose="02010609060101010101" pitchFamily="49" charset="-122"/>
                <a:ea typeface="仿宋" panose="02010609060101010101" pitchFamily="49" charset="-122"/>
              </a:rPr>
              <a:t>as tasks. </a:t>
            </a:r>
            <a:br>
              <a:rPr lang="en-US" altLang="zh-CN" sz="1400" dirty="0">
                <a:latin typeface="仿宋" panose="02010609060101010101" pitchFamily="49" charset="-122"/>
                <a:ea typeface="仿宋" panose="02010609060101010101" pitchFamily="49" charset="-122"/>
              </a:rPr>
            </a:br>
            <a:endParaRPr lang="en-US" altLang="zh-CN" sz="1400" dirty="0" smtClean="0">
              <a:latin typeface="仿宋" panose="02010609060101010101" pitchFamily="49" charset="-122"/>
              <a:ea typeface="仿宋" panose="02010609060101010101" pitchFamily="49" charset="-122"/>
            </a:endParaRPr>
          </a:p>
          <a:p>
            <a:pPr marL="285750" indent="-285750">
              <a:lnSpc>
                <a:spcPct val="150000"/>
              </a:lnSpc>
              <a:buFont typeface="Wingdings" panose="05000000000000000000" pitchFamily="2" charset="2"/>
              <a:buChar char="l"/>
            </a:pPr>
            <a:r>
              <a:rPr lang="en-US" altLang="zh-CN" sz="1400" dirty="0" smtClean="0">
                <a:latin typeface="仿宋" panose="02010609060101010101" pitchFamily="49" charset="-122"/>
                <a:ea typeface="仿宋" panose="02010609060101010101" pitchFamily="49" charset="-122"/>
              </a:rPr>
              <a:t>The </a:t>
            </a:r>
            <a:r>
              <a:rPr lang="en-US" altLang="zh-CN" sz="1400" dirty="0">
                <a:latin typeface="仿宋" panose="02010609060101010101" pitchFamily="49" charset="-122"/>
                <a:ea typeface="仿宋" panose="02010609060101010101" pitchFamily="49" charset="-122"/>
              </a:rPr>
              <a:t>split log manager monitors the log-splitting tasks and workers. </a:t>
            </a:r>
            <a:endParaRPr lang="en-US" altLang="zh-CN" sz="1400" dirty="0" smtClean="0">
              <a:latin typeface="仿宋" panose="02010609060101010101" pitchFamily="49" charset="-122"/>
              <a:ea typeface="仿宋" panose="02010609060101010101" pitchFamily="49" charset="-122"/>
            </a:endParaRPr>
          </a:p>
          <a:p>
            <a:pPr marL="285750" indent="-285750">
              <a:lnSpc>
                <a:spcPct val="150000"/>
              </a:lnSpc>
              <a:buFont typeface="Wingdings" panose="05000000000000000000" pitchFamily="2" charset="2"/>
              <a:buChar char="l"/>
            </a:pPr>
            <a:r>
              <a:rPr lang="en-US" altLang="zh-CN" sz="1400" dirty="0" smtClean="0">
                <a:latin typeface="仿宋" panose="02010609060101010101" pitchFamily="49" charset="-122"/>
                <a:ea typeface="仿宋" panose="02010609060101010101" pitchFamily="49" charset="-122"/>
              </a:rPr>
              <a:t>Each </a:t>
            </a:r>
            <a:r>
              <a:rPr lang="en-US" altLang="zh-CN" sz="1400" dirty="0" err="1">
                <a:latin typeface="仿宋" panose="02010609060101010101" pitchFamily="49" charset="-122"/>
                <a:ea typeface="仿宋" panose="02010609060101010101" pitchFamily="49" charset="-122"/>
              </a:rPr>
              <a:t>RegionServer’s</a:t>
            </a:r>
            <a:r>
              <a:rPr lang="en-US" altLang="zh-CN" sz="1400" dirty="0">
                <a:latin typeface="仿宋" panose="02010609060101010101" pitchFamily="49" charset="-122"/>
                <a:ea typeface="仿宋" panose="02010609060101010101" pitchFamily="49" charset="-122"/>
              </a:rPr>
              <a:t> split log worker performs the log-splitting tasks. </a:t>
            </a:r>
            <a:endParaRPr lang="en-US" altLang="zh-CN" sz="1400" dirty="0" smtClean="0">
              <a:latin typeface="仿宋" panose="02010609060101010101" pitchFamily="49" charset="-122"/>
              <a:ea typeface="仿宋" panose="02010609060101010101" pitchFamily="49" charset="-122"/>
            </a:endParaRPr>
          </a:p>
          <a:p>
            <a:pPr marL="285750" indent="-285750">
              <a:lnSpc>
                <a:spcPct val="150000"/>
              </a:lnSpc>
              <a:buFont typeface="Wingdings" panose="05000000000000000000" pitchFamily="2" charset="2"/>
              <a:buChar char="l"/>
            </a:pPr>
            <a:r>
              <a:rPr lang="en-US" altLang="zh-CN" sz="1400" dirty="0" smtClean="0">
                <a:latin typeface="仿宋" panose="02010609060101010101" pitchFamily="49" charset="-122"/>
                <a:ea typeface="仿宋" panose="02010609060101010101" pitchFamily="49" charset="-122"/>
              </a:rPr>
              <a:t>The </a:t>
            </a:r>
            <a:r>
              <a:rPr lang="en-US" altLang="zh-CN" sz="1400" dirty="0">
                <a:latin typeface="仿宋" panose="02010609060101010101" pitchFamily="49" charset="-122"/>
                <a:ea typeface="仿宋" panose="02010609060101010101" pitchFamily="49" charset="-122"/>
              </a:rPr>
              <a:t>split log manager monitors for uncompleted tasks. </a:t>
            </a:r>
            <a:br>
              <a:rPr lang="en-US" altLang="zh-CN" sz="1400" dirty="0">
                <a:latin typeface="仿宋" panose="02010609060101010101" pitchFamily="49" charset="-122"/>
                <a:ea typeface="仿宋" panose="02010609060101010101" pitchFamily="49" charset="-122"/>
              </a:rPr>
            </a:br>
            <a:endParaRPr lang="en-US" altLang="zh-CN" sz="1400" dirty="0" smtClean="0">
              <a:latin typeface="仿宋" panose="02010609060101010101" pitchFamily="49" charset="-122"/>
              <a:ea typeface="仿宋" panose="02010609060101010101" pitchFamily="49" charset="-122"/>
            </a:endParaRPr>
          </a:p>
          <a:p>
            <a:pPr lvl="1">
              <a:lnSpc>
                <a:spcPct val="150000"/>
              </a:lnSpc>
            </a:pPr>
            <a:r>
              <a:rPr lang="en-US" altLang="zh-CN" sz="1400" dirty="0">
                <a:latin typeface="仿宋" panose="02010609060101010101" pitchFamily="49" charset="-122"/>
                <a:ea typeface="仿宋" panose="02010609060101010101" pitchFamily="49" charset="-122"/>
              </a:rPr>
              <a:t>If all tasks </a:t>
            </a:r>
            <a:r>
              <a:rPr lang="en-US" altLang="zh-CN" sz="1400" dirty="0" smtClean="0">
                <a:latin typeface="仿宋" panose="02010609060101010101" pitchFamily="49" charset="-122"/>
                <a:ea typeface="仿宋" panose="02010609060101010101" pitchFamily="49" charset="-122"/>
              </a:rPr>
              <a:t>are completed </a:t>
            </a:r>
            <a:r>
              <a:rPr lang="en-US" altLang="zh-CN" sz="1400" dirty="0">
                <a:latin typeface="仿宋" panose="02010609060101010101" pitchFamily="49" charset="-122"/>
                <a:ea typeface="仿宋" panose="02010609060101010101" pitchFamily="49" charset="-122"/>
              </a:rPr>
              <a:t>with some failures, the split log manager throws an exception so that the log splitting</a:t>
            </a:r>
            <a:br>
              <a:rPr lang="en-US" altLang="zh-CN" sz="1400" dirty="0">
                <a:latin typeface="仿宋" panose="02010609060101010101" pitchFamily="49" charset="-122"/>
                <a:ea typeface="仿宋" panose="02010609060101010101" pitchFamily="49" charset="-122"/>
              </a:rPr>
            </a:br>
            <a:r>
              <a:rPr lang="en-US" altLang="zh-CN" sz="1400" dirty="0">
                <a:latin typeface="仿宋" panose="02010609060101010101" pitchFamily="49" charset="-122"/>
                <a:ea typeface="仿宋" panose="02010609060101010101" pitchFamily="49" charset="-122"/>
              </a:rPr>
              <a:t>can be retried. Due to an asynchronous implementation, in very rare cases, the split log</a:t>
            </a:r>
            <a:br>
              <a:rPr lang="en-US" altLang="zh-CN" sz="1400" dirty="0">
                <a:latin typeface="仿宋" panose="02010609060101010101" pitchFamily="49" charset="-122"/>
                <a:ea typeface="仿宋" panose="02010609060101010101" pitchFamily="49" charset="-122"/>
              </a:rPr>
            </a:br>
            <a:r>
              <a:rPr lang="en-US" altLang="zh-CN" sz="1400" dirty="0">
                <a:latin typeface="仿宋" panose="02010609060101010101" pitchFamily="49" charset="-122"/>
                <a:ea typeface="仿宋" panose="02010609060101010101" pitchFamily="49" charset="-122"/>
              </a:rPr>
              <a:t>manager loses track of some completed tasks. For that reason, it periodically checks for</a:t>
            </a:r>
            <a:br>
              <a:rPr lang="en-US" altLang="zh-CN" sz="1400" dirty="0">
                <a:latin typeface="仿宋" panose="02010609060101010101" pitchFamily="49" charset="-122"/>
                <a:ea typeface="仿宋" panose="02010609060101010101" pitchFamily="49" charset="-122"/>
              </a:rPr>
            </a:br>
            <a:r>
              <a:rPr lang="en-US" altLang="zh-CN" sz="1400" dirty="0">
                <a:latin typeface="仿宋" panose="02010609060101010101" pitchFamily="49" charset="-122"/>
                <a:ea typeface="仿宋" panose="02010609060101010101" pitchFamily="49" charset="-122"/>
              </a:rPr>
              <a:t>remaining uncompleted task in its task map or </a:t>
            </a:r>
            <a:r>
              <a:rPr lang="en-US" altLang="zh-CN" sz="1400" dirty="0" err="1">
                <a:latin typeface="仿宋" panose="02010609060101010101" pitchFamily="49" charset="-122"/>
                <a:ea typeface="仿宋" panose="02010609060101010101" pitchFamily="49" charset="-122"/>
              </a:rPr>
              <a:t>ZooKeeper</a:t>
            </a:r>
            <a:r>
              <a:rPr lang="en-US" altLang="zh-CN" sz="1400" dirty="0">
                <a:latin typeface="仿宋" panose="02010609060101010101" pitchFamily="49" charset="-122"/>
                <a:ea typeface="仿宋" panose="02010609060101010101" pitchFamily="49" charset="-122"/>
              </a:rPr>
              <a:t> </a:t>
            </a:r>
            <a:br>
              <a:rPr lang="en-US" altLang="zh-CN" sz="1400" dirty="0">
                <a:latin typeface="仿宋" panose="02010609060101010101" pitchFamily="49" charset="-122"/>
                <a:ea typeface="仿宋" panose="02010609060101010101" pitchFamily="49" charset="-122"/>
              </a:rPr>
            </a:br>
            <a:endParaRPr lang="en-US" altLang="zh-CN" sz="1400" dirty="0" smtClean="0">
              <a:solidFill>
                <a:schemeClr val="accent2">
                  <a:lumMod val="75000"/>
                </a:schemeClr>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31285192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rtlCol="0"/>
          <a:lstStyle/>
          <a:p>
            <a:pPr rtl="0"/>
            <a:r>
              <a:rPr lang="en-US" altLang="zh-CN" dirty="0" err="1" smtClean="0">
                <a:cs typeface="Segoe UI Light" panose="020B0502040204020203" pitchFamily="34" charset="0"/>
              </a:rPr>
              <a:t>HBase</a:t>
            </a:r>
            <a:r>
              <a:rPr lang="zh-CN" altLang="en-US" dirty="0" smtClean="0">
                <a:cs typeface="Segoe UI Light" panose="020B0502040204020203" pitchFamily="34" charset="0"/>
              </a:rPr>
              <a:t>的数据模型</a:t>
            </a:r>
            <a:endParaRPr lang="zh-CN" altLang="en-US" dirty="0">
              <a:cs typeface="Segoe UI Light" panose="020B0502040204020203" pitchFamily="34" charset="0"/>
            </a:endParaRPr>
          </a:p>
        </p:txBody>
      </p:sp>
      <p:sp>
        <p:nvSpPr>
          <p:cNvPr id="25" name="内容占位符 17"/>
          <p:cNvSpPr txBox="1">
            <a:spLocks/>
          </p:cNvSpPr>
          <p:nvPr/>
        </p:nvSpPr>
        <p:spPr>
          <a:xfrm>
            <a:off x="541609" y="1455491"/>
            <a:ext cx="5110161"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rtl="0">
              <a:spcAft>
                <a:spcPts val="2000"/>
              </a:spcAft>
              <a:buNone/>
            </a:pPr>
            <a:endParaRPr lang="zh-CN" altLang="en-US" dirty="0">
              <a:latin typeface="微软雅黑" panose="020B0503020204020204" pitchFamily="34" charset="-122"/>
              <a:ea typeface="微软雅黑" panose="020B0503020204020204" pitchFamily="34" charset="-122"/>
              <a:cs typeface="Segoe UI" panose="020B0502040204020203" pitchFamily="34" charset="0"/>
            </a:endParaRPr>
          </a:p>
        </p:txBody>
      </p:sp>
      <p:grpSp>
        <p:nvGrpSpPr>
          <p:cNvPr id="18" name="组 17" descr="带有编号 1（表示第 1 步）的小圆圈"/>
          <p:cNvGrpSpPr/>
          <p:nvPr/>
        </p:nvGrpSpPr>
        <p:grpSpPr bwMode="blackWhite">
          <a:xfrm>
            <a:off x="531552" y="1983312"/>
            <a:ext cx="558179" cy="409838"/>
            <a:chOff x="6953426" y="711274"/>
            <a:chExt cx="558179" cy="409838"/>
          </a:xfrm>
        </p:grpSpPr>
        <p:sp>
          <p:nvSpPr>
            <p:cNvPr id="19" name="椭圆形 18" descr="小圆圈"/>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dirty="0">
                <a:latin typeface="微软雅黑" panose="020B0503020204020204" pitchFamily="34" charset="-122"/>
              </a:endParaRPr>
            </a:p>
          </p:txBody>
        </p:sp>
        <p:sp>
          <p:nvSpPr>
            <p:cNvPr id="20" name="文本框 19" descr="编号 1"/>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en-US" altLang="zh-CN" dirty="0">
                  <a:solidFill>
                    <a:schemeClr val="bg1"/>
                  </a:solidFill>
                  <a:latin typeface="+mn-ea"/>
                  <a:cs typeface="Segoe UI Semibold" panose="020B0702040204020203" pitchFamily="34" charset="0"/>
                </a:rPr>
                <a:t>1</a:t>
              </a:r>
              <a:endParaRPr lang="zh-CN" altLang="en-US" dirty="0">
                <a:solidFill>
                  <a:schemeClr val="bg1"/>
                </a:solidFill>
                <a:latin typeface="+mn-ea"/>
                <a:cs typeface="Segoe UI Semibold" panose="020B0702040204020203" pitchFamily="34" charset="0"/>
              </a:endParaRPr>
            </a:p>
          </p:txBody>
        </p:sp>
      </p:grpSp>
      <p:sp>
        <p:nvSpPr>
          <p:cNvPr id="21" name="内容占位符 17"/>
          <p:cNvSpPr txBox="1">
            <a:spLocks/>
          </p:cNvSpPr>
          <p:nvPr/>
        </p:nvSpPr>
        <p:spPr>
          <a:xfrm>
            <a:off x="1056513" y="2023504"/>
            <a:ext cx="10680562" cy="759847"/>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50000"/>
              </a:lnSpc>
              <a:spcAft>
                <a:spcPts val="600"/>
              </a:spcAft>
              <a:buNone/>
              <a:defRPr/>
            </a:pPr>
            <a:r>
              <a:rPr lang="zh-CN" altLang="en-US" sz="2400" dirty="0">
                <a:solidFill>
                  <a:schemeClr val="accent2">
                    <a:lumMod val="75000"/>
                  </a:schemeClr>
                </a:solidFill>
                <a:latin typeface="微软雅黑" panose="020B0503020204020204" pitchFamily="34" charset="-122"/>
                <a:ea typeface="微软雅黑" panose="020B0503020204020204" pitchFamily="34" charset="-122"/>
                <a:cs typeface="Segoe UI" panose="020B0502040204020203" pitchFamily="34" charset="0"/>
              </a:rPr>
              <a:t>表</a:t>
            </a:r>
            <a:r>
              <a:rPr lang="en-US" altLang="zh-CN" sz="2400" dirty="0">
                <a:solidFill>
                  <a:schemeClr val="accent2">
                    <a:lumMod val="75000"/>
                  </a:schemeClr>
                </a:solidFill>
                <a:latin typeface="微软雅黑" panose="020B0503020204020204" pitchFamily="34" charset="-122"/>
                <a:ea typeface="微软雅黑" panose="020B0503020204020204" pitchFamily="34" charset="-122"/>
                <a:cs typeface="Segoe UI" panose="020B0502040204020203" pitchFamily="34" charset="0"/>
              </a:rPr>
              <a:t>(Table): </a:t>
            </a:r>
            <a:r>
              <a:rPr lang="en-US" altLang="zh-CN" sz="1800" dirty="0" err="1" smtClean="0">
                <a:solidFill>
                  <a:prstClr val="black">
                    <a:lumMod val="75000"/>
                    <a:lumOff val="25000"/>
                  </a:prstClr>
                </a:solidFill>
                <a:latin typeface="微软雅黑" panose="020B0503020204020204" pitchFamily="34" charset="-122"/>
                <a:ea typeface="微软雅黑" panose="020B0503020204020204" pitchFamily="34" charset="-122"/>
                <a:cs typeface="Segoe UI" panose="020B0502040204020203" pitchFamily="34" charset="0"/>
              </a:rPr>
              <a:t>HBase</a:t>
            </a:r>
            <a:r>
              <a:rPr lang="zh-CN" altLang="en-US" sz="1800" dirty="0" smtClean="0">
                <a:solidFill>
                  <a:prstClr val="black">
                    <a:lumMod val="75000"/>
                    <a:lumOff val="25000"/>
                  </a:prstClr>
                </a:solidFill>
                <a:latin typeface="微软雅黑" panose="020B0503020204020204" pitchFamily="34" charset="-122"/>
                <a:ea typeface="微软雅黑" panose="020B0503020204020204" pitchFamily="34" charset="-122"/>
                <a:cs typeface="Segoe UI" panose="020B0502040204020203" pitchFamily="34" charset="0"/>
              </a:rPr>
              <a:t>将</a:t>
            </a:r>
            <a:r>
              <a:rPr lang="zh-CN" altLang="en-US" sz="1800" dirty="0">
                <a:solidFill>
                  <a:prstClr val="black">
                    <a:lumMod val="75000"/>
                    <a:lumOff val="25000"/>
                  </a:prstClr>
                </a:solidFill>
                <a:latin typeface="微软雅黑" panose="020B0503020204020204" pitchFamily="34" charset="-122"/>
                <a:ea typeface="微软雅黑" panose="020B0503020204020204" pitchFamily="34" charset="-122"/>
                <a:cs typeface="Segoe UI" panose="020B0502040204020203" pitchFamily="34" charset="0"/>
              </a:rPr>
              <a:t>数据组织进一张张的表里面</a:t>
            </a:r>
            <a:r>
              <a:rPr lang="zh-CN" altLang="en-US" sz="1800" dirty="0" smtClean="0">
                <a:solidFill>
                  <a:prstClr val="black">
                    <a:lumMod val="75000"/>
                    <a:lumOff val="25000"/>
                  </a:prstClr>
                </a:solidFill>
                <a:latin typeface="微软雅黑" panose="020B0503020204020204" pitchFamily="34" charset="-122"/>
                <a:ea typeface="微软雅黑" panose="020B0503020204020204" pitchFamily="34" charset="-122"/>
                <a:cs typeface="Segoe UI" panose="020B0502040204020203" pitchFamily="34" charset="0"/>
              </a:rPr>
              <a:t>，表</a:t>
            </a:r>
            <a:r>
              <a:rPr lang="zh-CN" altLang="en-US" sz="1800" dirty="0">
                <a:solidFill>
                  <a:prstClr val="black">
                    <a:lumMod val="75000"/>
                    <a:lumOff val="25000"/>
                  </a:prstClr>
                </a:solidFill>
                <a:latin typeface="微软雅黑" panose="020B0503020204020204" pitchFamily="34" charset="-122"/>
                <a:ea typeface="微软雅黑" panose="020B0503020204020204" pitchFamily="34" charset="-122"/>
                <a:cs typeface="Segoe UI" panose="020B0502040204020203" pitchFamily="34" charset="0"/>
              </a:rPr>
              <a:t>名必须是能用在文件路径里的合法名字，因为</a:t>
            </a:r>
            <a:r>
              <a:rPr lang="en-US" altLang="zh-CN" sz="1800" dirty="0" err="1">
                <a:solidFill>
                  <a:prstClr val="black">
                    <a:lumMod val="75000"/>
                    <a:lumOff val="25000"/>
                  </a:prstClr>
                </a:solidFill>
                <a:latin typeface="微软雅黑" panose="020B0503020204020204" pitchFamily="34" charset="-122"/>
                <a:ea typeface="微软雅黑" panose="020B0503020204020204" pitchFamily="34" charset="-122"/>
                <a:cs typeface="Segoe UI" panose="020B0502040204020203" pitchFamily="34" charset="0"/>
              </a:rPr>
              <a:t>HBase</a:t>
            </a:r>
            <a:r>
              <a:rPr lang="zh-CN" altLang="en-US" sz="1800" dirty="0">
                <a:solidFill>
                  <a:prstClr val="black">
                    <a:lumMod val="75000"/>
                    <a:lumOff val="25000"/>
                  </a:prstClr>
                </a:solidFill>
                <a:latin typeface="微软雅黑" panose="020B0503020204020204" pitchFamily="34" charset="-122"/>
                <a:ea typeface="微软雅黑" panose="020B0503020204020204" pitchFamily="34" charset="-122"/>
                <a:cs typeface="Segoe UI" panose="020B0502040204020203" pitchFamily="34" charset="0"/>
              </a:rPr>
              <a:t>的表是映射成</a:t>
            </a:r>
            <a:r>
              <a:rPr lang="en-US" altLang="zh-CN" sz="1800" dirty="0" err="1">
                <a:solidFill>
                  <a:prstClr val="black">
                    <a:lumMod val="75000"/>
                    <a:lumOff val="25000"/>
                  </a:prstClr>
                </a:solidFill>
                <a:latin typeface="微软雅黑" panose="020B0503020204020204" pitchFamily="34" charset="-122"/>
                <a:ea typeface="微软雅黑" panose="020B0503020204020204" pitchFamily="34" charset="-122"/>
                <a:cs typeface="Segoe UI" panose="020B0502040204020203" pitchFamily="34" charset="0"/>
              </a:rPr>
              <a:t>hdfs</a:t>
            </a:r>
            <a:r>
              <a:rPr lang="zh-CN" altLang="en-US" sz="1800" dirty="0">
                <a:solidFill>
                  <a:prstClr val="black">
                    <a:lumMod val="75000"/>
                    <a:lumOff val="25000"/>
                  </a:prstClr>
                </a:solidFill>
                <a:latin typeface="微软雅黑" panose="020B0503020204020204" pitchFamily="34" charset="-122"/>
                <a:ea typeface="微软雅黑" panose="020B0503020204020204" pitchFamily="34" charset="-122"/>
                <a:cs typeface="Segoe UI" panose="020B0502040204020203" pitchFamily="34" charset="0"/>
              </a:rPr>
              <a:t>上面的文件</a:t>
            </a:r>
            <a:r>
              <a:rPr lang="zh-CN" altLang="en-US" sz="1800" dirty="0" smtClean="0">
                <a:solidFill>
                  <a:prstClr val="black">
                    <a:lumMod val="75000"/>
                    <a:lumOff val="25000"/>
                  </a:prstClr>
                </a:solidFill>
                <a:latin typeface="微软雅黑" panose="020B0503020204020204" pitchFamily="34" charset="-122"/>
                <a:ea typeface="微软雅黑" panose="020B0503020204020204" pitchFamily="34" charset="-122"/>
                <a:cs typeface="Segoe UI" panose="020B0502040204020203" pitchFamily="34" charset="0"/>
              </a:rPr>
              <a:t>。</a:t>
            </a:r>
            <a:endParaRPr lang="zh-CN" altLang="en-US" sz="1800" dirty="0">
              <a:solidFill>
                <a:prstClr val="black">
                  <a:lumMod val="75000"/>
                  <a:lumOff val="25000"/>
                </a:prstClr>
              </a:solidFill>
              <a:latin typeface="微软雅黑" panose="020B0503020204020204" pitchFamily="34" charset="-122"/>
              <a:ea typeface="微软雅黑" panose="020B0503020204020204" pitchFamily="34" charset="-122"/>
              <a:cs typeface="Segoe UI"/>
            </a:endParaRPr>
          </a:p>
        </p:txBody>
      </p:sp>
      <p:grpSp>
        <p:nvGrpSpPr>
          <p:cNvPr id="33" name="组 32" descr="带有编号 2（表示第 2 步）的小圆圈"/>
          <p:cNvGrpSpPr/>
          <p:nvPr/>
        </p:nvGrpSpPr>
        <p:grpSpPr bwMode="blackWhite">
          <a:xfrm>
            <a:off x="521504" y="2929271"/>
            <a:ext cx="558179" cy="409838"/>
            <a:chOff x="6953426" y="711274"/>
            <a:chExt cx="558179" cy="409838"/>
          </a:xfrm>
        </p:grpSpPr>
        <p:sp>
          <p:nvSpPr>
            <p:cNvPr id="34" name="椭圆形 33" descr="小圆圈"/>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dirty="0">
                <a:latin typeface="微软雅黑" panose="020B0503020204020204" pitchFamily="34" charset="-122"/>
              </a:endParaRPr>
            </a:p>
          </p:txBody>
        </p:sp>
        <p:sp>
          <p:nvSpPr>
            <p:cNvPr id="35" name="文本框 34" descr="编号 2"/>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en-US" altLang="zh-CN" dirty="0">
                  <a:solidFill>
                    <a:schemeClr val="bg1"/>
                  </a:solidFill>
                  <a:latin typeface="+mn-ea"/>
                  <a:cs typeface="Segoe UI Semibold" panose="020B0702040204020203" pitchFamily="34" charset="0"/>
                </a:rPr>
                <a:t>2</a:t>
              </a:r>
              <a:endParaRPr lang="zh-CN" altLang="en-US" dirty="0">
                <a:solidFill>
                  <a:schemeClr val="bg1"/>
                </a:solidFill>
                <a:latin typeface="+mn-ea"/>
                <a:cs typeface="Segoe UI Semibold" panose="020B0702040204020203" pitchFamily="34" charset="0"/>
              </a:endParaRPr>
            </a:p>
          </p:txBody>
        </p:sp>
      </p:grpSp>
      <p:grpSp>
        <p:nvGrpSpPr>
          <p:cNvPr id="22" name="组 21" descr="带有编号 3（表示第 3 步）的小圆圈"/>
          <p:cNvGrpSpPr/>
          <p:nvPr/>
        </p:nvGrpSpPr>
        <p:grpSpPr bwMode="blackWhite">
          <a:xfrm>
            <a:off x="521504" y="4081758"/>
            <a:ext cx="558179" cy="409838"/>
            <a:chOff x="6953426" y="711274"/>
            <a:chExt cx="558179" cy="409838"/>
          </a:xfrm>
        </p:grpSpPr>
        <p:sp>
          <p:nvSpPr>
            <p:cNvPr id="24" name="椭圆形 23" descr="小圆圈"/>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dirty="0">
                <a:latin typeface="微软雅黑" panose="020B0503020204020204" pitchFamily="34" charset="-122"/>
              </a:endParaRPr>
            </a:p>
          </p:txBody>
        </p:sp>
        <p:sp>
          <p:nvSpPr>
            <p:cNvPr id="30" name="文本框 29" descr="编号 3"/>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en-US" altLang="zh-CN" dirty="0">
                  <a:solidFill>
                    <a:schemeClr val="bg1"/>
                  </a:solidFill>
                  <a:latin typeface="+mn-ea"/>
                  <a:cs typeface="Segoe UI Semibold" panose="020B0702040204020203" pitchFamily="34" charset="0"/>
                </a:rPr>
                <a:t>3</a:t>
              </a:r>
              <a:endParaRPr lang="zh-CN" altLang="en-US" dirty="0">
                <a:solidFill>
                  <a:schemeClr val="bg1"/>
                </a:solidFill>
                <a:latin typeface="+mn-ea"/>
                <a:cs typeface="Segoe UI Semibold" panose="020B0702040204020203" pitchFamily="34" charset="0"/>
              </a:endParaRPr>
            </a:p>
          </p:txBody>
        </p:sp>
      </p:grpSp>
      <p:sp>
        <p:nvSpPr>
          <p:cNvPr id="32" name="内容占位符 17"/>
          <p:cNvSpPr txBox="1">
            <a:spLocks/>
          </p:cNvSpPr>
          <p:nvPr/>
        </p:nvSpPr>
        <p:spPr>
          <a:xfrm>
            <a:off x="1079683" y="4536645"/>
            <a:ext cx="4504252" cy="76114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rtl="0">
              <a:spcAft>
                <a:spcPts val="600"/>
              </a:spcAft>
              <a:buNone/>
              <a:defRPr/>
            </a:pPr>
            <a:endParaRPr lang="zh-CN" altLang="en-US" dirty="0">
              <a:solidFill>
                <a:prstClr val="black">
                  <a:lumMod val="75000"/>
                  <a:lumOff val="25000"/>
                </a:prstClr>
              </a:solidFill>
              <a:latin typeface="微软雅黑" panose="020B0503020204020204" pitchFamily="34" charset="-122"/>
              <a:ea typeface="微软雅黑" panose="020B0503020204020204" pitchFamily="34" charset="-122"/>
              <a:cs typeface="Segoe UI"/>
            </a:endParaRPr>
          </a:p>
        </p:txBody>
      </p:sp>
      <p:sp>
        <p:nvSpPr>
          <p:cNvPr id="5" name="矩形 4"/>
          <p:cNvSpPr/>
          <p:nvPr/>
        </p:nvSpPr>
        <p:spPr>
          <a:xfrm>
            <a:off x="603195" y="1287110"/>
            <a:ext cx="10996622" cy="584775"/>
          </a:xfrm>
          <a:prstGeom prst="rect">
            <a:avLst/>
          </a:prstGeom>
        </p:spPr>
        <p:txBody>
          <a:bodyPr wrap="square">
            <a:spAutoFit/>
          </a:bodyPr>
          <a:lstStyle/>
          <a:p>
            <a:r>
              <a:rPr lang="en-US" altLang="zh-CN" sz="1600" dirty="0" err="1">
                <a:latin typeface="仿宋" panose="02010609060101010101" pitchFamily="49" charset="-122"/>
                <a:ea typeface="仿宋" panose="02010609060101010101" pitchFamily="49" charset="-122"/>
              </a:rPr>
              <a:t>HBase</a:t>
            </a:r>
            <a:r>
              <a:rPr lang="zh-CN" altLang="en-US" sz="1600" dirty="0">
                <a:latin typeface="仿宋" panose="02010609060101010101" pitchFamily="49" charset="-122"/>
                <a:ea typeface="仿宋" panose="02010609060101010101" pitchFamily="49" charset="-122"/>
              </a:rPr>
              <a:t>的</a:t>
            </a:r>
            <a:r>
              <a:rPr lang="zh-CN" altLang="en-US" sz="1600" dirty="0" smtClean="0">
                <a:latin typeface="仿宋" panose="02010609060101010101" pitchFamily="49" charset="-122"/>
                <a:ea typeface="仿宋" panose="02010609060101010101" pitchFamily="49" charset="-122"/>
              </a:rPr>
              <a:t>数据模型是由</a:t>
            </a:r>
            <a:r>
              <a:rPr lang="zh-CN" altLang="en-US" sz="1600" dirty="0">
                <a:latin typeface="仿宋" panose="02010609060101010101" pitchFamily="49" charset="-122"/>
                <a:ea typeface="仿宋" panose="02010609060101010101" pitchFamily="49" charset="-122"/>
              </a:rPr>
              <a:t>一张张的表组成，每一张表里也有数据行和列，但是在</a:t>
            </a:r>
            <a:r>
              <a:rPr lang="en-US" altLang="zh-CN" sz="1600" dirty="0" err="1">
                <a:latin typeface="仿宋" panose="02010609060101010101" pitchFamily="49" charset="-122"/>
                <a:ea typeface="仿宋" panose="02010609060101010101" pitchFamily="49" charset="-122"/>
              </a:rPr>
              <a:t>HBase</a:t>
            </a:r>
            <a:r>
              <a:rPr lang="zh-CN" altLang="en-US" sz="1600" dirty="0">
                <a:latin typeface="仿宋" panose="02010609060101010101" pitchFamily="49" charset="-122"/>
                <a:ea typeface="仿宋" panose="02010609060101010101" pitchFamily="49" charset="-122"/>
              </a:rPr>
              <a:t>数据库中的行和列又和关系型数据库的稍有不同</a:t>
            </a:r>
            <a:r>
              <a:rPr lang="zh-CN" altLang="en-US" sz="1600" dirty="0" smtClean="0">
                <a:latin typeface="仿宋" panose="02010609060101010101" pitchFamily="49" charset="-122"/>
                <a:ea typeface="仿宋" panose="02010609060101010101" pitchFamily="49" charset="-122"/>
              </a:rPr>
              <a:t>。</a:t>
            </a:r>
            <a:endParaRPr lang="zh-CN" altLang="en-US" sz="1600" dirty="0">
              <a:latin typeface="仿宋" panose="02010609060101010101" pitchFamily="49" charset="-122"/>
              <a:ea typeface="仿宋" panose="02010609060101010101" pitchFamily="49" charset="-122"/>
            </a:endParaRPr>
          </a:p>
        </p:txBody>
      </p:sp>
      <p:sp>
        <p:nvSpPr>
          <p:cNvPr id="7" name="矩形 6"/>
          <p:cNvSpPr/>
          <p:nvPr/>
        </p:nvSpPr>
        <p:spPr>
          <a:xfrm>
            <a:off x="1046465" y="2902784"/>
            <a:ext cx="10794932" cy="830997"/>
          </a:xfrm>
          <a:prstGeom prst="rect">
            <a:avLst/>
          </a:prstGeom>
        </p:spPr>
        <p:txBody>
          <a:bodyPr wrap="square">
            <a:spAutoFit/>
          </a:bodyPr>
          <a:lstStyle/>
          <a:p>
            <a:pPr>
              <a:lnSpc>
                <a:spcPct val="150000"/>
              </a:lnSpc>
            </a:pPr>
            <a:r>
              <a:rPr lang="zh-CN" altLang="en-US" dirty="0" smtClean="0">
                <a:solidFill>
                  <a:schemeClr val="accent2">
                    <a:lumMod val="75000"/>
                  </a:schemeClr>
                </a:solidFill>
              </a:rPr>
              <a:t>行</a:t>
            </a:r>
            <a:r>
              <a:rPr lang="en-US" altLang="zh-CN" dirty="0">
                <a:solidFill>
                  <a:schemeClr val="accent2">
                    <a:lumMod val="75000"/>
                  </a:schemeClr>
                </a:solidFill>
              </a:rPr>
              <a:t>(Row): </a:t>
            </a:r>
            <a:r>
              <a:rPr lang="zh-CN" altLang="en-US" sz="1400" dirty="0"/>
              <a:t>在表里面，每一行代表着一个数据对象，每</a:t>
            </a:r>
            <a:r>
              <a:rPr lang="zh-CN" altLang="en-US" sz="1400" dirty="0" smtClean="0"/>
              <a:t>一行以</a:t>
            </a:r>
            <a:r>
              <a:rPr lang="zh-CN" altLang="en-US" sz="1400" dirty="0"/>
              <a:t>一个行键（</a:t>
            </a:r>
            <a:r>
              <a:rPr lang="en-US" altLang="zh-CN" sz="1400" dirty="0"/>
              <a:t>Row Key</a:t>
            </a:r>
            <a:r>
              <a:rPr lang="zh-CN" altLang="en-US" sz="1400" dirty="0"/>
              <a:t>）来进行唯一标识的，行</a:t>
            </a:r>
            <a:r>
              <a:rPr lang="zh-CN" altLang="en-US" sz="1400" dirty="0" smtClean="0"/>
              <a:t>键以</a:t>
            </a:r>
            <a:r>
              <a:rPr lang="zh-CN" altLang="en-US" sz="1400" dirty="0"/>
              <a:t>二进制的字节来</a:t>
            </a:r>
            <a:r>
              <a:rPr lang="zh-CN" altLang="en-US" sz="1400" dirty="0" smtClean="0"/>
              <a:t>存储</a:t>
            </a:r>
            <a:r>
              <a:rPr lang="en-US" altLang="zh-CN" sz="1400" dirty="0" smtClean="0"/>
              <a:t>,</a:t>
            </a:r>
            <a:r>
              <a:rPr lang="en-US" altLang="zh-CN" sz="1400" dirty="0" err="1" smtClean="0"/>
              <a:t>Hbase</a:t>
            </a:r>
            <a:r>
              <a:rPr lang="zh-CN" altLang="en-US" sz="1400" dirty="0" smtClean="0"/>
              <a:t>的键值是按照字典顺序来排序的。</a:t>
            </a:r>
            <a:endParaRPr lang="zh-CN" altLang="en-US" sz="1400" dirty="0"/>
          </a:p>
        </p:txBody>
      </p:sp>
      <p:sp>
        <p:nvSpPr>
          <p:cNvPr id="8" name="矩形 7"/>
          <p:cNvSpPr/>
          <p:nvPr/>
        </p:nvSpPr>
        <p:spPr>
          <a:xfrm>
            <a:off x="1036580" y="4000524"/>
            <a:ext cx="10766768" cy="1438855"/>
          </a:xfrm>
          <a:prstGeom prst="rect">
            <a:avLst/>
          </a:prstGeom>
        </p:spPr>
        <p:txBody>
          <a:bodyPr wrap="square">
            <a:spAutoFit/>
          </a:bodyPr>
          <a:lstStyle/>
          <a:p>
            <a:pPr>
              <a:lnSpc>
                <a:spcPct val="150000"/>
              </a:lnSpc>
            </a:pPr>
            <a:r>
              <a:rPr lang="zh-CN" altLang="en-US" dirty="0">
                <a:solidFill>
                  <a:schemeClr val="accent2">
                    <a:lumMod val="75000"/>
                  </a:schemeClr>
                </a:solidFill>
              </a:rPr>
              <a:t>列族</a:t>
            </a:r>
            <a:r>
              <a:rPr lang="en-US" altLang="zh-CN" dirty="0">
                <a:solidFill>
                  <a:schemeClr val="accent2">
                    <a:lumMod val="75000"/>
                  </a:schemeClr>
                </a:solidFill>
              </a:rPr>
              <a:t>(Column Family): </a:t>
            </a:r>
            <a:r>
              <a:rPr lang="zh-CN" altLang="en-US" sz="1400" dirty="0"/>
              <a:t>在定义</a:t>
            </a:r>
            <a:r>
              <a:rPr lang="en-US" altLang="zh-CN" sz="1400" dirty="0" err="1"/>
              <a:t>HBase</a:t>
            </a:r>
            <a:r>
              <a:rPr lang="zh-CN" altLang="en-US" sz="1400" dirty="0"/>
              <a:t>表的时候需要提前设置好列族</a:t>
            </a:r>
            <a:r>
              <a:rPr lang="en-US" altLang="zh-CN" sz="1400" dirty="0"/>
              <a:t>, </a:t>
            </a:r>
            <a:r>
              <a:rPr lang="zh-CN" altLang="en-US" sz="1400" dirty="0"/>
              <a:t>表中所有的列都需要组织在列族里面，列族一旦确定后，就不能轻易修改，因为它会影响到</a:t>
            </a:r>
            <a:r>
              <a:rPr lang="en-US" altLang="zh-CN" sz="1400" dirty="0" err="1"/>
              <a:t>HBase</a:t>
            </a:r>
            <a:r>
              <a:rPr lang="zh-CN" altLang="en-US" sz="1400" dirty="0"/>
              <a:t>真实的物理存储结构，但是列族中的列标识</a:t>
            </a:r>
            <a:r>
              <a:rPr lang="en-US" altLang="zh-CN" sz="1400" dirty="0"/>
              <a:t>(Column Qualifier)</a:t>
            </a:r>
            <a:r>
              <a:rPr lang="zh-CN" altLang="en-US" sz="1400" dirty="0"/>
              <a:t>以及其对应的值可以动态增删。表中的每一行都有相同的列族，但是不需要每一行的列族里都有一致的列标识</a:t>
            </a:r>
            <a:r>
              <a:rPr lang="en-US" altLang="zh-CN" sz="1400" dirty="0"/>
              <a:t>(Column Qualifier)</a:t>
            </a:r>
            <a:r>
              <a:rPr lang="zh-CN" altLang="en-US" sz="1400" dirty="0"/>
              <a:t>和值，所以说是一种稀疏的表结构，这样可以一定程度上避免数据的冗余</a:t>
            </a:r>
            <a:r>
              <a:rPr lang="zh-CN" altLang="en-US" sz="1400" dirty="0" smtClean="0"/>
              <a:t>。</a:t>
            </a:r>
            <a:endParaRPr lang="zh-CN" altLang="en-US" sz="1400" dirty="0"/>
          </a:p>
        </p:txBody>
      </p:sp>
    </p:spTree>
    <p:extLst>
      <p:ext uri="{BB962C8B-B14F-4D97-AF65-F5344CB8AC3E}">
        <p14:creationId xmlns:p14="http://schemas.microsoft.com/office/powerpoint/2010/main" val="11070017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WAL Splitting</a:t>
            </a:r>
            <a:endParaRPr lang="zh-CN" altLang="en-US" dirty="0"/>
          </a:p>
        </p:txBody>
      </p:sp>
      <p:sp>
        <p:nvSpPr>
          <p:cNvPr id="5" name="矩形 4"/>
          <p:cNvSpPr/>
          <p:nvPr/>
        </p:nvSpPr>
        <p:spPr>
          <a:xfrm>
            <a:off x="521207" y="1168969"/>
            <a:ext cx="10784102" cy="5245024"/>
          </a:xfrm>
          <a:prstGeom prst="rect">
            <a:avLst/>
          </a:prstGeom>
        </p:spPr>
        <p:txBody>
          <a:bodyPr wrap="square">
            <a:spAutoFit/>
          </a:bodyPr>
          <a:lstStyle/>
          <a:p>
            <a:pPr>
              <a:lnSpc>
                <a:spcPct val="150000"/>
              </a:lnSpc>
            </a:pPr>
            <a:r>
              <a:rPr lang="en-US" altLang="zh-CN" sz="1400" i="1" dirty="0" smtClean="0">
                <a:latin typeface="仿宋"/>
                <a:ea typeface="仿宋"/>
                <a:cs typeface="仿宋"/>
              </a:rPr>
              <a:t>How </a:t>
            </a:r>
            <a:r>
              <a:rPr lang="en-US" altLang="zh-CN" sz="1400" i="1" dirty="0">
                <a:latin typeface="仿宋"/>
                <a:ea typeface="仿宋"/>
                <a:cs typeface="仿宋"/>
              </a:rPr>
              <a:t>the Split Log Worker Approaches a Task</a:t>
            </a:r>
            <a:br>
              <a:rPr lang="en-US" altLang="zh-CN" sz="1400" i="1" dirty="0">
                <a:latin typeface="仿宋"/>
                <a:ea typeface="仿宋"/>
                <a:cs typeface="仿宋"/>
              </a:rPr>
            </a:br>
            <a:r>
              <a:rPr lang="en-US" altLang="zh-CN" sz="1400" dirty="0">
                <a:latin typeface="仿宋"/>
                <a:ea typeface="仿宋"/>
                <a:cs typeface="仿宋"/>
              </a:rPr>
              <a:t>◦ It queries the task state and only takes action if the task is in `TASK_UNASSIGNED `state.</a:t>
            </a:r>
            <a:br>
              <a:rPr lang="en-US" altLang="zh-CN" sz="1400" dirty="0">
                <a:latin typeface="仿宋"/>
                <a:ea typeface="仿宋"/>
                <a:cs typeface="仿宋"/>
              </a:rPr>
            </a:br>
            <a:r>
              <a:rPr lang="en-US" altLang="zh-CN" sz="1400" dirty="0">
                <a:latin typeface="仿宋"/>
                <a:ea typeface="仿宋"/>
                <a:cs typeface="仿宋"/>
              </a:rPr>
              <a:t>◦ If the task is in TASK_UNASSIGNED state, the worker attempts to set the state to TASK_OWNED by</a:t>
            </a:r>
            <a:br>
              <a:rPr lang="en-US" altLang="zh-CN" sz="1400" dirty="0">
                <a:latin typeface="仿宋"/>
                <a:ea typeface="仿宋"/>
                <a:cs typeface="仿宋"/>
              </a:rPr>
            </a:br>
            <a:r>
              <a:rPr lang="en-US" altLang="zh-CN" sz="1400" dirty="0">
                <a:latin typeface="仿宋"/>
                <a:ea typeface="仿宋"/>
                <a:cs typeface="仿宋"/>
              </a:rPr>
              <a:t>itself. If it fails to set the state, another worker will try to grab it. The split log manager will</a:t>
            </a:r>
            <a:br>
              <a:rPr lang="en-US" altLang="zh-CN" sz="1400" dirty="0">
                <a:latin typeface="仿宋"/>
                <a:ea typeface="仿宋"/>
                <a:cs typeface="仿宋"/>
              </a:rPr>
            </a:br>
            <a:r>
              <a:rPr lang="en-US" altLang="zh-CN" sz="1400" dirty="0">
                <a:latin typeface="仿宋"/>
                <a:ea typeface="仿宋"/>
                <a:cs typeface="仿宋"/>
              </a:rPr>
              <a:t>also ask all workers to rescan later if the task remains unassigned.</a:t>
            </a:r>
            <a:br>
              <a:rPr lang="en-US" altLang="zh-CN" sz="1400" dirty="0">
                <a:latin typeface="仿宋"/>
                <a:ea typeface="仿宋"/>
                <a:cs typeface="仿宋"/>
              </a:rPr>
            </a:br>
            <a:r>
              <a:rPr lang="en-US" altLang="zh-CN" sz="1400" dirty="0">
                <a:latin typeface="仿宋"/>
                <a:ea typeface="仿宋"/>
                <a:cs typeface="仿宋"/>
              </a:rPr>
              <a:t>◦ If the worker succeeds in taking ownership of the task, it tries to get the task state again to</a:t>
            </a:r>
            <a:br>
              <a:rPr lang="en-US" altLang="zh-CN" sz="1400" dirty="0">
                <a:latin typeface="仿宋"/>
                <a:ea typeface="仿宋"/>
                <a:cs typeface="仿宋"/>
              </a:rPr>
            </a:br>
            <a:r>
              <a:rPr lang="en-US" altLang="zh-CN" sz="1400" dirty="0">
                <a:latin typeface="仿宋"/>
                <a:ea typeface="仿宋"/>
                <a:cs typeface="仿宋"/>
              </a:rPr>
              <a:t>make sure it really gets it asynchronously. In the meantime, it starts a split task executor to</a:t>
            </a:r>
            <a:br>
              <a:rPr lang="en-US" altLang="zh-CN" sz="1400" dirty="0">
                <a:latin typeface="仿宋"/>
                <a:ea typeface="仿宋"/>
                <a:cs typeface="仿宋"/>
              </a:rPr>
            </a:br>
            <a:r>
              <a:rPr lang="en-US" altLang="zh-CN" sz="1400" dirty="0">
                <a:latin typeface="仿宋"/>
                <a:ea typeface="仿宋"/>
                <a:cs typeface="仿宋"/>
              </a:rPr>
              <a:t>do the actual work</a:t>
            </a:r>
            <a:r>
              <a:rPr lang="en-US" altLang="zh-CN" sz="1400" dirty="0" smtClean="0">
                <a:latin typeface="仿宋"/>
                <a:ea typeface="仿宋"/>
                <a:cs typeface="仿宋"/>
              </a:rPr>
              <a:t>:</a:t>
            </a:r>
          </a:p>
          <a:p>
            <a:pPr lvl="1">
              <a:lnSpc>
                <a:spcPct val="150000"/>
              </a:lnSpc>
            </a:pPr>
            <a:r>
              <a:rPr lang="en-US" altLang="zh-CN" sz="1400" dirty="0" smtClean="0">
                <a:latin typeface="仿宋"/>
                <a:ea typeface="仿宋"/>
                <a:cs typeface="仿宋"/>
              </a:rPr>
              <a:t>▪ </a:t>
            </a:r>
            <a:r>
              <a:rPr lang="en-US" altLang="zh-CN" sz="1400" dirty="0">
                <a:latin typeface="仿宋"/>
                <a:ea typeface="仿宋"/>
                <a:cs typeface="仿宋"/>
              </a:rPr>
              <a:t>Get the </a:t>
            </a:r>
            <a:r>
              <a:rPr lang="en-US" altLang="zh-CN" sz="1400" dirty="0" err="1">
                <a:latin typeface="仿宋"/>
                <a:ea typeface="仿宋"/>
                <a:cs typeface="仿宋"/>
              </a:rPr>
              <a:t>HBase</a:t>
            </a:r>
            <a:r>
              <a:rPr lang="en-US" altLang="zh-CN" sz="1400" dirty="0">
                <a:latin typeface="仿宋"/>
                <a:ea typeface="仿宋"/>
                <a:cs typeface="仿宋"/>
              </a:rPr>
              <a:t> root folder, create a temp folder under the root, and split the log file to the</a:t>
            </a:r>
            <a:br>
              <a:rPr lang="en-US" altLang="zh-CN" sz="1400" dirty="0">
                <a:latin typeface="仿宋"/>
                <a:ea typeface="仿宋"/>
                <a:cs typeface="仿宋"/>
              </a:rPr>
            </a:br>
            <a:r>
              <a:rPr lang="en-US" altLang="zh-CN" sz="1400" dirty="0">
                <a:latin typeface="仿宋"/>
                <a:ea typeface="仿宋"/>
                <a:cs typeface="仿宋"/>
              </a:rPr>
              <a:t>temp folder.</a:t>
            </a:r>
            <a:br>
              <a:rPr lang="en-US" altLang="zh-CN" sz="1400" dirty="0">
                <a:latin typeface="仿宋"/>
                <a:ea typeface="仿宋"/>
                <a:cs typeface="仿宋"/>
              </a:rPr>
            </a:br>
            <a:r>
              <a:rPr lang="en-US" altLang="zh-CN" sz="1400" dirty="0">
                <a:latin typeface="仿宋"/>
                <a:ea typeface="仿宋"/>
                <a:cs typeface="仿宋"/>
              </a:rPr>
              <a:t>▪ If the split was successful, the task executor sets the task to state TASK_DONE.</a:t>
            </a:r>
            <a:br>
              <a:rPr lang="en-US" altLang="zh-CN" sz="1400" dirty="0">
                <a:latin typeface="仿宋"/>
                <a:ea typeface="仿宋"/>
                <a:cs typeface="仿宋"/>
              </a:rPr>
            </a:br>
            <a:r>
              <a:rPr lang="en-US" altLang="zh-CN" sz="1400" dirty="0" smtClean="0">
                <a:latin typeface="仿宋"/>
                <a:ea typeface="仿宋"/>
                <a:cs typeface="仿宋"/>
              </a:rPr>
              <a:t>▪ </a:t>
            </a:r>
            <a:r>
              <a:rPr lang="en-US" altLang="zh-CN" sz="1400" dirty="0">
                <a:latin typeface="仿宋"/>
                <a:ea typeface="仿宋"/>
                <a:cs typeface="仿宋"/>
              </a:rPr>
              <a:t>If the worker catches an unexpected </a:t>
            </a:r>
            <a:r>
              <a:rPr lang="en-US" altLang="zh-CN" sz="1400" dirty="0" err="1">
                <a:latin typeface="仿宋"/>
                <a:ea typeface="仿宋"/>
                <a:cs typeface="仿宋"/>
              </a:rPr>
              <a:t>IOException</a:t>
            </a:r>
            <a:r>
              <a:rPr lang="en-US" altLang="zh-CN" sz="1400" dirty="0">
                <a:latin typeface="仿宋"/>
                <a:ea typeface="仿宋"/>
                <a:cs typeface="仿宋"/>
              </a:rPr>
              <a:t>, the task is set to state TASK_ERR.</a:t>
            </a:r>
            <a:br>
              <a:rPr lang="en-US" altLang="zh-CN" sz="1400" dirty="0">
                <a:latin typeface="仿宋"/>
                <a:ea typeface="仿宋"/>
                <a:cs typeface="仿宋"/>
              </a:rPr>
            </a:br>
            <a:r>
              <a:rPr lang="en-US" altLang="zh-CN" sz="1400" dirty="0">
                <a:latin typeface="仿宋"/>
                <a:ea typeface="仿宋"/>
                <a:cs typeface="仿宋"/>
              </a:rPr>
              <a:t>▪ If the worker is shutting down, set the task to state TASK_RESIGNED.</a:t>
            </a:r>
            <a:br>
              <a:rPr lang="en-US" altLang="zh-CN" sz="1400" dirty="0">
                <a:latin typeface="仿宋"/>
                <a:ea typeface="仿宋"/>
                <a:cs typeface="仿宋"/>
              </a:rPr>
            </a:br>
            <a:r>
              <a:rPr lang="en-US" altLang="zh-CN" sz="1400" dirty="0">
                <a:latin typeface="仿宋"/>
                <a:ea typeface="仿宋"/>
                <a:cs typeface="仿宋"/>
              </a:rPr>
              <a:t>▪ If the task is taken by another worker, just log it. </a:t>
            </a:r>
            <a:br>
              <a:rPr lang="en-US" altLang="zh-CN" sz="1400" dirty="0">
                <a:latin typeface="仿宋"/>
                <a:ea typeface="仿宋"/>
                <a:cs typeface="仿宋"/>
              </a:rPr>
            </a:br>
            <a:r>
              <a:rPr lang="en-US" altLang="zh-CN" sz="1400" dirty="0">
                <a:latin typeface="仿宋"/>
                <a:ea typeface="仿宋"/>
                <a:cs typeface="仿宋"/>
              </a:rPr>
              <a:t/>
            </a:r>
            <a:br>
              <a:rPr lang="en-US" altLang="zh-CN" sz="1400" dirty="0">
                <a:latin typeface="仿宋"/>
                <a:ea typeface="仿宋"/>
                <a:cs typeface="仿宋"/>
              </a:rPr>
            </a:br>
            <a:endParaRPr lang="en-US" altLang="zh-CN" sz="1400" dirty="0" smtClean="0">
              <a:solidFill>
                <a:schemeClr val="accent2">
                  <a:lumMod val="75000"/>
                </a:schemeClr>
              </a:solidFill>
              <a:latin typeface="仿宋"/>
              <a:ea typeface="仿宋"/>
              <a:cs typeface="仿宋"/>
            </a:endParaRPr>
          </a:p>
        </p:txBody>
      </p:sp>
    </p:spTree>
    <p:extLst>
      <p:ext uri="{BB962C8B-B14F-4D97-AF65-F5344CB8AC3E}">
        <p14:creationId xmlns:p14="http://schemas.microsoft.com/office/powerpoint/2010/main" val="285389202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Hbase</a:t>
            </a:r>
            <a:r>
              <a:rPr lang="zh-CN" altLang="en-US" dirty="0" smtClean="0"/>
              <a:t>读路径</a:t>
            </a:r>
            <a:endParaRPr lang="zh-CN" altLang="en-US" dirty="0"/>
          </a:p>
        </p:txBody>
      </p:sp>
      <p:sp>
        <p:nvSpPr>
          <p:cNvPr id="3" name="矩形 2"/>
          <p:cNvSpPr/>
          <p:nvPr/>
        </p:nvSpPr>
        <p:spPr>
          <a:xfrm>
            <a:off x="641270" y="1379203"/>
            <a:ext cx="10700417" cy="3629198"/>
          </a:xfrm>
          <a:prstGeom prst="rect">
            <a:avLst/>
          </a:prstGeom>
        </p:spPr>
        <p:txBody>
          <a:bodyPr wrap="square">
            <a:spAutoFit/>
          </a:bodyPr>
          <a:lstStyle/>
          <a:p>
            <a:pPr>
              <a:lnSpc>
                <a:spcPct val="150000"/>
              </a:lnSpc>
            </a:pPr>
            <a:r>
              <a:rPr lang="en-US" altLang="zh-CN" sz="1400" b="1" dirty="0"/>
              <a:t>How Search Initializes in </a:t>
            </a:r>
            <a:r>
              <a:rPr lang="en-US" altLang="zh-CN" sz="1400" b="1" dirty="0" err="1"/>
              <a:t>HBase</a:t>
            </a:r>
            <a:r>
              <a:rPr lang="en-US" altLang="zh-CN" sz="1400" b="1" dirty="0"/>
              <a:t>?</a:t>
            </a:r>
          </a:p>
          <a:p>
            <a:pPr marL="285750" indent="-285750">
              <a:lnSpc>
                <a:spcPct val="150000"/>
              </a:lnSpc>
              <a:buFont typeface="Wingdings" charset="2"/>
              <a:buChar char="l"/>
            </a:pPr>
            <a:r>
              <a:rPr lang="en-US" altLang="zh-CN" sz="1400" dirty="0" smtClean="0"/>
              <a:t>Zookeeper </a:t>
            </a:r>
            <a:r>
              <a:rPr lang="en-US" altLang="zh-CN" sz="1400" dirty="0"/>
              <a:t>stores the META table location. Whenever a client approaches with a read or writes requests to </a:t>
            </a:r>
            <a:r>
              <a:rPr lang="en-US" altLang="zh-CN" sz="1400" dirty="0" err="1"/>
              <a:t>HBase</a:t>
            </a:r>
            <a:r>
              <a:rPr lang="en-US" altLang="zh-CN" sz="1400" dirty="0"/>
              <a:t> following operation occurs:</a:t>
            </a:r>
          </a:p>
          <a:p>
            <a:pPr marL="1200150" lvl="2" indent="-285750">
              <a:lnSpc>
                <a:spcPct val="150000"/>
              </a:lnSpc>
              <a:buFont typeface="Wingdings" charset="2"/>
              <a:buChar char="²"/>
            </a:pPr>
            <a:r>
              <a:rPr lang="en-US" altLang="zh-CN" sz="1400" dirty="0"/>
              <a:t>The client retrieves the location of the META table from the </a:t>
            </a:r>
            <a:r>
              <a:rPr lang="en-US" altLang="zh-CN" sz="1400" dirty="0" err="1"/>
              <a:t>ZooKeeper</a:t>
            </a:r>
            <a:r>
              <a:rPr lang="en-US" altLang="zh-CN" sz="1400" dirty="0"/>
              <a:t>.</a:t>
            </a:r>
          </a:p>
          <a:p>
            <a:pPr marL="1200150" lvl="2" indent="-285750">
              <a:lnSpc>
                <a:spcPct val="150000"/>
              </a:lnSpc>
              <a:buFont typeface="Wingdings" charset="2"/>
              <a:buChar char="²"/>
            </a:pPr>
            <a:r>
              <a:rPr lang="en-US" altLang="zh-CN" sz="1400" dirty="0"/>
              <a:t>The client then requests for the location of the Region Server of corresponding row key from the META table to access it. The client caches this information with the location of the META Table.</a:t>
            </a:r>
          </a:p>
          <a:p>
            <a:pPr marL="1200150" lvl="2" indent="-285750">
              <a:lnSpc>
                <a:spcPct val="150000"/>
              </a:lnSpc>
              <a:buFont typeface="Wingdings" charset="2"/>
              <a:buChar char="²"/>
            </a:pPr>
            <a:r>
              <a:rPr lang="en-US" altLang="zh-CN" sz="1400" dirty="0"/>
              <a:t>Then it will get the row location by requesting from the corresponding Region Server.</a:t>
            </a:r>
          </a:p>
          <a:p>
            <a:pPr>
              <a:lnSpc>
                <a:spcPct val="150000"/>
              </a:lnSpc>
            </a:pPr>
            <a:endParaRPr lang="en-US" altLang="zh-CN" sz="1400" dirty="0"/>
          </a:p>
          <a:p>
            <a:pPr marL="285750" indent="-285750">
              <a:lnSpc>
                <a:spcPct val="150000"/>
              </a:lnSpc>
              <a:buFont typeface="Wingdings" charset="2"/>
              <a:buChar char="l"/>
            </a:pPr>
            <a:r>
              <a:rPr lang="en-US" altLang="zh-CN" sz="1400" dirty="0"/>
              <a:t>For future references, the client uses its cache to retrieve the location of META table and previously read row key’s Region Server. Then the client will not refer to the META table, until and unless there is a miss because the region is shifted or moved. Then it will again request to the META server and update the cache</a:t>
            </a:r>
            <a:r>
              <a:rPr lang="en-US" altLang="zh-CN" sz="1400" dirty="0" smtClean="0"/>
              <a:t>.</a:t>
            </a:r>
            <a:endParaRPr lang="en-US" altLang="zh-CN" sz="1400" dirty="0"/>
          </a:p>
        </p:txBody>
      </p:sp>
    </p:spTree>
    <p:extLst>
      <p:ext uri="{BB962C8B-B14F-4D97-AF65-F5344CB8AC3E}">
        <p14:creationId xmlns:p14="http://schemas.microsoft.com/office/powerpoint/2010/main" val="352925665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Hbase</a:t>
            </a:r>
            <a:r>
              <a:rPr lang="zh-CN" altLang="en-US" dirty="0" smtClean="0"/>
              <a:t>读路径</a:t>
            </a:r>
            <a:endParaRPr lang="zh-CN" altLang="en-US" dirty="0"/>
          </a:p>
        </p:txBody>
      </p:sp>
      <p:sp>
        <p:nvSpPr>
          <p:cNvPr id="4" name="矩形 3"/>
          <p:cNvSpPr/>
          <p:nvPr/>
        </p:nvSpPr>
        <p:spPr>
          <a:xfrm>
            <a:off x="948153" y="1482271"/>
            <a:ext cx="10456404" cy="4616648"/>
          </a:xfrm>
          <a:prstGeom prst="rect">
            <a:avLst/>
          </a:prstGeom>
        </p:spPr>
        <p:txBody>
          <a:bodyPr wrap="square">
            <a:spAutoFit/>
          </a:bodyPr>
          <a:lstStyle/>
          <a:p>
            <a:pPr marL="285750" indent="-285750">
              <a:lnSpc>
                <a:spcPct val="150000"/>
              </a:lnSpc>
              <a:buFont typeface="Wingdings" charset="2"/>
              <a:buChar char="l"/>
            </a:pPr>
            <a:r>
              <a:rPr lang="en-US" altLang="zh-CN" sz="1400" dirty="0"/>
              <a:t>For reading the data, the scanner first looks for the Row cell in Block cache. Here all the recently read key value pairs are stored.</a:t>
            </a:r>
          </a:p>
          <a:p>
            <a:pPr marL="285750" indent="-285750">
              <a:lnSpc>
                <a:spcPct val="150000"/>
              </a:lnSpc>
              <a:buFont typeface="Wingdings" charset="2"/>
              <a:buChar char="l"/>
            </a:pPr>
            <a:r>
              <a:rPr lang="en-US" altLang="zh-CN" sz="1400" dirty="0"/>
              <a:t>If Scanner fails to find the required result, it moves to the </a:t>
            </a:r>
            <a:r>
              <a:rPr lang="en-US" altLang="zh-CN" sz="1400" dirty="0" err="1"/>
              <a:t>MemStore</a:t>
            </a:r>
            <a:r>
              <a:rPr lang="en-US" altLang="zh-CN" sz="1400" dirty="0"/>
              <a:t>, as we know this is the write cache memory. There, it searches for the most recently written files, which has not been dumped yet in </a:t>
            </a:r>
            <a:r>
              <a:rPr lang="en-US" altLang="zh-CN" sz="1400" dirty="0" err="1"/>
              <a:t>HFile</a:t>
            </a:r>
            <a:r>
              <a:rPr lang="en-US" altLang="zh-CN" sz="1400" dirty="0"/>
              <a:t>.</a:t>
            </a:r>
          </a:p>
          <a:p>
            <a:pPr marL="285750" indent="-285750">
              <a:lnSpc>
                <a:spcPct val="150000"/>
              </a:lnSpc>
              <a:buFont typeface="Wingdings" charset="2"/>
              <a:buChar char="l"/>
            </a:pPr>
            <a:r>
              <a:rPr lang="en-US" altLang="zh-CN" sz="1400" dirty="0"/>
              <a:t>At last, it will use bloom filters and block cache to load the data from </a:t>
            </a:r>
            <a:r>
              <a:rPr lang="en-US" altLang="zh-CN" sz="1400" dirty="0" err="1"/>
              <a:t>HFile</a:t>
            </a:r>
            <a:r>
              <a:rPr lang="en-US" altLang="zh-CN" sz="1400" dirty="0" smtClean="0"/>
              <a:t>.</a:t>
            </a:r>
          </a:p>
          <a:p>
            <a:pPr marL="285750" indent="-285750">
              <a:lnSpc>
                <a:spcPct val="150000"/>
              </a:lnSpc>
              <a:buFont typeface="Wingdings" charset="2"/>
              <a:buChar char="l"/>
            </a:pPr>
            <a:r>
              <a:rPr lang="en-US" altLang="zh-CN" sz="1400" dirty="0" smtClean="0"/>
              <a:t>Implementation</a:t>
            </a:r>
            <a:endParaRPr lang="en-US" altLang="zh-CN" sz="1400" dirty="0"/>
          </a:p>
          <a:p>
            <a:pPr marL="742950" lvl="1" indent="-285750">
              <a:lnSpc>
                <a:spcPct val="150000"/>
              </a:lnSpc>
              <a:buFont typeface="Wingdings" panose="05000000000000000000" pitchFamily="2" charset="2"/>
              <a:buChar char="Ø"/>
            </a:pPr>
            <a:r>
              <a:rPr lang="en-US" altLang="zh-CN" sz="1400" dirty="0"/>
              <a:t>When a client issues a scan against a table, </a:t>
            </a:r>
            <a:r>
              <a:rPr lang="en-US" altLang="zh-CN" sz="1400" dirty="0" err="1"/>
              <a:t>HBase</a:t>
            </a:r>
            <a:r>
              <a:rPr lang="en-US" altLang="zh-CN" sz="1400" dirty="0"/>
              <a:t> generates </a:t>
            </a:r>
            <a:r>
              <a:rPr lang="en-US" altLang="zh-CN" sz="1400" dirty="0" err="1"/>
              <a:t>RegionScanner</a:t>
            </a:r>
            <a:r>
              <a:rPr lang="en-US" altLang="zh-CN" sz="1400" dirty="0"/>
              <a:t> objects, one per region, to serve the scan request.</a:t>
            </a:r>
          </a:p>
          <a:p>
            <a:pPr marL="742950" lvl="1" indent="-285750">
              <a:lnSpc>
                <a:spcPct val="150000"/>
              </a:lnSpc>
              <a:buFont typeface="Wingdings" panose="05000000000000000000" pitchFamily="2" charset="2"/>
              <a:buChar char="Ø"/>
            </a:pPr>
            <a:r>
              <a:rPr lang="en-US" altLang="zh-CN" sz="1400" dirty="0" smtClean="0"/>
              <a:t>The </a:t>
            </a:r>
            <a:r>
              <a:rPr lang="en-US" altLang="zh-CN" sz="1400" dirty="0" err="1"/>
              <a:t>RegionScanner</a:t>
            </a:r>
            <a:r>
              <a:rPr lang="en-US" altLang="zh-CN" sz="1400" dirty="0"/>
              <a:t> object contains a list of </a:t>
            </a:r>
            <a:r>
              <a:rPr lang="en-US" altLang="zh-CN" sz="1400" dirty="0" err="1"/>
              <a:t>StoreScanner</a:t>
            </a:r>
            <a:r>
              <a:rPr lang="en-US" altLang="zh-CN" sz="1400" dirty="0"/>
              <a:t> objects, one per column family.</a:t>
            </a:r>
          </a:p>
          <a:p>
            <a:pPr marL="742950" lvl="1" indent="-285750">
              <a:lnSpc>
                <a:spcPct val="150000"/>
              </a:lnSpc>
              <a:buFont typeface="Wingdings" panose="05000000000000000000" pitchFamily="2" charset="2"/>
              <a:buChar char="Ø"/>
            </a:pPr>
            <a:r>
              <a:rPr lang="en-US" altLang="zh-CN" sz="1400" dirty="0" smtClean="0"/>
              <a:t>Each </a:t>
            </a:r>
            <a:r>
              <a:rPr lang="en-US" altLang="zh-CN" sz="1400" dirty="0" err="1"/>
              <a:t>StoreScanner</a:t>
            </a:r>
            <a:r>
              <a:rPr lang="en-US" altLang="zh-CN" sz="1400" dirty="0"/>
              <a:t> object further contains a list of </a:t>
            </a:r>
            <a:r>
              <a:rPr lang="en-US" altLang="zh-CN" sz="1400" dirty="0" err="1"/>
              <a:t>StoreFileScanner</a:t>
            </a:r>
            <a:r>
              <a:rPr lang="en-US" altLang="zh-CN" sz="1400" dirty="0"/>
              <a:t> objects, corresponding to each </a:t>
            </a:r>
            <a:r>
              <a:rPr lang="en-US" altLang="zh-CN" sz="1400" dirty="0" err="1"/>
              <a:t>StoreFile</a:t>
            </a:r>
            <a:r>
              <a:rPr lang="en-US" altLang="zh-CN" sz="1400" dirty="0"/>
              <a:t> and </a:t>
            </a:r>
            <a:r>
              <a:rPr lang="en-US" altLang="zh-CN" sz="1400" dirty="0" err="1"/>
              <a:t>HFile</a:t>
            </a:r>
            <a:r>
              <a:rPr lang="en-US" altLang="zh-CN" sz="1400" dirty="0"/>
              <a:t> of the corresponding column family, and a list of </a:t>
            </a:r>
            <a:r>
              <a:rPr lang="en-US" altLang="zh-CN" sz="1400" dirty="0" err="1"/>
              <a:t>KeyValueScanner</a:t>
            </a:r>
            <a:r>
              <a:rPr lang="en-US" altLang="zh-CN" sz="1400" dirty="0"/>
              <a:t> objects for the </a:t>
            </a:r>
            <a:r>
              <a:rPr lang="en-US" altLang="zh-CN" sz="1400" dirty="0" err="1"/>
              <a:t>MemStore</a:t>
            </a:r>
            <a:r>
              <a:rPr lang="en-US" altLang="zh-CN" sz="1400" dirty="0"/>
              <a:t>.</a:t>
            </a:r>
          </a:p>
          <a:p>
            <a:pPr marL="742950" lvl="1" indent="-285750">
              <a:lnSpc>
                <a:spcPct val="150000"/>
              </a:lnSpc>
              <a:buFont typeface="Wingdings" panose="05000000000000000000" pitchFamily="2" charset="2"/>
              <a:buChar char="Ø"/>
            </a:pPr>
            <a:r>
              <a:rPr lang="en-US" altLang="zh-CN" sz="1400" dirty="0" smtClean="0"/>
              <a:t>The </a:t>
            </a:r>
            <a:r>
              <a:rPr lang="en-US" altLang="zh-CN" sz="1400" dirty="0"/>
              <a:t>two lists are merged into one, which is sorted in ascending order with the scan object for the </a:t>
            </a:r>
            <a:r>
              <a:rPr lang="en-US" altLang="zh-CN" sz="1400" dirty="0" err="1"/>
              <a:t>MemStore</a:t>
            </a:r>
            <a:r>
              <a:rPr lang="en-US" altLang="zh-CN" sz="1400" dirty="0"/>
              <a:t> at the end of the list.</a:t>
            </a:r>
          </a:p>
          <a:p>
            <a:pPr marL="742950" lvl="1" indent="-285750">
              <a:lnSpc>
                <a:spcPct val="150000"/>
              </a:lnSpc>
              <a:buFont typeface="Wingdings" panose="05000000000000000000" pitchFamily="2" charset="2"/>
              <a:buChar char="Ø"/>
            </a:pPr>
            <a:r>
              <a:rPr lang="en-US" altLang="zh-CN" sz="1400" dirty="0" smtClean="0"/>
              <a:t>When </a:t>
            </a:r>
            <a:r>
              <a:rPr lang="en-US" altLang="zh-CN" sz="1400" dirty="0"/>
              <a:t>a </a:t>
            </a:r>
            <a:r>
              <a:rPr lang="en-US" altLang="zh-CN" sz="1400" dirty="0" err="1"/>
              <a:t>StoreFileScanner</a:t>
            </a:r>
            <a:r>
              <a:rPr lang="en-US" altLang="zh-CN" sz="1400" dirty="0"/>
              <a:t> object is constructed, it is associated with a </a:t>
            </a:r>
            <a:r>
              <a:rPr lang="en-US" altLang="zh-CN" sz="1400" dirty="0" err="1"/>
              <a:t>MultiVersionConcurrencyControl</a:t>
            </a:r>
            <a:r>
              <a:rPr lang="en-US" altLang="zh-CN" sz="1400" dirty="0"/>
              <a:t> read point, which is the current </a:t>
            </a:r>
            <a:r>
              <a:rPr lang="en-US" altLang="zh-CN" sz="1400" dirty="0" err="1"/>
              <a:t>memstoreTS</a:t>
            </a:r>
            <a:r>
              <a:rPr lang="en-US" altLang="zh-CN" sz="1400" dirty="0"/>
              <a:t>, filtering out any new updates beyond the read point.</a:t>
            </a:r>
            <a:endParaRPr lang="en-US" altLang="zh-CN" sz="1400" dirty="0" smtClean="0"/>
          </a:p>
        </p:txBody>
      </p:sp>
    </p:spTree>
    <p:extLst>
      <p:ext uri="{BB962C8B-B14F-4D97-AF65-F5344CB8AC3E}">
        <p14:creationId xmlns:p14="http://schemas.microsoft.com/office/powerpoint/2010/main" val="324701590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BlockCache</a:t>
            </a:r>
            <a:endParaRPr lang="zh-CN" altLang="en-US" dirty="0"/>
          </a:p>
        </p:txBody>
      </p:sp>
      <p:sp>
        <p:nvSpPr>
          <p:cNvPr id="4" name="矩形 3"/>
          <p:cNvSpPr/>
          <p:nvPr/>
        </p:nvSpPr>
        <p:spPr>
          <a:xfrm>
            <a:off x="521207" y="1521721"/>
            <a:ext cx="11379056" cy="5245024"/>
          </a:xfrm>
          <a:prstGeom prst="rect">
            <a:avLst/>
          </a:prstGeom>
        </p:spPr>
        <p:txBody>
          <a:bodyPr wrap="square">
            <a:spAutoFit/>
          </a:bodyPr>
          <a:lstStyle/>
          <a:p>
            <a:pPr marL="285750" indent="-285750">
              <a:lnSpc>
                <a:spcPct val="150000"/>
              </a:lnSpc>
              <a:buFont typeface="Wingdings" charset="2"/>
              <a:buChar char="l"/>
            </a:pPr>
            <a:r>
              <a:rPr lang="en-US" altLang="zh-CN" sz="1400" dirty="0" smtClean="0">
                <a:latin typeface="仿宋"/>
                <a:ea typeface="仿宋"/>
                <a:cs typeface="仿宋"/>
              </a:rPr>
              <a:t>Block</a:t>
            </a:r>
            <a:r>
              <a:rPr lang="zh-CN" altLang="en-US" sz="1400" dirty="0">
                <a:latin typeface="仿宋"/>
                <a:ea typeface="仿宋"/>
                <a:cs typeface="仿宋"/>
              </a:rPr>
              <a:t>是</a:t>
            </a:r>
            <a:r>
              <a:rPr lang="en-US" altLang="zh-CN" sz="1400" dirty="0" err="1">
                <a:latin typeface="仿宋"/>
                <a:ea typeface="仿宋"/>
                <a:cs typeface="仿宋"/>
              </a:rPr>
              <a:t>HBase</a:t>
            </a:r>
            <a:r>
              <a:rPr lang="zh-CN" altLang="en-US" sz="1400" dirty="0">
                <a:latin typeface="仿宋"/>
                <a:ea typeface="仿宋"/>
                <a:cs typeface="仿宋"/>
              </a:rPr>
              <a:t>中最小的数据存储单元，默认为</a:t>
            </a:r>
            <a:r>
              <a:rPr lang="en-US" altLang="zh-CN" sz="1400" dirty="0">
                <a:latin typeface="仿宋"/>
                <a:ea typeface="仿宋"/>
                <a:cs typeface="仿宋"/>
              </a:rPr>
              <a:t>64K</a:t>
            </a:r>
            <a:r>
              <a:rPr lang="zh-CN" altLang="en-US" sz="1400" dirty="0">
                <a:latin typeface="仿宋"/>
                <a:ea typeface="仿宋"/>
                <a:cs typeface="仿宋"/>
              </a:rPr>
              <a:t>，在建表语句中可以通过参数</a:t>
            </a:r>
            <a:r>
              <a:rPr lang="en-US" altLang="zh-CN" sz="1400" dirty="0" err="1">
                <a:latin typeface="仿宋"/>
                <a:ea typeface="仿宋"/>
                <a:cs typeface="仿宋"/>
              </a:rPr>
              <a:t>BlockSize</a:t>
            </a:r>
            <a:r>
              <a:rPr lang="zh-CN" altLang="en-US" sz="1400" dirty="0">
                <a:latin typeface="仿宋"/>
                <a:ea typeface="仿宋"/>
                <a:cs typeface="仿宋"/>
              </a:rPr>
              <a:t>指定。</a:t>
            </a:r>
            <a:r>
              <a:rPr lang="en-US" altLang="zh-CN" sz="1400" dirty="0" err="1">
                <a:latin typeface="仿宋"/>
                <a:ea typeface="仿宋"/>
                <a:cs typeface="仿宋"/>
              </a:rPr>
              <a:t>HBase</a:t>
            </a:r>
            <a:r>
              <a:rPr lang="zh-CN" altLang="en-US" sz="1400" dirty="0">
                <a:latin typeface="仿宋"/>
                <a:ea typeface="仿宋"/>
                <a:cs typeface="仿宋"/>
              </a:rPr>
              <a:t>中</a:t>
            </a:r>
            <a:r>
              <a:rPr lang="en-US" altLang="zh-CN" sz="1400" dirty="0">
                <a:latin typeface="仿宋"/>
                <a:ea typeface="仿宋"/>
                <a:cs typeface="仿宋"/>
              </a:rPr>
              <a:t>Block</a:t>
            </a:r>
            <a:r>
              <a:rPr lang="zh-CN" altLang="en-US" sz="1400" dirty="0">
                <a:latin typeface="仿宋"/>
                <a:ea typeface="仿宋"/>
                <a:cs typeface="仿宋"/>
              </a:rPr>
              <a:t>分为四种类型：</a:t>
            </a:r>
            <a:r>
              <a:rPr lang="en-US" altLang="zh-CN" sz="1400" dirty="0">
                <a:latin typeface="仿宋"/>
                <a:ea typeface="仿宋"/>
                <a:cs typeface="仿宋"/>
              </a:rPr>
              <a:t>Data Block</a:t>
            </a:r>
            <a:r>
              <a:rPr lang="zh-CN" altLang="en-US" sz="1400" dirty="0">
                <a:latin typeface="仿宋"/>
                <a:ea typeface="仿宋"/>
                <a:cs typeface="仿宋"/>
              </a:rPr>
              <a:t>，</a:t>
            </a:r>
            <a:r>
              <a:rPr lang="en-US" altLang="zh-CN" sz="1400" dirty="0">
                <a:latin typeface="仿宋"/>
                <a:ea typeface="仿宋"/>
                <a:cs typeface="仿宋"/>
              </a:rPr>
              <a:t>Index Block</a:t>
            </a:r>
            <a:r>
              <a:rPr lang="zh-CN" altLang="en-US" sz="1400" dirty="0">
                <a:latin typeface="仿宋"/>
                <a:ea typeface="仿宋"/>
                <a:cs typeface="仿宋"/>
              </a:rPr>
              <a:t>，</a:t>
            </a:r>
            <a:r>
              <a:rPr lang="en-US" altLang="zh-CN" sz="1400" dirty="0">
                <a:latin typeface="仿宋"/>
                <a:ea typeface="仿宋"/>
                <a:cs typeface="仿宋"/>
              </a:rPr>
              <a:t>Bloom Block</a:t>
            </a:r>
            <a:r>
              <a:rPr lang="zh-CN" altLang="en-US" sz="1400" dirty="0">
                <a:latin typeface="仿宋"/>
                <a:ea typeface="仿宋"/>
                <a:cs typeface="仿宋"/>
              </a:rPr>
              <a:t>和</a:t>
            </a:r>
            <a:r>
              <a:rPr lang="en-US" altLang="zh-CN" sz="1400" dirty="0">
                <a:latin typeface="仿宋"/>
                <a:ea typeface="仿宋"/>
                <a:cs typeface="仿宋"/>
              </a:rPr>
              <a:t>Meta Block</a:t>
            </a:r>
            <a:r>
              <a:rPr lang="zh-CN" altLang="en-US" sz="1400" dirty="0">
                <a:latin typeface="仿宋"/>
                <a:ea typeface="仿宋"/>
                <a:cs typeface="仿宋"/>
              </a:rPr>
              <a:t>。其中</a:t>
            </a:r>
            <a:r>
              <a:rPr lang="en-US" altLang="zh-CN" sz="1400" dirty="0">
                <a:latin typeface="仿宋"/>
                <a:ea typeface="仿宋"/>
                <a:cs typeface="仿宋"/>
              </a:rPr>
              <a:t>Data Block</a:t>
            </a:r>
            <a:r>
              <a:rPr lang="zh-CN" altLang="en-US" sz="1400" dirty="0">
                <a:latin typeface="仿宋"/>
                <a:ea typeface="仿宋"/>
                <a:cs typeface="仿宋"/>
              </a:rPr>
              <a:t>用于存储实际数据，通常情况下每个</a:t>
            </a:r>
            <a:r>
              <a:rPr lang="en-US" altLang="zh-CN" sz="1400" dirty="0">
                <a:latin typeface="仿宋"/>
                <a:ea typeface="仿宋"/>
                <a:cs typeface="仿宋"/>
              </a:rPr>
              <a:t>Data Block</a:t>
            </a:r>
            <a:r>
              <a:rPr lang="zh-CN" altLang="en-US" sz="1400" dirty="0">
                <a:latin typeface="仿宋"/>
                <a:ea typeface="仿宋"/>
                <a:cs typeface="仿宋"/>
              </a:rPr>
              <a:t>可以存放多条</a:t>
            </a:r>
            <a:r>
              <a:rPr lang="en-US" altLang="zh-CN" sz="1400" dirty="0" err="1">
                <a:latin typeface="仿宋"/>
                <a:ea typeface="仿宋"/>
                <a:cs typeface="仿宋"/>
              </a:rPr>
              <a:t>KeyValue</a:t>
            </a:r>
            <a:r>
              <a:rPr lang="zh-CN" altLang="en-US" sz="1400" dirty="0">
                <a:latin typeface="仿宋"/>
                <a:ea typeface="仿宋"/>
                <a:cs typeface="仿宋"/>
              </a:rPr>
              <a:t>数据对；</a:t>
            </a:r>
            <a:r>
              <a:rPr lang="en-US" altLang="zh-CN" sz="1400" dirty="0">
                <a:latin typeface="仿宋"/>
                <a:ea typeface="仿宋"/>
                <a:cs typeface="仿宋"/>
              </a:rPr>
              <a:t>Index Block</a:t>
            </a:r>
            <a:r>
              <a:rPr lang="zh-CN" altLang="en-US" sz="1400" dirty="0">
                <a:latin typeface="仿宋"/>
                <a:ea typeface="仿宋"/>
                <a:cs typeface="仿宋"/>
              </a:rPr>
              <a:t>和</a:t>
            </a:r>
            <a:r>
              <a:rPr lang="en-US" altLang="zh-CN" sz="1400" dirty="0">
                <a:latin typeface="仿宋"/>
                <a:ea typeface="仿宋"/>
                <a:cs typeface="仿宋"/>
              </a:rPr>
              <a:t>Bloom Block</a:t>
            </a:r>
            <a:r>
              <a:rPr lang="zh-CN" altLang="en-US" sz="1400" dirty="0">
                <a:latin typeface="仿宋"/>
                <a:ea typeface="仿宋"/>
                <a:cs typeface="仿宋"/>
              </a:rPr>
              <a:t>都用于优化随机读的查找路径，其中</a:t>
            </a:r>
            <a:r>
              <a:rPr lang="en-US" altLang="zh-CN" sz="1400" dirty="0">
                <a:latin typeface="仿宋"/>
                <a:ea typeface="仿宋"/>
                <a:cs typeface="仿宋"/>
              </a:rPr>
              <a:t>Index Block</a:t>
            </a:r>
            <a:r>
              <a:rPr lang="zh-CN" altLang="en-US" sz="1400" dirty="0">
                <a:latin typeface="仿宋"/>
                <a:ea typeface="仿宋"/>
                <a:cs typeface="仿宋"/>
              </a:rPr>
              <a:t>通过存储索引数据加快数据查找，而</a:t>
            </a:r>
            <a:r>
              <a:rPr lang="en-US" altLang="zh-CN" sz="1400" dirty="0">
                <a:latin typeface="仿宋"/>
                <a:ea typeface="仿宋"/>
                <a:cs typeface="仿宋"/>
              </a:rPr>
              <a:t>Bloom Block</a:t>
            </a:r>
            <a:r>
              <a:rPr lang="zh-CN" altLang="en-US" sz="1400" dirty="0">
                <a:latin typeface="仿宋"/>
                <a:ea typeface="仿宋"/>
                <a:cs typeface="仿宋"/>
              </a:rPr>
              <a:t>通过一定算法可以过滤掉部分一定不存在待查</a:t>
            </a:r>
            <a:r>
              <a:rPr lang="en-US" altLang="zh-CN" sz="1400" dirty="0" err="1">
                <a:latin typeface="仿宋"/>
                <a:ea typeface="仿宋"/>
                <a:cs typeface="仿宋"/>
              </a:rPr>
              <a:t>KeyValue</a:t>
            </a:r>
            <a:r>
              <a:rPr lang="zh-CN" altLang="en-US" sz="1400" dirty="0">
                <a:latin typeface="仿宋"/>
                <a:ea typeface="仿宋"/>
                <a:cs typeface="仿宋"/>
              </a:rPr>
              <a:t>的数据文件，减少不必要的</a:t>
            </a:r>
            <a:r>
              <a:rPr lang="en-US" altLang="zh-CN" sz="1400" dirty="0">
                <a:latin typeface="仿宋"/>
                <a:ea typeface="仿宋"/>
                <a:cs typeface="仿宋"/>
              </a:rPr>
              <a:t>IO</a:t>
            </a:r>
            <a:r>
              <a:rPr lang="zh-CN" altLang="en-US" sz="1400" dirty="0">
                <a:latin typeface="仿宋"/>
                <a:ea typeface="仿宋"/>
                <a:cs typeface="仿宋"/>
              </a:rPr>
              <a:t>操作；</a:t>
            </a:r>
            <a:r>
              <a:rPr lang="en-US" altLang="zh-CN" sz="1400" dirty="0">
                <a:latin typeface="仿宋"/>
                <a:ea typeface="仿宋"/>
                <a:cs typeface="仿宋"/>
              </a:rPr>
              <a:t>Meta Block</a:t>
            </a:r>
            <a:r>
              <a:rPr lang="zh-CN" altLang="en-US" sz="1400" dirty="0">
                <a:latin typeface="仿宋"/>
                <a:ea typeface="仿宋"/>
                <a:cs typeface="仿宋"/>
              </a:rPr>
              <a:t>主要存储整个</a:t>
            </a:r>
            <a:r>
              <a:rPr lang="en-US" altLang="zh-CN" sz="1400" dirty="0" err="1">
                <a:latin typeface="仿宋"/>
                <a:ea typeface="仿宋"/>
                <a:cs typeface="仿宋"/>
              </a:rPr>
              <a:t>HFile</a:t>
            </a:r>
            <a:r>
              <a:rPr lang="zh-CN" altLang="en-US" sz="1400" dirty="0">
                <a:latin typeface="仿宋"/>
                <a:ea typeface="仿宋"/>
                <a:cs typeface="仿宋"/>
              </a:rPr>
              <a:t>的元数据</a:t>
            </a:r>
            <a:r>
              <a:rPr lang="zh-CN" altLang="en-US" sz="1400" dirty="0" smtClean="0">
                <a:latin typeface="仿宋"/>
                <a:ea typeface="仿宋"/>
                <a:cs typeface="仿宋"/>
              </a:rPr>
              <a:t>。</a:t>
            </a:r>
            <a:endParaRPr lang="en-US" altLang="zh-CN" sz="1400" dirty="0" smtClean="0">
              <a:latin typeface="仿宋"/>
              <a:ea typeface="仿宋"/>
              <a:cs typeface="仿宋"/>
            </a:endParaRPr>
          </a:p>
          <a:p>
            <a:pPr marL="285750" indent="-285750">
              <a:lnSpc>
                <a:spcPct val="150000"/>
              </a:lnSpc>
              <a:buFont typeface="Wingdings" charset="2"/>
              <a:buChar char="l"/>
            </a:pPr>
            <a:r>
              <a:rPr lang="zh-TW" altLang="en-US" sz="1400" dirty="0">
                <a:latin typeface="仿宋"/>
                <a:ea typeface="仿宋"/>
                <a:cs typeface="仿宋"/>
              </a:rPr>
              <a:t>对于一次随机读，</a:t>
            </a:r>
            <a:r>
              <a:rPr lang="en-US" altLang="zh-TW" sz="1400" dirty="0">
                <a:latin typeface="仿宋"/>
                <a:ea typeface="仿宋"/>
                <a:cs typeface="仿宋"/>
              </a:rPr>
              <a:t>Block</a:t>
            </a:r>
            <a:r>
              <a:rPr lang="zh-TW" altLang="en-US" sz="1400" dirty="0">
                <a:latin typeface="仿宋"/>
                <a:ea typeface="仿宋"/>
                <a:cs typeface="仿宋"/>
              </a:rPr>
              <a:t>的访问顺序为</a:t>
            </a:r>
            <a:r>
              <a:rPr lang="en-US" altLang="zh-TW" sz="1400" dirty="0" err="1">
                <a:latin typeface="仿宋"/>
                <a:ea typeface="仿宋"/>
                <a:cs typeface="仿宋"/>
              </a:rPr>
              <a:t>BloomBlock</a:t>
            </a:r>
            <a:r>
              <a:rPr lang="zh-TW" altLang="en-US" sz="1400" dirty="0">
                <a:latin typeface="仿宋"/>
                <a:ea typeface="仿宋"/>
                <a:cs typeface="仿宋"/>
              </a:rPr>
              <a:t>、</a:t>
            </a:r>
            <a:r>
              <a:rPr lang="en-US" altLang="zh-TW" sz="1400" dirty="0" err="1">
                <a:latin typeface="仿宋"/>
                <a:ea typeface="仿宋"/>
                <a:cs typeface="仿宋"/>
              </a:rPr>
              <a:t>IndexBlock</a:t>
            </a:r>
            <a:r>
              <a:rPr lang="zh-TW" altLang="en-US" sz="1400" dirty="0">
                <a:latin typeface="仿宋"/>
                <a:ea typeface="仿宋"/>
                <a:cs typeface="仿宋"/>
              </a:rPr>
              <a:t>、</a:t>
            </a:r>
            <a:r>
              <a:rPr lang="en-US" altLang="zh-TW" sz="1400" dirty="0" err="1">
                <a:latin typeface="仿宋"/>
                <a:ea typeface="仿宋"/>
                <a:cs typeface="仿宋"/>
              </a:rPr>
              <a:t>DataBlock</a:t>
            </a:r>
            <a:r>
              <a:rPr lang="zh-TW" altLang="en-US" sz="1400" dirty="0">
                <a:latin typeface="仿宋"/>
                <a:ea typeface="仿宋"/>
                <a:cs typeface="仿宋"/>
              </a:rPr>
              <a:t>，如果</a:t>
            </a:r>
            <a:r>
              <a:rPr lang="en-US" altLang="zh-TW" sz="1400" dirty="0">
                <a:latin typeface="仿宋"/>
                <a:ea typeface="仿宋"/>
                <a:cs typeface="仿宋"/>
              </a:rPr>
              <a:t>Region</a:t>
            </a:r>
            <a:r>
              <a:rPr lang="zh-TW" altLang="en-US" sz="1400" dirty="0">
                <a:latin typeface="仿宋"/>
                <a:ea typeface="仿宋"/>
                <a:cs typeface="仿宋"/>
              </a:rPr>
              <a:t>下面的</a:t>
            </a:r>
            <a:r>
              <a:rPr lang="en-US" altLang="zh-TW" sz="1400" dirty="0" err="1">
                <a:latin typeface="仿宋"/>
                <a:ea typeface="仿宋"/>
                <a:cs typeface="仿宋"/>
              </a:rPr>
              <a:t>StoreFile</a:t>
            </a:r>
            <a:r>
              <a:rPr lang="zh-TW" altLang="en-US" sz="1400" dirty="0">
                <a:latin typeface="仿宋"/>
                <a:ea typeface="仿宋"/>
                <a:cs typeface="仿宋"/>
              </a:rPr>
              <a:t>数目为</a:t>
            </a:r>
            <a:r>
              <a:rPr lang="en-US" altLang="zh-TW" sz="1400" dirty="0">
                <a:latin typeface="仿宋"/>
                <a:ea typeface="仿宋"/>
                <a:cs typeface="仿宋"/>
              </a:rPr>
              <a:t>2</a:t>
            </a:r>
            <a:r>
              <a:rPr lang="zh-TW" altLang="en-US" sz="1400" dirty="0">
                <a:latin typeface="仿宋"/>
                <a:ea typeface="仿宋"/>
                <a:cs typeface="仿宋"/>
              </a:rPr>
              <a:t>个，那么一次随机读至少访问</a:t>
            </a:r>
            <a:r>
              <a:rPr lang="en-US" altLang="zh-TW" sz="1400" dirty="0">
                <a:latin typeface="仿宋"/>
                <a:ea typeface="仿宋"/>
                <a:cs typeface="仿宋"/>
              </a:rPr>
              <a:t>2</a:t>
            </a:r>
            <a:r>
              <a:rPr lang="zh-TW" altLang="en-US" sz="1400" dirty="0">
                <a:latin typeface="仿宋"/>
                <a:ea typeface="仿宋"/>
                <a:cs typeface="仿宋"/>
              </a:rPr>
              <a:t>次</a:t>
            </a:r>
            <a:r>
              <a:rPr lang="en-US" altLang="zh-TW" sz="1400" dirty="0">
                <a:latin typeface="仿宋"/>
                <a:ea typeface="仿宋"/>
                <a:cs typeface="仿宋"/>
              </a:rPr>
              <a:t>BloomBlock+1</a:t>
            </a:r>
            <a:r>
              <a:rPr lang="zh-TW" altLang="en-US" sz="1400" dirty="0">
                <a:latin typeface="仿宋"/>
                <a:ea typeface="仿宋"/>
                <a:cs typeface="仿宋"/>
              </a:rPr>
              <a:t>次</a:t>
            </a:r>
            <a:r>
              <a:rPr lang="en-US" altLang="zh-TW" sz="1400" dirty="0">
                <a:latin typeface="仿宋"/>
                <a:ea typeface="仿宋"/>
                <a:cs typeface="仿宋"/>
              </a:rPr>
              <a:t>IndexBlock+1</a:t>
            </a:r>
            <a:r>
              <a:rPr lang="zh-TW" altLang="en-US" sz="1400" dirty="0">
                <a:latin typeface="仿宋"/>
                <a:ea typeface="仿宋"/>
                <a:cs typeface="仿宋"/>
              </a:rPr>
              <a:t>次</a:t>
            </a:r>
            <a:r>
              <a:rPr lang="en-US" altLang="zh-TW" sz="1400" dirty="0" err="1">
                <a:latin typeface="仿宋"/>
                <a:ea typeface="仿宋"/>
                <a:cs typeface="仿宋"/>
              </a:rPr>
              <a:t>DataBlock</a:t>
            </a:r>
            <a:r>
              <a:rPr lang="en-US" altLang="zh-TW" sz="1400" dirty="0">
                <a:latin typeface="仿宋"/>
                <a:ea typeface="仿宋"/>
                <a:cs typeface="仿宋"/>
              </a:rPr>
              <a:t> </a:t>
            </a:r>
            <a:endParaRPr lang="zh-CN" altLang="en-US" sz="1400" dirty="0">
              <a:latin typeface="仿宋"/>
              <a:ea typeface="仿宋"/>
              <a:cs typeface="仿宋"/>
            </a:endParaRPr>
          </a:p>
          <a:p>
            <a:pPr marL="285750" indent="-285750">
              <a:lnSpc>
                <a:spcPct val="150000"/>
              </a:lnSpc>
              <a:buFont typeface="Wingdings" charset="2"/>
              <a:buChar char="l"/>
            </a:pPr>
            <a:r>
              <a:rPr lang="en-US" altLang="zh-CN" sz="1400" dirty="0" err="1">
                <a:latin typeface="仿宋"/>
                <a:ea typeface="仿宋"/>
                <a:cs typeface="仿宋"/>
              </a:rPr>
              <a:t>BlockCache</a:t>
            </a:r>
            <a:r>
              <a:rPr lang="zh-CN" altLang="en-US" sz="1400" dirty="0">
                <a:latin typeface="仿宋"/>
                <a:ea typeface="仿宋"/>
                <a:cs typeface="仿宋"/>
              </a:rPr>
              <a:t>是</a:t>
            </a:r>
            <a:r>
              <a:rPr lang="en-US" altLang="zh-CN" sz="1400" dirty="0">
                <a:latin typeface="仿宋"/>
                <a:ea typeface="仿宋"/>
                <a:cs typeface="仿宋"/>
              </a:rPr>
              <a:t>Region Server</a:t>
            </a:r>
            <a:r>
              <a:rPr lang="zh-CN" altLang="en-US" sz="1400" dirty="0">
                <a:latin typeface="仿宋"/>
                <a:ea typeface="仿宋"/>
                <a:cs typeface="仿宋"/>
              </a:rPr>
              <a:t>级别的，一个</a:t>
            </a:r>
            <a:r>
              <a:rPr lang="en-US" altLang="zh-CN" sz="1400" dirty="0">
                <a:latin typeface="仿宋"/>
                <a:ea typeface="仿宋"/>
                <a:cs typeface="仿宋"/>
              </a:rPr>
              <a:t>Region Server</a:t>
            </a:r>
            <a:r>
              <a:rPr lang="zh-CN" altLang="en-US" sz="1400" dirty="0">
                <a:latin typeface="仿宋"/>
                <a:ea typeface="仿宋"/>
                <a:cs typeface="仿宋"/>
              </a:rPr>
              <a:t>只有一个</a:t>
            </a:r>
            <a:r>
              <a:rPr lang="en-US" altLang="zh-CN" sz="1400" dirty="0">
                <a:latin typeface="仿宋"/>
                <a:ea typeface="仿宋"/>
                <a:cs typeface="仿宋"/>
              </a:rPr>
              <a:t>Block Cache</a:t>
            </a:r>
            <a:r>
              <a:rPr lang="zh-CN" altLang="en-US" sz="1400" dirty="0">
                <a:latin typeface="仿宋"/>
                <a:ea typeface="仿宋"/>
                <a:cs typeface="仿宋"/>
              </a:rPr>
              <a:t>，在</a:t>
            </a:r>
            <a:r>
              <a:rPr lang="en-US" altLang="zh-CN" sz="1400" dirty="0">
                <a:latin typeface="仿宋"/>
                <a:ea typeface="仿宋"/>
                <a:cs typeface="仿宋"/>
              </a:rPr>
              <a:t>Region Server</a:t>
            </a:r>
            <a:r>
              <a:rPr lang="zh-CN" altLang="en-US" sz="1400" dirty="0">
                <a:latin typeface="仿宋"/>
                <a:ea typeface="仿宋"/>
                <a:cs typeface="仿宋"/>
              </a:rPr>
              <a:t>启动的时候完成</a:t>
            </a:r>
            <a:r>
              <a:rPr lang="en-US" altLang="zh-CN" sz="1400" dirty="0">
                <a:latin typeface="仿宋"/>
                <a:ea typeface="仿宋"/>
                <a:cs typeface="仿宋"/>
              </a:rPr>
              <a:t>Block Cache</a:t>
            </a:r>
            <a:r>
              <a:rPr lang="zh-CN" altLang="en-US" sz="1400" dirty="0">
                <a:latin typeface="仿宋"/>
                <a:ea typeface="仿宋"/>
                <a:cs typeface="仿宋"/>
              </a:rPr>
              <a:t>的初始化工作。到目前为止，</a:t>
            </a:r>
            <a:r>
              <a:rPr lang="en-US" altLang="zh-CN" sz="1400" dirty="0" err="1">
                <a:latin typeface="仿宋"/>
                <a:ea typeface="仿宋"/>
                <a:cs typeface="仿宋"/>
              </a:rPr>
              <a:t>HBase</a:t>
            </a:r>
            <a:r>
              <a:rPr lang="zh-CN" altLang="en-US" sz="1400" dirty="0">
                <a:latin typeface="仿宋"/>
                <a:ea typeface="仿宋"/>
                <a:cs typeface="仿宋"/>
              </a:rPr>
              <a:t>先后实现了</a:t>
            </a:r>
            <a:r>
              <a:rPr lang="en-US" altLang="zh-CN" sz="1400" dirty="0">
                <a:latin typeface="仿宋"/>
                <a:ea typeface="仿宋"/>
                <a:cs typeface="仿宋"/>
              </a:rPr>
              <a:t>3</a:t>
            </a:r>
            <a:r>
              <a:rPr lang="zh-CN" altLang="en-US" sz="1400" dirty="0">
                <a:latin typeface="仿宋"/>
                <a:ea typeface="仿宋"/>
                <a:cs typeface="仿宋"/>
              </a:rPr>
              <a:t>种</a:t>
            </a:r>
            <a:r>
              <a:rPr lang="en-US" altLang="zh-CN" sz="1400" dirty="0">
                <a:latin typeface="仿宋"/>
                <a:ea typeface="仿宋"/>
                <a:cs typeface="仿宋"/>
              </a:rPr>
              <a:t>Block Cache</a:t>
            </a:r>
            <a:r>
              <a:rPr lang="zh-CN" altLang="en-US" sz="1400" dirty="0">
                <a:latin typeface="仿宋"/>
                <a:ea typeface="仿宋"/>
                <a:cs typeface="仿宋"/>
              </a:rPr>
              <a:t>方案，</a:t>
            </a:r>
            <a:r>
              <a:rPr lang="en-US" altLang="zh-CN" sz="1400" dirty="0" err="1">
                <a:latin typeface="仿宋"/>
                <a:ea typeface="仿宋"/>
                <a:cs typeface="仿宋"/>
              </a:rPr>
              <a:t>LRUBlockCache</a:t>
            </a:r>
            <a:r>
              <a:rPr lang="zh-CN" altLang="en-US" sz="1400" dirty="0">
                <a:latin typeface="仿宋"/>
                <a:ea typeface="仿宋"/>
                <a:cs typeface="仿宋"/>
              </a:rPr>
              <a:t>是最初的实现方案，也是默认的实现方案；</a:t>
            </a:r>
            <a:r>
              <a:rPr lang="en-US" altLang="zh-CN" sz="1400" dirty="0" err="1">
                <a:latin typeface="仿宋"/>
                <a:ea typeface="仿宋"/>
                <a:cs typeface="仿宋"/>
              </a:rPr>
              <a:t>HBase</a:t>
            </a:r>
            <a:r>
              <a:rPr lang="en-US" altLang="zh-CN" sz="1400" dirty="0">
                <a:latin typeface="仿宋"/>
                <a:ea typeface="仿宋"/>
                <a:cs typeface="仿宋"/>
              </a:rPr>
              <a:t> 0.92</a:t>
            </a:r>
            <a:r>
              <a:rPr lang="zh-CN" altLang="en-US" sz="1400" dirty="0">
                <a:latin typeface="仿宋"/>
                <a:ea typeface="仿宋"/>
                <a:cs typeface="仿宋"/>
              </a:rPr>
              <a:t>版本实现了第二种方案</a:t>
            </a:r>
            <a:r>
              <a:rPr lang="en-US" altLang="zh-CN" sz="1400" dirty="0" err="1">
                <a:latin typeface="仿宋"/>
                <a:ea typeface="仿宋"/>
                <a:cs typeface="仿宋"/>
              </a:rPr>
              <a:t>SlabCache</a:t>
            </a:r>
            <a:r>
              <a:rPr lang="zh-CN" altLang="en-US" sz="1400" dirty="0">
                <a:latin typeface="仿宋"/>
                <a:ea typeface="仿宋"/>
                <a:cs typeface="仿宋"/>
              </a:rPr>
              <a:t>，见</a:t>
            </a:r>
            <a:r>
              <a:rPr lang="en-US" altLang="zh-CN" sz="1400" dirty="0">
                <a:latin typeface="仿宋"/>
                <a:ea typeface="仿宋"/>
                <a:cs typeface="仿宋"/>
              </a:rPr>
              <a:t>HBASE-4027</a:t>
            </a:r>
            <a:r>
              <a:rPr lang="zh-CN" altLang="en-US" sz="1400" dirty="0">
                <a:latin typeface="仿宋"/>
                <a:ea typeface="仿宋"/>
                <a:cs typeface="仿宋"/>
              </a:rPr>
              <a:t>；</a:t>
            </a:r>
            <a:r>
              <a:rPr lang="en-US" altLang="zh-CN" sz="1400" dirty="0" err="1">
                <a:latin typeface="仿宋"/>
                <a:ea typeface="仿宋"/>
                <a:cs typeface="仿宋"/>
              </a:rPr>
              <a:t>HBase</a:t>
            </a:r>
            <a:r>
              <a:rPr lang="en-US" altLang="zh-CN" sz="1400" dirty="0">
                <a:latin typeface="仿宋"/>
                <a:ea typeface="仿宋"/>
                <a:cs typeface="仿宋"/>
              </a:rPr>
              <a:t> 0.96</a:t>
            </a:r>
            <a:r>
              <a:rPr lang="zh-CN" altLang="en-US" sz="1400" dirty="0">
                <a:latin typeface="仿宋"/>
                <a:ea typeface="仿宋"/>
                <a:cs typeface="仿宋"/>
              </a:rPr>
              <a:t>之后官方提供了另一种可选方案</a:t>
            </a:r>
            <a:r>
              <a:rPr lang="en-US" altLang="zh-CN" sz="1400" dirty="0" err="1">
                <a:latin typeface="仿宋"/>
                <a:ea typeface="仿宋"/>
                <a:cs typeface="仿宋"/>
              </a:rPr>
              <a:t>BucketCache</a:t>
            </a:r>
            <a:r>
              <a:rPr lang="zh-CN" altLang="en-US" sz="1400" dirty="0">
                <a:latin typeface="仿宋"/>
                <a:ea typeface="仿宋"/>
                <a:cs typeface="仿宋"/>
              </a:rPr>
              <a:t>，见</a:t>
            </a:r>
            <a:r>
              <a:rPr lang="en-US" altLang="zh-CN" sz="1400" dirty="0">
                <a:latin typeface="仿宋"/>
                <a:ea typeface="仿宋"/>
                <a:cs typeface="仿宋"/>
              </a:rPr>
              <a:t>HBASE-7404</a:t>
            </a:r>
            <a:r>
              <a:rPr lang="zh-CN" altLang="en-US" sz="1400" dirty="0" smtClean="0">
                <a:latin typeface="仿宋"/>
                <a:ea typeface="仿宋"/>
                <a:cs typeface="仿宋"/>
              </a:rPr>
              <a:t>。</a:t>
            </a:r>
            <a:endParaRPr lang="zh-CN" altLang="en-US" sz="1400" dirty="0">
              <a:latin typeface="仿宋"/>
              <a:ea typeface="仿宋"/>
              <a:cs typeface="仿宋"/>
            </a:endParaRPr>
          </a:p>
          <a:p>
            <a:pPr marL="285750" indent="-285750">
              <a:lnSpc>
                <a:spcPct val="150000"/>
              </a:lnSpc>
              <a:buFont typeface="Wingdings" charset="2"/>
              <a:buChar char="l"/>
            </a:pPr>
            <a:r>
              <a:rPr lang="zh-CN" altLang="en-US" sz="1400" dirty="0" smtClean="0">
                <a:latin typeface="仿宋"/>
                <a:ea typeface="仿宋"/>
                <a:cs typeface="仿宋"/>
              </a:rPr>
              <a:t>三种方</a:t>
            </a:r>
            <a:r>
              <a:rPr lang="zh-CN" altLang="en-US" sz="1400" dirty="0">
                <a:latin typeface="仿宋"/>
                <a:ea typeface="仿宋"/>
                <a:cs typeface="仿宋"/>
              </a:rPr>
              <a:t>案的不同之处在于对内存的管理模式，其中</a:t>
            </a:r>
            <a:r>
              <a:rPr lang="en-US" altLang="zh-CN" sz="1400" dirty="0" err="1">
                <a:latin typeface="仿宋"/>
                <a:ea typeface="仿宋"/>
                <a:cs typeface="仿宋"/>
              </a:rPr>
              <a:t>LRUBlockCache</a:t>
            </a:r>
            <a:r>
              <a:rPr lang="zh-CN" altLang="en-US" sz="1400" dirty="0">
                <a:latin typeface="仿宋"/>
                <a:ea typeface="仿宋"/>
                <a:cs typeface="仿宋"/>
              </a:rPr>
              <a:t>是将所有数据都放入</a:t>
            </a:r>
            <a:r>
              <a:rPr lang="en-US" altLang="zh-CN" sz="1400" dirty="0">
                <a:latin typeface="仿宋"/>
                <a:ea typeface="仿宋"/>
                <a:cs typeface="仿宋"/>
              </a:rPr>
              <a:t>JVM Heap</a:t>
            </a:r>
            <a:r>
              <a:rPr lang="zh-CN" altLang="en-US" sz="1400" dirty="0">
                <a:latin typeface="仿宋"/>
                <a:ea typeface="仿宋"/>
                <a:cs typeface="仿宋"/>
              </a:rPr>
              <a:t>中，交给</a:t>
            </a:r>
            <a:r>
              <a:rPr lang="en-US" altLang="zh-CN" sz="1400" dirty="0">
                <a:latin typeface="仿宋"/>
                <a:ea typeface="仿宋"/>
                <a:cs typeface="仿宋"/>
              </a:rPr>
              <a:t>JVM</a:t>
            </a:r>
            <a:r>
              <a:rPr lang="zh-CN" altLang="en-US" sz="1400" dirty="0">
                <a:latin typeface="仿宋"/>
                <a:ea typeface="仿宋"/>
                <a:cs typeface="仿宋"/>
              </a:rPr>
              <a:t>进行管理。而后两者采用了不同机制将部分数据存储在堆外，交给</a:t>
            </a:r>
            <a:r>
              <a:rPr lang="en-US" altLang="zh-CN" sz="1400" dirty="0" err="1">
                <a:latin typeface="仿宋"/>
                <a:ea typeface="仿宋"/>
                <a:cs typeface="仿宋"/>
              </a:rPr>
              <a:t>HBase</a:t>
            </a:r>
            <a:r>
              <a:rPr lang="zh-CN" altLang="en-US" sz="1400" dirty="0">
                <a:latin typeface="仿宋"/>
                <a:ea typeface="仿宋"/>
                <a:cs typeface="仿宋"/>
              </a:rPr>
              <a:t>自己管理</a:t>
            </a:r>
            <a:r>
              <a:rPr lang="zh-CN" altLang="en-US" sz="1400" dirty="0" smtClean="0">
                <a:latin typeface="仿宋"/>
                <a:ea typeface="仿宋"/>
                <a:cs typeface="仿宋"/>
              </a:rPr>
              <a:t>。</a:t>
            </a:r>
            <a:r>
              <a:rPr lang="en-US" altLang="zh-CN" sz="1400" dirty="0" err="1" smtClean="0">
                <a:latin typeface="仿宋"/>
                <a:ea typeface="仿宋"/>
                <a:cs typeface="仿宋"/>
              </a:rPr>
              <a:t>SlabCache</a:t>
            </a:r>
            <a:r>
              <a:rPr lang="zh-CN" altLang="en-US" sz="1400" dirty="0" smtClean="0">
                <a:latin typeface="仿宋"/>
                <a:ea typeface="仿宋"/>
                <a:cs typeface="仿宋"/>
              </a:rPr>
              <a:t>将堆外内存按照</a:t>
            </a:r>
            <a:r>
              <a:rPr lang="en-US" altLang="zh-CN" sz="1400" dirty="0" smtClean="0">
                <a:latin typeface="仿宋"/>
                <a:ea typeface="仿宋"/>
                <a:cs typeface="仿宋"/>
              </a:rPr>
              <a:t>4</a:t>
            </a:r>
            <a:r>
              <a:rPr lang="zh-CN" altLang="en-US" sz="1400" dirty="0" smtClean="0">
                <a:latin typeface="仿宋"/>
                <a:ea typeface="仿宋"/>
                <a:cs typeface="仿宋"/>
              </a:rPr>
              <a:t>：</a:t>
            </a:r>
            <a:r>
              <a:rPr lang="en-US" altLang="zh-CN" sz="1400" dirty="0" smtClean="0">
                <a:latin typeface="仿宋"/>
                <a:ea typeface="仿宋"/>
                <a:cs typeface="仿宋"/>
              </a:rPr>
              <a:t>1</a:t>
            </a:r>
            <a:r>
              <a:rPr lang="zh-CN" altLang="en-US" sz="1400" dirty="0" smtClean="0">
                <a:latin typeface="仿宋"/>
                <a:ea typeface="仿宋"/>
                <a:cs typeface="仿宋"/>
              </a:rPr>
              <a:t>分为两部分，前者用来存放和</a:t>
            </a:r>
            <a:r>
              <a:rPr lang="en-US" altLang="zh-CN" sz="1400" dirty="0" err="1" smtClean="0">
                <a:latin typeface="仿宋"/>
                <a:ea typeface="仿宋"/>
                <a:cs typeface="仿宋"/>
              </a:rPr>
              <a:t>BlockSize</a:t>
            </a:r>
            <a:r>
              <a:rPr lang="zh-CN" altLang="en-US" sz="1400" dirty="0" smtClean="0">
                <a:latin typeface="仿宋"/>
                <a:ea typeface="仿宋"/>
                <a:cs typeface="仿宋"/>
              </a:rPr>
              <a:t>大小差不多的数据，后者用来存放</a:t>
            </a:r>
            <a:r>
              <a:rPr lang="en-US" altLang="zh-CN" sz="1400" dirty="0" smtClean="0">
                <a:latin typeface="仿宋"/>
                <a:ea typeface="仿宋"/>
                <a:cs typeface="仿宋"/>
              </a:rPr>
              <a:t>2</a:t>
            </a:r>
            <a:r>
              <a:rPr lang="zh-CN" altLang="en-US" sz="1400" dirty="0" smtClean="0">
                <a:latin typeface="仿宋"/>
                <a:ea typeface="仿宋"/>
                <a:cs typeface="仿宋"/>
              </a:rPr>
              <a:t>*</a:t>
            </a:r>
            <a:r>
              <a:rPr lang="en-US" altLang="zh-CN" sz="1400" dirty="0" err="1" smtClean="0">
                <a:latin typeface="仿宋"/>
                <a:ea typeface="仿宋"/>
                <a:cs typeface="仿宋"/>
              </a:rPr>
              <a:t>BlockSize</a:t>
            </a:r>
            <a:r>
              <a:rPr lang="zh-CN" altLang="en-US" sz="1400" dirty="0" smtClean="0">
                <a:latin typeface="仿宋"/>
                <a:ea typeface="仿宋"/>
                <a:cs typeface="仿宋"/>
              </a:rPr>
              <a:t>大小的数据；</a:t>
            </a:r>
            <a:r>
              <a:rPr lang="en-US" altLang="zh-CN" sz="1400" dirty="0" err="1" smtClean="0">
                <a:latin typeface="仿宋"/>
                <a:ea typeface="仿宋"/>
                <a:cs typeface="仿宋"/>
              </a:rPr>
              <a:t>BucketCache</a:t>
            </a:r>
            <a:r>
              <a:rPr lang="zh-CN" altLang="en-US" sz="1400" dirty="0" smtClean="0">
                <a:latin typeface="仿宋"/>
                <a:ea typeface="仿宋"/>
                <a:cs typeface="仿宋"/>
              </a:rPr>
              <a:t>将内存分为不同大小的桶；这种演变过程是因为</a:t>
            </a:r>
            <a:r>
              <a:rPr lang="en-US" altLang="zh-CN" sz="1400" dirty="0" err="1">
                <a:latin typeface="仿宋"/>
                <a:ea typeface="仿宋"/>
                <a:cs typeface="仿宋"/>
              </a:rPr>
              <a:t>LRUBlockCache</a:t>
            </a:r>
            <a:r>
              <a:rPr lang="zh-CN" altLang="en-US" sz="1400" dirty="0">
                <a:latin typeface="仿宋"/>
                <a:ea typeface="仿宋"/>
                <a:cs typeface="仿宋"/>
              </a:rPr>
              <a:t>方案中</a:t>
            </a:r>
            <a:r>
              <a:rPr lang="en-US" altLang="zh-CN" sz="1400" dirty="0">
                <a:latin typeface="仿宋"/>
                <a:ea typeface="仿宋"/>
                <a:cs typeface="仿宋"/>
              </a:rPr>
              <a:t>JVM</a:t>
            </a:r>
            <a:r>
              <a:rPr lang="zh-CN" altLang="en-US" sz="1400" dirty="0">
                <a:latin typeface="仿宋"/>
                <a:ea typeface="仿宋"/>
                <a:cs typeface="仿宋"/>
              </a:rPr>
              <a:t>垃圾回收机制经常会导致程序长时间暂停，而采用堆外内存对数据进行管理可以有效避免这种情况发生</a:t>
            </a:r>
            <a:r>
              <a:rPr lang="zh-CN" altLang="en-US" sz="1400" dirty="0" smtClean="0">
                <a:latin typeface="仿宋"/>
                <a:ea typeface="仿宋"/>
                <a:cs typeface="仿宋"/>
              </a:rPr>
              <a:t>。</a:t>
            </a:r>
            <a:r>
              <a:rPr lang="zh-CN" altLang="en-US" sz="1400" dirty="0" smtClean="0">
                <a:solidFill>
                  <a:srgbClr val="C55A11"/>
                </a:solidFill>
                <a:latin typeface="仿宋"/>
                <a:ea typeface="仿宋"/>
                <a:cs typeface="仿宋"/>
              </a:rPr>
              <a:t>备注：</a:t>
            </a:r>
            <a:r>
              <a:rPr lang="en-US" altLang="zh-CN" sz="1400" dirty="0" smtClean="0">
                <a:solidFill>
                  <a:srgbClr val="C55A11"/>
                </a:solidFill>
                <a:latin typeface="仿宋"/>
                <a:ea typeface="仿宋"/>
                <a:cs typeface="仿宋"/>
              </a:rPr>
              <a:t>2.0</a:t>
            </a:r>
            <a:r>
              <a:rPr lang="zh-CN" altLang="en-US" sz="1400" dirty="0" smtClean="0">
                <a:solidFill>
                  <a:srgbClr val="C55A11"/>
                </a:solidFill>
                <a:latin typeface="仿宋"/>
                <a:ea typeface="仿宋"/>
                <a:cs typeface="仿宋"/>
              </a:rPr>
              <a:t>只支持</a:t>
            </a:r>
            <a:r>
              <a:rPr lang="en-US" altLang="zh-CN" sz="1400" dirty="0" err="1" smtClean="0">
                <a:solidFill>
                  <a:srgbClr val="C55A11"/>
                </a:solidFill>
                <a:latin typeface="仿宋"/>
                <a:ea typeface="仿宋"/>
                <a:cs typeface="仿宋"/>
              </a:rPr>
              <a:t>BucketCache</a:t>
            </a:r>
            <a:r>
              <a:rPr lang="zh-CN" altLang="en-US" sz="1400" dirty="0" smtClean="0">
                <a:latin typeface="仿宋"/>
                <a:ea typeface="仿宋"/>
                <a:cs typeface="仿宋"/>
              </a:rPr>
              <a:t>？</a:t>
            </a:r>
            <a:endParaRPr lang="en-US" altLang="zh-CN" sz="1400" dirty="0" smtClean="0">
              <a:latin typeface="仿宋"/>
              <a:ea typeface="仿宋"/>
              <a:cs typeface="仿宋"/>
            </a:endParaRPr>
          </a:p>
          <a:p>
            <a:pPr marL="285750" indent="-285750">
              <a:lnSpc>
                <a:spcPct val="150000"/>
              </a:lnSpc>
              <a:buFont typeface="Wingdings" charset="2"/>
              <a:buChar char="l"/>
            </a:pPr>
            <a:r>
              <a:rPr lang="en-US" altLang="zh-CN" sz="1400" dirty="0" smtClean="0">
                <a:latin typeface="仿宋"/>
                <a:ea typeface="仿宋"/>
                <a:cs typeface="仿宋"/>
              </a:rPr>
              <a:t>Meta</a:t>
            </a:r>
            <a:r>
              <a:rPr lang="zh-CN" altLang="en-US" sz="1400" dirty="0" smtClean="0">
                <a:latin typeface="仿宋"/>
                <a:ea typeface="仿宋"/>
                <a:cs typeface="仿宋"/>
              </a:rPr>
              <a:t> </a:t>
            </a:r>
            <a:r>
              <a:rPr lang="en-US" altLang="zh-CN" sz="1400" dirty="0" smtClean="0">
                <a:latin typeface="仿宋"/>
                <a:ea typeface="仿宋"/>
                <a:cs typeface="仿宋"/>
              </a:rPr>
              <a:t>Blocks</a:t>
            </a:r>
            <a:r>
              <a:rPr lang="zh-CN" altLang="en-US" sz="1400" dirty="0" smtClean="0">
                <a:latin typeface="仿宋"/>
                <a:ea typeface="仿宋"/>
                <a:cs typeface="仿宋"/>
              </a:rPr>
              <a:t> </a:t>
            </a:r>
            <a:r>
              <a:rPr lang="en-US" altLang="zh-CN" sz="1400" dirty="0" err="1" smtClean="0">
                <a:latin typeface="仿宋"/>
                <a:ea typeface="仿宋"/>
                <a:cs typeface="仿宋"/>
              </a:rPr>
              <a:t>Alaways</a:t>
            </a:r>
            <a:r>
              <a:rPr lang="zh-CN" altLang="en-US" sz="1400" dirty="0" smtClean="0">
                <a:latin typeface="仿宋"/>
                <a:ea typeface="仿宋"/>
                <a:cs typeface="仿宋"/>
              </a:rPr>
              <a:t> </a:t>
            </a:r>
            <a:r>
              <a:rPr lang="en-US" altLang="zh-CN" sz="1400" dirty="0" smtClean="0">
                <a:latin typeface="仿宋"/>
                <a:ea typeface="仿宋"/>
                <a:cs typeface="仿宋"/>
              </a:rPr>
              <a:t>Cached</a:t>
            </a:r>
            <a:r>
              <a:rPr lang="zh-CN" altLang="en-US" sz="1400" dirty="0" smtClean="0">
                <a:latin typeface="仿宋"/>
                <a:ea typeface="仿宋"/>
                <a:cs typeface="仿宋"/>
              </a:rPr>
              <a:t>；使用</a:t>
            </a:r>
            <a:r>
              <a:rPr lang="en-US" altLang="zh-CN" sz="1400" dirty="0" err="1" smtClean="0">
                <a:latin typeface="仿宋"/>
                <a:ea typeface="仿宋"/>
                <a:cs typeface="仿宋"/>
              </a:rPr>
              <a:t>BucketCache</a:t>
            </a:r>
            <a:r>
              <a:rPr lang="zh-CN" altLang="en-US" sz="1400" dirty="0" smtClean="0">
                <a:latin typeface="仿宋"/>
                <a:ea typeface="仿宋"/>
                <a:cs typeface="仿宋"/>
              </a:rPr>
              <a:t>时，数据缓存到对外，</a:t>
            </a:r>
            <a:r>
              <a:rPr lang="en-US" altLang="zh-CN" sz="1400" dirty="0" smtClean="0">
                <a:latin typeface="仿宋"/>
                <a:ea typeface="仿宋"/>
                <a:cs typeface="仿宋"/>
              </a:rPr>
              <a:t>Meta</a:t>
            </a:r>
            <a:r>
              <a:rPr lang="zh-CN" altLang="en-US" sz="1400" dirty="0" smtClean="0">
                <a:latin typeface="仿宋"/>
                <a:ea typeface="仿宋"/>
                <a:cs typeface="仿宋"/>
              </a:rPr>
              <a:t>换在在堆内，构成所谓的二级缓存；</a:t>
            </a:r>
            <a:r>
              <a:rPr lang="zh-CN" altLang="en-US" sz="1400" dirty="0">
                <a:latin typeface="仿宋"/>
                <a:ea typeface="仿宋"/>
                <a:cs typeface="仿宋"/>
              </a:rPr>
              <a:t>可以自己配置</a:t>
            </a:r>
            <a:r>
              <a:rPr lang="en-US" altLang="zh-CN" sz="1400" dirty="0">
                <a:latin typeface="仿宋"/>
                <a:ea typeface="仿宋"/>
                <a:cs typeface="仿宋"/>
              </a:rPr>
              <a:t>L2</a:t>
            </a:r>
            <a:r>
              <a:rPr lang="zh-CN" altLang="en-US" sz="1400" dirty="0">
                <a:latin typeface="仿宋"/>
                <a:ea typeface="仿宋"/>
                <a:cs typeface="仿宋"/>
              </a:rPr>
              <a:t> </a:t>
            </a:r>
            <a:r>
              <a:rPr lang="en-US" altLang="zh-CN" sz="1400" dirty="0">
                <a:latin typeface="仿宋"/>
                <a:ea typeface="仿宋"/>
                <a:cs typeface="仿宋"/>
              </a:rPr>
              <a:t>Cache</a:t>
            </a:r>
            <a:r>
              <a:rPr lang="zh-CN" altLang="en-US" sz="1400" dirty="0">
                <a:latin typeface="仿宋"/>
                <a:ea typeface="仿宋"/>
                <a:cs typeface="仿宋"/>
              </a:rPr>
              <a:t>，比如</a:t>
            </a:r>
            <a:r>
              <a:rPr lang="en-US" altLang="zh-CN" sz="1400" dirty="0" err="1">
                <a:latin typeface="仿宋"/>
                <a:ea typeface="仿宋"/>
                <a:cs typeface="仿宋"/>
              </a:rPr>
              <a:t>memcache</a:t>
            </a:r>
            <a:r>
              <a:rPr lang="zh-CN" altLang="en-US" sz="1400" dirty="0">
                <a:latin typeface="仿宋"/>
                <a:ea typeface="仿宋"/>
                <a:cs typeface="仿宋"/>
              </a:rPr>
              <a:t>（</a:t>
            </a:r>
            <a:r>
              <a:rPr lang="en-US" altLang="zh-CN" sz="1400" dirty="0" err="1">
                <a:latin typeface="仿宋"/>
                <a:ea typeface="仿宋"/>
                <a:cs typeface="仿宋"/>
              </a:rPr>
              <a:t>CacheConfig</a:t>
            </a:r>
            <a:r>
              <a:rPr lang="zh-CN" altLang="en-US" sz="1400" dirty="0">
                <a:latin typeface="仿宋"/>
                <a:ea typeface="仿宋"/>
                <a:cs typeface="仿宋"/>
              </a:rPr>
              <a:t>类）</a:t>
            </a:r>
            <a:r>
              <a:rPr lang="en-US" altLang="zh-CN" sz="1400" dirty="0">
                <a:latin typeface="仿宋"/>
                <a:ea typeface="仿宋"/>
                <a:cs typeface="仿宋"/>
              </a:rPr>
              <a:t>;</a:t>
            </a:r>
          </a:p>
          <a:p>
            <a:pPr marL="285750" indent="-285750">
              <a:lnSpc>
                <a:spcPct val="150000"/>
              </a:lnSpc>
              <a:buFont typeface="Wingdings" charset="2"/>
              <a:buChar char="l"/>
            </a:pPr>
            <a:endParaRPr lang="zh-CN" altLang="en-US" sz="1400" dirty="0">
              <a:latin typeface="仿宋"/>
              <a:ea typeface="仿宋"/>
              <a:cs typeface="仿宋"/>
            </a:endParaRPr>
          </a:p>
        </p:txBody>
      </p:sp>
    </p:spTree>
    <p:extLst>
      <p:ext uri="{BB962C8B-B14F-4D97-AF65-F5344CB8AC3E}">
        <p14:creationId xmlns:p14="http://schemas.microsoft.com/office/powerpoint/2010/main" val="35178751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Regions</a:t>
            </a:r>
            <a:endParaRPr lang="zh-CN" altLang="en-US" dirty="0"/>
          </a:p>
        </p:txBody>
      </p:sp>
      <p:pic>
        <p:nvPicPr>
          <p:cNvPr id="1026" name="Picture 2" descr="region stat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00164" y="1244831"/>
            <a:ext cx="6240521" cy="5338849"/>
          </a:xfrm>
          <a:prstGeom prst="rect">
            <a:avLst/>
          </a:prstGeom>
          <a:noFill/>
          <a:extLst>
            <a:ext uri="{909E8E84-426E-40dd-AFC4-6F175D3DCCD1}">
              <a14:hiddenFill xmlns:a14="http://schemas.microsoft.com/office/drawing/2010/main" xmlns="">
                <a:solidFill>
                  <a:srgbClr val="FFFFFF"/>
                </a:solidFill>
              </a14:hiddenFill>
            </a:ext>
          </a:extLst>
        </p:spPr>
      </p:pic>
      <p:sp>
        <p:nvSpPr>
          <p:cNvPr id="3" name="矩形 2"/>
          <p:cNvSpPr/>
          <p:nvPr/>
        </p:nvSpPr>
        <p:spPr>
          <a:xfrm>
            <a:off x="446117" y="1446106"/>
            <a:ext cx="4225636" cy="1200329"/>
          </a:xfrm>
          <a:prstGeom prst="rect">
            <a:avLst/>
          </a:prstGeom>
        </p:spPr>
        <p:txBody>
          <a:bodyPr wrap="square">
            <a:spAutoFit/>
          </a:bodyPr>
          <a:lstStyle/>
          <a:p>
            <a:pPr marL="285750" indent="-285750">
              <a:buFont typeface="Wingdings" panose="05000000000000000000" pitchFamily="2" charset="2"/>
              <a:buChar char="l"/>
            </a:pPr>
            <a:r>
              <a:rPr lang="en-US" altLang="zh-CN" dirty="0">
                <a:latin typeface="Noto Serif"/>
              </a:rPr>
              <a:t>Regions are the basic element of availability and distribution for tables, and are comprised of a Store per Column Family</a:t>
            </a:r>
            <a:endParaRPr lang="zh-CN" altLang="en-US" dirty="0"/>
          </a:p>
        </p:txBody>
      </p:sp>
      <p:sp>
        <p:nvSpPr>
          <p:cNvPr id="6" name="矩形 5"/>
          <p:cNvSpPr/>
          <p:nvPr/>
        </p:nvSpPr>
        <p:spPr>
          <a:xfrm>
            <a:off x="521207" y="3004405"/>
            <a:ext cx="4810380" cy="2246769"/>
          </a:xfrm>
          <a:prstGeom prst="rect">
            <a:avLst/>
          </a:prstGeom>
        </p:spPr>
        <p:txBody>
          <a:bodyPr wrap="square">
            <a:spAutoFit/>
          </a:bodyPr>
          <a:lstStyle/>
          <a:p>
            <a:r>
              <a:rPr lang="en-US" altLang="zh-CN" sz="1400" dirty="0"/>
              <a:t>Table                    (</a:t>
            </a:r>
            <a:r>
              <a:rPr lang="en-US" altLang="zh-CN" sz="1400" dirty="0" err="1"/>
              <a:t>HBase</a:t>
            </a:r>
            <a:r>
              <a:rPr lang="en-US" altLang="zh-CN" sz="1400" dirty="0"/>
              <a:t> table)</a:t>
            </a:r>
          </a:p>
          <a:p>
            <a:r>
              <a:rPr lang="en-US" altLang="zh-CN" sz="1400" dirty="0"/>
              <a:t>    Region               (Regions for the table)</a:t>
            </a:r>
          </a:p>
          <a:p>
            <a:r>
              <a:rPr lang="en-US" altLang="zh-CN" sz="1400" dirty="0"/>
              <a:t>        Store            (Store per </a:t>
            </a:r>
            <a:r>
              <a:rPr lang="en-US" altLang="zh-CN" sz="1400" dirty="0" err="1"/>
              <a:t>ColumnFamily</a:t>
            </a:r>
            <a:r>
              <a:rPr lang="en-US" altLang="zh-CN" sz="1400" dirty="0"/>
              <a:t> </a:t>
            </a:r>
            <a:r>
              <a:rPr lang="en-US" altLang="zh-CN" sz="1400" dirty="0" smtClean="0"/>
              <a:t>for</a:t>
            </a:r>
          </a:p>
          <a:p>
            <a:r>
              <a:rPr lang="en-US" altLang="zh-CN" sz="1400" dirty="0"/>
              <a:t> </a:t>
            </a:r>
            <a:r>
              <a:rPr lang="en-US" altLang="zh-CN" sz="1400" dirty="0" smtClean="0"/>
              <a:t>                            each </a:t>
            </a:r>
            <a:r>
              <a:rPr lang="en-US" altLang="zh-CN" sz="1400" dirty="0"/>
              <a:t>Region for the table)</a:t>
            </a:r>
          </a:p>
          <a:p>
            <a:r>
              <a:rPr lang="en-US" altLang="zh-CN" sz="1400" dirty="0"/>
              <a:t>            </a:t>
            </a:r>
            <a:r>
              <a:rPr lang="en-US" altLang="zh-CN" sz="1400" dirty="0" err="1"/>
              <a:t>MemStore</a:t>
            </a:r>
            <a:r>
              <a:rPr lang="en-US" altLang="zh-CN" sz="1400" dirty="0"/>
              <a:t>     (</a:t>
            </a:r>
            <a:r>
              <a:rPr lang="en-US" altLang="zh-CN" sz="1400" dirty="0" err="1"/>
              <a:t>MemStore</a:t>
            </a:r>
            <a:r>
              <a:rPr lang="en-US" altLang="zh-CN" sz="1400" dirty="0"/>
              <a:t> for each Store for </a:t>
            </a:r>
            <a:endParaRPr lang="en-US" altLang="zh-CN" sz="1400" dirty="0" smtClean="0"/>
          </a:p>
          <a:p>
            <a:r>
              <a:rPr lang="en-US" altLang="zh-CN" sz="1400" dirty="0"/>
              <a:t> </a:t>
            </a:r>
            <a:r>
              <a:rPr lang="en-US" altLang="zh-CN" sz="1400" dirty="0" smtClean="0"/>
              <a:t>                            each </a:t>
            </a:r>
            <a:r>
              <a:rPr lang="en-US" altLang="zh-CN" sz="1400" dirty="0"/>
              <a:t>Region for the table)</a:t>
            </a:r>
          </a:p>
          <a:p>
            <a:r>
              <a:rPr lang="en-US" altLang="zh-CN" sz="1400" dirty="0"/>
              <a:t>            </a:t>
            </a:r>
            <a:r>
              <a:rPr lang="en-US" altLang="zh-CN" sz="1400" dirty="0" err="1"/>
              <a:t>StoreFile</a:t>
            </a:r>
            <a:r>
              <a:rPr lang="en-US" altLang="zh-CN" sz="1400" dirty="0"/>
              <a:t>    (</a:t>
            </a:r>
            <a:r>
              <a:rPr lang="en-US" altLang="zh-CN" sz="1400" dirty="0" err="1"/>
              <a:t>StoreFiles</a:t>
            </a:r>
            <a:r>
              <a:rPr lang="en-US" altLang="zh-CN" sz="1400" dirty="0"/>
              <a:t> for each Store for </a:t>
            </a:r>
            <a:endParaRPr lang="en-US" altLang="zh-CN" sz="1400" dirty="0" smtClean="0"/>
          </a:p>
          <a:p>
            <a:r>
              <a:rPr lang="en-US" altLang="zh-CN" sz="1400" dirty="0"/>
              <a:t> </a:t>
            </a:r>
            <a:r>
              <a:rPr lang="en-US" altLang="zh-CN" sz="1400" dirty="0" smtClean="0"/>
              <a:t>                             each </a:t>
            </a:r>
            <a:r>
              <a:rPr lang="en-US" altLang="zh-CN" sz="1400" dirty="0"/>
              <a:t>Region for the table)</a:t>
            </a:r>
          </a:p>
          <a:p>
            <a:r>
              <a:rPr lang="en-US" altLang="zh-CN" sz="1400" dirty="0"/>
              <a:t>                Block    (Blocks within a </a:t>
            </a:r>
            <a:r>
              <a:rPr lang="en-US" altLang="zh-CN" sz="1400" dirty="0" err="1"/>
              <a:t>StoreFile</a:t>
            </a:r>
            <a:r>
              <a:rPr lang="en-US" altLang="zh-CN" sz="1400" dirty="0"/>
              <a:t> within a </a:t>
            </a:r>
            <a:r>
              <a:rPr lang="en-US" altLang="zh-CN" sz="1400" dirty="0" smtClean="0"/>
              <a:t>Store</a:t>
            </a:r>
          </a:p>
          <a:p>
            <a:r>
              <a:rPr lang="en-US" altLang="zh-CN" sz="1400" dirty="0"/>
              <a:t> </a:t>
            </a:r>
            <a:r>
              <a:rPr lang="en-US" altLang="zh-CN" sz="1400" dirty="0" smtClean="0"/>
              <a:t>                            </a:t>
            </a:r>
            <a:r>
              <a:rPr lang="en-US" altLang="zh-CN" sz="1400" dirty="0"/>
              <a:t>for each Region for the table)</a:t>
            </a:r>
            <a:endParaRPr lang="zh-CN" altLang="en-US" sz="1400" dirty="0"/>
          </a:p>
        </p:txBody>
      </p:sp>
      <p:sp>
        <p:nvSpPr>
          <p:cNvPr id="7" name="矩形 6"/>
          <p:cNvSpPr/>
          <p:nvPr/>
        </p:nvSpPr>
        <p:spPr>
          <a:xfrm>
            <a:off x="311946" y="5609144"/>
            <a:ext cx="4023987" cy="307777"/>
          </a:xfrm>
          <a:prstGeom prst="rect">
            <a:avLst/>
          </a:prstGeom>
        </p:spPr>
        <p:txBody>
          <a:bodyPr wrap="none">
            <a:spAutoFit/>
          </a:bodyPr>
          <a:lstStyle/>
          <a:p>
            <a:r>
              <a:rPr lang="zh-CN" altLang="en-US" sz="1400" dirty="0">
                <a:solidFill>
                  <a:schemeClr val="accent2">
                    <a:lumMod val="75000"/>
                  </a:schemeClr>
                </a:solidFill>
              </a:rPr>
              <a:t>http://hbase.apache.org/book.html#regions.arch</a:t>
            </a:r>
          </a:p>
        </p:txBody>
      </p:sp>
    </p:spTree>
    <p:extLst>
      <p:ext uri="{BB962C8B-B14F-4D97-AF65-F5344CB8AC3E}">
        <p14:creationId xmlns:p14="http://schemas.microsoft.com/office/powerpoint/2010/main" val="32603938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Compaction</a:t>
            </a:r>
            <a:endParaRPr lang="zh-CN" altLang="en-US" dirty="0"/>
          </a:p>
        </p:txBody>
      </p:sp>
      <p:sp>
        <p:nvSpPr>
          <p:cNvPr id="3" name="矩形 2"/>
          <p:cNvSpPr/>
          <p:nvPr/>
        </p:nvSpPr>
        <p:spPr>
          <a:xfrm>
            <a:off x="633912" y="1464855"/>
            <a:ext cx="10578437" cy="4598694"/>
          </a:xfrm>
          <a:prstGeom prst="rect">
            <a:avLst/>
          </a:prstGeom>
        </p:spPr>
        <p:txBody>
          <a:bodyPr wrap="square">
            <a:spAutoFit/>
          </a:bodyPr>
          <a:lstStyle/>
          <a:p>
            <a:pPr>
              <a:lnSpc>
                <a:spcPct val="150000"/>
              </a:lnSpc>
            </a:pPr>
            <a:r>
              <a:rPr lang="zh-CN" altLang="en-US" sz="1400" dirty="0">
                <a:latin typeface="仿宋"/>
                <a:ea typeface="仿宋"/>
                <a:cs typeface="仿宋"/>
              </a:rPr>
              <a:t>用户数据写入先写</a:t>
            </a:r>
            <a:r>
              <a:rPr lang="en-US" altLang="zh-CN" sz="1400" dirty="0">
                <a:latin typeface="仿宋"/>
                <a:ea typeface="仿宋"/>
                <a:cs typeface="仿宋"/>
              </a:rPr>
              <a:t>WAL</a:t>
            </a:r>
            <a:r>
              <a:rPr lang="zh-CN" altLang="en-US" sz="1400" dirty="0">
                <a:latin typeface="仿宋"/>
                <a:ea typeface="仿宋"/>
                <a:cs typeface="仿宋"/>
              </a:rPr>
              <a:t>，再写缓存，满足一定条件后缓存数据会执行</a:t>
            </a:r>
            <a:r>
              <a:rPr lang="en-US" altLang="zh-CN" sz="1400" dirty="0">
                <a:latin typeface="仿宋"/>
                <a:ea typeface="仿宋"/>
                <a:cs typeface="仿宋"/>
              </a:rPr>
              <a:t>flush</a:t>
            </a:r>
            <a:r>
              <a:rPr lang="zh-CN" altLang="en-US" sz="1400" dirty="0">
                <a:latin typeface="仿宋"/>
                <a:ea typeface="仿宋"/>
                <a:cs typeface="仿宋"/>
              </a:rPr>
              <a:t>操作真正落盘，形成一个数据文件</a:t>
            </a:r>
            <a:r>
              <a:rPr lang="en-US" altLang="zh-CN" sz="1400" dirty="0" err="1">
                <a:latin typeface="仿宋"/>
                <a:ea typeface="仿宋"/>
                <a:cs typeface="仿宋"/>
              </a:rPr>
              <a:t>HFile</a:t>
            </a:r>
            <a:r>
              <a:rPr lang="zh-CN" altLang="en-US" sz="1400" dirty="0">
                <a:latin typeface="仿宋"/>
                <a:ea typeface="仿宋"/>
                <a:cs typeface="仿宋"/>
              </a:rPr>
              <a:t>。随着数据写入不断增多，</a:t>
            </a:r>
            <a:r>
              <a:rPr lang="en-US" altLang="zh-CN" sz="1400" dirty="0">
                <a:latin typeface="仿宋"/>
                <a:ea typeface="仿宋"/>
                <a:cs typeface="仿宋"/>
              </a:rPr>
              <a:t>flush</a:t>
            </a:r>
            <a:r>
              <a:rPr lang="zh-CN" altLang="en-US" sz="1400" dirty="0">
                <a:latin typeface="仿宋"/>
                <a:ea typeface="仿宋"/>
                <a:cs typeface="仿宋"/>
              </a:rPr>
              <a:t>次数也会不断增多，进而</a:t>
            </a:r>
            <a:r>
              <a:rPr lang="en-US" altLang="zh-CN" sz="1400" dirty="0" err="1">
                <a:latin typeface="仿宋"/>
                <a:ea typeface="仿宋"/>
                <a:cs typeface="仿宋"/>
              </a:rPr>
              <a:t>HFile</a:t>
            </a:r>
            <a:r>
              <a:rPr lang="zh-CN" altLang="en-US" sz="1400" dirty="0">
                <a:latin typeface="仿宋"/>
                <a:ea typeface="仿宋"/>
                <a:cs typeface="仿宋"/>
              </a:rPr>
              <a:t>数据文件就会越来越多。然而，太多数据文件会导致数据查询</a:t>
            </a:r>
            <a:r>
              <a:rPr lang="en-US" altLang="zh-CN" sz="1400" dirty="0">
                <a:latin typeface="仿宋"/>
                <a:ea typeface="仿宋"/>
                <a:cs typeface="仿宋"/>
              </a:rPr>
              <a:t>IO</a:t>
            </a:r>
            <a:r>
              <a:rPr lang="zh-CN" altLang="en-US" sz="1400" dirty="0">
                <a:latin typeface="仿宋"/>
                <a:ea typeface="仿宋"/>
                <a:cs typeface="仿宋"/>
              </a:rPr>
              <a:t>次数增多，因此</a:t>
            </a:r>
            <a:r>
              <a:rPr lang="en-US" altLang="zh-CN" sz="1400" dirty="0" err="1">
                <a:latin typeface="仿宋"/>
                <a:ea typeface="仿宋"/>
                <a:cs typeface="仿宋"/>
              </a:rPr>
              <a:t>HBase</a:t>
            </a:r>
            <a:r>
              <a:rPr lang="zh-CN" altLang="en-US" sz="1400" dirty="0">
                <a:latin typeface="仿宋"/>
                <a:ea typeface="仿宋"/>
                <a:cs typeface="仿宋"/>
              </a:rPr>
              <a:t>尝试</a:t>
            </a:r>
            <a:r>
              <a:rPr lang="zh-CN" altLang="en-US" sz="1400" dirty="0" smtClean="0">
                <a:latin typeface="仿宋"/>
                <a:ea typeface="仿宋"/>
                <a:cs typeface="仿宋"/>
              </a:rPr>
              <a:t>着不断对这些文件进行合并，这个合并过程称为</a:t>
            </a:r>
            <a:r>
              <a:rPr lang="en-US" altLang="zh-CN" sz="1400" dirty="0" smtClean="0">
                <a:latin typeface="仿宋"/>
                <a:ea typeface="仿宋"/>
                <a:cs typeface="仿宋"/>
              </a:rPr>
              <a:t>compaction</a:t>
            </a:r>
            <a:r>
              <a:rPr lang="zh-CN" altLang="en-US" sz="1400" dirty="0" smtClean="0">
                <a:latin typeface="仿宋"/>
                <a:ea typeface="仿宋"/>
                <a:cs typeface="仿宋"/>
              </a:rPr>
              <a:t>。</a:t>
            </a:r>
            <a:endParaRPr lang="en-US" altLang="zh-CN" sz="1400" dirty="0">
              <a:latin typeface="仿宋"/>
              <a:ea typeface="仿宋"/>
              <a:cs typeface="仿宋"/>
            </a:endParaRPr>
          </a:p>
          <a:p>
            <a:pPr>
              <a:lnSpc>
                <a:spcPct val="150000"/>
              </a:lnSpc>
            </a:pPr>
            <a:endParaRPr lang="en-US" altLang="zh-CN" sz="1400" dirty="0" smtClean="0">
              <a:latin typeface="仿宋"/>
              <a:ea typeface="仿宋"/>
              <a:cs typeface="仿宋"/>
            </a:endParaRPr>
          </a:p>
          <a:p>
            <a:pPr>
              <a:lnSpc>
                <a:spcPct val="150000"/>
              </a:lnSpc>
            </a:pPr>
            <a:r>
              <a:rPr lang="en-US" altLang="zh-CN" sz="1400" dirty="0">
                <a:latin typeface="仿宋"/>
                <a:ea typeface="仿宋"/>
                <a:cs typeface="仿宋"/>
              </a:rPr>
              <a:t>Compaction</a:t>
            </a:r>
            <a:r>
              <a:rPr lang="zh-CN" altLang="en-US" sz="1400" dirty="0">
                <a:latin typeface="仿宋"/>
                <a:ea typeface="仿宋"/>
                <a:cs typeface="仿宋"/>
              </a:rPr>
              <a:t>会从一个</a:t>
            </a:r>
            <a:r>
              <a:rPr lang="en-US" altLang="zh-CN" sz="1400" dirty="0">
                <a:latin typeface="仿宋"/>
                <a:ea typeface="仿宋"/>
                <a:cs typeface="仿宋"/>
              </a:rPr>
              <a:t>region</a:t>
            </a:r>
            <a:r>
              <a:rPr lang="zh-CN" altLang="en-US" sz="1400" dirty="0">
                <a:latin typeface="仿宋"/>
                <a:ea typeface="仿宋"/>
                <a:cs typeface="仿宋"/>
              </a:rPr>
              <a:t>的一个</a:t>
            </a:r>
            <a:r>
              <a:rPr lang="en-US" altLang="zh-CN" sz="1400" dirty="0">
                <a:latin typeface="仿宋"/>
                <a:ea typeface="仿宋"/>
                <a:cs typeface="仿宋"/>
              </a:rPr>
              <a:t>store</a:t>
            </a:r>
            <a:r>
              <a:rPr lang="zh-CN" altLang="en-US" sz="1400" dirty="0">
                <a:latin typeface="仿宋"/>
                <a:ea typeface="仿宋"/>
                <a:cs typeface="仿宋"/>
              </a:rPr>
              <a:t>中选择一些</a:t>
            </a:r>
            <a:r>
              <a:rPr lang="en-US" altLang="zh-CN" sz="1400" dirty="0" err="1">
                <a:latin typeface="仿宋"/>
                <a:ea typeface="仿宋"/>
                <a:cs typeface="仿宋"/>
              </a:rPr>
              <a:t>hfile</a:t>
            </a:r>
            <a:r>
              <a:rPr lang="zh-CN" altLang="en-US" sz="1400" dirty="0">
                <a:latin typeface="仿宋"/>
                <a:ea typeface="仿宋"/>
                <a:cs typeface="仿宋"/>
              </a:rPr>
              <a:t>文件进行合并</a:t>
            </a:r>
            <a:r>
              <a:rPr lang="zh-CN" altLang="en-US" sz="1400" dirty="0" smtClean="0">
                <a:latin typeface="仿宋"/>
                <a:ea typeface="仿宋"/>
                <a:cs typeface="仿宋"/>
              </a:rPr>
              <a:t>。原理很简单</a:t>
            </a:r>
            <a:r>
              <a:rPr lang="zh-CN" altLang="en-US" sz="1400" dirty="0">
                <a:latin typeface="仿宋"/>
                <a:ea typeface="仿宋"/>
                <a:cs typeface="仿宋"/>
              </a:rPr>
              <a:t>，先从这些待合并的数据文件中读出</a:t>
            </a:r>
            <a:r>
              <a:rPr lang="en-US" altLang="zh-CN" sz="1400" dirty="0" err="1">
                <a:latin typeface="仿宋"/>
                <a:ea typeface="仿宋"/>
                <a:cs typeface="仿宋"/>
              </a:rPr>
              <a:t>KeyValues</a:t>
            </a:r>
            <a:r>
              <a:rPr lang="zh-CN" altLang="en-US" sz="1400" dirty="0">
                <a:latin typeface="仿宋"/>
                <a:ea typeface="仿宋"/>
                <a:cs typeface="仿宋"/>
              </a:rPr>
              <a:t>，再按照由小到大排列后写入一个新的文件中。之后，这个新生成的文件就会取代之前待合并的所有文件对外提供服务。</a:t>
            </a:r>
            <a:r>
              <a:rPr lang="en-US" altLang="zh-CN" sz="1400" dirty="0" err="1">
                <a:latin typeface="仿宋"/>
                <a:ea typeface="仿宋"/>
                <a:cs typeface="仿宋"/>
              </a:rPr>
              <a:t>HBase</a:t>
            </a:r>
            <a:r>
              <a:rPr lang="zh-CN" altLang="en-US" sz="1400" dirty="0">
                <a:latin typeface="仿宋"/>
                <a:ea typeface="仿宋"/>
                <a:cs typeface="仿宋"/>
              </a:rPr>
              <a:t>根据合并规模将</a:t>
            </a:r>
            <a:r>
              <a:rPr lang="en-US" altLang="zh-CN" sz="1400" dirty="0">
                <a:latin typeface="仿宋"/>
                <a:ea typeface="仿宋"/>
                <a:cs typeface="仿宋"/>
              </a:rPr>
              <a:t>Compaction</a:t>
            </a:r>
            <a:r>
              <a:rPr lang="zh-CN" altLang="en-US" sz="1400" dirty="0">
                <a:latin typeface="仿宋"/>
                <a:ea typeface="仿宋"/>
                <a:cs typeface="仿宋"/>
              </a:rPr>
              <a:t>分为了两类：</a:t>
            </a:r>
            <a:r>
              <a:rPr lang="en-US" altLang="zh-CN" sz="1400" dirty="0" err="1">
                <a:latin typeface="仿宋"/>
                <a:ea typeface="仿宋"/>
                <a:cs typeface="仿宋"/>
              </a:rPr>
              <a:t>MinorCompaction</a:t>
            </a:r>
            <a:r>
              <a:rPr lang="zh-CN" altLang="en-US" sz="1400" dirty="0">
                <a:latin typeface="仿宋"/>
                <a:ea typeface="仿宋"/>
                <a:cs typeface="仿宋"/>
              </a:rPr>
              <a:t>和</a:t>
            </a:r>
            <a:r>
              <a:rPr lang="en-US" altLang="zh-CN" sz="1400" dirty="0" err="1" smtClean="0">
                <a:latin typeface="仿宋"/>
                <a:ea typeface="仿宋"/>
                <a:cs typeface="仿宋"/>
              </a:rPr>
              <a:t>MajorCompaction</a:t>
            </a:r>
            <a:endParaRPr lang="en-US" altLang="zh-CN" sz="1400" dirty="0" smtClean="0">
              <a:latin typeface="仿宋"/>
              <a:ea typeface="仿宋"/>
              <a:cs typeface="仿宋"/>
            </a:endParaRPr>
          </a:p>
          <a:p>
            <a:pPr>
              <a:lnSpc>
                <a:spcPct val="150000"/>
              </a:lnSpc>
            </a:pPr>
            <a:endParaRPr lang="en-US" altLang="zh-CN" sz="1400" dirty="0">
              <a:latin typeface="仿宋"/>
              <a:ea typeface="仿宋"/>
              <a:cs typeface="仿宋"/>
            </a:endParaRPr>
          </a:p>
          <a:p>
            <a:pPr marL="285750" indent="-285750">
              <a:lnSpc>
                <a:spcPct val="150000"/>
              </a:lnSpc>
              <a:buFont typeface="Wingdings" charset="2"/>
              <a:buChar char="l"/>
            </a:pPr>
            <a:r>
              <a:rPr lang="en-US" altLang="zh-CN" sz="1400" dirty="0">
                <a:latin typeface="仿宋"/>
                <a:ea typeface="仿宋"/>
                <a:cs typeface="仿宋"/>
              </a:rPr>
              <a:t>Minor Compaction</a:t>
            </a:r>
            <a:r>
              <a:rPr lang="zh-CN" altLang="en-US" sz="1400" dirty="0">
                <a:latin typeface="仿宋"/>
                <a:ea typeface="仿宋"/>
                <a:cs typeface="仿宋"/>
              </a:rPr>
              <a:t>是指选取一些小的、相邻的</a:t>
            </a:r>
            <a:r>
              <a:rPr lang="en-US" altLang="zh-CN" sz="1400" dirty="0" err="1">
                <a:latin typeface="仿宋"/>
                <a:ea typeface="仿宋"/>
                <a:cs typeface="仿宋"/>
              </a:rPr>
              <a:t>StoreFile</a:t>
            </a:r>
            <a:r>
              <a:rPr lang="zh-CN" altLang="en-US" sz="1400" dirty="0">
                <a:latin typeface="仿宋"/>
                <a:ea typeface="仿宋"/>
                <a:cs typeface="仿宋"/>
              </a:rPr>
              <a:t>将他们合并成一个更大的</a:t>
            </a:r>
            <a:r>
              <a:rPr lang="en-US" altLang="zh-CN" sz="1400" dirty="0" err="1">
                <a:latin typeface="仿宋"/>
                <a:ea typeface="仿宋"/>
                <a:cs typeface="仿宋"/>
              </a:rPr>
              <a:t>StoreFile</a:t>
            </a:r>
            <a:r>
              <a:rPr lang="zh-CN" altLang="en-US" sz="1400" dirty="0">
                <a:latin typeface="仿宋"/>
                <a:ea typeface="仿宋"/>
                <a:cs typeface="仿宋"/>
              </a:rPr>
              <a:t>，在这个过程中不会处理已经</a:t>
            </a:r>
            <a:r>
              <a:rPr lang="en-US" altLang="zh-CN" sz="1400" dirty="0">
                <a:latin typeface="仿宋"/>
                <a:ea typeface="仿宋"/>
                <a:cs typeface="仿宋"/>
              </a:rPr>
              <a:t>Deleted</a:t>
            </a:r>
            <a:r>
              <a:rPr lang="zh-CN" altLang="en-US" sz="1400" dirty="0">
                <a:latin typeface="仿宋"/>
                <a:ea typeface="仿宋"/>
                <a:cs typeface="仿宋"/>
              </a:rPr>
              <a:t>或</a:t>
            </a:r>
            <a:r>
              <a:rPr lang="en-US" altLang="zh-CN" sz="1400" dirty="0">
                <a:latin typeface="仿宋"/>
                <a:ea typeface="仿宋"/>
                <a:cs typeface="仿宋"/>
              </a:rPr>
              <a:t>Expired</a:t>
            </a:r>
            <a:r>
              <a:rPr lang="zh-CN" altLang="en-US" sz="1400" dirty="0">
                <a:latin typeface="仿宋"/>
                <a:ea typeface="仿宋"/>
                <a:cs typeface="仿宋"/>
              </a:rPr>
              <a:t>的</a:t>
            </a:r>
            <a:r>
              <a:rPr lang="en-US" altLang="zh-CN" sz="1400" dirty="0">
                <a:latin typeface="仿宋"/>
                <a:ea typeface="仿宋"/>
                <a:cs typeface="仿宋"/>
              </a:rPr>
              <a:t>Cell</a:t>
            </a:r>
            <a:r>
              <a:rPr lang="zh-CN" altLang="en-US" sz="1400" dirty="0">
                <a:latin typeface="仿宋"/>
                <a:ea typeface="仿宋"/>
                <a:cs typeface="仿宋"/>
              </a:rPr>
              <a:t>。一次</a:t>
            </a:r>
            <a:r>
              <a:rPr lang="en-US" altLang="zh-CN" sz="1400" dirty="0">
                <a:latin typeface="仿宋"/>
                <a:ea typeface="仿宋"/>
                <a:cs typeface="仿宋"/>
              </a:rPr>
              <a:t>Minor Compaction</a:t>
            </a:r>
            <a:r>
              <a:rPr lang="zh-CN" altLang="en-US" sz="1400" dirty="0">
                <a:latin typeface="仿宋"/>
                <a:ea typeface="仿宋"/>
                <a:cs typeface="仿宋"/>
              </a:rPr>
              <a:t>的结果是更少并且更大的</a:t>
            </a:r>
            <a:r>
              <a:rPr lang="en-US" altLang="zh-CN" sz="1400" dirty="0" err="1">
                <a:latin typeface="仿宋"/>
                <a:ea typeface="仿宋"/>
                <a:cs typeface="仿宋"/>
              </a:rPr>
              <a:t>StoreFile</a:t>
            </a:r>
            <a:r>
              <a:rPr lang="zh-CN" altLang="en-US" sz="1400" dirty="0">
                <a:latin typeface="仿宋"/>
                <a:ea typeface="仿宋"/>
                <a:cs typeface="仿宋"/>
              </a:rPr>
              <a:t>。</a:t>
            </a:r>
          </a:p>
          <a:p>
            <a:pPr marL="285750" indent="-285750">
              <a:lnSpc>
                <a:spcPct val="150000"/>
              </a:lnSpc>
              <a:buFont typeface="Wingdings" charset="2"/>
              <a:buChar char="l"/>
            </a:pPr>
            <a:r>
              <a:rPr lang="en-US" altLang="zh-CN" sz="1400" dirty="0">
                <a:latin typeface="仿宋"/>
                <a:ea typeface="仿宋"/>
                <a:cs typeface="仿宋"/>
              </a:rPr>
              <a:t>Major Compaction</a:t>
            </a:r>
            <a:r>
              <a:rPr lang="zh-CN" altLang="en-US" sz="1400" dirty="0">
                <a:latin typeface="仿宋"/>
                <a:ea typeface="仿宋"/>
                <a:cs typeface="仿宋"/>
              </a:rPr>
              <a:t>是指将所有的</a:t>
            </a:r>
            <a:r>
              <a:rPr lang="en-US" altLang="zh-CN" sz="1400" dirty="0" err="1">
                <a:latin typeface="仿宋"/>
                <a:ea typeface="仿宋"/>
                <a:cs typeface="仿宋"/>
              </a:rPr>
              <a:t>StoreFile</a:t>
            </a:r>
            <a:r>
              <a:rPr lang="zh-CN" altLang="en-US" sz="1400" dirty="0">
                <a:latin typeface="仿宋"/>
                <a:ea typeface="仿宋"/>
                <a:cs typeface="仿宋"/>
              </a:rPr>
              <a:t>合并成一个</a:t>
            </a:r>
            <a:r>
              <a:rPr lang="en-US" altLang="zh-CN" sz="1400" dirty="0" err="1">
                <a:latin typeface="仿宋"/>
                <a:ea typeface="仿宋"/>
                <a:cs typeface="仿宋"/>
              </a:rPr>
              <a:t>StoreFile</a:t>
            </a:r>
            <a:r>
              <a:rPr lang="zh-CN" altLang="en-US" sz="1400" dirty="0">
                <a:latin typeface="仿宋"/>
                <a:ea typeface="仿宋"/>
                <a:cs typeface="仿宋"/>
              </a:rPr>
              <a:t>，这个过程还会清理三类无意义数据：被删除的数据、</a:t>
            </a:r>
            <a:r>
              <a:rPr lang="en-US" altLang="zh-CN" sz="1400" dirty="0">
                <a:latin typeface="仿宋"/>
                <a:ea typeface="仿宋"/>
                <a:cs typeface="仿宋"/>
              </a:rPr>
              <a:t>TTL</a:t>
            </a:r>
            <a:r>
              <a:rPr lang="zh-CN" altLang="en-US" sz="1400" dirty="0">
                <a:latin typeface="仿宋"/>
                <a:ea typeface="仿宋"/>
                <a:cs typeface="仿宋"/>
              </a:rPr>
              <a:t>过期数据、版本号超过设定版本号的数据。另外，一般情况下，</a:t>
            </a:r>
            <a:r>
              <a:rPr lang="en-US" altLang="zh-CN" sz="1400" dirty="0">
                <a:latin typeface="仿宋"/>
                <a:ea typeface="仿宋"/>
                <a:cs typeface="仿宋"/>
              </a:rPr>
              <a:t>Major Compaction</a:t>
            </a:r>
            <a:r>
              <a:rPr lang="zh-CN" altLang="en-US" sz="1400" dirty="0">
                <a:latin typeface="仿宋"/>
                <a:ea typeface="仿宋"/>
                <a:cs typeface="仿宋"/>
              </a:rPr>
              <a:t>时间会持续比较长，整个过程会消耗大量系统资源，对上层业务有比较大的影响。因此线上业务都会将关闭自动触发</a:t>
            </a:r>
            <a:r>
              <a:rPr lang="en-US" altLang="zh-CN" sz="1400" dirty="0">
                <a:latin typeface="仿宋"/>
                <a:ea typeface="仿宋"/>
                <a:cs typeface="仿宋"/>
              </a:rPr>
              <a:t>Major Compaction</a:t>
            </a:r>
            <a:r>
              <a:rPr lang="zh-CN" altLang="en-US" sz="1400" dirty="0">
                <a:latin typeface="仿宋"/>
                <a:ea typeface="仿宋"/>
                <a:cs typeface="仿宋"/>
              </a:rPr>
              <a:t>功能，改为手动在业务低峰期触发</a:t>
            </a:r>
            <a:r>
              <a:rPr lang="zh-CN" altLang="en-US" sz="1400" dirty="0" smtClean="0">
                <a:latin typeface="仿宋"/>
                <a:ea typeface="仿宋"/>
                <a:cs typeface="仿宋"/>
              </a:rPr>
              <a:t>。</a:t>
            </a:r>
            <a:endParaRPr lang="en-US" altLang="zh-CN" sz="1400" dirty="0">
              <a:latin typeface="仿宋"/>
              <a:ea typeface="仿宋"/>
              <a:cs typeface="仿宋"/>
            </a:endParaRPr>
          </a:p>
          <a:p>
            <a:pPr>
              <a:lnSpc>
                <a:spcPct val="150000"/>
              </a:lnSpc>
            </a:pPr>
            <a:endParaRPr lang="zh-CN" altLang="en-US" sz="1400" dirty="0">
              <a:latin typeface="仿宋"/>
              <a:ea typeface="仿宋"/>
              <a:cs typeface="仿宋"/>
            </a:endParaRPr>
          </a:p>
        </p:txBody>
      </p:sp>
    </p:spTree>
    <p:extLst>
      <p:ext uri="{BB962C8B-B14F-4D97-AF65-F5344CB8AC3E}">
        <p14:creationId xmlns:p14="http://schemas.microsoft.com/office/powerpoint/2010/main" val="173215007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Compaction</a:t>
            </a:r>
            <a:endParaRPr lang="zh-CN" altLang="en-US" dirty="0"/>
          </a:p>
        </p:txBody>
      </p:sp>
      <p:sp>
        <p:nvSpPr>
          <p:cNvPr id="5" name="矩形 4"/>
          <p:cNvSpPr/>
          <p:nvPr/>
        </p:nvSpPr>
        <p:spPr>
          <a:xfrm>
            <a:off x="656795" y="1369730"/>
            <a:ext cx="10898790" cy="5478422"/>
          </a:xfrm>
          <a:prstGeom prst="rect">
            <a:avLst/>
          </a:prstGeom>
        </p:spPr>
        <p:txBody>
          <a:bodyPr wrap="square">
            <a:spAutoFit/>
          </a:bodyPr>
          <a:lstStyle/>
          <a:p>
            <a:pPr marL="285750" indent="-285750">
              <a:buFont typeface="Wingdings" charset="2"/>
              <a:buChar char="l"/>
            </a:pPr>
            <a:r>
              <a:rPr lang="zh-CN" altLang="en-US" sz="1400" dirty="0">
                <a:latin typeface="仿宋"/>
                <a:ea typeface="仿宋"/>
                <a:cs typeface="仿宋"/>
              </a:rPr>
              <a:t>当写请求非常多，导致不断生成</a:t>
            </a:r>
            <a:r>
              <a:rPr lang="en-US" altLang="zh-CN" sz="1400" dirty="0" err="1">
                <a:latin typeface="仿宋"/>
                <a:ea typeface="仿宋"/>
                <a:cs typeface="仿宋"/>
              </a:rPr>
              <a:t>HFile</a:t>
            </a:r>
            <a:r>
              <a:rPr lang="zh-CN" altLang="en-US" sz="1400" dirty="0">
                <a:latin typeface="仿宋"/>
                <a:ea typeface="仿宋"/>
                <a:cs typeface="仿宋"/>
              </a:rPr>
              <a:t>，但</a:t>
            </a:r>
            <a:r>
              <a:rPr lang="en-US" altLang="zh-CN" sz="1400" dirty="0">
                <a:latin typeface="仿宋"/>
                <a:ea typeface="仿宋"/>
                <a:cs typeface="仿宋"/>
              </a:rPr>
              <a:t>compact</a:t>
            </a:r>
            <a:r>
              <a:rPr lang="zh-CN" altLang="en-US" sz="1400" dirty="0">
                <a:latin typeface="仿宋"/>
                <a:ea typeface="仿宋"/>
                <a:cs typeface="仿宋"/>
              </a:rPr>
              <a:t>的速度远远跟不上</a:t>
            </a:r>
            <a:r>
              <a:rPr lang="en-US" altLang="zh-CN" sz="1400" dirty="0" err="1">
                <a:latin typeface="仿宋"/>
                <a:ea typeface="仿宋"/>
                <a:cs typeface="仿宋"/>
              </a:rPr>
              <a:t>HFile</a:t>
            </a:r>
            <a:r>
              <a:rPr lang="zh-CN" altLang="en-US" sz="1400" dirty="0">
                <a:latin typeface="仿宋"/>
                <a:ea typeface="仿宋"/>
                <a:cs typeface="仿宋"/>
              </a:rPr>
              <a:t>生成的速度，这样就会使</a:t>
            </a:r>
            <a:r>
              <a:rPr lang="en-US" altLang="zh-CN" sz="1400" dirty="0" err="1">
                <a:latin typeface="仿宋"/>
                <a:ea typeface="仿宋"/>
                <a:cs typeface="仿宋"/>
              </a:rPr>
              <a:t>HFile</a:t>
            </a:r>
            <a:r>
              <a:rPr lang="zh-CN" altLang="en-US" sz="1400" dirty="0">
                <a:latin typeface="仿宋"/>
                <a:ea typeface="仿宋"/>
                <a:cs typeface="仿宋"/>
              </a:rPr>
              <a:t>的数量会越来越多，导致读性能急剧下降。为了避免这种情况，在</a:t>
            </a:r>
            <a:r>
              <a:rPr lang="en-US" altLang="zh-CN" sz="1400" dirty="0" err="1">
                <a:latin typeface="仿宋"/>
                <a:ea typeface="仿宋"/>
                <a:cs typeface="仿宋"/>
              </a:rPr>
              <a:t>HFile</a:t>
            </a:r>
            <a:r>
              <a:rPr lang="zh-CN" altLang="en-US" sz="1400" dirty="0">
                <a:latin typeface="仿宋"/>
                <a:ea typeface="仿宋"/>
                <a:cs typeface="仿宋"/>
              </a:rPr>
              <a:t>的数量过多的时候会限制写请求的速度：在每次执行</a:t>
            </a:r>
            <a:r>
              <a:rPr lang="en-US" altLang="zh-CN" sz="1400" dirty="0" err="1">
                <a:latin typeface="仿宋"/>
                <a:ea typeface="仿宋"/>
                <a:cs typeface="仿宋"/>
              </a:rPr>
              <a:t>MemStore</a:t>
            </a:r>
            <a:r>
              <a:rPr lang="en-US" altLang="zh-CN" sz="1400" dirty="0">
                <a:latin typeface="仿宋"/>
                <a:ea typeface="仿宋"/>
                <a:cs typeface="仿宋"/>
              </a:rPr>
              <a:t> flush</a:t>
            </a:r>
            <a:r>
              <a:rPr lang="zh-CN" altLang="en-US" sz="1400" dirty="0">
                <a:latin typeface="仿宋"/>
                <a:ea typeface="仿宋"/>
                <a:cs typeface="仿宋"/>
              </a:rPr>
              <a:t>的操作前，如果</a:t>
            </a:r>
            <a:r>
              <a:rPr lang="en-US" altLang="zh-CN" sz="1400" dirty="0" err="1">
                <a:latin typeface="仿宋"/>
                <a:ea typeface="仿宋"/>
                <a:cs typeface="仿宋"/>
              </a:rPr>
              <a:t>HStore</a:t>
            </a:r>
            <a:r>
              <a:rPr lang="zh-CN" altLang="en-US" sz="1400" dirty="0">
                <a:latin typeface="仿宋"/>
                <a:ea typeface="仿宋"/>
                <a:cs typeface="仿宋"/>
              </a:rPr>
              <a:t>的</a:t>
            </a:r>
            <a:r>
              <a:rPr lang="en-US" altLang="zh-CN" sz="1400" dirty="0" err="1">
                <a:latin typeface="仿宋"/>
                <a:ea typeface="仿宋"/>
                <a:cs typeface="仿宋"/>
              </a:rPr>
              <a:t>HFile</a:t>
            </a:r>
            <a:r>
              <a:rPr lang="zh-CN" altLang="en-US" sz="1400" dirty="0">
                <a:latin typeface="仿宋"/>
                <a:ea typeface="仿宋"/>
                <a:cs typeface="仿宋"/>
              </a:rPr>
              <a:t>数超过</a:t>
            </a:r>
            <a:r>
              <a:rPr lang="en-US" altLang="zh-CN" sz="1400" dirty="0" err="1">
                <a:latin typeface="仿宋"/>
                <a:ea typeface="仿宋"/>
                <a:cs typeface="仿宋"/>
              </a:rPr>
              <a:t>hbase.hstore.blockingStoreFiles</a:t>
            </a:r>
            <a:r>
              <a:rPr lang="en-US" altLang="zh-CN" sz="1400" dirty="0">
                <a:latin typeface="仿宋"/>
                <a:ea typeface="仿宋"/>
                <a:cs typeface="仿宋"/>
              </a:rPr>
              <a:t> </a:t>
            </a:r>
            <a:r>
              <a:rPr lang="zh-CN" altLang="en-US" sz="1400" dirty="0">
                <a:latin typeface="仿宋"/>
                <a:ea typeface="仿宋"/>
                <a:cs typeface="仿宋"/>
              </a:rPr>
              <a:t>（默认</a:t>
            </a:r>
            <a:r>
              <a:rPr lang="en-US" altLang="zh-CN" sz="1400" dirty="0">
                <a:latin typeface="仿宋"/>
                <a:ea typeface="仿宋"/>
                <a:cs typeface="仿宋"/>
              </a:rPr>
              <a:t>7</a:t>
            </a:r>
            <a:r>
              <a:rPr lang="zh-CN" altLang="en-US" sz="1400" dirty="0">
                <a:latin typeface="仿宋"/>
                <a:ea typeface="仿宋"/>
                <a:cs typeface="仿宋"/>
              </a:rPr>
              <a:t>），则会阻塞</a:t>
            </a:r>
            <a:r>
              <a:rPr lang="en-US" altLang="zh-CN" sz="1400" dirty="0">
                <a:latin typeface="仿宋"/>
                <a:ea typeface="仿宋"/>
                <a:cs typeface="仿宋"/>
              </a:rPr>
              <a:t>flush</a:t>
            </a:r>
            <a:r>
              <a:rPr lang="zh-CN" altLang="en-US" sz="1400" dirty="0">
                <a:latin typeface="仿宋"/>
                <a:ea typeface="仿宋"/>
                <a:cs typeface="仿宋"/>
              </a:rPr>
              <a:t>操作</a:t>
            </a:r>
            <a:r>
              <a:rPr lang="en-US" altLang="zh-CN" sz="1400" dirty="0" err="1">
                <a:latin typeface="仿宋"/>
                <a:ea typeface="仿宋"/>
                <a:cs typeface="仿宋"/>
              </a:rPr>
              <a:t>hbase.hstore.blockingWaitTime</a:t>
            </a:r>
            <a:r>
              <a:rPr lang="zh-CN" altLang="en-US" sz="1400" dirty="0">
                <a:latin typeface="仿宋"/>
                <a:ea typeface="仿宋"/>
                <a:cs typeface="仿宋"/>
              </a:rPr>
              <a:t>时间，在这段时间内，如果</a:t>
            </a:r>
            <a:r>
              <a:rPr lang="en-US" altLang="zh-CN" sz="1400" dirty="0">
                <a:latin typeface="仿宋"/>
                <a:ea typeface="仿宋"/>
                <a:cs typeface="仿宋"/>
              </a:rPr>
              <a:t>compact</a:t>
            </a:r>
            <a:r>
              <a:rPr lang="zh-CN" altLang="en-US" sz="1400" dirty="0">
                <a:latin typeface="仿宋"/>
                <a:ea typeface="仿宋"/>
                <a:cs typeface="仿宋"/>
              </a:rPr>
              <a:t>操作使得</a:t>
            </a:r>
            <a:r>
              <a:rPr lang="en-US" altLang="zh-CN" sz="1400" dirty="0" err="1">
                <a:latin typeface="仿宋"/>
                <a:ea typeface="仿宋"/>
                <a:cs typeface="仿宋"/>
              </a:rPr>
              <a:t>HStore</a:t>
            </a:r>
            <a:r>
              <a:rPr lang="zh-CN" altLang="en-US" sz="1400" dirty="0">
                <a:latin typeface="仿宋"/>
                <a:ea typeface="仿宋"/>
                <a:cs typeface="仿宋"/>
              </a:rPr>
              <a:t>文件数下降到回这个值，则停止阻塞。另外阻塞超过时间后，也会恢复执行</a:t>
            </a:r>
            <a:r>
              <a:rPr lang="en-US" altLang="zh-CN" sz="1400" dirty="0">
                <a:latin typeface="仿宋"/>
                <a:ea typeface="仿宋"/>
                <a:cs typeface="仿宋"/>
              </a:rPr>
              <a:t>flush</a:t>
            </a:r>
            <a:r>
              <a:rPr lang="zh-CN" altLang="en-US" sz="1400" dirty="0">
                <a:latin typeface="仿宋"/>
                <a:ea typeface="仿宋"/>
                <a:cs typeface="仿宋"/>
              </a:rPr>
              <a:t>操作</a:t>
            </a:r>
            <a:r>
              <a:rPr lang="zh-CN" altLang="en-US" sz="1400" dirty="0" smtClean="0">
                <a:latin typeface="仿宋"/>
                <a:ea typeface="仿宋"/>
                <a:cs typeface="仿宋"/>
              </a:rPr>
              <a:t>。</a:t>
            </a:r>
            <a:endParaRPr lang="en-US" altLang="zh-CN" sz="1400" dirty="0" smtClean="0">
              <a:latin typeface="仿宋"/>
              <a:ea typeface="仿宋"/>
              <a:cs typeface="仿宋"/>
            </a:endParaRPr>
          </a:p>
          <a:p>
            <a:endParaRPr lang="en-US" altLang="zh-CN" sz="1400" dirty="0">
              <a:latin typeface="仿宋"/>
              <a:ea typeface="仿宋"/>
              <a:cs typeface="仿宋"/>
            </a:endParaRPr>
          </a:p>
          <a:p>
            <a:pPr marL="285750" indent="-285750">
              <a:buFont typeface="Wingdings" charset="2"/>
              <a:buChar char="l"/>
            </a:pPr>
            <a:r>
              <a:rPr lang="zh-CN" altLang="en-US" sz="1400" b="1" dirty="0">
                <a:latin typeface="仿宋"/>
                <a:ea typeface="仿宋"/>
                <a:cs typeface="仿宋"/>
              </a:rPr>
              <a:t>触发时机</a:t>
            </a:r>
          </a:p>
          <a:p>
            <a:pPr lvl="1"/>
            <a:r>
              <a:rPr lang="en-US" altLang="zh-CN" sz="1400" dirty="0" err="1">
                <a:latin typeface="仿宋"/>
                <a:ea typeface="仿宋"/>
                <a:cs typeface="仿宋"/>
              </a:rPr>
              <a:t>HBase</a:t>
            </a:r>
            <a:r>
              <a:rPr lang="zh-CN" altLang="en-US" sz="1400" dirty="0">
                <a:latin typeface="仿宋"/>
                <a:ea typeface="仿宋"/>
                <a:cs typeface="仿宋"/>
              </a:rPr>
              <a:t>中可以触发</a:t>
            </a:r>
            <a:r>
              <a:rPr lang="en-US" altLang="zh-CN" sz="1400" dirty="0">
                <a:latin typeface="仿宋"/>
                <a:ea typeface="仿宋"/>
                <a:cs typeface="仿宋"/>
              </a:rPr>
              <a:t>compaction</a:t>
            </a:r>
            <a:r>
              <a:rPr lang="zh-CN" altLang="en-US" sz="1400" dirty="0">
                <a:latin typeface="仿宋"/>
                <a:ea typeface="仿宋"/>
                <a:cs typeface="仿宋"/>
              </a:rPr>
              <a:t>的因素有很多，最常见的因素有这么三种：</a:t>
            </a:r>
            <a:r>
              <a:rPr lang="en-US" altLang="zh-CN" sz="1400" dirty="0" err="1">
                <a:latin typeface="仿宋"/>
                <a:ea typeface="仿宋"/>
                <a:cs typeface="仿宋"/>
              </a:rPr>
              <a:t>Memstore</a:t>
            </a:r>
            <a:r>
              <a:rPr lang="en-US" altLang="zh-CN" sz="1400" dirty="0">
                <a:latin typeface="仿宋"/>
                <a:ea typeface="仿宋"/>
                <a:cs typeface="仿宋"/>
              </a:rPr>
              <a:t> Flush</a:t>
            </a:r>
            <a:r>
              <a:rPr lang="zh-CN" altLang="en-US" sz="1400" dirty="0">
                <a:latin typeface="仿宋"/>
                <a:ea typeface="仿宋"/>
                <a:cs typeface="仿宋"/>
              </a:rPr>
              <a:t>、后台线程周期性检查、手动触发。</a:t>
            </a:r>
          </a:p>
          <a:p>
            <a:pPr lvl="1"/>
            <a:r>
              <a:rPr lang="en-US" altLang="zh-TW" sz="1400" dirty="0">
                <a:latin typeface="仿宋"/>
                <a:ea typeface="仿宋"/>
                <a:cs typeface="仿宋"/>
              </a:rPr>
              <a:t>1. </a:t>
            </a:r>
            <a:r>
              <a:rPr lang="en-US" altLang="zh-TW" sz="1400" dirty="0" err="1">
                <a:latin typeface="仿宋"/>
                <a:ea typeface="仿宋"/>
                <a:cs typeface="仿宋"/>
              </a:rPr>
              <a:t>Memstore</a:t>
            </a:r>
            <a:r>
              <a:rPr lang="en-US" altLang="zh-TW" sz="1400" dirty="0">
                <a:latin typeface="仿宋"/>
                <a:ea typeface="仿宋"/>
                <a:cs typeface="仿宋"/>
              </a:rPr>
              <a:t> Flush: </a:t>
            </a:r>
            <a:r>
              <a:rPr lang="zh-TW" altLang="en-US" sz="1400" dirty="0">
                <a:latin typeface="仿宋"/>
                <a:ea typeface="仿宋"/>
                <a:cs typeface="仿宋"/>
              </a:rPr>
              <a:t>应该说</a:t>
            </a:r>
            <a:r>
              <a:rPr lang="en-US" altLang="zh-TW" sz="1400" dirty="0">
                <a:latin typeface="仿宋"/>
                <a:ea typeface="仿宋"/>
                <a:cs typeface="仿宋"/>
              </a:rPr>
              <a:t>compaction</a:t>
            </a:r>
            <a:r>
              <a:rPr lang="zh-TW" altLang="en-US" sz="1400" dirty="0">
                <a:latin typeface="仿宋"/>
                <a:ea typeface="仿宋"/>
                <a:cs typeface="仿宋"/>
              </a:rPr>
              <a:t>操作的源头就来自</a:t>
            </a:r>
            <a:r>
              <a:rPr lang="en-US" altLang="zh-TW" sz="1400" dirty="0">
                <a:latin typeface="仿宋"/>
                <a:ea typeface="仿宋"/>
                <a:cs typeface="仿宋"/>
              </a:rPr>
              <a:t>flush</a:t>
            </a:r>
            <a:r>
              <a:rPr lang="zh-TW" altLang="en-US" sz="1400" dirty="0">
                <a:latin typeface="仿宋"/>
                <a:ea typeface="仿宋"/>
                <a:cs typeface="仿宋"/>
              </a:rPr>
              <a:t>操作，</a:t>
            </a:r>
            <a:r>
              <a:rPr lang="en-US" altLang="zh-TW" sz="1400" dirty="0" err="1">
                <a:latin typeface="仿宋"/>
                <a:ea typeface="仿宋"/>
                <a:cs typeface="仿宋"/>
              </a:rPr>
              <a:t>memstore</a:t>
            </a:r>
            <a:r>
              <a:rPr lang="en-US" altLang="zh-TW" sz="1400" dirty="0">
                <a:latin typeface="仿宋"/>
                <a:ea typeface="仿宋"/>
                <a:cs typeface="仿宋"/>
              </a:rPr>
              <a:t> flush</a:t>
            </a:r>
            <a:r>
              <a:rPr lang="zh-TW" altLang="en-US" sz="1400" dirty="0">
                <a:latin typeface="仿宋"/>
                <a:ea typeface="仿宋"/>
                <a:cs typeface="仿宋"/>
              </a:rPr>
              <a:t>会产生</a:t>
            </a:r>
            <a:r>
              <a:rPr lang="en-US" altLang="zh-TW" sz="1400" dirty="0" err="1">
                <a:latin typeface="仿宋"/>
                <a:ea typeface="仿宋"/>
                <a:cs typeface="仿宋"/>
              </a:rPr>
              <a:t>HFile</a:t>
            </a:r>
            <a:r>
              <a:rPr lang="zh-TW" altLang="en-US" sz="1400" dirty="0">
                <a:latin typeface="仿宋"/>
                <a:ea typeface="仿宋"/>
                <a:cs typeface="仿宋"/>
              </a:rPr>
              <a:t>文件，文件越来越多就需要</a:t>
            </a:r>
            <a:r>
              <a:rPr lang="en-US" altLang="zh-TW" sz="1400" dirty="0">
                <a:latin typeface="仿宋"/>
                <a:ea typeface="仿宋"/>
                <a:cs typeface="仿宋"/>
              </a:rPr>
              <a:t>compact</a:t>
            </a:r>
            <a:r>
              <a:rPr lang="zh-TW" altLang="en-US" sz="1400" dirty="0">
                <a:latin typeface="仿宋"/>
                <a:ea typeface="仿宋"/>
                <a:cs typeface="仿宋"/>
              </a:rPr>
              <a:t>。因此在每次执行完</a:t>
            </a:r>
            <a:r>
              <a:rPr lang="en-US" altLang="zh-TW" sz="1400" dirty="0">
                <a:latin typeface="仿宋"/>
                <a:ea typeface="仿宋"/>
                <a:cs typeface="仿宋"/>
              </a:rPr>
              <a:t>Flush</a:t>
            </a:r>
            <a:r>
              <a:rPr lang="zh-TW" altLang="en-US" sz="1400" dirty="0">
                <a:latin typeface="仿宋"/>
                <a:ea typeface="仿宋"/>
                <a:cs typeface="仿宋"/>
              </a:rPr>
              <a:t>操作之后，都会对当前</a:t>
            </a:r>
            <a:r>
              <a:rPr lang="en-US" altLang="zh-TW" sz="1400" dirty="0">
                <a:latin typeface="仿宋"/>
                <a:ea typeface="仿宋"/>
                <a:cs typeface="仿宋"/>
              </a:rPr>
              <a:t>Store</a:t>
            </a:r>
            <a:r>
              <a:rPr lang="zh-TW" altLang="en-US" sz="1400" dirty="0">
                <a:latin typeface="仿宋"/>
                <a:ea typeface="仿宋"/>
                <a:cs typeface="仿宋"/>
              </a:rPr>
              <a:t>中的文件数进行判断，一旦文件数＃ </a:t>
            </a:r>
            <a:r>
              <a:rPr lang="en-US" altLang="zh-TW" sz="1400" dirty="0">
                <a:latin typeface="仿宋"/>
                <a:ea typeface="仿宋"/>
                <a:cs typeface="仿宋"/>
              </a:rPr>
              <a:t>&gt; </a:t>
            </a:r>
            <a:r>
              <a:rPr lang="zh-TW" altLang="en-US" sz="1400" dirty="0">
                <a:latin typeface="仿宋"/>
                <a:ea typeface="仿宋"/>
                <a:cs typeface="仿宋"/>
              </a:rPr>
              <a:t>，就会触发</a:t>
            </a:r>
            <a:r>
              <a:rPr lang="en-US" altLang="zh-TW" sz="1400" dirty="0">
                <a:latin typeface="仿宋"/>
                <a:ea typeface="仿宋"/>
                <a:cs typeface="仿宋"/>
              </a:rPr>
              <a:t>compaction</a:t>
            </a:r>
            <a:r>
              <a:rPr lang="zh-TW" altLang="en-US" sz="1400" dirty="0">
                <a:latin typeface="仿宋"/>
                <a:ea typeface="仿宋"/>
                <a:cs typeface="仿宋"/>
              </a:rPr>
              <a:t>。需要说明的是，</a:t>
            </a:r>
            <a:r>
              <a:rPr lang="en-US" altLang="zh-TW" sz="1400" dirty="0">
                <a:latin typeface="仿宋"/>
                <a:ea typeface="仿宋"/>
                <a:cs typeface="仿宋"/>
              </a:rPr>
              <a:t>compaction</a:t>
            </a:r>
            <a:r>
              <a:rPr lang="zh-TW" altLang="en-US" sz="1400" dirty="0">
                <a:latin typeface="仿宋"/>
                <a:ea typeface="仿宋"/>
                <a:cs typeface="仿宋"/>
              </a:rPr>
              <a:t>都是以</a:t>
            </a:r>
            <a:r>
              <a:rPr lang="en-US" altLang="zh-TW" sz="1400" dirty="0">
                <a:latin typeface="仿宋"/>
                <a:ea typeface="仿宋"/>
                <a:cs typeface="仿宋"/>
              </a:rPr>
              <a:t>Store</a:t>
            </a:r>
            <a:r>
              <a:rPr lang="zh-TW" altLang="en-US" sz="1400" dirty="0">
                <a:latin typeface="仿宋"/>
                <a:ea typeface="仿宋"/>
                <a:cs typeface="仿宋"/>
              </a:rPr>
              <a:t>为单位进行的，而在</a:t>
            </a:r>
            <a:r>
              <a:rPr lang="en-US" altLang="zh-TW" sz="1400" dirty="0">
                <a:solidFill>
                  <a:srgbClr val="FF0000"/>
                </a:solidFill>
                <a:latin typeface="仿宋"/>
                <a:ea typeface="仿宋"/>
                <a:cs typeface="仿宋"/>
              </a:rPr>
              <a:t>Flush</a:t>
            </a:r>
            <a:r>
              <a:rPr lang="zh-TW" altLang="en-US" sz="1400" dirty="0">
                <a:solidFill>
                  <a:srgbClr val="FF0000"/>
                </a:solidFill>
                <a:latin typeface="仿宋"/>
                <a:ea typeface="仿宋"/>
                <a:cs typeface="仿宋"/>
              </a:rPr>
              <a:t>触发条件下，整个</a:t>
            </a:r>
            <a:r>
              <a:rPr lang="en-US" altLang="zh-TW" sz="1400" dirty="0">
                <a:solidFill>
                  <a:srgbClr val="FF0000"/>
                </a:solidFill>
                <a:latin typeface="仿宋"/>
                <a:ea typeface="仿宋"/>
                <a:cs typeface="仿宋"/>
              </a:rPr>
              <a:t>Region</a:t>
            </a:r>
            <a:r>
              <a:rPr lang="zh-TW" altLang="en-US" sz="1400" dirty="0">
                <a:solidFill>
                  <a:srgbClr val="FF0000"/>
                </a:solidFill>
                <a:latin typeface="仿宋"/>
                <a:ea typeface="仿宋"/>
                <a:cs typeface="仿宋"/>
              </a:rPr>
              <a:t>的所有</a:t>
            </a:r>
            <a:r>
              <a:rPr lang="en-US" altLang="zh-TW" sz="1400" dirty="0">
                <a:solidFill>
                  <a:srgbClr val="FF0000"/>
                </a:solidFill>
                <a:latin typeface="仿宋"/>
                <a:ea typeface="仿宋"/>
                <a:cs typeface="仿宋"/>
              </a:rPr>
              <a:t>Store</a:t>
            </a:r>
            <a:r>
              <a:rPr lang="zh-TW" altLang="en-US" sz="1400" dirty="0">
                <a:solidFill>
                  <a:srgbClr val="FF0000"/>
                </a:solidFill>
                <a:latin typeface="仿宋"/>
                <a:ea typeface="仿宋"/>
                <a:cs typeface="仿宋"/>
              </a:rPr>
              <a:t>都会执行</a:t>
            </a:r>
            <a:r>
              <a:rPr lang="en-US" altLang="zh-TW" sz="1400" dirty="0">
                <a:solidFill>
                  <a:srgbClr val="FF0000"/>
                </a:solidFill>
                <a:latin typeface="仿宋"/>
                <a:ea typeface="仿宋"/>
                <a:cs typeface="仿宋"/>
              </a:rPr>
              <a:t>compact</a:t>
            </a:r>
            <a:r>
              <a:rPr lang="zh-TW" altLang="en-US" sz="1400" dirty="0">
                <a:latin typeface="仿宋"/>
                <a:ea typeface="仿宋"/>
                <a:cs typeface="仿宋"/>
              </a:rPr>
              <a:t>，所以会在短时间内执行多次</a:t>
            </a:r>
            <a:r>
              <a:rPr lang="en-US" altLang="zh-TW" sz="1400" dirty="0">
                <a:latin typeface="仿宋"/>
                <a:ea typeface="仿宋"/>
                <a:cs typeface="仿宋"/>
              </a:rPr>
              <a:t>compaction</a:t>
            </a:r>
            <a:r>
              <a:rPr lang="zh-TW" altLang="en-US" sz="1400" dirty="0">
                <a:latin typeface="仿宋"/>
                <a:ea typeface="仿宋"/>
                <a:cs typeface="仿宋"/>
              </a:rPr>
              <a:t>。</a:t>
            </a:r>
          </a:p>
          <a:p>
            <a:pPr lvl="1"/>
            <a:endParaRPr lang="zh-TW" altLang="en-US" sz="1400" dirty="0">
              <a:latin typeface="仿宋"/>
              <a:ea typeface="仿宋"/>
              <a:cs typeface="仿宋"/>
            </a:endParaRPr>
          </a:p>
          <a:p>
            <a:pPr lvl="1"/>
            <a:r>
              <a:rPr lang="en-US" altLang="zh-TW" sz="1400" dirty="0">
                <a:latin typeface="仿宋"/>
                <a:ea typeface="仿宋"/>
                <a:cs typeface="仿宋"/>
              </a:rPr>
              <a:t>2. </a:t>
            </a:r>
            <a:r>
              <a:rPr lang="zh-TW" altLang="en-US" sz="1400" dirty="0">
                <a:latin typeface="仿宋"/>
                <a:ea typeface="仿宋"/>
                <a:cs typeface="仿宋"/>
              </a:rPr>
              <a:t>后台线程周期性检查：后台线程</a:t>
            </a:r>
            <a:r>
              <a:rPr lang="en-US" altLang="zh-TW" sz="1400" dirty="0" err="1">
                <a:latin typeface="仿宋"/>
                <a:ea typeface="仿宋"/>
                <a:cs typeface="仿宋"/>
              </a:rPr>
              <a:t>CompactionChecker</a:t>
            </a:r>
            <a:r>
              <a:rPr lang="zh-TW" altLang="en-US" sz="1400" dirty="0">
                <a:latin typeface="仿宋"/>
                <a:ea typeface="仿宋"/>
                <a:cs typeface="仿宋"/>
              </a:rPr>
              <a:t>定期触发检查是否需要执行</a:t>
            </a:r>
            <a:r>
              <a:rPr lang="en-US" altLang="zh-TW" sz="1400" dirty="0">
                <a:latin typeface="仿宋"/>
                <a:ea typeface="仿宋"/>
                <a:cs typeface="仿宋"/>
              </a:rPr>
              <a:t>compaction</a:t>
            </a:r>
            <a:r>
              <a:rPr lang="zh-TW" altLang="en-US" sz="1400" dirty="0">
                <a:latin typeface="仿宋"/>
                <a:ea typeface="仿宋"/>
                <a:cs typeface="仿宋"/>
              </a:rPr>
              <a:t>，检查周期为：</a:t>
            </a:r>
            <a:r>
              <a:rPr lang="en-US" altLang="zh-TW" sz="1400" dirty="0" err="1">
                <a:latin typeface="仿宋"/>
                <a:ea typeface="仿宋"/>
                <a:cs typeface="仿宋"/>
              </a:rPr>
              <a:t>hbase.server.thread.wakefrequency</a:t>
            </a:r>
            <a:r>
              <a:rPr lang="en-US" altLang="zh-TW" sz="1400" dirty="0">
                <a:latin typeface="仿宋"/>
                <a:ea typeface="仿宋"/>
                <a:cs typeface="仿宋"/>
              </a:rPr>
              <a:t>*</a:t>
            </a:r>
            <a:r>
              <a:rPr lang="en-US" altLang="zh-TW" sz="1400" dirty="0" err="1">
                <a:latin typeface="仿宋"/>
                <a:ea typeface="仿宋"/>
                <a:cs typeface="仿宋"/>
              </a:rPr>
              <a:t>hbase.server.compactchecker.interval.multiplier</a:t>
            </a:r>
            <a:r>
              <a:rPr lang="zh-TW" altLang="en-US" sz="1400" dirty="0">
                <a:latin typeface="仿宋"/>
                <a:ea typeface="仿宋"/>
                <a:cs typeface="仿宋"/>
              </a:rPr>
              <a:t>。和</a:t>
            </a:r>
            <a:r>
              <a:rPr lang="en-US" altLang="zh-TW" sz="1400" dirty="0">
                <a:latin typeface="仿宋"/>
                <a:ea typeface="仿宋"/>
                <a:cs typeface="仿宋"/>
              </a:rPr>
              <a:t>flush</a:t>
            </a:r>
            <a:r>
              <a:rPr lang="zh-TW" altLang="en-US" sz="1400" dirty="0">
                <a:latin typeface="仿宋"/>
                <a:ea typeface="仿宋"/>
                <a:cs typeface="仿宋"/>
              </a:rPr>
              <a:t>不同的是，该线程优先检查文件数＃是否大于，一旦大于就会触发</a:t>
            </a:r>
            <a:r>
              <a:rPr lang="en-US" altLang="zh-TW" sz="1400" dirty="0" smtClean="0">
                <a:latin typeface="仿宋"/>
                <a:ea typeface="仿宋"/>
                <a:cs typeface="仿宋"/>
              </a:rPr>
              <a:t>compaction</a:t>
            </a:r>
            <a:r>
              <a:rPr lang="zh-TW" altLang="en-US" sz="1400" dirty="0" smtClean="0">
                <a:latin typeface="仿宋"/>
                <a:ea typeface="仿宋"/>
                <a:cs typeface="仿宋"/>
              </a:rPr>
              <a:t>，</a:t>
            </a:r>
            <a:r>
              <a:rPr lang="zh-CN" altLang="en-US" sz="1400" dirty="0" smtClean="0">
                <a:latin typeface="仿宋"/>
                <a:ea typeface="仿宋"/>
                <a:cs typeface="仿宋"/>
              </a:rPr>
              <a:t>如果不满足，就检查是否满足</a:t>
            </a:r>
            <a:r>
              <a:rPr lang="en-US" altLang="zh-CN" sz="1400" dirty="0" smtClean="0">
                <a:latin typeface="仿宋"/>
                <a:ea typeface="仿宋"/>
                <a:cs typeface="仿宋"/>
              </a:rPr>
              <a:t>major</a:t>
            </a:r>
            <a:r>
              <a:rPr lang="zh-CN" altLang="en-US" sz="1400" dirty="0" smtClean="0">
                <a:latin typeface="仿宋"/>
                <a:ea typeface="仿宋"/>
                <a:cs typeface="仿宋"/>
              </a:rPr>
              <a:t> </a:t>
            </a:r>
            <a:r>
              <a:rPr lang="en-US" altLang="zh-CN" sz="1400" dirty="0" smtClean="0">
                <a:latin typeface="仿宋"/>
                <a:ea typeface="仿宋"/>
                <a:cs typeface="仿宋"/>
              </a:rPr>
              <a:t>compaction;</a:t>
            </a:r>
            <a:r>
              <a:rPr lang="zh-TW" altLang="en-US" sz="1400" dirty="0" smtClean="0">
                <a:latin typeface="仿宋"/>
                <a:ea typeface="仿宋"/>
                <a:cs typeface="仿宋"/>
              </a:rPr>
              <a:t>简单来说</a:t>
            </a:r>
            <a:r>
              <a:rPr lang="zh-TW" altLang="en-US" sz="1400" dirty="0">
                <a:latin typeface="仿宋"/>
                <a:ea typeface="仿宋"/>
                <a:cs typeface="仿宋"/>
              </a:rPr>
              <a:t>，如果当前</a:t>
            </a:r>
            <a:r>
              <a:rPr lang="en-US" altLang="zh-TW" sz="1400" dirty="0">
                <a:latin typeface="仿宋"/>
                <a:ea typeface="仿宋"/>
                <a:cs typeface="仿宋"/>
              </a:rPr>
              <a:t>store</a:t>
            </a:r>
            <a:r>
              <a:rPr lang="zh-TW" altLang="en-US" sz="1400" dirty="0">
                <a:latin typeface="仿宋"/>
                <a:ea typeface="仿宋"/>
                <a:cs typeface="仿宋"/>
              </a:rPr>
              <a:t>中</a:t>
            </a:r>
            <a:r>
              <a:rPr lang="en-US" altLang="zh-TW" sz="1400" dirty="0" err="1">
                <a:latin typeface="仿宋"/>
                <a:ea typeface="仿宋"/>
                <a:cs typeface="仿宋"/>
              </a:rPr>
              <a:t>hfile</a:t>
            </a:r>
            <a:r>
              <a:rPr lang="zh-TW" altLang="en-US" sz="1400" dirty="0">
                <a:latin typeface="仿宋"/>
                <a:ea typeface="仿宋"/>
                <a:cs typeface="仿宋"/>
              </a:rPr>
              <a:t>的最早更新时间早于某个值</a:t>
            </a:r>
            <a:r>
              <a:rPr lang="en-US" altLang="zh-TW" sz="1400" dirty="0" err="1">
                <a:latin typeface="仿宋"/>
                <a:ea typeface="仿宋"/>
                <a:cs typeface="仿宋"/>
              </a:rPr>
              <a:t>mcTime</a:t>
            </a:r>
            <a:r>
              <a:rPr lang="zh-TW" altLang="en-US" sz="1400" dirty="0">
                <a:latin typeface="仿宋"/>
                <a:ea typeface="仿宋"/>
                <a:cs typeface="仿宋"/>
              </a:rPr>
              <a:t>，就会触发</a:t>
            </a:r>
            <a:r>
              <a:rPr lang="en-US" altLang="zh-TW" sz="1400" dirty="0">
                <a:latin typeface="仿宋"/>
                <a:ea typeface="仿宋"/>
                <a:cs typeface="仿宋"/>
              </a:rPr>
              <a:t>major compaction</a:t>
            </a:r>
            <a:r>
              <a:rPr lang="zh-TW" altLang="en-US" sz="1400" dirty="0">
                <a:latin typeface="仿宋"/>
                <a:ea typeface="仿宋"/>
                <a:cs typeface="仿宋"/>
              </a:rPr>
              <a:t>，</a:t>
            </a:r>
            <a:r>
              <a:rPr lang="en-US" altLang="zh-TW" sz="1400" dirty="0" err="1">
                <a:latin typeface="仿宋"/>
                <a:ea typeface="仿宋"/>
                <a:cs typeface="仿宋"/>
              </a:rPr>
              <a:t>HBase</a:t>
            </a:r>
            <a:r>
              <a:rPr lang="zh-TW" altLang="en-US" sz="1400" dirty="0">
                <a:latin typeface="仿宋"/>
                <a:ea typeface="仿宋"/>
                <a:cs typeface="仿宋"/>
              </a:rPr>
              <a:t>预想通过这种机制定期删除过期数据。上文</a:t>
            </a:r>
            <a:r>
              <a:rPr lang="en-US" altLang="zh-TW" sz="1400" dirty="0" err="1">
                <a:latin typeface="仿宋"/>
                <a:ea typeface="仿宋"/>
                <a:cs typeface="仿宋"/>
              </a:rPr>
              <a:t>mcTime</a:t>
            </a:r>
            <a:r>
              <a:rPr lang="zh-TW" altLang="en-US" sz="1400" dirty="0">
                <a:latin typeface="仿宋"/>
                <a:ea typeface="仿宋"/>
                <a:cs typeface="仿宋"/>
              </a:rPr>
              <a:t>是一个浮动值，浮动区间默认为［</a:t>
            </a:r>
            <a:r>
              <a:rPr lang="en-US" altLang="zh-TW" sz="1400" dirty="0">
                <a:latin typeface="仿宋"/>
                <a:ea typeface="仿宋"/>
                <a:cs typeface="仿宋"/>
              </a:rPr>
              <a:t>7-7*0.2</a:t>
            </a:r>
            <a:r>
              <a:rPr lang="zh-TW" altLang="en-US" sz="1400" dirty="0">
                <a:latin typeface="仿宋"/>
                <a:ea typeface="仿宋"/>
                <a:cs typeface="仿宋"/>
              </a:rPr>
              <a:t>，</a:t>
            </a:r>
            <a:r>
              <a:rPr lang="en-US" altLang="zh-TW" sz="1400" dirty="0">
                <a:latin typeface="仿宋"/>
                <a:ea typeface="仿宋"/>
                <a:cs typeface="仿宋"/>
              </a:rPr>
              <a:t>7+7*0.2</a:t>
            </a:r>
            <a:r>
              <a:rPr lang="zh-TW" altLang="en-US" sz="1400" dirty="0">
                <a:latin typeface="仿宋"/>
                <a:ea typeface="仿宋"/>
                <a:cs typeface="仿宋"/>
              </a:rPr>
              <a:t>］，其中</a:t>
            </a:r>
            <a:r>
              <a:rPr lang="en-US" altLang="zh-TW" sz="1400" dirty="0">
                <a:latin typeface="仿宋"/>
                <a:ea typeface="仿宋"/>
                <a:cs typeface="仿宋"/>
              </a:rPr>
              <a:t>7</a:t>
            </a:r>
            <a:r>
              <a:rPr lang="zh-TW" altLang="en-US" sz="1400" dirty="0">
                <a:latin typeface="仿宋"/>
                <a:ea typeface="仿宋"/>
                <a:cs typeface="仿宋"/>
              </a:rPr>
              <a:t>为</a:t>
            </a:r>
            <a:r>
              <a:rPr lang="en-US" altLang="zh-TW" sz="1400" dirty="0" err="1">
                <a:latin typeface="仿宋"/>
                <a:ea typeface="仿宋"/>
                <a:cs typeface="仿宋"/>
              </a:rPr>
              <a:t>hbase.hregion.majorcompaction</a:t>
            </a:r>
            <a:r>
              <a:rPr lang="zh-TW" altLang="en-US" sz="1400" dirty="0">
                <a:latin typeface="仿宋"/>
                <a:ea typeface="仿宋"/>
                <a:cs typeface="仿宋"/>
              </a:rPr>
              <a:t>，</a:t>
            </a:r>
            <a:r>
              <a:rPr lang="en-US" altLang="zh-TW" sz="1400" dirty="0">
                <a:latin typeface="仿宋"/>
                <a:ea typeface="仿宋"/>
                <a:cs typeface="仿宋"/>
              </a:rPr>
              <a:t>0.2</a:t>
            </a:r>
            <a:r>
              <a:rPr lang="zh-TW" altLang="en-US" sz="1400" dirty="0">
                <a:latin typeface="仿宋"/>
                <a:ea typeface="仿宋"/>
                <a:cs typeface="仿宋"/>
              </a:rPr>
              <a:t>为</a:t>
            </a:r>
            <a:r>
              <a:rPr lang="en-US" altLang="zh-TW" sz="1400" dirty="0" err="1">
                <a:latin typeface="仿宋"/>
                <a:ea typeface="仿宋"/>
                <a:cs typeface="仿宋"/>
              </a:rPr>
              <a:t>hbase.hregion.majorcompaction.jitter</a:t>
            </a:r>
            <a:r>
              <a:rPr lang="zh-TW" altLang="en-US" sz="1400" dirty="0">
                <a:latin typeface="仿宋"/>
                <a:ea typeface="仿宋"/>
                <a:cs typeface="仿宋"/>
              </a:rPr>
              <a:t>，可见默认在</a:t>
            </a:r>
            <a:r>
              <a:rPr lang="en-US" altLang="zh-TW" sz="1400" dirty="0">
                <a:latin typeface="仿宋"/>
                <a:ea typeface="仿宋"/>
                <a:cs typeface="仿宋"/>
              </a:rPr>
              <a:t>7</a:t>
            </a:r>
            <a:r>
              <a:rPr lang="zh-TW" altLang="en-US" sz="1400" dirty="0">
                <a:latin typeface="仿宋"/>
                <a:ea typeface="仿宋"/>
                <a:cs typeface="仿宋"/>
              </a:rPr>
              <a:t>天左右就会执行一次</a:t>
            </a:r>
            <a:r>
              <a:rPr lang="en-US" altLang="zh-TW" sz="1400" dirty="0">
                <a:latin typeface="仿宋"/>
                <a:ea typeface="仿宋"/>
                <a:cs typeface="仿宋"/>
              </a:rPr>
              <a:t>major compaction</a:t>
            </a:r>
            <a:r>
              <a:rPr lang="zh-TW" altLang="en-US" sz="1400" dirty="0">
                <a:latin typeface="仿宋"/>
                <a:ea typeface="仿宋"/>
                <a:cs typeface="仿宋"/>
              </a:rPr>
              <a:t>。用户如果想禁用</a:t>
            </a:r>
            <a:r>
              <a:rPr lang="en-US" altLang="zh-TW" sz="1400" dirty="0">
                <a:latin typeface="仿宋"/>
                <a:ea typeface="仿宋"/>
                <a:cs typeface="仿宋"/>
              </a:rPr>
              <a:t>major compaction</a:t>
            </a:r>
            <a:r>
              <a:rPr lang="zh-TW" altLang="en-US" sz="1400" dirty="0">
                <a:latin typeface="仿宋"/>
                <a:ea typeface="仿宋"/>
                <a:cs typeface="仿宋"/>
              </a:rPr>
              <a:t>，只需要将参数</a:t>
            </a:r>
            <a:r>
              <a:rPr lang="en-US" altLang="zh-TW" sz="1400" dirty="0" err="1">
                <a:latin typeface="仿宋"/>
                <a:ea typeface="仿宋"/>
                <a:cs typeface="仿宋"/>
              </a:rPr>
              <a:t>hbase.hregion.majorcompaction</a:t>
            </a:r>
            <a:r>
              <a:rPr lang="zh-TW" altLang="en-US" sz="1400" dirty="0">
                <a:latin typeface="仿宋"/>
                <a:ea typeface="仿宋"/>
                <a:cs typeface="仿宋"/>
              </a:rPr>
              <a:t>设为</a:t>
            </a:r>
            <a:r>
              <a:rPr lang="en-US" altLang="zh-TW" sz="1400" dirty="0">
                <a:latin typeface="仿宋"/>
                <a:ea typeface="仿宋"/>
                <a:cs typeface="仿宋"/>
              </a:rPr>
              <a:t>0</a:t>
            </a:r>
          </a:p>
          <a:p>
            <a:pPr lvl="1"/>
            <a:endParaRPr lang="en-US" altLang="zh-CN" sz="1400" dirty="0">
              <a:latin typeface="仿宋"/>
              <a:ea typeface="仿宋"/>
              <a:cs typeface="仿宋"/>
            </a:endParaRPr>
          </a:p>
          <a:p>
            <a:pPr lvl="1"/>
            <a:r>
              <a:rPr lang="en-US" altLang="zh-CN" sz="1400" dirty="0">
                <a:latin typeface="仿宋"/>
                <a:ea typeface="仿宋"/>
                <a:cs typeface="仿宋"/>
              </a:rPr>
              <a:t>3. </a:t>
            </a:r>
            <a:r>
              <a:rPr lang="zh-CN" altLang="en-US" sz="1400" dirty="0">
                <a:latin typeface="仿宋"/>
                <a:ea typeface="仿宋"/>
                <a:cs typeface="仿宋"/>
              </a:rPr>
              <a:t>手动触发：一般来讲，手动触发</a:t>
            </a:r>
            <a:r>
              <a:rPr lang="en-US" altLang="zh-CN" sz="1400" dirty="0">
                <a:latin typeface="仿宋"/>
                <a:ea typeface="仿宋"/>
                <a:cs typeface="仿宋"/>
              </a:rPr>
              <a:t>compaction</a:t>
            </a:r>
            <a:r>
              <a:rPr lang="zh-CN" altLang="en-US" sz="1400" dirty="0">
                <a:latin typeface="仿宋"/>
                <a:ea typeface="仿宋"/>
                <a:cs typeface="仿宋"/>
              </a:rPr>
              <a:t>通常是为了执行</a:t>
            </a:r>
            <a:r>
              <a:rPr lang="en-US" altLang="zh-CN" sz="1400" dirty="0">
                <a:latin typeface="仿宋"/>
                <a:ea typeface="仿宋"/>
                <a:cs typeface="仿宋"/>
              </a:rPr>
              <a:t>major compaction</a:t>
            </a:r>
            <a:r>
              <a:rPr lang="zh-CN" altLang="en-US" sz="1400" dirty="0">
                <a:latin typeface="仿宋"/>
                <a:ea typeface="仿宋"/>
                <a:cs typeface="仿宋"/>
              </a:rPr>
              <a:t>，原因有三，其一是因为很多业务担心自动</a:t>
            </a:r>
            <a:r>
              <a:rPr lang="en-US" altLang="zh-CN" sz="1400" dirty="0">
                <a:latin typeface="仿宋"/>
                <a:ea typeface="仿宋"/>
                <a:cs typeface="仿宋"/>
              </a:rPr>
              <a:t>major compaction</a:t>
            </a:r>
            <a:r>
              <a:rPr lang="zh-CN" altLang="en-US" sz="1400" dirty="0">
                <a:latin typeface="仿宋"/>
                <a:ea typeface="仿宋"/>
                <a:cs typeface="仿宋"/>
              </a:rPr>
              <a:t>影响读写性能，因此会选择低峰期手动触发；其二也有可能是用户在执行完</a:t>
            </a:r>
            <a:r>
              <a:rPr lang="en-US" altLang="zh-CN" sz="1400" dirty="0">
                <a:latin typeface="仿宋"/>
                <a:ea typeface="仿宋"/>
                <a:cs typeface="仿宋"/>
              </a:rPr>
              <a:t>alter</a:t>
            </a:r>
            <a:r>
              <a:rPr lang="zh-CN" altLang="en-US" sz="1400" dirty="0">
                <a:latin typeface="仿宋"/>
                <a:ea typeface="仿宋"/>
                <a:cs typeface="仿宋"/>
              </a:rPr>
              <a:t>操作之后希望立刻生效，执行手动触发</a:t>
            </a:r>
            <a:r>
              <a:rPr lang="en-US" altLang="zh-CN" sz="1400" dirty="0">
                <a:latin typeface="仿宋"/>
                <a:ea typeface="仿宋"/>
                <a:cs typeface="仿宋"/>
              </a:rPr>
              <a:t>major compaction</a:t>
            </a:r>
            <a:r>
              <a:rPr lang="zh-CN" altLang="en-US" sz="1400" dirty="0">
                <a:latin typeface="仿宋"/>
                <a:ea typeface="仿宋"/>
                <a:cs typeface="仿宋"/>
              </a:rPr>
              <a:t>；其三是</a:t>
            </a:r>
            <a:r>
              <a:rPr lang="en-US" altLang="zh-CN" sz="1400" dirty="0" err="1">
                <a:latin typeface="仿宋"/>
                <a:ea typeface="仿宋"/>
                <a:cs typeface="仿宋"/>
              </a:rPr>
              <a:t>HBase</a:t>
            </a:r>
            <a:r>
              <a:rPr lang="zh-CN" altLang="en-US" sz="1400" dirty="0">
                <a:latin typeface="仿宋"/>
                <a:ea typeface="仿宋"/>
                <a:cs typeface="仿宋"/>
              </a:rPr>
              <a:t>管理员发现硬盘容量不够的情况下手动触发</a:t>
            </a:r>
            <a:r>
              <a:rPr lang="en-US" altLang="zh-CN" sz="1400" dirty="0">
                <a:latin typeface="仿宋"/>
                <a:ea typeface="仿宋"/>
                <a:cs typeface="仿宋"/>
              </a:rPr>
              <a:t>major compaction</a:t>
            </a:r>
            <a:r>
              <a:rPr lang="zh-CN" altLang="en-US" sz="1400" dirty="0">
                <a:latin typeface="仿宋"/>
                <a:ea typeface="仿宋"/>
                <a:cs typeface="仿宋"/>
              </a:rPr>
              <a:t>删除大量过期数据；无论哪种触发动机，一旦手动触发，</a:t>
            </a:r>
            <a:r>
              <a:rPr lang="en-US" altLang="zh-CN" sz="1400" dirty="0" err="1">
                <a:latin typeface="仿宋"/>
                <a:ea typeface="仿宋"/>
                <a:cs typeface="仿宋"/>
              </a:rPr>
              <a:t>HBase</a:t>
            </a:r>
            <a:r>
              <a:rPr lang="zh-CN" altLang="en-US" sz="1400" dirty="0">
                <a:latin typeface="仿宋"/>
                <a:ea typeface="仿宋"/>
                <a:cs typeface="仿宋"/>
              </a:rPr>
              <a:t>会不做很多自动化检查，直接执行合并。</a:t>
            </a:r>
          </a:p>
          <a:p>
            <a:endParaRPr lang="zh-CN" altLang="en-US" sz="1400" dirty="0">
              <a:latin typeface="仿宋"/>
              <a:ea typeface="仿宋"/>
              <a:cs typeface="仿宋"/>
            </a:endParaRPr>
          </a:p>
        </p:txBody>
      </p:sp>
    </p:spTree>
    <p:extLst>
      <p:ext uri="{BB962C8B-B14F-4D97-AF65-F5344CB8AC3E}">
        <p14:creationId xmlns:p14="http://schemas.microsoft.com/office/powerpoint/2010/main" val="61105310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Compaction</a:t>
            </a:r>
            <a:r>
              <a:rPr lang="zh-CN" altLang="en-US" dirty="0"/>
              <a:t>策略</a:t>
            </a:r>
          </a:p>
        </p:txBody>
      </p:sp>
      <p:sp>
        <p:nvSpPr>
          <p:cNvPr id="4" name="矩形 3"/>
          <p:cNvSpPr/>
          <p:nvPr/>
        </p:nvSpPr>
        <p:spPr>
          <a:xfrm>
            <a:off x="617823" y="1262489"/>
            <a:ext cx="10914879" cy="5193729"/>
          </a:xfrm>
          <a:prstGeom prst="rect">
            <a:avLst/>
          </a:prstGeom>
        </p:spPr>
        <p:txBody>
          <a:bodyPr wrap="square">
            <a:spAutoFit/>
          </a:bodyPr>
          <a:lstStyle/>
          <a:p>
            <a:pPr marL="285750" indent="-285750">
              <a:buFont typeface="Wingdings" charset="2"/>
              <a:buChar char="l"/>
            </a:pPr>
            <a:r>
              <a:rPr lang="en-US" altLang="zh-CN" dirty="0" err="1"/>
              <a:t>HBase</a:t>
            </a:r>
            <a:r>
              <a:rPr lang="zh-CN" altLang="en-US" dirty="0"/>
              <a:t>对于</a:t>
            </a:r>
            <a:r>
              <a:rPr lang="en-US" altLang="zh-CN" dirty="0"/>
              <a:t>compaction</a:t>
            </a:r>
            <a:r>
              <a:rPr lang="zh-CN" altLang="en-US" dirty="0"/>
              <a:t>的设计总是会追求一个平衡点，一方面需要保证</a:t>
            </a:r>
            <a:r>
              <a:rPr lang="en-US" altLang="zh-CN" dirty="0"/>
              <a:t>compaction</a:t>
            </a:r>
            <a:r>
              <a:rPr lang="zh-CN" altLang="en-US" dirty="0"/>
              <a:t>的基本效果，另一方面又不会带来严重的</a:t>
            </a:r>
            <a:r>
              <a:rPr lang="en-US" altLang="zh-CN" dirty="0"/>
              <a:t>IO</a:t>
            </a:r>
            <a:r>
              <a:rPr lang="zh-CN" altLang="en-US" dirty="0" smtClean="0"/>
              <a:t>压力</a:t>
            </a:r>
            <a:endParaRPr lang="en-US" altLang="zh-CN" dirty="0" smtClean="0"/>
          </a:p>
          <a:p>
            <a:endParaRPr lang="en-US" altLang="zh-CN" dirty="0"/>
          </a:p>
          <a:p>
            <a:pPr marL="285750" indent="-285750">
              <a:buFont typeface="Wingdings" charset="2"/>
              <a:buChar char="l"/>
            </a:pPr>
            <a:r>
              <a:rPr lang="zh-CN" altLang="en-US" dirty="0"/>
              <a:t>没有一种设计策略能够适用于所有应用场景或所有数据集</a:t>
            </a:r>
          </a:p>
          <a:p>
            <a:endParaRPr lang="en-US" altLang="zh-CN" dirty="0" smtClean="0"/>
          </a:p>
          <a:p>
            <a:pPr marL="285750" indent="-285750">
              <a:buFont typeface="Wingdings" charset="2"/>
              <a:buChar char="l"/>
            </a:pPr>
            <a:r>
              <a:rPr lang="zh-CN" altLang="en-US" dirty="0"/>
              <a:t>根据自己的应用场景以及数据集定制特定的</a:t>
            </a:r>
            <a:r>
              <a:rPr lang="en-US" altLang="zh-CN" dirty="0"/>
              <a:t>compaction</a:t>
            </a:r>
            <a:r>
              <a:rPr lang="zh-CN" altLang="en-US" dirty="0" smtClean="0"/>
              <a:t>策略</a:t>
            </a:r>
            <a:endParaRPr lang="en-US" altLang="zh-CN" dirty="0" smtClean="0"/>
          </a:p>
          <a:p>
            <a:pPr marL="285750" indent="-285750">
              <a:buFont typeface="Wingdings" charset="2"/>
              <a:buChar char="l"/>
            </a:pPr>
            <a:endParaRPr lang="en-US" altLang="zh-CN" dirty="0"/>
          </a:p>
          <a:p>
            <a:r>
              <a:rPr lang="zh-CN" altLang="en-US" dirty="0"/>
              <a:t>原则</a:t>
            </a:r>
            <a:r>
              <a:rPr lang="zh-CN" altLang="en-US" dirty="0" smtClean="0"/>
              <a:t>：</a:t>
            </a:r>
            <a:endParaRPr lang="en-US" altLang="zh-CN" dirty="0"/>
          </a:p>
          <a:p>
            <a:pPr marL="285750" indent="-285750">
              <a:lnSpc>
                <a:spcPct val="150000"/>
              </a:lnSpc>
              <a:buFont typeface="Wingdings" charset="2"/>
              <a:buChar char="Ø"/>
            </a:pPr>
            <a:r>
              <a:rPr lang="zh-CN" altLang="en-US" dirty="0" smtClean="0"/>
              <a:t>减</a:t>
            </a:r>
            <a:r>
              <a:rPr lang="zh-CN" altLang="en-US" dirty="0"/>
              <a:t>少参与</a:t>
            </a:r>
            <a:r>
              <a:rPr lang="en-US" altLang="zh-CN" dirty="0"/>
              <a:t>compaction</a:t>
            </a:r>
            <a:r>
              <a:rPr lang="zh-CN" altLang="en-US" dirty="0"/>
              <a:t>的文件数：这个很好理解，实现起来却比较麻烦，首先需要将文件根据</a:t>
            </a:r>
            <a:r>
              <a:rPr lang="en-US" altLang="zh-CN" dirty="0" err="1"/>
              <a:t>rowkey</a:t>
            </a:r>
            <a:r>
              <a:rPr lang="zh-CN" altLang="en-US" dirty="0"/>
              <a:t>、</a:t>
            </a:r>
            <a:r>
              <a:rPr lang="en-US" altLang="zh-CN" dirty="0"/>
              <a:t>version</a:t>
            </a:r>
            <a:r>
              <a:rPr lang="zh-CN" altLang="en-US" dirty="0"/>
              <a:t>或其他属性进行分割，再根据这些属性挑选部分重要的文件参与合并；另一方面，尽量不要合并那些大文件，减少参与合并的文件数。</a:t>
            </a:r>
          </a:p>
          <a:p>
            <a:pPr marL="285750" indent="-285750">
              <a:lnSpc>
                <a:spcPct val="150000"/>
              </a:lnSpc>
              <a:buFont typeface="Wingdings" charset="2"/>
              <a:buChar char="Ø"/>
            </a:pPr>
            <a:r>
              <a:rPr lang="zh-CN" altLang="en-US" dirty="0" smtClean="0"/>
              <a:t>不要合并那些不需要合并</a:t>
            </a:r>
            <a:r>
              <a:rPr lang="zh-CN" altLang="en-US" dirty="0"/>
              <a:t>的文件：比如</a:t>
            </a:r>
            <a:r>
              <a:rPr lang="en-US" altLang="zh-CN" dirty="0" err="1"/>
              <a:t>OpenTSDB</a:t>
            </a:r>
            <a:r>
              <a:rPr lang="zh-CN" altLang="en-US" dirty="0"/>
              <a:t>应用场景下的老数据，这些数据基本不会查询到，因此不进行合并也不会影响查询性能</a:t>
            </a:r>
          </a:p>
          <a:p>
            <a:pPr marL="285750" indent="-285750">
              <a:lnSpc>
                <a:spcPct val="150000"/>
              </a:lnSpc>
              <a:buFont typeface="Wingdings" charset="2"/>
              <a:buChar char="Ø"/>
            </a:pPr>
            <a:r>
              <a:rPr lang="zh-CN" altLang="en-US" dirty="0" smtClean="0"/>
              <a:t>小</a:t>
            </a:r>
            <a:r>
              <a:rPr lang="en-US" altLang="zh-CN" dirty="0" smtClean="0"/>
              <a:t>region</a:t>
            </a:r>
            <a:r>
              <a:rPr lang="zh-CN" altLang="en-US" dirty="0"/>
              <a:t>更有利于</a:t>
            </a:r>
            <a:r>
              <a:rPr lang="en-US" altLang="zh-CN" dirty="0"/>
              <a:t>compaction</a:t>
            </a:r>
            <a:r>
              <a:rPr lang="zh-CN" altLang="en-US" dirty="0"/>
              <a:t>：大</a:t>
            </a:r>
            <a:r>
              <a:rPr lang="en-US" altLang="zh-CN" dirty="0"/>
              <a:t>region</a:t>
            </a:r>
            <a:r>
              <a:rPr lang="zh-CN" altLang="en-US" dirty="0"/>
              <a:t>会生成大量文件，不利于</a:t>
            </a:r>
            <a:r>
              <a:rPr lang="en-US" altLang="zh-CN" dirty="0"/>
              <a:t>compaction</a:t>
            </a:r>
            <a:r>
              <a:rPr lang="zh-CN" altLang="en-US" dirty="0"/>
              <a:t>；相反，小</a:t>
            </a:r>
            <a:r>
              <a:rPr lang="en-US" altLang="zh-CN" dirty="0"/>
              <a:t>region</a:t>
            </a:r>
            <a:r>
              <a:rPr lang="zh-CN" altLang="en-US" dirty="0"/>
              <a:t>只会生成少量文件，这些文件合并不会引起很大的</a:t>
            </a:r>
            <a:r>
              <a:rPr lang="en-US" altLang="zh-CN" dirty="0"/>
              <a:t>IO</a:t>
            </a:r>
            <a:r>
              <a:rPr lang="zh-CN" altLang="en-US" dirty="0"/>
              <a:t>放</a:t>
            </a:r>
            <a:r>
              <a:rPr lang="zh-CN" altLang="en-US" dirty="0" smtClean="0"/>
              <a:t>大</a:t>
            </a:r>
            <a:endParaRPr lang="zh-CN" altLang="en-US" dirty="0"/>
          </a:p>
        </p:txBody>
      </p:sp>
    </p:spTree>
    <p:extLst>
      <p:ext uri="{BB962C8B-B14F-4D97-AF65-F5344CB8AC3E}">
        <p14:creationId xmlns:p14="http://schemas.microsoft.com/office/powerpoint/2010/main" val="16304518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Compaction</a:t>
            </a:r>
            <a:r>
              <a:rPr lang="zh-CN" altLang="en-US" dirty="0"/>
              <a:t>策略</a:t>
            </a:r>
            <a:endParaRPr kumimoji="1" lang="zh-CN" altLang="en-US" dirty="0"/>
          </a:p>
        </p:txBody>
      </p:sp>
      <p:sp>
        <p:nvSpPr>
          <p:cNvPr id="4" name="矩形 3"/>
          <p:cNvSpPr/>
          <p:nvPr/>
        </p:nvSpPr>
        <p:spPr>
          <a:xfrm>
            <a:off x="591287" y="1333534"/>
            <a:ext cx="10598180" cy="4275528"/>
          </a:xfrm>
          <a:prstGeom prst="rect">
            <a:avLst/>
          </a:prstGeom>
        </p:spPr>
        <p:txBody>
          <a:bodyPr wrap="square">
            <a:spAutoFit/>
          </a:bodyPr>
          <a:lstStyle/>
          <a:p>
            <a:pPr>
              <a:lnSpc>
                <a:spcPct val="150000"/>
              </a:lnSpc>
            </a:pPr>
            <a:r>
              <a:rPr lang="en-US" altLang="zh-CN" sz="1400" b="1" dirty="0">
                <a:latin typeface="仿宋"/>
                <a:ea typeface="仿宋"/>
                <a:cs typeface="仿宋"/>
              </a:rPr>
              <a:t>FIFO </a:t>
            </a:r>
            <a:r>
              <a:rPr lang="en-US" altLang="zh-CN" sz="1400" b="1" dirty="0" smtClean="0">
                <a:latin typeface="仿宋"/>
                <a:ea typeface="仿宋"/>
                <a:cs typeface="仿宋"/>
              </a:rPr>
              <a:t>Compaction</a:t>
            </a:r>
          </a:p>
          <a:p>
            <a:pPr marL="285750" indent="-285750">
              <a:lnSpc>
                <a:spcPct val="150000"/>
              </a:lnSpc>
              <a:buFont typeface="Wingdings" charset="2"/>
              <a:buChar char="l"/>
            </a:pPr>
            <a:r>
              <a:rPr lang="zh-CN" altLang="en-US" sz="1400" b="1" dirty="0" smtClean="0">
                <a:latin typeface="仿宋"/>
                <a:ea typeface="仿宋"/>
                <a:cs typeface="仿宋"/>
              </a:rPr>
              <a:t>收集过期的文件（</a:t>
            </a:r>
            <a:r>
              <a:rPr lang="en-US" altLang="zh-CN" sz="1400" dirty="0">
                <a:latin typeface="仿宋"/>
                <a:ea typeface="仿宋"/>
                <a:cs typeface="仿宋"/>
              </a:rPr>
              <a:t>files which have all cells </a:t>
            </a:r>
            <a:r>
              <a:rPr lang="en-US" altLang="zh-CN" sz="1400" dirty="0" smtClean="0">
                <a:latin typeface="仿宋"/>
                <a:ea typeface="仿宋"/>
                <a:cs typeface="仿宋"/>
              </a:rPr>
              <a:t>expired</a:t>
            </a:r>
            <a:r>
              <a:rPr lang="zh-CN" altLang="en-US" sz="1400" dirty="0" smtClean="0">
                <a:latin typeface="仿宋"/>
                <a:ea typeface="仿宋"/>
                <a:cs typeface="仿宋"/>
              </a:rPr>
              <a:t>）</a:t>
            </a:r>
            <a:r>
              <a:rPr lang="zh-CN" altLang="en-US" sz="1400" b="1" dirty="0" smtClean="0">
                <a:latin typeface="仿宋"/>
                <a:ea typeface="仿宋"/>
                <a:cs typeface="仿宋"/>
              </a:rPr>
              <a:t>并且删除，</a:t>
            </a:r>
            <a:endParaRPr lang="en-US" altLang="zh-CN" sz="1400" b="1" dirty="0" smtClean="0">
              <a:latin typeface="仿宋"/>
              <a:ea typeface="仿宋"/>
              <a:cs typeface="仿宋"/>
            </a:endParaRPr>
          </a:p>
          <a:p>
            <a:pPr marL="285750" indent="-285750">
              <a:lnSpc>
                <a:spcPct val="150000"/>
              </a:lnSpc>
              <a:buFont typeface="Wingdings" charset="2"/>
              <a:buChar char="l"/>
            </a:pPr>
            <a:r>
              <a:rPr lang="zh-CN" altLang="en-US" sz="1400" b="1" dirty="0" smtClean="0">
                <a:latin typeface="仿宋"/>
                <a:ea typeface="仿宋"/>
                <a:cs typeface="仿宋"/>
              </a:rPr>
              <a:t>要求</a:t>
            </a:r>
            <a:r>
              <a:rPr lang="en-US" altLang="zh-CN" sz="1400" b="1" dirty="0" smtClean="0">
                <a:latin typeface="仿宋"/>
                <a:ea typeface="仿宋"/>
                <a:cs typeface="仿宋"/>
              </a:rPr>
              <a:t>CF</a:t>
            </a:r>
            <a:r>
              <a:rPr lang="zh-CN" altLang="en-US" sz="1400" b="1" dirty="0" smtClean="0">
                <a:latin typeface="仿宋"/>
                <a:ea typeface="仿宋"/>
                <a:cs typeface="仿宋"/>
              </a:rPr>
              <a:t>一定要有</a:t>
            </a:r>
            <a:r>
              <a:rPr lang="en-US" altLang="zh-CN" sz="1400" b="1" dirty="0" smtClean="0">
                <a:latin typeface="仿宋"/>
                <a:ea typeface="仿宋"/>
                <a:cs typeface="仿宋"/>
              </a:rPr>
              <a:t>TTL</a:t>
            </a:r>
          </a:p>
          <a:p>
            <a:pPr>
              <a:lnSpc>
                <a:spcPct val="150000"/>
              </a:lnSpc>
            </a:pPr>
            <a:r>
              <a:rPr lang="zh-CN" altLang="en-US" sz="1400" b="1" dirty="0" smtClean="0">
                <a:latin typeface="仿宋"/>
                <a:ea typeface="仿宋"/>
                <a:cs typeface="仿宋"/>
              </a:rPr>
              <a:t>应用场景：</a:t>
            </a:r>
            <a:endParaRPr lang="en-US" altLang="zh-CN" sz="1400" b="1" dirty="0" smtClean="0">
              <a:latin typeface="仿宋"/>
              <a:ea typeface="仿宋"/>
              <a:cs typeface="仿宋"/>
            </a:endParaRPr>
          </a:p>
          <a:p>
            <a:pPr marL="342900" indent="-342900">
              <a:lnSpc>
                <a:spcPct val="150000"/>
              </a:lnSpc>
              <a:buAutoNum type="arabicPeriod"/>
            </a:pPr>
            <a:r>
              <a:rPr lang="zh-CN" altLang="en-US" sz="1400" b="1" dirty="0" smtClean="0">
                <a:latin typeface="仿宋"/>
                <a:ea typeface="仿宋"/>
                <a:cs typeface="仿宋"/>
              </a:rPr>
              <a:t>大量短时间存储</a:t>
            </a:r>
            <a:r>
              <a:rPr lang="zh-CN" altLang="en-US" sz="1400" b="1" dirty="0">
                <a:latin typeface="仿宋"/>
                <a:ea typeface="仿宋"/>
                <a:cs typeface="仿宋"/>
              </a:rPr>
              <a:t>的原始数据，比如推荐业务，上层业务只需要最近时间内用户的行为特征</a:t>
            </a:r>
            <a:r>
              <a:rPr lang="zh-CN" altLang="en-US" sz="1400" b="1" dirty="0" smtClean="0">
                <a:latin typeface="仿宋"/>
                <a:ea typeface="仿宋"/>
                <a:cs typeface="仿宋"/>
              </a:rPr>
              <a:t>，</a:t>
            </a:r>
            <a:endParaRPr lang="en-US" altLang="zh-CN" sz="1400" b="1" dirty="0" smtClean="0">
              <a:latin typeface="仿宋"/>
              <a:ea typeface="仿宋"/>
              <a:cs typeface="仿宋"/>
            </a:endParaRPr>
          </a:p>
          <a:p>
            <a:pPr>
              <a:lnSpc>
                <a:spcPct val="150000"/>
              </a:lnSpc>
            </a:pPr>
            <a:r>
              <a:rPr lang="zh-CN" altLang="en-US" sz="1400" b="1" dirty="0" smtClean="0">
                <a:latin typeface="仿宋"/>
                <a:ea typeface="仿宋"/>
                <a:cs typeface="仿宋"/>
              </a:rPr>
              <a:t>利用这些行为特征进行聚合为用户进行推荐。</a:t>
            </a:r>
            <a:endParaRPr lang="en-US" altLang="zh-CN" sz="1400" b="1" dirty="0" smtClean="0">
              <a:latin typeface="仿宋"/>
              <a:ea typeface="仿宋"/>
              <a:cs typeface="仿宋"/>
            </a:endParaRPr>
          </a:p>
          <a:p>
            <a:pPr>
              <a:lnSpc>
                <a:spcPct val="150000"/>
              </a:lnSpc>
            </a:pPr>
            <a:r>
              <a:rPr lang="en-US" altLang="zh-CN" sz="1400" b="1" dirty="0" smtClean="0">
                <a:latin typeface="仿宋"/>
                <a:ea typeface="仿宋"/>
                <a:cs typeface="仿宋"/>
              </a:rPr>
              <a:t>2.</a:t>
            </a:r>
            <a:r>
              <a:rPr lang="zh-CN" altLang="en-US" sz="1400" b="1" dirty="0" smtClean="0">
                <a:latin typeface="仿宋"/>
                <a:ea typeface="仿宋"/>
                <a:cs typeface="仿宋"/>
              </a:rPr>
              <a:t>  </a:t>
            </a:r>
            <a:r>
              <a:rPr lang="en-US" altLang="zh-CN" sz="1400" b="1" dirty="0" err="1" smtClean="0">
                <a:latin typeface="仿宋"/>
                <a:ea typeface="仿宋"/>
                <a:cs typeface="仿宋"/>
              </a:rPr>
              <a:t>Nginx</a:t>
            </a:r>
            <a:r>
              <a:rPr lang="zh-CN" altLang="en-US" sz="1400" b="1" dirty="0">
                <a:latin typeface="仿宋"/>
                <a:ea typeface="仿宋"/>
                <a:cs typeface="仿宋"/>
              </a:rPr>
              <a:t>日志，用户只需要存储最近几天的日志，方便查询某个用户最近一段时间的操作行为等等</a:t>
            </a:r>
            <a:endParaRPr lang="en-US" altLang="zh-CN" sz="1400" b="1" dirty="0" smtClean="0">
              <a:latin typeface="仿宋"/>
              <a:ea typeface="仿宋"/>
              <a:cs typeface="仿宋"/>
            </a:endParaRPr>
          </a:p>
          <a:p>
            <a:pPr>
              <a:lnSpc>
                <a:spcPct val="150000"/>
              </a:lnSpc>
            </a:pPr>
            <a:r>
              <a:rPr lang="en-US" altLang="zh-CN" sz="1400" dirty="0" smtClean="0">
                <a:latin typeface="仿宋"/>
                <a:ea typeface="仿宋"/>
                <a:cs typeface="仿宋"/>
              </a:rPr>
              <a:t>3. </a:t>
            </a:r>
            <a:r>
              <a:rPr lang="en-US" altLang="zh-CN" sz="1400" dirty="0">
                <a:latin typeface="仿宋"/>
                <a:ea typeface="仿宋"/>
                <a:cs typeface="仿宋"/>
              </a:rPr>
              <a:t>The column family MUST have non-default TTL. One of the use cases for this </a:t>
            </a:r>
            <a:r>
              <a:rPr lang="en-US" altLang="zh-CN" sz="1400" dirty="0" smtClean="0">
                <a:latin typeface="仿宋"/>
                <a:ea typeface="仿宋"/>
                <a:cs typeface="仿宋"/>
              </a:rPr>
              <a:t>policy </a:t>
            </a:r>
            <a:r>
              <a:rPr lang="en-US" altLang="zh-CN" sz="1400" dirty="0">
                <a:latin typeface="仿宋"/>
                <a:ea typeface="仿宋"/>
                <a:cs typeface="仿宋"/>
              </a:rPr>
              <a:t>is when we need to store raw data which will be post-processed </a:t>
            </a:r>
            <a:r>
              <a:rPr lang="en-US" altLang="zh-CN" sz="1400" dirty="0" smtClean="0">
                <a:latin typeface="仿宋"/>
                <a:ea typeface="仿宋"/>
                <a:cs typeface="仿宋"/>
              </a:rPr>
              <a:t>later</a:t>
            </a:r>
            <a:r>
              <a:rPr lang="zh-CN" altLang="en-US" sz="1400" dirty="0" smtClean="0">
                <a:latin typeface="仿宋"/>
                <a:ea typeface="仿宋"/>
                <a:cs typeface="仿宋"/>
              </a:rPr>
              <a:t> </a:t>
            </a:r>
            <a:r>
              <a:rPr lang="en-US" altLang="zh-CN" sz="1400" dirty="0" smtClean="0">
                <a:latin typeface="仿宋"/>
                <a:ea typeface="仿宋"/>
                <a:cs typeface="仿宋"/>
              </a:rPr>
              <a:t>and </a:t>
            </a:r>
            <a:r>
              <a:rPr lang="en-US" altLang="zh-CN" sz="1400" dirty="0">
                <a:latin typeface="仿宋"/>
                <a:ea typeface="仿宋"/>
                <a:cs typeface="仿宋"/>
              </a:rPr>
              <a:t>discarded completely after quite short period of time. Raw time-series vs. </a:t>
            </a:r>
            <a:r>
              <a:rPr lang="en-US" altLang="zh-CN" sz="1400" dirty="0" smtClean="0">
                <a:latin typeface="仿宋"/>
                <a:ea typeface="仿宋"/>
                <a:cs typeface="仿宋"/>
              </a:rPr>
              <a:t>time</a:t>
            </a:r>
            <a:r>
              <a:rPr lang="en-US" altLang="zh-CN" sz="1400" dirty="0">
                <a:latin typeface="仿宋"/>
                <a:ea typeface="仿宋"/>
                <a:cs typeface="仿宋"/>
              </a:rPr>
              <a:t>-based roll up aggregates and compacted time-series. We collect raw time-</a:t>
            </a:r>
            <a:r>
              <a:rPr lang="en-US" altLang="zh-CN" sz="1400" dirty="0" smtClean="0">
                <a:latin typeface="仿宋"/>
                <a:ea typeface="仿宋"/>
                <a:cs typeface="仿宋"/>
              </a:rPr>
              <a:t>series</a:t>
            </a:r>
            <a:r>
              <a:rPr lang="zh-CN" altLang="zh-CN" sz="1400" dirty="0" smtClean="0">
                <a:latin typeface="仿宋"/>
                <a:ea typeface="仿宋"/>
                <a:cs typeface="仿宋"/>
              </a:rPr>
              <a:t> </a:t>
            </a:r>
            <a:r>
              <a:rPr lang="en-US" altLang="zh-CN" sz="1400" dirty="0" smtClean="0">
                <a:latin typeface="仿宋"/>
                <a:ea typeface="仿宋"/>
                <a:cs typeface="仿宋"/>
              </a:rPr>
              <a:t>and </a:t>
            </a:r>
            <a:r>
              <a:rPr lang="en-US" altLang="zh-CN" sz="1400" dirty="0">
                <a:latin typeface="仿宋"/>
                <a:ea typeface="仿宋"/>
                <a:cs typeface="仿宋"/>
              </a:rPr>
              <a:t>store them into CF with FIFO compaction policy, periodically we run task </a:t>
            </a:r>
            <a:r>
              <a:rPr lang="en-US" altLang="zh-CN" sz="1400" dirty="0" smtClean="0">
                <a:latin typeface="仿宋"/>
                <a:ea typeface="仿宋"/>
                <a:cs typeface="仿宋"/>
              </a:rPr>
              <a:t>which </a:t>
            </a:r>
            <a:r>
              <a:rPr lang="en-US" altLang="zh-CN" sz="1400" dirty="0">
                <a:latin typeface="仿宋"/>
                <a:ea typeface="仿宋"/>
                <a:cs typeface="仿宋"/>
              </a:rPr>
              <a:t>creates roll up aggregates and compacts time-series, the original raw data </a:t>
            </a:r>
            <a:r>
              <a:rPr lang="en-US" altLang="zh-CN" sz="1400" dirty="0" smtClean="0">
                <a:latin typeface="仿宋"/>
                <a:ea typeface="仿宋"/>
                <a:cs typeface="仿宋"/>
              </a:rPr>
              <a:t>can </a:t>
            </a:r>
            <a:r>
              <a:rPr lang="en-US" altLang="zh-CN" sz="1400" dirty="0">
                <a:latin typeface="仿宋"/>
                <a:ea typeface="仿宋"/>
                <a:cs typeface="仿宋"/>
              </a:rPr>
              <a:t>be discarded after that.</a:t>
            </a:r>
          </a:p>
          <a:p>
            <a:pPr>
              <a:lnSpc>
                <a:spcPct val="150000"/>
              </a:lnSpc>
            </a:pPr>
            <a:endParaRPr lang="zh-CN" altLang="en-US" sz="1400" dirty="0">
              <a:latin typeface="仿宋"/>
              <a:ea typeface="仿宋"/>
              <a:cs typeface="仿宋"/>
            </a:endParaRPr>
          </a:p>
        </p:txBody>
      </p:sp>
    </p:spTree>
    <p:extLst>
      <p:ext uri="{BB962C8B-B14F-4D97-AF65-F5344CB8AC3E}">
        <p14:creationId xmlns:p14="http://schemas.microsoft.com/office/powerpoint/2010/main" val="19983887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Compaction</a:t>
            </a:r>
            <a:r>
              <a:rPr lang="zh-CN" altLang="en-US" dirty="0"/>
              <a:t>策略</a:t>
            </a:r>
            <a:endParaRPr kumimoji="1" lang="zh-CN" altLang="en-US" dirty="0"/>
          </a:p>
        </p:txBody>
      </p:sp>
      <p:sp>
        <p:nvSpPr>
          <p:cNvPr id="6" name="矩形 5"/>
          <p:cNvSpPr/>
          <p:nvPr/>
        </p:nvSpPr>
        <p:spPr>
          <a:xfrm>
            <a:off x="588147" y="1593110"/>
            <a:ext cx="11024643" cy="3416320"/>
          </a:xfrm>
          <a:prstGeom prst="rect">
            <a:avLst/>
          </a:prstGeom>
        </p:spPr>
        <p:txBody>
          <a:bodyPr wrap="square">
            <a:spAutoFit/>
          </a:bodyPr>
          <a:lstStyle/>
          <a:p>
            <a:r>
              <a:rPr lang="en-US" altLang="zh-CN" dirty="0" err="1"/>
              <a:t>ExploringCompactionPolicy</a:t>
            </a:r>
            <a:endParaRPr lang="zh-CN" altLang="en-US" dirty="0"/>
          </a:p>
          <a:p>
            <a:endParaRPr lang="en-US" altLang="zh-CN" dirty="0" smtClean="0"/>
          </a:p>
          <a:p>
            <a:r>
              <a:rPr lang="zh-CN" altLang="en-US" dirty="0" smtClean="0"/>
              <a:t>记录下</a:t>
            </a:r>
            <a:r>
              <a:rPr lang="zh-CN" altLang="en-US" dirty="0"/>
              <a:t>所有合适的文件集合，并在这些文件集合中寻找最优解。最优解可以理解为：待合并文件数最多或者待合并文件数相同的情况下文件大小较小，这样有利于减少</a:t>
            </a:r>
            <a:r>
              <a:rPr lang="en-US" altLang="zh-CN" dirty="0"/>
              <a:t>compaction</a:t>
            </a:r>
            <a:r>
              <a:rPr lang="zh-CN" altLang="en-US" dirty="0"/>
              <a:t>带来的</a:t>
            </a:r>
            <a:r>
              <a:rPr lang="en-US" altLang="zh-CN" dirty="0"/>
              <a:t>IO</a:t>
            </a:r>
            <a:r>
              <a:rPr lang="zh-CN" altLang="en-US" dirty="0"/>
              <a:t>消耗</a:t>
            </a:r>
            <a:r>
              <a:rPr lang="zh-CN" altLang="en-US" dirty="0" smtClean="0"/>
              <a:t>。</a:t>
            </a:r>
            <a:endParaRPr lang="en-US" altLang="zh-CN" dirty="0" smtClean="0"/>
          </a:p>
          <a:p>
            <a:endParaRPr lang="en-US" altLang="zh-CN" dirty="0" smtClean="0"/>
          </a:p>
          <a:p>
            <a:r>
              <a:rPr lang="zh-CN" altLang="en-US" dirty="0" smtClean="0"/>
              <a:t>场景：</a:t>
            </a:r>
            <a:endParaRPr lang="en-US" altLang="zh-CN" dirty="0"/>
          </a:p>
          <a:p>
            <a:r>
              <a:rPr lang="en-US" altLang="zh-CN" dirty="0"/>
              <a:t>One situation where the </a:t>
            </a:r>
            <a:r>
              <a:rPr lang="en-US" altLang="zh-CN" dirty="0" err="1"/>
              <a:t>ExploringCompactionPolicy</a:t>
            </a:r>
            <a:r>
              <a:rPr lang="en-US" altLang="zh-CN" dirty="0"/>
              <a:t> works especially well is when you are bulk-loading data and the bulk loads create larger </a:t>
            </a:r>
            <a:r>
              <a:rPr lang="en-US" altLang="zh-CN" dirty="0" err="1"/>
              <a:t>StoreFiles</a:t>
            </a:r>
            <a:r>
              <a:rPr lang="en-US" altLang="zh-CN" dirty="0"/>
              <a:t> than the </a:t>
            </a:r>
            <a:r>
              <a:rPr lang="en-US" altLang="zh-CN" dirty="0" err="1"/>
              <a:t>StoreFiles</a:t>
            </a:r>
            <a:r>
              <a:rPr lang="en-US" altLang="zh-CN" dirty="0"/>
              <a:t> which are holding data older than the bulk-loaded data. This can "trick" </a:t>
            </a:r>
            <a:r>
              <a:rPr lang="en-US" altLang="zh-CN" dirty="0" err="1"/>
              <a:t>HBase</a:t>
            </a:r>
            <a:r>
              <a:rPr lang="en-US" altLang="zh-CN" dirty="0"/>
              <a:t> into choosing to perform a major compaction each time a compaction is needed, and cause a lot of extra overhead. With the </a:t>
            </a:r>
            <a:r>
              <a:rPr lang="en-US" altLang="zh-CN" dirty="0" err="1"/>
              <a:t>ExploringCompactionPolicy</a:t>
            </a:r>
            <a:r>
              <a:rPr lang="en-US" altLang="zh-CN" dirty="0"/>
              <a:t>, major compactions happen much less frequently because minor compactions are more efficient.</a:t>
            </a:r>
            <a:endParaRPr lang="zh-CN" altLang="en-US" dirty="0"/>
          </a:p>
          <a:p>
            <a:endParaRPr lang="zh-CN" altLang="en-US" dirty="0"/>
          </a:p>
        </p:txBody>
      </p:sp>
    </p:spTree>
    <p:extLst>
      <p:ext uri="{BB962C8B-B14F-4D97-AF65-F5344CB8AC3E}">
        <p14:creationId xmlns:p14="http://schemas.microsoft.com/office/powerpoint/2010/main" val="4331196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rtlCol="0"/>
          <a:lstStyle/>
          <a:p>
            <a:pPr rtl="0"/>
            <a:r>
              <a:rPr lang="en-US" altLang="zh-CN" dirty="0" err="1" smtClean="0">
                <a:cs typeface="Segoe UI Light" panose="020B0502040204020203" pitchFamily="34" charset="0"/>
              </a:rPr>
              <a:t>HBase</a:t>
            </a:r>
            <a:r>
              <a:rPr lang="zh-CN" altLang="en-US" dirty="0" smtClean="0">
                <a:cs typeface="Segoe UI Light" panose="020B0502040204020203" pitchFamily="34" charset="0"/>
              </a:rPr>
              <a:t>的数据模型</a:t>
            </a:r>
            <a:endParaRPr lang="zh-CN" altLang="en-US" dirty="0">
              <a:cs typeface="Segoe UI Light" panose="020B0502040204020203" pitchFamily="34" charset="0"/>
            </a:endParaRPr>
          </a:p>
        </p:txBody>
      </p:sp>
      <p:sp>
        <p:nvSpPr>
          <p:cNvPr id="25" name="内容占位符 17"/>
          <p:cNvSpPr txBox="1">
            <a:spLocks/>
          </p:cNvSpPr>
          <p:nvPr/>
        </p:nvSpPr>
        <p:spPr>
          <a:xfrm>
            <a:off x="541609" y="1455491"/>
            <a:ext cx="5110161"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rtl="0">
              <a:spcAft>
                <a:spcPts val="2000"/>
              </a:spcAft>
              <a:buNone/>
            </a:pPr>
            <a:endParaRPr lang="zh-CN" altLang="en-US" dirty="0">
              <a:latin typeface="微软雅黑" panose="020B0503020204020204" pitchFamily="34" charset="-122"/>
              <a:ea typeface="微软雅黑" panose="020B0503020204020204" pitchFamily="34" charset="-122"/>
              <a:cs typeface="Segoe UI" panose="020B0502040204020203" pitchFamily="34" charset="0"/>
            </a:endParaRPr>
          </a:p>
        </p:txBody>
      </p:sp>
      <p:grpSp>
        <p:nvGrpSpPr>
          <p:cNvPr id="18" name="组 17" descr="带有编号 1（表示第 1 步）的小圆圈"/>
          <p:cNvGrpSpPr/>
          <p:nvPr/>
        </p:nvGrpSpPr>
        <p:grpSpPr bwMode="blackWhite">
          <a:xfrm>
            <a:off x="541609" y="3167296"/>
            <a:ext cx="558179" cy="409838"/>
            <a:chOff x="6953426" y="711274"/>
            <a:chExt cx="558179" cy="409838"/>
          </a:xfrm>
        </p:grpSpPr>
        <p:sp>
          <p:nvSpPr>
            <p:cNvPr id="19" name="椭圆形 18" descr="小圆圈"/>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dirty="0">
                <a:latin typeface="微软雅黑" panose="020B0503020204020204" pitchFamily="34" charset="-122"/>
              </a:endParaRPr>
            </a:p>
          </p:txBody>
        </p:sp>
        <p:sp>
          <p:nvSpPr>
            <p:cNvPr id="20" name="文本框 19" descr="编号 1"/>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en-US" altLang="zh-CN" dirty="0" smtClean="0">
                  <a:solidFill>
                    <a:schemeClr val="bg1"/>
                  </a:solidFill>
                  <a:latin typeface="+mn-ea"/>
                  <a:cs typeface="Segoe UI Semibold" panose="020B0702040204020203" pitchFamily="34" charset="0"/>
                </a:rPr>
                <a:t>5</a:t>
              </a:r>
              <a:endParaRPr lang="zh-CN" altLang="en-US" dirty="0">
                <a:solidFill>
                  <a:schemeClr val="bg1"/>
                </a:solidFill>
                <a:latin typeface="+mn-ea"/>
                <a:cs typeface="Segoe UI Semibold" panose="020B0702040204020203" pitchFamily="34" charset="0"/>
              </a:endParaRPr>
            </a:p>
          </p:txBody>
        </p:sp>
      </p:grpSp>
      <p:sp>
        <p:nvSpPr>
          <p:cNvPr id="21" name="内容占位符 17"/>
          <p:cNvSpPr txBox="1">
            <a:spLocks/>
          </p:cNvSpPr>
          <p:nvPr/>
        </p:nvSpPr>
        <p:spPr>
          <a:xfrm>
            <a:off x="1056513" y="2023504"/>
            <a:ext cx="10680562" cy="627635"/>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endParaRPr lang="zh-CN" altLang="en-US" sz="1800" dirty="0">
              <a:solidFill>
                <a:prstClr val="black">
                  <a:lumMod val="75000"/>
                  <a:lumOff val="25000"/>
                </a:prstClr>
              </a:solidFill>
              <a:latin typeface="微软雅黑" panose="020B0503020204020204" pitchFamily="34" charset="-122"/>
              <a:ea typeface="微软雅黑" panose="020B0503020204020204" pitchFamily="34" charset="-122"/>
              <a:cs typeface="Segoe UI"/>
            </a:endParaRPr>
          </a:p>
        </p:txBody>
      </p:sp>
      <p:grpSp>
        <p:nvGrpSpPr>
          <p:cNvPr id="33" name="组 32" descr="带有编号 2（表示第 2 步）的小圆圈"/>
          <p:cNvGrpSpPr/>
          <p:nvPr/>
        </p:nvGrpSpPr>
        <p:grpSpPr bwMode="blackWhite">
          <a:xfrm>
            <a:off x="521207" y="4338225"/>
            <a:ext cx="558179" cy="409838"/>
            <a:chOff x="6953426" y="711274"/>
            <a:chExt cx="558179" cy="409838"/>
          </a:xfrm>
        </p:grpSpPr>
        <p:sp>
          <p:nvSpPr>
            <p:cNvPr id="34" name="椭圆形 33" descr="小圆圈"/>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dirty="0">
                <a:latin typeface="微软雅黑" panose="020B0503020204020204" pitchFamily="34" charset="-122"/>
              </a:endParaRPr>
            </a:p>
          </p:txBody>
        </p:sp>
        <p:sp>
          <p:nvSpPr>
            <p:cNvPr id="35" name="文本框 34" descr="编号 2"/>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en-US" altLang="zh-CN" dirty="0" smtClean="0">
                  <a:solidFill>
                    <a:schemeClr val="bg1"/>
                  </a:solidFill>
                  <a:latin typeface="+mn-ea"/>
                  <a:cs typeface="Segoe UI Semibold" panose="020B0702040204020203" pitchFamily="34" charset="0"/>
                </a:rPr>
                <a:t>6</a:t>
              </a:r>
              <a:endParaRPr lang="zh-CN" altLang="en-US" dirty="0">
                <a:solidFill>
                  <a:schemeClr val="bg1"/>
                </a:solidFill>
                <a:latin typeface="+mn-ea"/>
                <a:cs typeface="Segoe UI Semibold" panose="020B0702040204020203" pitchFamily="34" charset="0"/>
              </a:endParaRPr>
            </a:p>
          </p:txBody>
        </p:sp>
      </p:grpSp>
      <p:sp>
        <p:nvSpPr>
          <p:cNvPr id="32" name="内容占位符 17"/>
          <p:cNvSpPr txBox="1">
            <a:spLocks/>
          </p:cNvSpPr>
          <p:nvPr/>
        </p:nvSpPr>
        <p:spPr>
          <a:xfrm>
            <a:off x="1056513" y="4162572"/>
            <a:ext cx="4504252" cy="76114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rtl="0">
              <a:spcAft>
                <a:spcPts val="600"/>
              </a:spcAft>
              <a:buNone/>
              <a:defRPr/>
            </a:pPr>
            <a:endParaRPr lang="zh-CN" altLang="en-US" dirty="0">
              <a:solidFill>
                <a:prstClr val="black">
                  <a:lumMod val="75000"/>
                  <a:lumOff val="25000"/>
                </a:prstClr>
              </a:solidFill>
              <a:latin typeface="微软雅黑" panose="020B0503020204020204" pitchFamily="34" charset="-122"/>
              <a:ea typeface="微软雅黑" panose="020B0503020204020204" pitchFamily="34" charset="-122"/>
              <a:cs typeface="Segoe UI"/>
            </a:endParaRPr>
          </a:p>
        </p:txBody>
      </p:sp>
      <p:sp>
        <p:nvSpPr>
          <p:cNvPr id="5" name="矩形 4"/>
          <p:cNvSpPr/>
          <p:nvPr/>
        </p:nvSpPr>
        <p:spPr>
          <a:xfrm>
            <a:off x="603195" y="1287110"/>
            <a:ext cx="10996622" cy="584775"/>
          </a:xfrm>
          <a:prstGeom prst="rect">
            <a:avLst/>
          </a:prstGeom>
        </p:spPr>
        <p:txBody>
          <a:bodyPr wrap="square">
            <a:spAutoFit/>
          </a:bodyPr>
          <a:lstStyle/>
          <a:p>
            <a:r>
              <a:rPr lang="en-US" altLang="zh-CN" sz="1600" dirty="0" err="1">
                <a:latin typeface="仿宋" panose="02010609060101010101" pitchFamily="49" charset="-122"/>
                <a:ea typeface="仿宋" panose="02010609060101010101" pitchFamily="49" charset="-122"/>
              </a:rPr>
              <a:t>HBase</a:t>
            </a:r>
            <a:r>
              <a:rPr lang="zh-CN" altLang="en-US" sz="1600" dirty="0">
                <a:latin typeface="仿宋" panose="02010609060101010101" pitchFamily="49" charset="-122"/>
                <a:ea typeface="仿宋" panose="02010609060101010101" pitchFamily="49" charset="-122"/>
              </a:rPr>
              <a:t>的</a:t>
            </a:r>
            <a:r>
              <a:rPr lang="zh-CN" altLang="en-US" sz="1600" dirty="0" smtClean="0">
                <a:latin typeface="仿宋" panose="02010609060101010101" pitchFamily="49" charset="-122"/>
                <a:ea typeface="仿宋" panose="02010609060101010101" pitchFamily="49" charset="-122"/>
              </a:rPr>
              <a:t>数据模型是由</a:t>
            </a:r>
            <a:r>
              <a:rPr lang="zh-CN" altLang="en-US" sz="1600" dirty="0">
                <a:latin typeface="仿宋" panose="02010609060101010101" pitchFamily="49" charset="-122"/>
                <a:ea typeface="仿宋" panose="02010609060101010101" pitchFamily="49" charset="-122"/>
              </a:rPr>
              <a:t>一张张的表组成，每一张表里也有数据行和列，但是在</a:t>
            </a:r>
            <a:r>
              <a:rPr lang="en-US" altLang="zh-CN" sz="1600" dirty="0" err="1">
                <a:latin typeface="仿宋" panose="02010609060101010101" pitchFamily="49" charset="-122"/>
                <a:ea typeface="仿宋" panose="02010609060101010101" pitchFamily="49" charset="-122"/>
              </a:rPr>
              <a:t>HBase</a:t>
            </a:r>
            <a:r>
              <a:rPr lang="zh-CN" altLang="en-US" sz="1600" dirty="0">
                <a:latin typeface="仿宋" panose="02010609060101010101" pitchFamily="49" charset="-122"/>
                <a:ea typeface="仿宋" panose="02010609060101010101" pitchFamily="49" charset="-122"/>
              </a:rPr>
              <a:t>数据库中的行和列又和关系型数据库的稍有不同</a:t>
            </a:r>
            <a:r>
              <a:rPr lang="zh-CN" altLang="en-US" sz="1600" dirty="0" smtClean="0">
                <a:latin typeface="华文细黑" panose="02010600040101010101" pitchFamily="2" charset="-122"/>
                <a:ea typeface="华文细黑" panose="02010600040101010101" pitchFamily="2" charset="-122"/>
              </a:rPr>
              <a:t>。</a:t>
            </a:r>
            <a:endParaRPr lang="zh-CN" altLang="en-US" sz="1600" dirty="0">
              <a:latin typeface="华文细黑" panose="02010600040101010101" pitchFamily="2" charset="-122"/>
              <a:ea typeface="华文细黑" panose="02010600040101010101" pitchFamily="2" charset="-122"/>
            </a:endParaRPr>
          </a:p>
        </p:txBody>
      </p:sp>
      <p:sp>
        <p:nvSpPr>
          <p:cNvPr id="2" name="矩形 1"/>
          <p:cNvSpPr/>
          <p:nvPr/>
        </p:nvSpPr>
        <p:spPr>
          <a:xfrm>
            <a:off x="1278939" y="3167295"/>
            <a:ext cx="10458136" cy="792525"/>
          </a:xfrm>
          <a:prstGeom prst="rect">
            <a:avLst/>
          </a:prstGeom>
        </p:spPr>
        <p:txBody>
          <a:bodyPr wrap="square">
            <a:spAutoFit/>
          </a:bodyPr>
          <a:lstStyle/>
          <a:p>
            <a:pPr>
              <a:lnSpc>
                <a:spcPct val="150000"/>
              </a:lnSpc>
            </a:pPr>
            <a:r>
              <a:rPr lang="zh-CN" altLang="en-US" dirty="0" smtClean="0">
                <a:solidFill>
                  <a:schemeClr val="accent2">
                    <a:lumMod val="75000"/>
                  </a:schemeClr>
                </a:solidFill>
              </a:rPr>
              <a:t>单元</a:t>
            </a:r>
            <a:r>
              <a:rPr lang="en-US" altLang="zh-CN" dirty="0">
                <a:solidFill>
                  <a:schemeClr val="accent2">
                    <a:lumMod val="75000"/>
                  </a:schemeClr>
                </a:solidFill>
              </a:rPr>
              <a:t>(Cell): </a:t>
            </a:r>
            <a:r>
              <a:rPr lang="zh-CN" altLang="en-US" sz="1400" dirty="0"/>
              <a:t>每一个 行键，列族和列标识共同组成一个单元，存储在单元里的数据称为单元数据，单元和单元数据也没有特定的数据类型，以二进制字节来存储。 </a:t>
            </a:r>
          </a:p>
        </p:txBody>
      </p:sp>
      <p:sp>
        <p:nvSpPr>
          <p:cNvPr id="6" name="矩形 5"/>
          <p:cNvSpPr/>
          <p:nvPr/>
        </p:nvSpPr>
        <p:spPr>
          <a:xfrm>
            <a:off x="1278939" y="4292303"/>
            <a:ext cx="10438444" cy="1115690"/>
          </a:xfrm>
          <a:prstGeom prst="rect">
            <a:avLst/>
          </a:prstGeom>
        </p:spPr>
        <p:txBody>
          <a:bodyPr wrap="square">
            <a:spAutoFit/>
          </a:bodyPr>
          <a:lstStyle/>
          <a:p>
            <a:pPr>
              <a:lnSpc>
                <a:spcPct val="150000"/>
              </a:lnSpc>
            </a:pPr>
            <a:r>
              <a:rPr lang="zh-CN" altLang="en-US" dirty="0">
                <a:solidFill>
                  <a:schemeClr val="accent2">
                    <a:lumMod val="75000"/>
                  </a:schemeClr>
                </a:solidFill>
              </a:rPr>
              <a:t>时间戳</a:t>
            </a:r>
            <a:r>
              <a:rPr lang="en-US" altLang="zh-CN" dirty="0">
                <a:solidFill>
                  <a:schemeClr val="accent2">
                    <a:lumMod val="75000"/>
                  </a:schemeClr>
                </a:solidFill>
              </a:rPr>
              <a:t>(Timestamp): </a:t>
            </a:r>
            <a:r>
              <a:rPr lang="zh-CN" altLang="en-US" sz="1400" dirty="0"/>
              <a:t>默认下每一个单元中的数据插入时都会用时间戳来进行版本标识。读取单元数据时，如果时间戳没有被指定，则默认返回最新的数据，写入新的单元数据时，如果没有设置时间戳，默认使用当前时间。每一个列族的单元数据的版本数量都被</a:t>
            </a:r>
            <a:r>
              <a:rPr lang="en-US" altLang="zh-CN" sz="1400" dirty="0" err="1"/>
              <a:t>HBase</a:t>
            </a:r>
            <a:r>
              <a:rPr lang="zh-CN" altLang="en-US" sz="1400" dirty="0"/>
              <a:t>单独维护，默认情况下</a:t>
            </a:r>
            <a:r>
              <a:rPr lang="en-US" altLang="zh-CN" sz="1400" dirty="0" err="1"/>
              <a:t>HBase</a:t>
            </a:r>
            <a:r>
              <a:rPr lang="zh-CN" altLang="en-US" sz="1400" dirty="0"/>
              <a:t>保留</a:t>
            </a:r>
            <a:r>
              <a:rPr lang="en-US" altLang="zh-CN" sz="1400" dirty="0"/>
              <a:t>3</a:t>
            </a:r>
            <a:r>
              <a:rPr lang="zh-CN" altLang="en-US" sz="1400" dirty="0"/>
              <a:t>个版本数据。</a:t>
            </a:r>
          </a:p>
        </p:txBody>
      </p:sp>
      <p:sp>
        <p:nvSpPr>
          <p:cNvPr id="26" name="矩形 25"/>
          <p:cNvSpPr/>
          <p:nvPr/>
        </p:nvSpPr>
        <p:spPr>
          <a:xfrm>
            <a:off x="1278939" y="2002234"/>
            <a:ext cx="10766769" cy="830997"/>
          </a:xfrm>
          <a:prstGeom prst="rect">
            <a:avLst/>
          </a:prstGeom>
        </p:spPr>
        <p:txBody>
          <a:bodyPr wrap="square">
            <a:spAutoFit/>
          </a:bodyPr>
          <a:lstStyle/>
          <a:p>
            <a:pPr>
              <a:lnSpc>
                <a:spcPct val="150000"/>
              </a:lnSpc>
            </a:pPr>
            <a:r>
              <a:rPr lang="zh-CN" altLang="en-US" dirty="0">
                <a:solidFill>
                  <a:schemeClr val="accent2">
                    <a:lumMod val="75000"/>
                  </a:schemeClr>
                </a:solidFill>
              </a:rPr>
              <a:t>列标识</a:t>
            </a:r>
            <a:r>
              <a:rPr lang="en-US" altLang="zh-CN" dirty="0">
                <a:solidFill>
                  <a:schemeClr val="accent2">
                    <a:lumMod val="75000"/>
                  </a:schemeClr>
                </a:solidFill>
              </a:rPr>
              <a:t>(Column Qualifier): </a:t>
            </a:r>
            <a:r>
              <a:rPr lang="zh-CN" altLang="en-US" sz="1400" dirty="0"/>
              <a:t>列族中的数据通过列标识来进行映射，其实这里大家可以不用拘泥于“列”这个概念，也可以理解为一个键值对</a:t>
            </a:r>
            <a:r>
              <a:rPr lang="en-US" altLang="zh-CN" sz="1400" dirty="0"/>
              <a:t>,Column Qualifier</a:t>
            </a:r>
            <a:r>
              <a:rPr lang="zh-CN" altLang="en-US" sz="1400" dirty="0"/>
              <a:t>就是</a:t>
            </a:r>
            <a:r>
              <a:rPr lang="en-US" altLang="zh-CN" sz="1400" dirty="0"/>
              <a:t>Key</a:t>
            </a:r>
            <a:r>
              <a:rPr lang="zh-CN" altLang="en-US" sz="1400" dirty="0"/>
              <a:t>。列标识也没有特定的数据类型，以二进制字节来存储。</a:t>
            </a:r>
          </a:p>
        </p:txBody>
      </p:sp>
      <p:grpSp>
        <p:nvGrpSpPr>
          <p:cNvPr id="27" name="组 36" descr="带有编号 4（表示第 4 步）的小圆圈"/>
          <p:cNvGrpSpPr/>
          <p:nvPr/>
        </p:nvGrpSpPr>
        <p:grpSpPr bwMode="blackWhite">
          <a:xfrm>
            <a:off x="597732" y="2048490"/>
            <a:ext cx="558179" cy="409838"/>
            <a:chOff x="6953426" y="711274"/>
            <a:chExt cx="558179" cy="409838"/>
          </a:xfrm>
        </p:grpSpPr>
        <p:sp>
          <p:nvSpPr>
            <p:cNvPr id="28" name="椭圆形 37" descr="小圆圈"/>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dirty="0">
                <a:latin typeface="微软雅黑" panose="020B0503020204020204" pitchFamily="34" charset="-122"/>
              </a:endParaRPr>
            </a:p>
          </p:txBody>
        </p:sp>
        <p:sp>
          <p:nvSpPr>
            <p:cNvPr id="29" name="文本框 28" descr="编号 4"/>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en-US" altLang="zh-CN" dirty="0">
                  <a:solidFill>
                    <a:schemeClr val="bg1"/>
                  </a:solidFill>
                  <a:latin typeface="+mn-ea"/>
                  <a:cs typeface="Segoe UI Semibold" panose="020B0702040204020203" pitchFamily="34" charset="0"/>
                </a:rPr>
                <a:t>4</a:t>
              </a:r>
              <a:endParaRPr lang="zh-CN" altLang="en-US" dirty="0">
                <a:solidFill>
                  <a:schemeClr val="bg1"/>
                </a:solidFill>
                <a:latin typeface="+mn-ea"/>
                <a:cs typeface="Segoe UI Semibold" panose="020B0702040204020203" pitchFamily="34" charset="0"/>
              </a:endParaRPr>
            </a:p>
          </p:txBody>
        </p:sp>
      </p:grpSp>
    </p:spTree>
    <p:extLst>
      <p:ext uri="{BB962C8B-B14F-4D97-AF65-F5344CB8AC3E}">
        <p14:creationId xmlns:p14="http://schemas.microsoft.com/office/powerpoint/2010/main" val="129907384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err="1" smtClean="0"/>
              <a:t>ExploringCompactionPolicy</a:t>
            </a:r>
            <a:endParaRPr kumimoji="1" lang="zh-CN" altLang="en-US" dirty="0"/>
          </a:p>
        </p:txBody>
      </p:sp>
      <p:sp>
        <p:nvSpPr>
          <p:cNvPr id="4" name="矩形 3"/>
          <p:cNvSpPr/>
          <p:nvPr/>
        </p:nvSpPr>
        <p:spPr>
          <a:xfrm>
            <a:off x="560618" y="1492464"/>
            <a:ext cx="10491556" cy="3952363"/>
          </a:xfrm>
          <a:prstGeom prst="rect">
            <a:avLst/>
          </a:prstGeom>
        </p:spPr>
        <p:txBody>
          <a:bodyPr wrap="square">
            <a:spAutoFit/>
          </a:bodyPr>
          <a:lstStyle/>
          <a:p>
            <a:pPr marL="342900" indent="-342900">
              <a:lnSpc>
                <a:spcPct val="150000"/>
              </a:lnSpc>
              <a:buFont typeface="+mj-lt"/>
              <a:buAutoNum type="arabicPeriod"/>
            </a:pPr>
            <a:r>
              <a:rPr lang="en-US" altLang="zh-CN" sz="1400" dirty="0" smtClean="0"/>
              <a:t> Make </a:t>
            </a:r>
            <a:r>
              <a:rPr lang="en-US" altLang="zh-CN" sz="1400" dirty="0"/>
              <a:t>a list of all existing </a:t>
            </a:r>
            <a:r>
              <a:rPr lang="en-US" altLang="zh-CN" sz="1400" dirty="0" err="1"/>
              <a:t>StoreFiles</a:t>
            </a:r>
            <a:r>
              <a:rPr lang="en-US" altLang="zh-CN" sz="1400" dirty="0"/>
              <a:t> in the Store. The rest of the algorithm filters this list to come up with the subset of </a:t>
            </a:r>
            <a:r>
              <a:rPr lang="en-US" altLang="zh-CN" sz="1400" dirty="0" err="1"/>
              <a:t>HFiles</a:t>
            </a:r>
            <a:r>
              <a:rPr lang="en-US" altLang="zh-CN" sz="1400" dirty="0"/>
              <a:t> which will be chosen for compaction.</a:t>
            </a:r>
          </a:p>
          <a:p>
            <a:pPr marL="342900" indent="-342900">
              <a:lnSpc>
                <a:spcPct val="150000"/>
              </a:lnSpc>
              <a:buFont typeface="+mj-lt"/>
              <a:buAutoNum type="arabicPeriod"/>
            </a:pPr>
            <a:r>
              <a:rPr lang="en-US" altLang="zh-CN" sz="1400" dirty="0" smtClean="0"/>
              <a:t>If </a:t>
            </a:r>
            <a:r>
              <a:rPr lang="en-US" altLang="zh-CN" sz="1400" dirty="0"/>
              <a:t>this was a user-requested compaction, attempt to perform the requested compaction type, regardless of what would normally be chosen. Note that even if the user requests a major compaction, it may not be possible to perform a major compaction. This may be because not all </a:t>
            </a:r>
            <a:r>
              <a:rPr lang="en-US" altLang="zh-CN" sz="1400" dirty="0" err="1"/>
              <a:t>StoreFiles</a:t>
            </a:r>
            <a:r>
              <a:rPr lang="en-US" altLang="zh-CN" sz="1400" dirty="0"/>
              <a:t> in the Column Family are available to compact or because there are too many Stores in the Column Family.</a:t>
            </a:r>
          </a:p>
          <a:p>
            <a:pPr marL="342900" indent="-342900">
              <a:lnSpc>
                <a:spcPct val="150000"/>
              </a:lnSpc>
              <a:buFont typeface="+mj-lt"/>
              <a:buAutoNum type="arabicPeriod"/>
            </a:pPr>
            <a:r>
              <a:rPr lang="en-US" altLang="zh-CN" sz="1400" dirty="0" smtClean="0"/>
              <a:t>Some </a:t>
            </a:r>
            <a:r>
              <a:rPr lang="en-US" altLang="zh-CN" sz="1400" dirty="0" err="1"/>
              <a:t>StoreFiles</a:t>
            </a:r>
            <a:r>
              <a:rPr lang="en-US" altLang="zh-CN" sz="1400" dirty="0"/>
              <a:t> are automatically excluded from consideration. These include:</a:t>
            </a:r>
          </a:p>
          <a:p>
            <a:pPr marL="742950" lvl="1" indent="-285750">
              <a:lnSpc>
                <a:spcPct val="150000"/>
              </a:lnSpc>
              <a:buFont typeface="Wingdings" charset="2"/>
              <a:buChar char="²"/>
            </a:pPr>
            <a:r>
              <a:rPr lang="en-US" altLang="zh-CN" sz="1400" dirty="0" err="1"/>
              <a:t>StoreFiles</a:t>
            </a:r>
            <a:r>
              <a:rPr lang="en-US" altLang="zh-CN" sz="1400" dirty="0"/>
              <a:t> that are larger than </a:t>
            </a:r>
            <a:r>
              <a:rPr lang="en-US" altLang="zh-CN" sz="1400" dirty="0" err="1"/>
              <a:t>hbase.hstore.compaction.max.size</a:t>
            </a:r>
            <a:endParaRPr lang="en-US" altLang="zh-CN" sz="1400" dirty="0"/>
          </a:p>
          <a:p>
            <a:pPr marL="742950" lvl="1" indent="-285750">
              <a:lnSpc>
                <a:spcPct val="150000"/>
              </a:lnSpc>
              <a:buFont typeface="Wingdings" charset="2"/>
              <a:buChar char="²"/>
            </a:pPr>
            <a:r>
              <a:rPr lang="en-US" altLang="zh-CN" sz="1400" dirty="0" err="1"/>
              <a:t>StoreFiles</a:t>
            </a:r>
            <a:r>
              <a:rPr lang="en-US" altLang="zh-CN" sz="1400" dirty="0"/>
              <a:t> that were created by a bulk-load operation which explicitly excluded compaction. You may decide to exclude </a:t>
            </a:r>
            <a:r>
              <a:rPr lang="en-US" altLang="zh-CN" sz="1400" dirty="0" err="1"/>
              <a:t>StoreFiles</a:t>
            </a:r>
            <a:r>
              <a:rPr lang="en-US" altLang="zh-CN" sz="1400" dirty="0"/>
              <a:t> resulting from bulk loads, from compaction. To do this, specify the </a:t>
            </a:r>
            <a:r>
              <a:rPr lang="en-US" altLang="zh-CN" sz="1400" dirty="0" err="1"/>
              <a:t>hbase.mapreduce.hfileoutputformat.compaction.exclude</a:t>
            </a:r>
            <a:r>
              <a:rPr lang="en-US" altLang="zh-CN" sz="1400" dirty="0"/>
              <a:t> parameter during the bulk load operation.</a:t>
            </a:r>
          </a:p>
          <a:p>
            <a:pPr>
              <a:lnSpc>
                <a:spcPct val="150000"/>
              </a:lnSpc>
            </a:pPr>
            <a:endParaRPr lang="en-US" altLang="zh-CN" sz="1400" dirty="0"/>
          </a:p>
        </p:txBody>
      </p:sp>
    </p:spTree>
    <p:extLst>
      <p:ext uri="{BB962C8B-B14F-4D97-AF65-F5344CB8AC3E}">
        <p14:creationId xmlns:p14="http://schemas.microsoft.com/office/powerpoint/2010/main" val="106664245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err="1" smtClean="0"/>
              <a:t>ExploringCompactionPolicy</a:t>
            </a:r>
            <a:endParaRPr kumimoji="1" lang="zh-CN" altLang="en-US" dirty="0"/>
          </a:p>
        </p:txBody>
      </p:sp>
      <p:sp>
        <p:nvSpPr>
          <p:cNvPr id="4" name="矩形 3"/>
          <p:cNvSpPr/>
          <p:nvPr/>
        </p:nvSpPr>
        <p:spPr>
          <a:xfrm>
            <a:off x="297470" y="1217860"/>
            <a:ext cx="11631383" cy="5262978"/>
          </a:xfrm>
          <a:prstGeom prst="rect">
            <a:avLst/>
          </a:prstGeom>
        </p:spPr>
        <p:txBody>
          <a:bodyPr wrap="square">
            <a:spAutoFit/>
          </a:bodyPr>
          <a:lstStyle/>
          <a:p>
            <a:endParaRPr lang="en-US" altLang="zh-CN" sz="1400" dirty="0"/>
          </a:p>
          <a:p>
            <a:pPr marL="342900" indent="-342900">
              <a:buFont typeface="+mj-lt"/>
              <a:buAutoNum type="arabicPeriod" startAt="4"/>
            </a:pPr>
            <a:r>
              <a:rPr lang="en-US" altLang="zh-CN" sz="1400" dirty="0" smtClean="0"/>
              <a:t>Iterate </a:t>
            </a:r>
            <a:r>
              <a:rPr lang="en-US" altLang="zh-CN" sz="1400" dirty="0"/>
              <a:t>through the list from step 1, and make a list of all potential sets of </a:t>
            </a:r>
            <a:r>
              <a:rPr lang="en-US" altLang="zh-CN" sz="1400" dirty="0" err="1"/>
              <a:t>StoreFiles</a:t>
            </a:r>
            <a:r>
              <a:rPr lang="en-US" altLang="zh-CN" sz="1400" dirty="0"/>
              <a:t> to compact together. A potential set is a grouping of </a:t>
            </a:r>
            <a:r>
              <a:rPr lang="en-US" altLang="zh-CN" sz="1400" dirty="0" err="1"/>
              <a:t>hbase.hstore.compaction.min</a:t>
            </a:r>
            <a:r>
              <a:rPr lang="en-US" altLang="zh-CN" sz="1400" dirty="0"/>
              <a:t> contiguous </a:t>
            </a:r>
            <a:r>
              <a:rPr lang="en-US" altLang="zh-CN" sz="1400" dirty="0" err="1"/>
              <a:t>StoreFiles</a:t>
            </a:r>
            <a:r>
              <a:rPr lang="en-US" altLang="zh-CN" sz="1400" dirty="0"/>
              <a:t> in the list. For each set, perform some sanity-checking and figure out whether this is the best compaction that could be done:</a:t>
            </a:r>
          </a:p>
          <a:p>
            <a:pPr marL="285750" indent="-285750">
              <a:buFont typeface="Wingdings" charset="2"/>
              <a:buChar char="²"/>
            </a:pPr>
            <a:r>
              <a:rPr lang="en-US" altLang="zh-CN" sz="1400" dirty="0"/>
              <a:t>If the number of </a:t>
            </a:r>
            <a:r>
              <a:rPr lang="en-US" altLang="zh-CN" sz="1400" dirty="0" err="1"/>
              <a:t>StoreFiles</a:t>
            </a:r>
            <a:r>
              <a:rPr lang="en-US" altLang="zh-CN" sz="1400" dirty="0"/>
              <a:t> in this set (not the size of the </a:t>
            </a:r>
            <a:r>
              <a:rPr lang="en-US" altLang="zh-CN" sz="1400" dirty="0" err="1"/>
              <a:t>StoreFiles</a:t>
            </a:r>
            <a:r>
              <a:rPr lang="en-US" altLang="zh-CN" sz="1400" dirty="0"/>
              <a:t>) is fewer than </a:t>
            </a:r>
            <a:r>
              <a:rPr lang="en-US" altLang="zh-CN" sz="1400" dirty="0" err="1"/>
              <a:t>hbase.hstore.compaction.min</a:t>
            </a:r>
            <a:r>
              <a:rPr lang="en-US" altLang="zh-CN" sz="1400" dirty="0"/>
              <a:t> or more than </a:t>
            </a:r>
            <a:r>
              <a:rPr lang="en-US" altLang="zh-CN" sz="1400" dirty="0" err="1"/>
              <a:t>hbase.hstore.compaction.max</a:t>
            </a:r>
            <a:r>
              <a:rPr lang="en-US" altLang="zh-CN" sz="1400" dirty="0"/>
              <a:t>, take it out of consideration.</a:t>
            </a:r>
          </a:p>
          <a:p>
            <a:pPr marL="285750" indent="-285750">
              <a:buFont typeface="Wingdings" charset="2"/>
              <a:buChar char="²"/>
            </a:pPr>
            <a:r>
              <a:rPr lang="en-US" altLang="zh-CN" sz="1400" dirty="0"/>
              <a:t>Compare the size of this set of </a:t>
            </a:r>
            <a:r>
              <a:rPr lang="en-US" altLang="zh-CN" sz="1400" dirty="0" err="1"/>
              <a:t>StoreFiles</a:t>
            </a:r>
            <a:r>
              <a:rPr lang="en-US" altLang="zh-CN" sz="1400" dirty="0"/>
              <a:t> with the size of the smallest possible compaction that has been found in the list so far. If the size of this set of </a:t>
            </a:r>
            <a:r>
              <a:rPr lang="en-US" altLang="zh-CN" sz="1400" dirty="0" err="1"/>
              <a:t>StoreFiles</a:t>
            </a:r>
            <a:r>
              <a:rPr lang="en-US" altLang="zh-CN" sz="1400" dirty="0"/>
              <a:t> represents the smallest compaction that could be done, store it to be used as a </a:t>
            </a:r>
            <a:r>
              <a:rPr lang="en-US" altLang="zh-CN" sz="1400" dirty="0" err="1"/>
              <a:t>fall-back</a:t>
            </a:r>
            <a:r>
              <a:rPr lang="en-US" altLang="zh-CN" sz="1400" dirty="0"/>
              <a:t> if the algorithm is "stuck" and no </a:t>
            </a:r>
            <a:r>
              <a:rPr lang="en-US" altLang="zh-CN" sz="1400" dirty="0" err="1"/>
              <a:t>StoreFiles</a:t>
            </a:r>
            <a:r>
              <a:rPr lang="en-US" altLang="zh-CN" sz="1400" dirty="0"/>
              <a:t> would otherwise be chosen. See </a:t>
            </a:r>
            <a:r>
              <a:rPr lang="en-US" altLang="zh-CN" sz="1400" u="sng" dirty="0"/>
              <a:t>Being Stuck.</a:t>
            </a:r>
          </a:p>
          <a:p>
            <a:pPr marL="285750" indent="-285750">
              <a:buFont typeface="Wingdings" charset="2"/>
              <a:buChar char="²"/>
            </a:pPr>
            <a:r>
              <a:rPr lang="en-US" altLang="zh-CN" sz="1400" u="sng" dirty="0"/>
              <a:t>Do size-based sanity checks against each </a:t>
            </a:r>
            <a:r>
              <a:rPr lang="en-US" altLang="zh-CN" sz="1400" u="sng" dirty="0" err="1"/>
              <a:t>StoreFile</a:t>
            </a:r>
            <a:r>
              <a:rPr lang="en-US" altLang="zh-CN" sz="1400" u="sng" dirty="0"/>
              <a:t> in this set of </a:t>
            </a:r>
            <a:r>
              <a:rPr lang="en-US" altLang="zh-CN" sz="1400" u="sng" dirty="0" err="1"/>
              <a:t>StoreFiles</a:t>
            </a:r>
            <a:r>
              <a:rPr lang="en-US" altLang="zh-CN" sz="1400" u="sng" dirty="0"/>
              <a:t>.</a:t>
            </a:r>
          </a:p>
          <a:p>
            <a:pPr marL="742950" lvl="1" indent="-285750">
              <a:buFont typeface="Wingdings" charset="2"/>
              <a:buChar char="n"/>
            </a:pPr>
            <a:r>
              <a:rPr lang="en-US" altLang="zh-CN" sz="1400" u="sng" dirty="0"/>
              <a:t>If the size of this </a:t>
            </a:r>
            <a:r>
              <a:rPr lang="en-US" altLang="zh-CN" sz="1400" u="sng" dirty="0" err="1"/>
              <a:t>StoreFile</a:t>
            </a:r>
            <a:r>
              <a:rPr lang="en-US" altLang="zh-CN" sz="1400" u="sng" dirty="0"/>
              <a:t> is larger than </a:t>
            </a:r>
            <a:r>
              <a:rPr lang="en-US" altLang="zh-CN" sz="1400" u="sng" dirty="0" err="1"/>
              <a:t>hbase.hstore.compaction.max.size</a:t>
            </a:r>
            <a:r>
              <a:rPr lang="en-US" altLang="zh-CN" sz="1400" u="sng" dirty="0"/>
              <a:t>, take it out of consideration.</a:t>
            </a:r>
          </a:p>
          <a:p>
            <a:pPr marL="742950" lvl="1" indent="-285750">
              <a:buFont typeface="Wingdings" charset="2"/>
              <a:buChar char="n"/>
            </a:pPr>
            <a:r>
              <a:rPr lang="en-US" altLang="zh-CN" sz="1400" u="sng" dirty="0"/>
              <a:t>If the size is greater than or equal to </a:t>
            </a:r>
            <a:r>
              <a:rPr lang="en-US" altLang="zh-CN" sz="1400" u="sng" dirty="0" err="1"/>
              <a:t>hbase.hstore.compaction.min.size</a:t>
            </a:r>
            <a:r>
              <a:rPr lang="en-US" altLang="zh-CN" sz="1400" u="sng" dirty="0"/>
              <a:t>, sanity-check it against the file-based ratio to see whether it is too large to be considered. The sanity-checking is successful if: </a:t>
            </a:r>
          </a:p>
          <a:p>
            <a:pPr marL="742950" lvl="1" indent="-285750">
              <a:buFont typeface="Wingdings" charset="2"/>
              <a:buChar char="n"/>
            </a:pPr>
            <a:r>
              <a:rPr lang="en-US" altLang="zh-CN" sz="1400" u="sng" dirty="0"/>
              <a:t>There is only one </a:t>
            </a:r>
            <a:r>
              <a:rPr lang="en-US" altLang="zh-CN" sz="1400" u="sng" dirty="0" err="1"/>
              <a:t>StoreFile</a:t>
            </a:r>
            <a:r>
              <a:rPr lang="en-US" altLang="zh-CN" sz="1400" u="sng" dirty="0"/>
              <a:t> in this set, or</a:t>
            </a:r>
          </a:p>
          <a:p>
            <a:pPr marL="742950" lvl="1" indent="-285750">
              <a:buFont typeface="Wingdings" charset="2"/>
              <a:buChar char="n"/>
            </a:pPr>
            <a:r>
              <a:rPr lang="en-US" altLang="zh-CN" sz="1400" u="sng" dirty="0"/>
              <a:t>For each </a:t>
            </a:r>
            <a:r>
              <a:rPr lang="en-US" altLang="zh-CN" sz="1400" u="sng" dirty="0" err="1"/>
              <a:t>StoreFile</a:t>
            </a:r>
            <a:r>
              <a:rPr lang="en-US" altLang="zh-CN" sz="1400" u="sng" dirty="0"/>
              <a:t>, its size multiplied by </a:t>
            </a:r>
            <a:r>
              <a:rPr lang="en-US" altLang="zh-CN" sz="1400" u="sng" dirty="0" err="1"/>
              <a:t>hbase.hstore.compaction.ratio</a:t>
            </a:r>
            <a:r>
              <a:rPr lang="en-US" altLang="zh-CN" sz="1400" u="sng" dirty="0"/>
              <a:t> (or </a:t>
            </a:r>
            <a:r>
              <a:rPr lang="en-US" altLang="zh-CN" sz="1400" u="sng" dirty="0" err="1"/>
              <a:t>hbase.hstore.compaction.ratio.offpeak</a:t>
            </a:r>
            <a:r>
              <a:rPr lang="en-US" altLang="zh-CN" sz="1400" u="sng" dirty="0"/>
              <a:t> if off-peak hours are configured and it is during off-peak hours) is less than the sum of the sizes of the other </a:t>
            </a:r>
            <a:r>
              <a:rPr lang="en-US" altLang="zh-CN" sz="1400" u="sng" dirty="0" err="1"/>
              <a:t>HFiles</a:t>
            </a:r>
            <a:r>
              <a:rPr lang="en-US" altLang="zh-CN" sz="1400" u="sng" dirty="0"/>
              <a:t> in the </a:t>
            </a:r>
            <a:r>
              <a:rPr lang="en-US" altLang="zh-CN" sz="1400" u="sng" dirty="0" smtClean="0"/>
              <a:t>set.</a:t>
            </a:r>
          </a:p>
          <a:p>
            <a:endParaRPr lang="en-US" altLang="zh-CN" sz="1400" u="sng" dirty="0" smtClean="0"/>
          </a:p>
          <a:p>
            <a:pPr marL="342900" indent="-342900">
              <a:buFont typeface="+mj-lt"/>
              <a:buAutoNum type="arabicPeriod" startAt="5"/>
            </a:pPr>
            <a:r>
              <a:rPr lang="en-US" altLang="zh-CN" sz="1400" u="sng" dirty="0" smtClean="0"/>
              <a:t>If this set of </a:t>
            </a:r>
            <a:r>
              <a:rPr lang="en-US" altLang="zh-CN" sz="1400" u="sng" dirty="0" err="1" smtClean="0"/>
              <a:t>StoreFiles</a:t>
            </a:r>
            <a:r>
              <a:rPr lang="en-US" altLang="zh-CN" sz="1400" u="sng" dirty="0" smtClean="0"/>
              <a:t> is still in consideration, compare it to the previously-selected best compaction. If it is better, replace the previously-selected best compaction with this one.</a:t>
            </a:r>
          </a:p>
          <a:p>
            <a:pPr marL="342900" indent="-342900">
              <a:buFont typeface="+mj-lt"/>
              <a:buAutoNum type="arabicPeriod" startAt="5"/>
            </a:pPr>
            <a:r>
              <a:rPr lang="en-US" altLang="zh-CN" sz="1400" u="sng" dirty="0" smtClean="0"/>
              <a:t>When </a:t>
            </a:r>
            <a:r>
              <a:rPr lang="en-US" altLang="zh-CN" sz="1400" u="sng" dirty="0"/>
              <a:t>the entire list of potential compactions has been processed, perform the best compaction that was found. If no </a:t>
            </a:r>
            <a:r>
              <a:rPr lang="en-US" altLang="zh-CN" sz="1400" u="sng" dirty="0" err="1"/>
              <a:t>StoreFiles</a:t>
            </a:r>
            <a:r>
              <a:rPr lang="en-US" altLang="zh-CN" sz="1400" u="sng" dirty="0"/>
              <a:t> were selected for compaction, but there are multiple </a:t>
            </a:r>
            <a:r>
              <a:rPr lang="en-US" altLang="zh-CN" sz="1400" u="sng" dirty="0" err="1"/>
              <a:t>StoreFiles</a:t>
            </a:r>
            <a:r>
              <a:rPr lang="en-US" altLang="zh-CN" sz="1400" u="sng" dirty="0"/>
              <a:t>, assume the algorithm is stuck (see Being Stuck) and if so, perform the smallest compaction that was found in step 3.</a:t>
            </a:r>
            <a:endParaRPr lang="zh-CN" altLang="en-US" sz="1400" dirty="0"/>
          </a:p>
        </p:txBody>
      </p:sp>
    </p:spTree>
    <p:extLst>
      <p:ext uri="{BB962C8B-B14F-4D97-AF65-F5344CB8AC3E}">
        <p14:creationId xmlns:p14="http://schemas.microsoft.com/office/powerpoint/2010/main" val="212280263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err="1" smtClean="0"/>
              <a:t>RatioBasedCompactionPolicy</a:t>
            </a:r>
            <a:endParaRPr kumimoji="1" lang="zh-CN" altLang="en-US" dirty="0"/>
          </a:p>
        </p:txBody>
      </p:sp>
      <p:sp>
        <p:nvSpPr>
          <p:cNvPr id="5" name="矩形 4"/>
          <p:cNvSpPr/>
          <p:nvPr/>
        </p:nvSpPr>
        <p:spPr>
          <a:xfrm>
            <a:off x="611028" y="1445038"/>
            <a:ext cx="11013203" cy="2977739"/>
          </a:xfrm>
          <a:prstGeom prst="rect">
            <a:avLst/>
          </a:prstGeom>
        </p:spPr>
        <p:txBody>
          <a:bodyPr wrap="square">
            <a:spAutoFit/>
          </a:bodyPr>
          <a:lstStyle/>
          <a:p>
            <a:pPr>
              <a:lnSpc>
                <a:spcPct val="150000"/>
              </a:lnSpc>
            </a:pPr>
            <a:r>
              <a:rPr lang="en-US" altLang="zh-CN" b="1" dirty="0" err="1"/>
              <a:t>RatioBasedCompactionPolicy</a:t>
            </a:r>
            <a:endParaRPr lang="en-US" altLang="zh-CN" dirty="0"/>
          </a:p>
          <a:p>
            <a:pPr>
              <a:lnSpc>
                <a:spcPct val="150000"/>
              </a:lnSpc>
            </a:pPr>
            <a:r>
              <a:rPr lang="zh-CN" altLang="en-US" dirty="0"/>
              <a:t>从老到新逐一扫描所有候选文件，满足其中条件之一便停止扫描：</a:t>
            </a:r>
          </a:p>
          <a:p>
            <a:pPr>
              <a:lnSpc>
                <a:spcPct val="150000"/>
              </a:lnSpc>
            </a:pPr>
            <a:r>
              <a:rPr lang="zh-CN" altLang="en-US" dirty="0"/>
              <a:t>（</a:t>
            </a:r>
            <a:r>
              <a:rPr lang="en-US" altLang="zh-CN" dirty="0"/>
              <a:t>1</a:t>
            </a:r>
            <a:r>
              <a:rPr lang="zh-CN" altLang="en-US" dirty="0"/>
              <a:t>）当前文件大小 </a:t>
            </a:r>
            <a:r>
              <a:rPr lang="en-US" altLang="zh-CN" dirty="0"/>
              <a:t>&lt; </a:t>
            </a:r>
            <a:r>
              <a:rPr lang="zh-CN" altLang="en-US" dirty="0"/>
              <a:t>比它更新的所有文件大小总和 * </a:t>
            </a:r>
            <a:r>
              <a:rPr lang="en-US" altLang="zh-CN" dirty="0"/>
              <a:t>ratio</a:t>
            </a:r>
            <a:r>
              <a:rPr lang="zh-CN" altLang="en-US" dirty="0"/>
              <a:t>，其中</a:t>
            </a:r>
            <a:r>
              <a:rPr lang="en-US" altLang="zh-CN" dirty="0"/>
              <a:t>ratio</a:t>
            </a:r>
            <a:r>
              <a:rPr lang="zh-CN" altLang="en-US" dirty="0"/>
              <a:t>是一个可变的比例，在高峰期时</a:t>
            </a:r>
            <a:r>
              <a:rPr lang="en-US" altLang="zh-CN" dirty="0"/>
              <a:t>ratio</a:t>
            </a:r>
            <a:r>
              <a:rPr lang="zh-CN" altLang="en-US" dirty="0"/>
              <a:t>为</a:t>
            </a:r>
            <a:r>
              <a:rPr lang="en-US" altLang="zh-CN" dirty="0"/>
              <a:t>1.2</a:t>
            </a:r>
            <a:r>
              <a:rPr lang="zh-CN" altLang="en-US" dirty="0"/>
              <a:t>，非高峰期为</a:t>
            </a:r>
            <a:r>
              <a:rPr lang="en-US" altLang="zh-CN" dirty="0"/>
              <a:t>5</a:t>
            </a:r>
            <a:r>
              <a:rPr lang="zh-CN" altLang="en-US" dirty="0"/>
              <a:t>，也就是非高峰期允许</a:t>
            </a:r>
            <a:r>
              <a:rPr lang="en-US" altLang="zh-CN" dirty="0"/>
              <a:t>compact</a:t>
            </a:r>
            <a:r>
              <a:rPr lang="zh-CN" altLang="en-US" dirty="0"/>
              <a:t>更大的文件。那什么时候是高峰期，什么时候是非高峰期呢？用户可以配置参数</a:t>
            </a:r>
            <a:r>
              <a:rPr lang="en-US" altLang="zh-CN" dirty="0" err="1"/>
              <a:t>hbase.offpeak.start.hour</a:t>
            </a:r>
            <a:r>
              <a:rPr lang="zh-CN" altLang="en-US" dirty="0"/>
              <a:t>和</a:t>
            </a:r>
            <a:r>
              <a:rPr lang="en-US" altLang="zh-CN" dirty="0" err="1"/>
              <a:t>hbase.offpeak.end.hour</a:t>
            </a:r>
            <a:r>
              <a:rPr lang="zh-CN" altLang="en-US" dirty="0"/>
              <a:t>来设置高峰期</a:t>
            </a:r>
          </a:p>
          <a:p>
            <a:pPr>
              <a:lnSpc>
                <a:spcPct val="150000"/>
              </a:lnSpc>
            </a:pPr>
            <a:r>
              <a:rPr lang="zh-TW" altLang="en-US" dirty="0"/>
              <a:t>（</a:t>
            </a:r>
            <a:r>
              <a:rPr lang="en-US" altLang="zh-TW" dirty="0"/>
              <a:t>2</a:t>
            </a:r>
            <a:r>
              <a:rPr lang="zh-TW" altLang="en-US" dirty="0"/>
              <a:t>）当前所剩候选文件数 </a:t>
            </a:r>
            <a:r>
              <a:rPr lang="en-US" altLang="zh-TW" dirty="0"/>
              <a:t>&lt;= </a:t>
            </a:r>
            <a:r>
              <a:rPr lang="en-US" altLang="zh-TW" dirty="0" err="1"/>
              <a:t>hbase.store.compaction.min</a:t>
            </a:r>
            <a:r>
              <a:rPr lang="zh-TW" altLang="en-US" dirty="0"/>
              <a:t>（默认为</a:t>
            </a:r>
            <a:r>
              <a:rPr lang="en-US" altLang="zh-TW" dirty="0"/>
              <a:t>3</a:t>
            </a:r>
            <a:r>
              <a:rPr lang="zh-TW" altLang="en-US" dirty="0"/>
              <a:t>）</a:t>
            </a:r>
          </a:p>
          <a:p>
            <a:pPr>
              <a:lnSpc>
                <a:spcPct val="150000"/>
              </a:lnSpc>
            </a:pPr>
            <a:r>
              <a:rPr lang="zh-TW" altLang="en-US" dirty="0"/>
              <a:t>停止扫描后，待合并文件就选择出来了，即为当前扫描文件</a:t>
            </a:r>
            <a:r>
              <a:rPr lang="en-US" altLang="zh-TW" dirty="0"/>
              <a:t>+</a:t>
            </a:r>
            <a:r>
              <a:rPr lang="zh-TW" altLang="en-US" dirty="0"/>
              <a:t>比它更新的所有文件</a:t>
            </a:r>
            <a:endParaRPr lang="zh-CN" altLang="en-US" dirty="0"/>
          </a:p>
        </p:txBody>
      </p:sp>
    </p:spTree>
    <p:extLst>
      <p:ext uri="{BB962C8B-B14F-4D97-AF65-F5344CB8AC3E}">
        <p14:creationId xmlns:p14="http://schemas.microsoft.com/office/powerpoint/2010/main" val="24100548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RatioBasedCompactionPolicy</a:t>
            </a:r>
            <a:endParaRPr kumimoji="1" lang="zh-CN" altLang="en-US" dirty="0"/>
          </a:p>
        </p:txBody>
      </p:sp>
      <p:sp>
        <p:nvSpPr>
          <p:cNvPr id="4" name="矩形 3"/>
          <p:cNvSpPr/>
          <p:nvPr/>
        </p:nvSpPr>
        <p:spPr>
          <a:xfrm>
            <a:off x="480527" y="1599399"/>
            <a:ext cx="10663173" cy="4598694"/>
          </a:xfrm>
          <a:prstGeom prst="rect">
            <a:avLst/>
          </a:prstGeom>
        </p:spPr>
        <p:txBody>
          <a:bodyPr wrap="square">
            <a:spAutoFit/>
          </a:bodyPr>
          <a:lstStyle/>
          <a:p>
            <a:pPr marL="342900" indent="-342900">
              <a:lnSpc>
                <a:spcPct val="150000"/>
              </a:lnSpc>
              <a:buFont typeface="+mj-lt"/>
              <a:buAutoNum type="arabicPeriod"/>
            </a:pPr>
            <a:r>
              <a:rPr lang="en-US" altLang="zh-CN" sz="1400" dirty="0" smtClean="0"/>
              <a:t>The </a:t>
            </a:r>
            <a:r>
              <a:rPr lang="en-US" altLang="zh-CN" sz="1400" dirty="0"/>
              <a:t>first phase is to create a list of all candidates for compaction. A list is created of all </a:t>
            </a:r>
            <a:r>
              <a:rPr lang="en-US" altLang="zh-CN" sz="1400" dirty="0" err="1"/>
              <a:t>StoreFiles</a:t>
            </a:r>
            <a:r>
              <a:rPr lang="en-US" altLang="zh-CN" sz="1400" dirty="0"/>
              <a:t> not already in the compaction queue, and all </a:t>
            </a:r>
            <a:r>
              <a:rPr lang="en-US" altLang="zh-CN" sz="1400" dirty="0" err="1"/>
              <a:t>StoreFiles</a:t>
            </a:r>
            <a:r>
              <a:rPr lang="en-US" altLang="zh-CN" sz="1400" dirty="0"/>
              <a:t> newer than the newest file that is currently being compacted. This list of </a:t>
            </a:r>
            <a:r>
              <a:rPr lang="en-US" altLang="zh-CN" sz="1400" dirty="0" err="1"/>
              <a:t>StoreFiles</a:t>
            </a:r>
            <a:r>
              <a:rPr lang="en-US" altLang="zh-CN" sz="1400" dirty="0"/>
              <a:t> is ordered by the sequence ID. The sequence ID is generated when a Put is appended to the write-ahead log (WAL), and is stored in the metadata of the </a:t>
            </a:r>
            <a:r>
              <a:rPr lang="en-US" altLang="zh-CN" sz="1400" dirty="0" err="1"/>
              <a:t>HFile</a:t>
            </a:r>
            <a:r>
              <a:rPr lang="en-US" altLang="zh-CN" sz="1400" dirty="0"/>
              <a:t>.</a:t>
            </a:r>
          </a:p>
          <a:p>
            <a:pPr marL="342900" indent="-342900">
              <a:lnSpc>
                <a:spcPct val="150000"/>
              </a:lnSpc>
              <a:buFont typeface="+mj-lt"/>
              <a:buAutoNum type="arabicPeriod"/>
            </a:pPr>
            <a:r>
              <a:rPr lang="en-US" altLang="zh-CN" sz="1400" dirty="0" smtClean="0"/>
              <a:t>Check </a:t>
            </a:r>
            <a:r>
              <a:rPr lang="en-US" altLang="zh-CN" sz="1400" dirty="0"/>
              <a:t>to see if the algorithm is stuck (see </a:t>
            </a:r>
            <a:r>
              <a:rPr lang="en-US" altLang="zh-CN" sz="1400" u="sng" dirty="0"/>
              <a:t>Being Stuck, and if so, a major compaction is forced. This is a key area where The </a:t>
            </a:r>
            <a:r>
              <a:rPr lang="en-US" altLang="zh-CN" sz="1400" u="sng" dirty="0" err="1"/>
              <a:t>ExploringCompactionPolicy</a:t>
            </a:r>
            <a:r>
              <a:rPr lang="en-US" altLang="zh-CN" sz="1400" u="sng" dirty="0"/>
              <a:t> Algorithm is often a better choice than the </a:t>
            </a:r>
            <a:r>
              <a:rPr lang="en-US" altLang="zh-CN" sz="1400" u="sng" dirty="0" err="1"/>
              <a:t>RatioBasedCompactionPolicy</a:t>
            </a:r>
            <a:r>
              <a:rPr lang="en-US" altLang="zh-CN" sz="1400" u="sng" dirty="0"/>
              <a:t>.</a:t>
            </a:r>
          </a:p>
          <a:p>
            <a:pPr marL="342900" indent="-342900">
              <a:lnSpc>
                <a:spcPct val="150000"/>
              </a:lnSpc>
              <a:buFont typeface="+mj-lt"/>
              <a:buAutoNum type="arabicPeriod"/>
            </a:pPr>
            <a:r>
              <a:rPr lang="en-US" altLang="zh-CN" sz="1400" u="sng" dirty="0" smtClean="0"/>
              <a:t>If </a:t>
            </a:r>
            <a:r>
              <a:rPr lang="en-US" altLang="zh-CN" sz="1400" u="sng" dirty="0"/>
              <a:t>the compaction was user-requested, try to perform the type of compaction that was requested. Note that a major compaction may not be possible if all </a:t>
            </a:r>
            <a:r>
              <a:rPr lang="en-US" altLang="zh-CN" sz="1400" u="sng" dirty="0" err="1"/>
              <a:t>HFiles</a:t>
            </a:r>
            <a:r>
              <a:rPr lang="en-US" altLang="zh-CN" sz="1400" u="sng" dirty="0"/>
              <a:t> are not available for compaction or if too many </a:t>
            </a:r>
            <a:r>
              <a:rPr lang="en-US" altLang="zh-CN" sz="1400" u="sng" dirty="0" err="1"/>
              <a:t>StoreFiles</a:t>
            </a:r>
            <a:r>
              <a:rPr lang="en-US" altLang="zh-CN" sz="1400" u="sng" dirty="0"/>
              <a:t> exist (more than </a:t>
            </a:r>
            <a:r>
              <a:rPr lang="en-US" altLang="zh-CN" sz="1400" u="sng" dirty="0" err="1"/>
              <a:t>hbase.hstore.compaction.max</a:t>
            </a:r>
            <a:r>
              <a:rPr lang="en-US" altLang="zh-CN" sz="1400" u="sng" dirty="0"/>
              <a:t>).</a:t>
            </a:r>
          </a:p>
          <a:p>
            <a:pPr marL="342900" indent="-342900">
              <a:lnSpc>
                <a:spcPct val="150000"/>
              </a:lnSpc>
              <a:buFont typeface="+mj-lt"/>
              <a:buAutoNum type="arabicPeriod"/>
            </a:pPr>
            <a:r>
              <a:rPr lang="en-US" altLang="zh-CN" sz="1400" u="sng" dirty="0" smtClean="0"/>
              <a:t>Some </a:t>
            </a:r>
            <a:r>
              <a:rPr lang="en-US" altLang="zh-CN" sz="1400" u="sng" dirty="0" err="1"/>
              <a:t>StoreFiles</a:t>
            </a:r>
            <a:r>
              <a:rPr lang="en-US" altLang="zh-CN" sz="1400" u="sng" dirty="0"/>
              <a:t> are automatically excluded from consideration. These include:</a:t>
            </a:r>
          </a:p>
          <a:p>
            <a:pPr marL="742950" lvl="1" indent="-285750">
              <a:lnSpc>
                <a:spcPct val="150000"/>
              </a:lnSpc>
              <a:buFont typeface="Wingdings" charset="2"/>
              <a:buChar char="u"/>
            </a:pPr>
            <a:r>
              <a:rPr lang="en-US" altLang="zh-CN" sz="1400" u="sng" dirty="0" err="1"/>
              <a:t>StoreFiles</a:t>
            </a:r>
            <a:r>
              <a:rPr lang="en-US" altLang="zh-CN" sz="1400" u="sng" dirty="0"/>
              <a:t> that are larger than </a:t>
            </a:r>
            <a:r>
              <a:rPr lang="en-US" altLang="zh-CN" sz="1400" u="sng" dirty="0" err="1"/>
              <a:t>hbase.hstore.compaction.max.size</a:t>
            </a:r>
            <a:endParaRPr lang="en-US" altLang="zh-CN" sz="1400" u="sng" dirty="0"/>
          </a:p>
          <a:p>
            <a:pPr marL="742950" lvl="1" indent="-285750">
              <a:lnSpc>
                <a:spcPct val="150000"/>
              </a:lnSpc>
              <a:buFont typeface="Wingdings" charset="2"/>
              <a:buChar char="u"/>
            </a:pPr>
            <a:r>
              <a:rPr lang="en-US" altLang="zh-CN" sz="1400" u="sng" dirty="0" err="1"/>
              <a:t>StoreFiles</a:t>
            </a:r>
            <a:r>
              <a:rPr lang="en-US" altLang="zh-CN" sz="1400" u="sng" dirty="0"/>
              <a:t> that were created by a bulk-load operation which explicitly excluded compaction. You may decide to exclude </a:t>
            </a:r>
            <a:r>
              <a:rPr lang="en-US" altLang="zh-CN" sz="1400" u="sng" dirty="0" err="1"/>
              <a:t>StoreFiles</a:t>
            </a:r>
            <a:r>
              <a:rPr lang="en-US" altLang="zh-CN" sz="1400" u="sng" dirty="0"/>
              <a:t> resulting from bulk loads, from compaction. To do this, specify the </a:t>
            </a:r>
            <a:r>
              <a:rPr lang="en-US" altLang="zh-CN" sz="1400" u="sng" dirty="0" err="1"/>
              <a:t>hbase.mapreduce.hfileoutputformat.compaction.exclude</a:t>
            </a:r>
            <a:r>
              <a:rPr lang="en-US" altLang="zh-CN" sz="1400" u="sng" dirty="0"/>
              <a:t> parameter during the bulk load operation</a:t>
            </a:r>
            <a:r>
              <a:rPr lang="en-US" altLang="zh-CN" sz="1400" u="sng" dirty="0" smtClean="0"/>
              <a:t>.</a:t>
            </a:r>
            <a:endParaRPr lang="en-US" altLang="zh-CN" sz="1400" u="sng" dirty="0"/>
          </a:p>
        </p:txBody>
      </p:sp>
    </p:spTree>
    <p:extLst>
      <p:ext uri="{BB962C8B-B14F-4D97-AF65-F5344CB8AC3E}">
        <p14:creationId xmlns:p14="http://schemas.microsoft.com/office/powerpoint/2010/main" val="240745081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RatioBasedCompactionPolicy</a:t>
            </a:r>
            <a:endParaRPr kumimoji="1" lang="zh-CN" altLang="en-US" dirty="0"/>
          </a:p>
        </p:txBody>
      </p:sp>
      <p:sp>
        <p:nvSpPr>
          <p:cNvPr id="4" name="矩形 3"/>
          <p:cNvSpPr/>
          <p:nvPr/>
        </p:nvSpPr>
        <p:spPr>
          <a:xfrm>
            <a:off x="572059" y="1388657"/>
            <a:ext cx="10823350" cy="4616648"/>
          </a:xfrm>
          <a:prstGeom prst="rect">
            <a:avLst/>
          </a:prstGeom>
        </p:spPr>
        <p:txBody>
          <a:bodyPr wrap="square">
            <a:spAutoFit/>
          </a:bodyPr>
          <a:lstStyle/>
          <a:p>
            <a:pPr marL="342900" indent="-342900">
              <a:buFont typeface="+mj-lt"/>
              <a:buAutoNum type="arabicPeriod" startAt="5"/>
            </a:pPr>
            <a:r>
              <a:rPr lang="en-US" altLang="zh-CN" sz="1400" dirty="0" smtClean="0"/>
              <a:t>The </a:t>
            </a:r>
            <a:r>
              <a:rPr lang="en-US" altLang="zh-CN" sz="1400" dirty="0"/>
              <a:t>maximum number of </a:t>
            </a:r>
            <a:r>
              <a:rPr lang="en-US" altLang="zh-CN" sz="1400" dirty="0" err="1"/>
              <a:t>StoreFiles</a:t>
            </a:r>
            <a:r>
              <a:rPr lang="en-US" altLang="zh-CN" sz="1400" dirty="0"/>
              <a:t> allowed in a major compaction is controlled by the </a:t>
            </a:r>
            <a:r>
              <a:rPr lang="en-US" altLang="zh-CN" sz="1400" dirty="0" err="1"/>
              <a:t>hbase.hstore.compaction.max</a:t>
            </a:r>
            <a:r>
              <a:rPr lang="en-US" altLang="zh-CN" sz="1400" dirty="0"/>
              <a:t> parameter. If the list contains more than this number of </a:t>
            </a:r>
            <a:r>
              <a:rPr lang="en-US" altLang="zh-CN" sz="1400" dirty="0" err="1"/>
              <a:t>StoreFiles</a:t>
            </a:r>
            <a:r>
              <a:rPr lang="en-US" altLang="zh-CN" sz="1400" dirty="0"/>
              <a:t>, a minor compaction is performed even if a major compaction would otherwise have been done. However, a user-requested major compaction still occurs even if there are more than </a:t>
            </a:r>
            <a:r>
              <a:rPr lang="en-US" altLang="zh-CN" sz="1400" dirty="0" err="1"/>
              <a:t>hbase.hstore.compaction.max</a:t>
            </a:r>
            <a:r>
              <a:rPr lang="en-US" altLang="zh-CN" sz="1400" dirty="0"/>
              <a:t> </a:t>
            </a:r>
            <a:r>
              <a:rPr lang="en-US" altLang="zh-CN" sz="1400" dirty="0" err="1"/>
              <a:t>StoreFiles</a:t>
            </a:r>
            <a:r>
              <a:rPr lang="en-US" altLang="zh-CN" sz="1400" dirty="0"/>
              <a:t> to </a:t>
            </a:r>
            <a:r>
              <a:rPr lang="en-US" altLang="zh-CN" sz="1400" dirty="0" smtClean="0"/>
              <a:t>compact.</a:t>
            </a:r>
          </a:p>
          <a:p>
            <a:pPr marL="342900" indent="-342900">
              <a:buFont typeface="+mj-lt"/>
              <a:buAutoNum type="arabicPeriod" startAt="5"/>
            </a:pPr>
            <a:r>
              <a:rPr lang="en-US" altLang="zh-CN" sz="1400" dirty="0" smtClean="0"/>
              <a:t>If </a:t>
            </a:r>
            <a:r>
              <a:rPr lang="en-US" altLang="zh-CN" sz="1400" dirty="0"/>
              <a:t>the list contains fewer than </a:t>
            </a:r>
            <a:r>
              <a:rPr lang="en-US" altLang="zh-CN" sz="1400" dirty="0" err="1"/>
              <a:t>hbase.hstore.compaction.min</a:t>
            </a:r>
            <a:r>
              <a:rPr lang="en-US" altLang="zh-CN" sz="1400" dirty="0"/>
              <a:t> </a:t>
            </a:r>
            <a:r>
              <a:rPr lang="en-US" altLang="zh-CN" sz="1400" dirty="0" err="1"/>
              <a:t>StoreFiles</a:t>
            </a:r>
            <a:r>
              <a:rPr lang="en-US" altLang="zh-CN" sz="1400" dirty="0"/>
              <a:t> to compact, a minor compaction is aborted. Note that a major compaction can be performed on a single </a:t>
            </a:r>
            <a:r>
              <a:rPr lang="en-US" altLang="zh-CN" sz="1400" dirty="0" err="1"/>
              <a:t>HFile</a:t>
            </a:r>
            <a:r>
              <a:rPr lang="en-US" altLang="zh-CN" sz="1400" dirty="0"/>
              <a:t>. Its function is to remove deletes and expired versions, and reset locality on the </a:t>
            </a:r>
            <a:r>
              <a:rPr lang="en-US" altLang="zh-CN" sz="1400" dirty="0" err="1"/>
              <a:t>StoreFile</a:t>
            </a:r>
            <a:r>
              <a:rPr lang="en-US" altLang="zh-CN" sz="1400" dirty="0" smtClean="0"/>
              <a:t>.</a:t>
            </a:r>
          </a:p>
          <a:p>
            <a:pPr marL="342900" indent="-342900">
              <a:buFont typeface="+mj-lt"/>
              <a:buAutoNum type="arabicPeriod" startAt="5"/>
            </a:pPr>
            <a:r>
              <a:rPr lang="en-US" altLang="zh-CN" sz="1400" dirty="0" smtClean="0"/>
              <a:t>The </a:t>
            </a:r>
            <a:r>
              <a:rPr lang="en-US" altLang="zh-CN" sz="1400" dirty="0"/>
              <a:t>value of the </a:t>
            </a:r>
            <a:r>
              <a:rPr lang="en-US" altLang="zh-CN" sz="1400" dirty="0" err="1"/>
              <a:t>hbase.hstore.compaction.ratio</a:t>
            </a:r>
            <a:r>
              <a:rPr lang="en-US" altLang="zh-CN" sz="1400" dirty="0"/>
              <a:t> parameter is multiplied by the sum of </a:t>
            </a:r>
            <a:r>
              <a:rPr lang="en-US" altLang="zh-CN" sz="1400" dirty="0" err="1"/>
              <a:t>StoreFiles</a:t>
            </a:r>
            <a:r>
              <a:rPr lang="en-US" altLang="zh-CN" sz="1400" dirty="0"/>
              <a:t> smaller than a given file, to determine whether that </a:t>
            </a:r>
            <a:r>
              <a:rPr lang="en-US" altLang="zh-CN" sz="1400" dirty="0" err="1"/>
              <a:t>StoreFile</a:t>
            </a:r>
            <a:r>
              <a:rPr lang="en-US" altLang="zh-CN" sz="1400" dirty="0"/>
              <a:t> is selected for compaction during a minor compaction. For instance, if </a:t>
            </a:r>
            <a:r>
              <a:rPr lang="en-US" altLang="zh-CN" sz="1400" dirty="0" err="1"/>
              <a:t>hbase.hstore.compaction.ratio</a:t>
            </a:r>
            <a:r>
              <a:rPr lang="en-US" altLang="zh-CN" sz="1400" dirty="0"/>
              <a:t> is 1.2, </a:t>
            </a:r>
            <a:r>
              <a:rPr lang="en-US" altLang="zh-CN" sz="1400" dirty="0" err="1"/>
              <a:t>FileX</a:t>
            </a:r>
            <a:r>
              <a:rPr lang="en-US" altLang="zh-CN" sz="1400" dirty="0"/>
              <a:t> is 5MB, </a:t>
            </a:r>
            <a:r>
              <a:rPr lang="en-US" altLang="zh-CN" sz="1400" dirty="0" err="1"/>
              <a:t>FileY</a:t>
            </a:r>
            <a:r>
              <a:rPr lang="en-US" altLang="zh-CN" sz="1400" dirty="0"/>
              <a:t> is 2MB, and </a:t>
            </a:r>
            <a:r>
              <a:rPr lang="en-US" altLang="zh-CN" sz="1400" dirty="0" err="1"/>
              <a:t>FileZ</a:t>
            </a:r>
            <a:r>
              <a:rPr lang="en-US" altLang="zh-CN" sz="1400" dirty="0"/>
              <a:t> is 3MB: 5 &lt;= 1.2 x (2 + 3)            or            5 &lt;= 6   In this scenario, </a:t>
            </a:r>
            <a:r>
              <a:rPr lang="en-US" altLang="zh-CN" sz="1400" dirty="0" err="1"/>
              <a:t>FileX</a:t>
            </a:r>
            <a:r>
              <a:rPr lang="en-US" altLang="zh-CN" sz="1400" dirty="0"/>
              <a:t> is eligible for minor compaction. If </a:t>
            </a:r>
            <a:r>
              <a:rPr lang="en-US" altLang="zh-CN" sz="1400" dirty="0" err="1"/>
              <a:t>FileX</a:t>
            </a:r>
            <a:r>
              <a:rPr lang="en-US" altLang="zh-CN" sz="1400" dirty="0"/>
              <a:t> were 7MB, it would not be eligible for minor compaction. This ratio favors smaller </a:t>
            </a:r>
            <a:r>
              <a:rPr lang="en-US" altLang="zh-CN" sz="1400" dirty="0" err="1"/>
              <a:t>StoreFile</a:t>
            </a:r>
            <a:r>
              <a:rPr lang="en-US" altLang="zh-CN" sz="1400" dirty="0"/>
              <a:t>. You can configure a different ratio for use in off-peak hours, using the parameter </a:t>
            </a:r>
            <a:r>
              <a:rPr lang="en-US" altLang="zh-CN" sz="1400" dirty="0" err="1"/>
              <a:t>hbase.hstore.compaction.ratio.offpeak</a:t>
            </a:r>
            <a:r>
              <a:rPr lang="en-US" altLang="zh-CN" sz="1400" dirty="0"/>
              <a:t>, if you also configure </a:t>
            </a:r>
            <a:r>
              <a:rPr lang="en-US" altLang="zh-CN" sz="1400" dirty="0" err="1"/>
              <a:t>hbase.offpeak.start.hour</a:t>
            </a:r>
            <a:r>
              <a:rPr lang="en-US" altLang="zh-CN" sz="1400" dirty="0"/>
              <a:t> and </a:t>
            </a:r>
            <a:r>
              <a:rPr lang="en-US" altLang="zh-CN" sz="1400" dirty="0" err="1"/>
              <a:t>hbase.offpeak.end.hour</a:t>
            </a:r>
            <a:r>
              <a:rPr lang="en-US" altLang="zh-CN" sz="1400" dirty="0"/>
              <a:t>.</a:t>
            </a:r>
            <a:r>
              <a:rPr lang="en-US" altLang="zh-CN" sz="1400" dirty="0" smtClean="0"/>
              <a:t> </a:t>
            </a:r>
          </a:p>
          <a:p>
            <a:pPr marL="342900" indent="-342900">
              <a:buFont typeface="+mj-lt"/>
              <a:buAutoNum type="arabicPeriod" startAt="5"/>
            </a:pPr>
            <a:r>
              <a:rPr lang="en-US" altLang="zh-CN" sz="1400" dirty="0" smtClean="0"/>
              <a:t>If </a:t>
            </a:r>
            <a:r>
              <a:rPr lang="en-US" altLang="zh-CN" sz="1400" dirty="0"/>
              <a:t>the last major compaction was too long ago and there is more than one </a:t>
            </a:r>
            <a:r>
              <a:rPr lang="en-US" altLang="zh-CN" sz="1400" dirty="0" err="1"/>
              <a:t>StoreFile</a:t>
            </a:r>
            <a:r>
              <a:rPr lang="en-US" altLang="zh-CN" sz="1400" dirty="0"/>
              <a:t> to be compacted, a major compaction is run, even if it would otherwise have been minor. By default, the maximum time between major compactions is 7 days, plus or minus a 4.8 hour period, and determined randomly within those parameters. Prior to </a:t>
            </a:r>
            <a:r>
              <a:rPr lang="en-US" altLang="zh-CN" sz="1400" dirty="0" err="1"/>
              <a:t>HBase</a:t>
            </a:r>
            <a:r>
              <a:rPr lang="en-US" altLang="zh-CN" sz="1400" dirty="0"/>
              <a:t> 0.96, the major compaction period was 24 hours. See </a:t>
            </a:r>
            <a:r>
              <a:rPr lang="en-US" altLang="zh-CN" sz="1400" dirty="0" err="1"/>
              <a:t>hbase.hregion.majorcompaction</a:t>
            </a:r>
            <a:r>
              <a:rPr lang="en-US" altLang="zh-CN" sz="1400" dirty="0"/>
              <a:t> in the table below to tune or disable time-based major compactions.</a:t>
            </a:r>
            <a:endParaRPr lang="zh-CN" altLang="en-US" sz="1400" dirty="0"/>
          </a:p>
        </p:txBody>
      </p:sp>
    </p:spTree>
    <p:extLst>
      <p:ext uri="{BB962C8B-B14F-4D97-AF65-F5344CB8AC3E}">
        <p14:creationId xmlns:p14="http://schemas.microsoft.com/office/powerpoint/2010/main" val="100382097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Date Tiered </a:t>
            </a:r>
            <a:r>
              <a:rPr lang="en-US" altLang="zh-CN" dirty="0" smtClean="0"/>
              <a:t>Compaction</a:t>
            </a:r>
            <a:endParaRPr kumimoji="1" lang="zh-CN" altLang="en-US" dirty="0"/>
          </a:p>
        </p:txBody>
      </p:sp>
      <p:sp>
        <p:nvSpPr>
          <p:cNvPr id="6" name="矩形 5"/>
          <p:cNvSpPr/>
          <p:nvPr/>
        </p:nvSpPr>
        <p:spPr>
          <a:xfrm>
            <a:off x="503412" y="1183070"/>
            <a:ext cx="11166585" cy="5568189"/>
          </a:xfrm>
          <a:prstGeom prst="rect">
            <a:avLst/>
          </a:prstGeom>
        </p:spPr>
        <p:txBody>
          <a:bodyPr wrap="square">
            <a:spAutoFit/>
          </a:bodyPr>
          <a:lstStyle/>
          <a:p>
            <a:pPr>
              <a:lnSpc>
                <a:spcPct val="150000"/>
              </a:lnSpc>
            </a:pPr>
            <a:r>
              <a:rPr lang="zh-CN" altLang="en-US" sz="1400" dirty="0">
                <a:latin typeface="仿宋"/>
                <a:ea typeface="仿宋"/>
                <a:cs typeface="仿宋"/>
              </a:rPr>
              <a:t>Date Tiered Compaction我们假设有这样一种场景：新数据的产生与时间有关，而且无更新、删除场景读取时通常会指定时间范围，而且通常读取最近的数据在这种情形下，如果将老数据与新数据合并在一起，那么，指定时间范围读取时，就需要扫描一些不必要的老数据：因为合并后，数据按RowKey排序，RowKey排序未必与按照数据产生的时间排序一致，这使得新老数据交叉存放，而扫描时老数据也会被读到。这是Date Tiered Compaction的设计初衷，Date Tiered Compaction在选择文件执行合并的时候，会感知Date信息，使得Compaction时，不需要将新老数据合并在一起。这对于基于Time Range的Scan操作是非常有利的，因为与本次Scan不相关的文件可以直接忽略</a:t>
            </a:r>
            <a:r>
              <a:rPr lang="zh-CN" altLang="en-US" sz="1400" dirty="0" smtClean="0">
                <a:latin typeface="仿宋"/>
                <a:ea typeface="仿宋"/>
                <a:cs typeface="仿宋"/>
              </a:rPr>
              <a:t>。</a:t>
            </a:r>
            <a:endParaRPr lang="en-US" altLang="zh-CN" sz="1400" dirty="0" smtClean="0">
              <a:latin typeface="仿宋"/>
              <a:ea typeface="仿宋"/>
              <a:cs typeface="仿宋"/>
            </a:endParaRPr>
          </a:p>
          <a:p>
            <a:pPr>
              <a:lnSpc>
                <a:spcPct val="150000"/>
              </a:lnSpc>
            </a:pPr>
            <a:endParaRPr lang="en-US" altLang="zh-CN" sz="1400" dirty="0" smtClean="0">
              <a:latin typeface="仿宋"/>
              <a:ea typeface="仿宋"/>
              <a:cs typeface="仿宋"/>
            </a:endParaRPr>
          </a:p>
          <a:p>
            <a:pPr>
              <a:lnSpc>
                <a:spcPct val="150000"/>
              </a:lnSpc>
            </a:pPr>
            <a:r>
              <a:rPr lang="zh-CN" altLang="en-US" sz="1400" dirty="0" smtClean="0">
                <a:latin typeface="仿宋"/>
                <a:ea typeface="仿宋"/>
                <a:cs typeface="仿宋"/>
              </a:rPr>
              <a:t>场景：</a:t>
            </a:r>
            <a:endParaRPr lang="en-US" altLang="zh-CN" sz="1400" dirty="0">
              <a:latin typeface="仿宋"/>
              <a:ea typeface="仿宋"/>
              <a:cs typeface="仿宋"/>
            </a:endParaRPr>
          </a:p>
          <a:p>
            <a:pPr marL="742950" lvl="1" indent="-285750">
              <a:lnSpc>
                <a:spcPct val="150000"/>
              </a:lnSpc>
              <a:buFont typeface="Wingdings" charset="2"/>
              <a:buChar char="l"/>
            </a:pPr>
            <a:r>
              <a:rPr lang="en-US" altLang="zh-CN" sz="1400" dirty="0" smtClean="0">
                <a:latin typeface="仿宋"/>
                <a:ea typeface="仿宋"/>
                <a:cs typeface="仿宋"/>
              </a:rPr>
              <a:t>Consider </a:t>
            </a:r>
            <a:r>
              <a:rPr lang="en-US" altLang="zh-CN" sz="1400" dirty="0">
                <a:latin typeface="仿宋"/>
                <a:ea typeface="仿宋"/>
                <a:cs typeface="仿宋"/>
              </a:rPr>
              <a:t>using Date Tiered Compaction for reads for limited time ranges, especially scans of recent data</a:t>
            </a:r>
          </a:p>
          <a:p>
            <a:pPr>
              <a:lnSpc>
                <a:spcPct val="150000"/>
              </a:lnSpc>
            </a:pPr>
            <a:endParaRPr lang="en-US" altLang="zh-CN" sz="1400" dirty="0">
              <a:latin typeface="仿宋"/>
              <a:ea typeface="仿宋"/>
              <a:cs typeface="仿宋"/>
            </a:endParaRPr>
          </a:p>
          <a:p>
            <a:pPr marL="742950" lvl="1" indent="-285750">
              <a:lnSpc>
                <a:spcPct val="150000"/>
              </a:lnSpc>
              <a:buFont typeface="Wingdings" charset="2"/>
              <a:buChar char="l"/>
            </a:pPr>
            <a:r>
              <a:rPr lang="en-US" altLang="zh-CN" sz="1400" dirty="0">
                <a:latin typeface="仿宋"/>
                <a:ea typeface="仿宋"/>
                <a:cs typeface="仿宋"/>
              </a:rPr>
              <a:t>Don’t use it for</a:t>
            </a:r>
          </a:p>
          <a:p>
            <a:pPr marL="1200150" lvl="2" indent="-285750">
              <a:lnSpc>
                <a:spcPct val="150000"/>
              </a:lnSpc>
              <a:buFont typeface="Wingdings" charset="2"/>
              <a:buChar char="²"/>
            </a:pPr>
            <a:r>
              <a:rPr lang="en-US" altLang="zh-CN" sz="1400" dirty="0">
                <a:latin typeface="仿宋"/>
                <a:ea typeface="仿宋"/>
                <a:cs typeface="仿宋"/>
              </a:rPr>
              <a:t>random gets without a limited time range</a:t>
            </a:r>
          </a:p>
          <a:p>
            <a:pPr marL="1200150" lvl="2" indent="-285750">
              <a:lnSpc>
                <a:spcPct val="150000"/>
              </a:lnSpc>
              <a:buFont typeface="Wingdings" charset="2"/>
              <a:buChar char="²"/>
            </a:pPr>
            <a:r>
              <a:rPr lang="en-US" altLang="zh-CN" sz="1400" dirty="0">
                <a:latin typeface="仿宋"/>
                <a:ea typeface="仿宋"/>
                <a:cs typeface="仿宋"/>
              </a:rPr>
              <a:t>frequent deletes and updates</a:t>
            </a:r>
          </a:p>
          <a:p>
            <a:pPr marL="1200150" lvl="2" indent="-285750">
              <a:lnSpc>
                <a:spcPct val="150000"/>
              </a:lnSpc>
              <a:buFont typeface="Wingdings" charset="2"/>
              <a:buChar char="²"/>
            </a:pPr>
            <a:r>
              <a:rPr lang="en-US" altLang="zh-CN" sz="1400" dirty="0">
                <a:latin typeface="仿宋"/>
                <a:ea typeface="仿宋"/>
                <a:cs typeface="仿宋"/>
              </a:rPr>
              <a:t>Frequent out of order data writes creating long tails, especially writes with future timestamps</a:t>
            </a:r>
          </a:p>
          <a:p>
            <a:pPr marL="1200150" lvl="2" indent="-285750">
              <a:lnSpc>
                <a:spcPct val="150000"/>
              </a:lnSpc>
              <a:buFont typeface="Wingdings" charset="2"/>
              <a:buChar char="²"/>
            </a:pPr>
            <a:r>
              <a:rPr lang="en-US" altLang="zh-CN" sz="1400" dirty="0">
                <a:latin typeface="仿宋"/>
                <a:ea typeface="仿宋"/>
                <a:cs typeface="仿宋"/>
              </a:rPr>
              <a:t>frequent bulk loads with heavily overlapping time ranges</a:t>
            </a:r>
          </a:p>
          <a:p>
            <a:pPr marL="285750" indent="-285750">
              <a:lnSpc>
                <a:spcPct val="150000"/>
              </a:lnSpc>
              <a:buFont typeface="Wingdings" charset="2"/>
              <a:buChar char="ü"/>
            </a:pPr>
            <a:r>
              <a:rPr lang="zh-CN" altLang="en-US" sz="1400" dirty="0" smtClean="0">
                <a:latin typeface="仿宋"/>
                <a:ea typeface="仿宋"/>
                <a:cs typeface="仿宋"/>
              </a:rPr>
              <a:t>根据</a:t>
            </a:r>
            <a:r>
              <a:rPr lang="en-US" altLang="zh-CN" sz="1400" dirty="0">
                <a:latin typeface="仿宋"/>
                <a:ea typeface="仿宋"/>
                <a:cs typeface="仿宋"/>
              </a:rPr>
              <a:t>Cell</a:t>
            </a:r>
            <a:r>
              <a:rPr lang="zh-CN" altLang="en-US" sz="1400" dirty="0">
                <a:latin typeface="仿宋"/>
                <a:ea typeface="仿宋"/>
                <a:cs typeface="仿宋"/>
              </a:rPr>
              <a:t>的时间和配置判断是否需要</a:t>
            </a:r>
            <a:r>
              <a:rPr lang="en-US" altLang="zh-CN" sz="1400" dirty="0">
                <a:latin typeface="仿宋"/>
                <a:ea typeface="仿宋"/>
                <a:cs typeface="仿宋"/>
              </a:rPr>
              <a:t>compact</a:t>
            </a:r>
          </a:p>
          <a:p>
            <a:pPr marL="285750" indent="-285750">
              <a:lnSpc>
                <a:spcPct val="150000"/>
              </a:lnSpc>
              <a:buFont typeface="Wingdings" charset="2"/>
              <a:buChar char="ü"/>
            </a:pPr>
            <a:r>
              <a:rPr lang="zh-CN" altLang="en-US" sz="1400" dirty="0">
                <a:latin typeface="仿宋"/>
                <a:ea typeface="仿宋"/>
                <a:cs typeface="仿宋"/>
              </a:rPr>
              <a:t>根据</a:t>
            </a:r>
            <a:r>
              <a:rPr lang="en-US" altLang="zh-CN" sz="1400" dirty="0">
                <a:latin typeface="仿宋"/>
                <a:ea typeface="仿宋"/>
                <a:cs typeface="仿宋"/>
              </a:rPr>
              <a:t>Cell</a:t>
            </a:r>
            <a:r>
              <a:rPr lang="zh-CN" altLang="en-US" sz="1400" dirty="0">
                <a:latin typeface="仿宋"/>
                <a:ea typeface="仿宋"/>
                <a:cs typeface="仿宋"/>
              </a:rPr>
              <a:t>的时间戳来生成</a:t>
            </a:r>
            <a:r>
              <a:rPr lang="en-US" altLang="zh-CN" sz="1400" dirty="0">
                <a:latin typeface="仿宋"/>
                <a:ea typeface="仿宋"/>
                <a:cs typeface="仿宋"/>
              </a:rPr>
              <a:t>Writer</a:t>
            </a:r>
            <a:r>
              <a:rPr lang="zh-CN" altLang="en-US" sz="1400" dirty="0">
                <a:latin typeface="仿宋"/>
                <a:ea typeface="仿宋"/>
                <a:cs typeface="仿宋"/>
              </a:rPr>
              <a:t>，从而根据时间来进行分层</a:t>
            </a:r>
          </a:p>
          <a:p>
            <a:pPr>
              <a:lnSpc>
                <a:spcPct val="150000"/>
              </a:lnSpc>
            </a:pPr>
            <a:endParaRPr lang="zh-CN" altLang="en-US" sz="1400" dirty="0">
              <a:latin typeface="仿宋"/>
              <a:ea typeface="仿宋"/>
              <a:cs typeface="仿宋"/>
            </a:endParaRPr>
          </a:p>
        </p:txBody>
      </p:sp>
    </p:spTree>
    <p:extLst>
      <p:ext uri="{BB962C8B-B14F-4D97-AF65-F5344CB8AC3E}">
        <p14:creationId xmlns:p14="http://schemas.microsoft.com/office/powerpoint/2010/main" val="5918300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u="sng" dirty="0"/>
              <a:t>Stripe Compactions</a:t>
            </a:r>
          </a:p>
        </p:txBody>
      </p:sp>
      <p:sp>
        <p:nvSpPr>
          <p:cNvPr id="4" name="矩形 3"/>
          <p:cNvSpPr/>
          <p:nvPr/>
        </p:nvSpPr>
        <p:spPr>
          <a:xfrm>
            <a:off x="732234" y="1225688"/>
            <a:ext cx="10823351" cy="4524316"/>
          </a:xfrm>
          <a:prstGeom prst="rect">
            <a:avLst/>
          </a:prstGeom>
        </p:spPr>
        <p:txBody>
          <a:bodyPr wrap="square">
            <a:spAutoFit/>
          </a:bodyPr>
          <a:lstStyle/>
          <a:p>
            <a:r>
              <a:rPr lang="en-US" altLang="zh-CN" dirty="0"/>
              <a:t>Stripe Compactions</a:t>
            </a:r>
          </a:p>
          <a:p>
            <a:r>
              <a:rPr lang="en-US" altLang="zh-CN" dirty="0"/>
              <a:t>Stripe compactions is an experimental feature added in </a:t>
            </a:r>
            <a:r>
              <a:rPr lang="en-US" altLang="zh-CN" dirty="0" err="1"/>
              <a:t>HBase</a:t>
            </a:r>
            <a:r>
              <a:rPr lang="en-US" altLang="zh-CN" dirty="0"/>
              <a:t> 0.98 which aims to improve compactions for large regions or non-uniformly distributed row keys. In order to achieve smaller and/or more granular compactions, the </a:t>
            </a:r>
            <a:r>
              <a:rPr lang="en-US" altLang="zh-CN" dirty="0" err="1"/>
              <a:t>StoreFiles</a:t>
            </a:r>
            <a:r>
              <a:rPr lang="en-US" altLang="zh-CN" dirty="0"/>
              <a:t> within a region are maintained separately for several row-key sub-ranges, or "stripes", of the region. The stripes are transparent to the rest of </a:t>
            </a:r>
            <a:r>
              <a:rPr lang="en-US" altLang="zh-CN" dirty="0" err="1"/>
              <a:t>HBase</a:t>
            </a:r>
            <a:r>
              <a:rPr lang="en-US" altLang="zh-CN" dirty="0"/>
              <a:t>, so other operations on the </a:t>
            </a:r>
            <a:r>
              <a:rPr lang="en-US" altLang="zh-CN" dirty="0" err="1"/>
              <a:t>HFiles</a:t>
            </a:r>
            <a:r>
              <a:rPr lang="en-US" altLang="zh-CN" dirty="0"/>
              <a:t> or data work without modification.</a:t>
            </a:r>
          </a:p>
          <a:p>
            <a:r>
              <a:rPr lang="en-US" altLang="zh-CN" dirty="0"/>
              <a:t>Stripe compactions change the </a:t>
            </a:r>
            <a:r>
              <a:rPr lang="en-US" altLang="zh-CN" dirty="0" err="1"/>
              <a:t>HFile</a:t>
            </a:r>
            <a:r>
              <a:rPr lang="en-US" altLang="zh-CN" dirty="0"/>
              <a:t> layout, creating sub-regions within regions. These sub-regions are easier to compact, and should result in fewer major compactions. This approach alleviates some of the challenges of larger regions.</a:t>
            </a:r>
          </a:p>
          <a:p>
            <a:endParaRPr lang="en-US" altLang="zh-CN" u="sng" dirty="0" smtClean="0"/>
          </a:p>
          <a:p>
            <a:r>
              <a:rPr lang="zh-CN" altLang="en-US" u="sng" dirty="0" smtClean="0"/>
              <a:t>场景</a:t>
            </a:r>
            <a:endParaRPr lang="en-US" altLang="zh-CN" u="sng" dirty="0" smtClean="0"/>
          </a:p>
          <a:p>
            <a:r>
              <a:rPr lang="en-US" altLang="zh-CN" u="sng" dirty="0" smtClean="0"/>
              <a:t>Consider </a:t>
            </a:r>
            <a:r>
              <a:rPr lang="en-US" altLang="zh-CN" u="sng" dirty="0"/>
              <a:t>using stripe compaction if you have either of the following:</a:t>
            </a:r>
          </a:p>
          <a:p>
            <a:pPr marL="285750" indent="-285750">
              <a:buFont typeface="Wingdings" charset="2"/>
              <a:buChar char="l"/>
            </a:pPr>
            <a:r>
              <a:rPr lang="en-US" altLang="zh-CN" u="sng" dirty="0"/>
              <a:t>Large regions. You can get the positive effects of smaller regions without additional overhead for </a:t>
            </a:r>
            <a:r>
              <a:rPr lang="en-US" altLang="zh-CN" u="sng" dirty="0" err="1"/>
              <a:t>MemStore</a:t>
            </a:r>
            <a:r>
              <a:rPr lang="en-US" altLang="zh-CN" u="sng" dirty="0"/>
              <a:t> and region management overhead.</a:t>
            </a:r>
          </a:p>
          <a:p>
            <a:pPr marL="285750" indent="-285750">
              <a:buFont typeface="Wingdings" charset="2"/>
              <a:buChar char="l"/>
            </a:pPr>
            <a:r>
              <a:rPr lang="en-US" altLang="zh-CN" u="sng" dirty="0"/>
              <a:t>Non-uniform keys, such as time dimension in a key. Only the stripes receiving the new keys will need to compact. Old data will not compact as often, if at all</a:t>
            </a:r>
            <a:endParaRPr lang="zh-CN" altLang="en-US" dirty="0"/>
          </a:p>
        </p:txBody>
      </p:sp>
    </p:spTree>
    <p:extLst>
      <p:ext uri="{BB962C8B-B14F-4D97-AF65-F5344CB8AC3E}">
        <p14:creationId xmlns:p14="http://schemas.microsoft.com/office/powerpoint/2010/main" val="389344498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u="sng" dirty="0"/>
              <a:t>Stripe Compactions</a:t>
            </a:r>
            <a:endParaRPr kumimoji="1" lang="zh-CN" altLang="en-US" dirty="0"/>
          </a:p>
        </p:txBody>
      </p:sp>
      <p:pic>
        <p:nvPicPr>
          <p:cNvPr id="4" name="图片 3"/>
          <p:cNvPicPr>
            <a:picLocks noChangeAspect="1"/>
          </p:cNvPicPr>
          <p:nvPr/>
        </p:nvPicPr>
        <p:blipFill>
          <a:blip r:embed="rId2"/>
          <a:stretch>
            <a:fillRect/>
          </a:stretch>
        </p:blipFill>
        <p:spPr>
          <a:xfrm>
            <a:off x="6807499" y="1347219"/>
            <a:ext cx="4992365" cy="3683000"/>
          </a:xfrm>
          <a:prstGeom prst="rect">
            <a:avLst/>
          </a:prstGeom>
        </p:spPr>
      </p:pic>
      <p:sp>
        <p:nvSpPr>
          <p:cNvPr id="5" name="矩形 4"/>
          <p:cNvSpPr/>
          <p:nvPr/>
        </p:nvSpPr>
        <p:spPr>
          <a:xfrm>
            <a:off x="514854" y="1696761"/>
            <a:ext cx="6109585" cy="3306033"/>
          </a:xfrm>
          <a:prstGeom prst="rect">
            <a:avLst/>
          </a:prstGeom>
        </p:spPr>
        <p:txBody>
          <a:bodyPr wrap="square">
            <a:spAutoFit/>
          </a:bodyPr>
          <a:lstStyle/>
          <a:p>
            <a:pPr>
              <a:lnSpc>
                <a:spcPct val="150000"/>
              </a:lnSpc>
            </a:pPr>
            <a:r>
              <a:rPr lang="zh-CN" altLang="en-US" sz="1400" dirty="0"/>
              <a:t>随着数据写入，</a:t>
            </a:r>
            <a:r>
              <a:rPr lang="en-US" altLang="zh-CN" sz="1400" dirty="0" err="1"/>
              <a:t>memstore</a:t>
            </a:r>
            <a:r>
              <a:rPr lang="zh-CN" altLang="en-US" sz="1400" dirty="0"/>
              <a:t>执行</a:t>
            </a:r>
            <a:r>
              <a:rPr lang="en-US" altLang="zh-CN" sz="1400" dirty="0"/>
              <a:t>flush</a:t>
            </a:r>
            <a:r>
              <a:rPr lang="zh-CN" altLang="en-US" sz="1400" dirty="0"/>
              <a:t>之后形成</a:t>
            </a:r>
            <a:r>
              <a:rPr lang="en-US" altLang="zh-CN" sz="1400" dirty="0" err="1"/>
              <a:t>hfile</a:t>
            </a:r>
            <a:r>
              <a:rPr lang="zh-CN" altLang="en-US" sz="1400" dirty="0"/>
              <a:t>，这些</a:t>
            </a:r>
            <a:r>
              <a:rPr lang="en-US" altLang="zh-CN" sz="1400" dirty="0" err="1"/>
              <a:t>hfile</a:t>
            </a:r>
            <a:r>
              <a:rPr lang="zh-CN" altLang="en-US" sz="1400" dirty="0"/>
              <a:t>并不会马上写入对应的</a:t>
            </a:r>
            <a:r>
              <a:rPr lang="en-US" altLang="zh-CN" sz="1400" dirty="0"/>
              <a:t>stripe</a:t>
            </a:r>
            <a:r>
              <a:rPr lang="zh-CN" altLang="en-US" sz="1400" dirty="0"/>
              <a:t>，而是放到一个称为</a:t>
            </a:r>
            <a:r>
              <a:rPr lang="en-US" altLang="zh-CN" sz="1400" dirty="0"/>
              <a:t>L0</a:t>
            </a:r>
            <a:r>
              <a:rPr lang="zh-CN" altLang="en-US" sz="1400" dirty="0"/>
              <a:t>的地方，用户可以配置</a:t>
            </a:r>
            <a:r>
              <a:rPr lang="en-US" altLang="zh-CN" sz="1400" dirty="0"/>
              <a:t>L0</a:t>
            </a:r>
            <a:r>
              <a:rPr lang="zh-CN" altLang="en-US" sz="1400" dirty="0"/>
              <a:t>可以放置</a:t>
            </a:r>
            <a:r>
              <a:rPr lang="en-US" altLang="zh-CN" sz="1400" dirty="0" err="1"/>
              <a:t>hfile</a:t>
            </a:r>
            <a:r>
              <a:rPr lang="zh-CN" altLang="en-US" sz="1400" dirty="0"/>
              <a:t>的数量。一旦</a:t>
            </a:r>
            <a:r>
              <a:rPr lang="en-US" altLang="zh-CN" sz="1400" dirty="0"/>
              <a:t>L0</a:t>
            </a:r>
            <a:r>
              <a:rPr lang="zh-CN" altLang="en-US" sz="1400" dirty="0"/>
              <a:t>放置的文件数超过设定值，系统就会将这些</a:t>
            </a:r>
            <a:r>
              <a:rPr lang="en-US" altLang="zh-CN" sz="1400" dirty="0" err="1"/>
              <a:t>hfile</a:t>
            </a:r>
            <a:r>
              <a:rPr lang="zh-CN" altLang="en-US" sz="1400" dirty="0"/>
              <a:t>写入对应的</a:t>
            </a:r>
            <a:r>
              <a:rPr lang="en-US" altLang="zh-CN" sz="1400" dirty="0"/>
              <a:t>stripe</a:t>
            </a:r>
            <a:r>
              <a:rPr lang="zh-CN" altLang="en-US" sz="1400" dirty="0"/>
              <a:t>：首先读出</a:t>
            </a:r>
            <a:r>
              <a:rPr lang="en-US" altLang="zh-CN" sz="1400" dirty="0" err="1"/>
              <a:t>hfile</a:t>
            </a:r>
            <a:r>
              <a:rPr lang="zh-CN" altLang="en-US" sz="1400" dirty="0"/>
              <a:t>的</a:t>
            </a:r>
            <a:r>
              <a:rPr lang="en-US" altLang="zh-CN" sz="1400" dirty="0"/>
              <a:t>KVs</a:t>
            </a:r>
            <a:r>
              <a:rPr lang="zh-CN" altLang="en-US" sz="1400" dirty="0"/>
              <a:t>，再根据</a:t>
            </a:r>
            <a:r>
              <a:rPr lang="en-US" altLang="zh-CN" sz="1400" dirty="0"/>
              <a:t>KV</a:t>
            </a:r>
            <a:r>
              <a:rPr lang="zh-CN" altLang="en-US" sz="1400" dirty="0"/>
              <a:t>的</a:t>
            </a:r>
            <a:r>
              <a:rPr lang="en-US" altLang="zh-CN" sz="1400" dirty="0"/>
              <a:t>key</a:t>
            </a:r>
            <a:r>
              <a:rPr lang="zh-CN" altLang="en-US" sz="1400" dirty="0"/>
              <a:t>定位到具体的</a:t>
            </a:r>
            <a:r>
              <a:rPr lang="en-US" altLang="zh-CN" sz="1400" dirty="0"/>
              <a:t>stripe</a:t>
            </a:r>
            <a:r>
              <a:rPr lang="zh-CN" altLang="en-US" sz="1400" dirty="0"/>
              <a:t>，将该</a:t>
            </a:r>
            <a:r>
              <a:rPr lang="en-US" altLang="zh-CN" sz="1400" dirty="0"/>
              <a:t>KV</a:t>
            </a:r>
            <a:r>
              <a:rPr lang="zh-CN" altLang="en-US" sz="1400" dirty="0"/>
              <a:t>插入对应</a:t>
            </a:r>
            <a:r>
              <a:rPr lang="en-US" altLang="zh-CN" sz="1400" dirty="0"/>
              <a:t>stripe</a:t>
            </a:r>
            <a:r>
              <a:rPr lang="zh-CN" altLang="en-US" sz="1400" dirty="0"/>
              <a:t>的文件中即可，如下图所示。之前说过</a:t>
            </a:r>
            <a:r>
              <a:rPr lang="en-US" altLang="zh-CN" sz="1400" dirty="0"/>
              <a:t>stripe</a:t>
            </a:r>
            <a:r>
              <a:rPr lang="zh-CN" altLang="en-US" sz="1400" dirty="0"/>
              <a:t>就是一个个小的</a:t>
            </a:r>
            <a:r>
              <a:rPr lang="en-US" altLang="zh-CN" sz="1400" dirty="0"/>
              <a:t>region</a:t>
            </a:r>
            <a:r>
              <a:rPr lang="zh-CN" altLang="en-US" sz="1400" dirty="0"/>
              <a:t>，所以在</a:t>
            </a:r>
            <a:r>
              <a:rPr lang="en-US" altLang="zh-CN" sz="1400" dirty="0"/>
              <a:t>stripe</a:t>
            </a:r>
            <a:r>
              <a:rPr lang="zh-CN" altLang="en-US" sz="1400" dirty="0"/>
              <a:t>内部，依然会像正常</a:t>
            </a:r>
            <a:r>
              <a:rPr lang="en-US" altLang="zh-CN" sz="1400" dirty="0"/>
              <a:t>region</a:t>
            </a:r>
            <a:r>
              <a:rPr lang="zh-CN" altLang="en-US" sz="1400" dirty="0"/>
              <a:t>一样执行</a:t>
            </a:r>
            <a:r>
              <a:rPr lang="en-US" altLang="zh-CN" sz="1400" dirty="0"/>
              <a:t>minor compaction</a:t>
            </a:r>
            <a:r>
              <a:rPr lang="zh-CN" altLang="en-US" sz="1400" dirty="0"/>
              <a:t>和</a:t>
            </a:r>
            <a:r>
              <a:rPr lang="en-US" altLang="zh-CN" sz="1400" dirty="0"/>
              <a:t>major compaction</a:t>
            </a:r>
            <a:r>
              <a:rPr lang="zh-CN" altLang="en-US" sz="1400" dirty="0"/>
              <a:t>，可以预想到，</a:t>
            </a:r>
            <a:r>
              <a:rPr lang="en-US" altLang="zh-CN" sz="1400" dirty="0"/>
              <a:t>stripe</a:t>
            </a:r>
            <a:r>
              <a:rPr lang="zh-CN" altLang="en-US" sz="1400" dirty="0"/>
              <a:t>内部的</a:t>
            </a:r>
            <a:r>
              <a:rPr lang="en-US" altLang="zh-CN" sz="1400" dirty="0"/>
              <a:t>major compaction</a:t>
            </a:r>
            <a:r>
              <a:rPr lang="zh-CN" altLang="en-US" sz="1400" dirty="0"/>
              <a:t>并不会太多消耗系统资源。另外，数据读取也很简单，系统可以根据对应的</a:t>
            </a:r>
            <a:r>
              <a:rPr lang="en-US" altLang="zh-CN" sz="1400" dirty="0"/>
              <a:t>Key</a:t>
            </a:r>
            <a:r>
              <a:rPr lang="zh-CN" altLang="en-US" sz="1400" dirty="0"/>
              <a:t>查找到对应的</a:t>
            </a:r>
            <a:r>
              <a:rPr lang="en-US" altLang="zh-CN" sz="1400" dirty="0"/>
              <a:t>stripe</a:t>
            </a:r>
            <a:r>
              <a:rPr lang="zh-CN" altLang="en-US" sz="1400" dirty="0"/>
              <a:t>，然后在</a:t>
            </a:r>
            <a:r>
              <a:rPr lang="en-US" altLang="zh-CN" sz="1400" dirty="0"/>
              <a:t>stripe</a:t>
            </a:r>
            <a:r>
              <a:rPr lang="zh-CN" altLang="en-US" sz="1400" dirty="0"/>
              <a:t>内部执行查找，因为</a:t>
            </a:r>
            <a:r>
              <a:rPr lang="en-US" altLang="zh-CN" sz="1400" dirty="0"/>
              <a:t>stripe</a:t>
            </a:r>
            <a:r>
              <a:rPr lang="zh-CN" altLang="en-US" sz="1400" dirty="0"/>
              <a:t>内数据量相对很小，所以也会一定程度上提升数据查找性能。</a:t>
            </a:r>
          </a:p>
        </p:txBody>
      </p:sp>
    </p:spTree>
    <p:extLst>
      <p:ext uri="{BB962C8B-B14F-4D97-AF65-F5344CB8AC3E}">
        <p14:creationId xmlns:p14="http://schemas.microsoft.com/office/powerpoint/2010/main" val="37350334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MOB Compaction </a:t>
            </a:r>
            <a:r>
              <a:rPr lang="en-US" altLang="zh-CN" dirty="0" smtClean="0"/>
              <a:t>Policy</a:t>
            </a:r>
            <a:endParaRPr kumimoji="1" lang="zh-CN" altLang="en-US" dirty="0"/>
          </a:p>
        </p:txBody>
      </p:sp>
      <p:sp>
        <p:nvSpPr>
          <p:cNvPr id="4" name="矩形 3"/>
          <p:cNvSpPr/>
          <p:nvPr/>
        </p:nvSpPr>
        <p:spPr>
          <a:xfrm>
            <a:off x="736882" y="1598569"/>
            <a:ext cx="10464025" cy="2562240"/>
          </a:xfrm>
          <a:prstGeom prst="rect">
            <a:avLst/>
          </a:prstGeom>
        </p:spPr>
        <p:txBody>
          <a:bodyPr wrap="square">
            <a:spAutoFit/>
          </a:bodyPr>
          <a:lstStyle/>
          <a:p>
            <a:pPr>
              <a:lnSpc>
                <a:spcPct val="150000"/>
              </a:lnSpc>
            </a:pPr>
            <a:r>
              <a:rPr lang="en-US" altLang="zh-CN" dirty="0"/>
              <a:t>MOB Compaction Policy</a:t>
            </a:r>
          </a:p>
          <a:p>
            <a:pPr>
              <a:lnSpc>
                <a:spcPct val="150000"/>
              </a:lnSpc>
            </a:pPr>
            <a:r>
              <a:rPr lang="en-US" altLang="zh-CN" dirty="0"/>
              <a:t>By default, MOB files for one specific day are compacted into one large MOB file. To reduce MOB file count more, there are other MOB Compaction policies supported.</a:t>
            </a:r>
          </a:p>
          <a:p>
            <a:pPr marL="285750" indent="-285750">
              <a:lnSpc>
                <a:spcPct val="150000"/>
              </a:lnSpc>
              <a:buFont typeface="Wingdings" charset="2"/>
              <a:buChar char="l"/>
            </a:pPr>
            <a:r>
              <a:rPr lang="en-US" altLang="zh-CN" dirty="0"/>
              <a:t>daily policy - compact MOB Files for one day into one large MOB file (default policy) </a:t>
            </a:r>
            <a:endParaRPr lang="en-US" altLang="zh-CN" dirty="0" smtClean="0"/>
          </a:p>
          <a:p>
            <a:pPr marL="285750" indent="-285750">
              <a:lnSpc>
                <a:spcPct val="150000"/>
              </a:lnSpc>
              <a:buFont typeface="Wingdings" charset="2"/>
              <a:buChar char="l"/>
            </a:pPr>
            <a:r>
              <a:rPr lang="en-US" altLang="zh-CN" dirty="0" smtClean="0"/>
              <a:t>weekly </a:t>
            </a:r>
            <a:r>
              <a:rPr lang="en-US" altLang="zh-CN" dirty="0"/>
              <a:t>policy - compact MOB Files for one week into one large MOB file </a:t>
            </a:r>
            <a:endParaRPr lang="en-US" altLang="zh-CN" dirty="0" smtClean="0"/>
          </a:p>
          <a:p>
            <a:pPr marL="285750" indent="-285750">
              <a:lnSpc>
                <a:spcPct val="150000"/>
              </a:lnSpc>
              <a:buFont typeface="Wingdings" charset="2"/>
              <a:buChar char="l"/>
            </a:pPr>
            <a:r>
              <a:rPr lang="en-US" altLang="zh-CN" dirty="0" err="1" smtClean="0"/>
              <a:t>montly</a:t>
            </a:r>
            <a:r>
              <a:rPr lang="en-US" altLang="zh-CN" dirty="0" smtClean="0"/>
              <a:t> </a:t>
            </a:r>
            <a:r>
              <a:rPr lang="en-US" altLang="zh-CN" dirty="0"/>
              <a:t>policy - compact MOB Files for one month into one large MOB File</a:t>
            </a:r>
            <a:endParaRPr lang="zh-CN" altLang="en-US" dirty="0"/>
          </a:p>
        </p:txBody>
      </p:sp>
    </p:spTree>
    <p:extLst>
      <p:ext uri="{BB962C8B-B14F-4D97-AF65-F5344CB8AC3E}">
        <p14:creationId xmlns:p14="http://schemas.microsoft.com/office/powerpoint/2010/main" val="264923948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a:t>执行</a:t>
            </a:r>
            <a:r>
              <a:rPr lang="en-US" altLang="zh-CN" b="1" dirty="0" err="1"/>
              <a:t>HFile</a:t>
            </a:r>
            <a:r>
              <a:rPr lang="zh-CN" altLang="en-US" b="1" dirty="0" smtClean="0"/>
              <a:t>文件合并</a:t>
            </a:r>
            <a:endParaRPr kumimoji="1" lang="zh-CN" altLang="en-US" dirty="0"/>
          </a:p>
        </p:txBody>
      </p:sp>
      <p:sp>
        <p:nvSpPr>
          <p:cNvPr id="4" name="矩形 3"/>
          <p:cNvSpPr/>
          <p:nvPr/>
        </p:nvSpPr>
        <p:spPr>
          <a:xfrm>
            <a:off x="720795" y="1317457"/>
            <a:ext cx="8308794" cy="4921859"/>
          </a:xfrm>
          <a:prstGeom prst="rect">
            <a:avLst/>
          </a:prstGeom>
        </p:spPr>
        <p:txBody>
          <a:bodyPr wrap="square">
            <a:spAutoFit/>
          </a:bodyPr>
          <a:lstStyle/>
          <a:p>
            <a:pPr>
              <a:lnSpc>
                <a:spcPct val="150000"/>
              </a:lnSpc>
            </a:pPr>
            <a:r>
              <a:rPr lang="zh-CN" altLang="en-US" sz="1400" dirty="0" smtClean="0">
                <a:latin typeface="仿宋"/>
                <a:ea typeface="仿宋"/>
                <a:cs typeface="仿宋"/>
              </a:rPr>
              <a:t>合并流程说起来也简单</a:t>
            </a:r>
            <a:r>
              <a:rPr lang="zh-CN" altLang="en-US" sz="1400" dirty="0">
                <a:latin typeface="仿宋"/>
                <a:ea typeface="仿宋"/>
                <a:cs typeface="仿宋"/>
              </a:rPr>
              <a:t>，主要分为如下几步：</a:t>
            </a:r>
          </a:p>
          <a:p>
            <a:pPr>
              <a:lnSpc>
                <a:spcPct val="150000"/>
              </a:lnSpc>
            </a:pPr>
            <a:r>
              <a:rPr lang="en-US" altLang="zh-CN" sz="1400" dirty="0">
                <a:latin typeface="仿宋"/>
                <a:ea typeface="仿宋"/>
                <a:cs typeface="仿宋"/>
              </a:rPr>
              <a:t>1. </a:t>
            </a:r>
            <a:r>
              <a:rPr lang="zh-CN" altLang="en-US" sz="1400" dirty="0">
                <a:latin typeface="仿宋"/>
                <a:ea typeface="仿宋"/>
                <a:cs typeface="仿宋"/>
              </a:rPr>
              <a:t>分别读出待合并</a:t>
            </a:r>
            <a:r>
              <a:rPr lang="en-US" altLang="zh-CN" sz="1400" dirty="0" err="1">
                <a:latin typeface="仿宋"/>
                <a:ea typeface="仿宋"/>
                <a:cs typeface="仿宋"/>
              </a:rPr>
              <a:t>hfile</a:t>
            </a:r>
            <a:r>
              <a:rPr lang="zh-CN" altLang="en-US" sz="1400" dirty="0">
                <a:latin typeface="仿宋"/>
                <a:ea typeface="仿宋"/>
                <a:cs typeface="仿宋"/>
              </a:rPr>
              <a:t>文件的</a:t>
            </a:r>
            <a:r>
              <a:rPr lang="en-US" altLang="zh-CN" sz="1400" dirty="0">
                <a:latin typeface="仿宋"/>
                <a:ea typeface="仿宋"/>
                <a:cs typeface="仿宋"/>
              </a:rPr>
              <a:t>KV</a:t>
            </a:r>
            <a:r>
              <a:rPr lang="zh-CN" altLang="en-US" sz="1400" dirty="0">
                <a:latin typeface="仿宋"/>
                <a:ea typeface="仿宋"/>
                <a:cs typeface="仿宋"/>
              </a:rPr>
              <a:t>，并顺序写到位于</a:t>
            </a:r>
            <a:r>
              <a:rPr lang="en-US" altLang="zh-CN" sz="1400" dirty="0">
                <a:latin typeface="仿宋"/>
                <a:ea typeface="仿宋"/>
                <a:cs typeface="仿宋"/>
              </a:rPr>
              <a:t>./</a:t>
            </a:r>
            <a:r>
              <a:rPr lang="en-US" altLang="zh-CN" sz="1400" dirty="0" err="1">
                <a:latin typeface="仿宋"/>
                <a:ea typeface="仿宋"/>
                <a:cs typeface="仿宋"/>
              </a:rPr>
              <a:t>tmp</a:t>
            </a:r>
            <a:r>
              <a:rPr lang="zh-CN" altLang="en-US" sz="1400" dirty="0">
                <a:latin typeface="仿宋"/>
                <a:ea typeface="仿宋"/>
                <a:cs typeface="仿宋"/>
              </a:rPr>
              <a:t>目录下的临时文件中</a:t>
            </a:r>
          </a:p>
          <a:p>
            <a:pPr>
              <a:lnSpc>
                <a:spcPct val="150000"/>
              </a:lnSpc>
            </a:pPr>
            <a:r>
              <a:rPr lang="en-US" altLang="zh-CN" sz="1400" dirty="0">
                <a:latin typeface="仿宋"/>
                <a:ea typeface="仿宋"/>
                <a:cs typeface="仿宋"/>
              </a:rPr>
              <a:t>2. </a:t>
            </a:r>
            <a:r>
              <a:rPr lang="zh-CN" altLang="en-US" sz="1400" dirty="0">
                <a:latin typeface="仿宋"/>
                <a:ea typeface="仿宋"/>
                <a:cs typeface="仿宋"/>
              </a:rPr>
              <a:t>将临时文件移动到对应</a:t>
            </a:r>
            <a:r>
              <a:rPr lang="en-US" altLang="zh-CN" sz="1400" dirty="0">
                <a:latin typeface="仿宋"/>
                <a:ea typeface="仿宋"/>
                <a:cs typeface="仿宋"/>
              </a:rPr>
              <a:t>region</a:t>
            </a:r>
            <a:r>
              <a:rPr lang="zh-CN" altLang="en-US" sz="1400" dirty="0">
                <a:latin typeface="仿宋"/>
                <a:ea typeface="仿宋"/>
                <a:cs typeface="仿宋"/>
              </a:rPr>
              <a:t>的数据目录</a:t>
            </a:r>
          </a:p>
          <a:p>
            <a:pPr>
              <a:lnSpc>
                <a:spcPct val="150000"/>
              </a:lnSpc>
            </a:pPr>
            <a:r>
              <a:rPr lang="en-US" altLang="zh-CN" sz="1400" dirty="0">
                <a:latin typeface="仿宋"/>
                <a:ea typeface="仿宋"/>
                <a:cs typeface="仿宋"/>
              </a:rPr>
              <a:t>3. </a:t>
            </a:r>
            <a:r>
              <a:rPr lang="zh-CN" altLang="en-US" sz="1400" dirty="0">
                <a:latin typeface="仿宋"/>
                <a:ea typeface="仿宋"/>
                <a:cs typeface="仿宋"/>
              </a:rPr>
              <a:t>将</a:t>
            </a:r>
            <a:r>
              <a:rPr lang="en-US" altLang="zh-CN" sz="1400" dirty="0">
                <a:latin typeface="仿宋"/>
                <a:ea typeface="仿宋"/>
                <a:cs typeface="仿宋"/>
              </a:rPr>
              <a:t>compaction</a:t>
            </a:r>
            <a:r>
              <a:rPr lang="zh-CN" altLang="en-US" sz="1400" dirty="0">
                <a:latin typeface="仿宋"/>
                <a:ea typeface="仿宋"/>
                <a:cs typeface="仿宋"/>
              </a:rPr>
              <a:t>的输入文件路径和输出文件路径封装为</a:t>
            </a:r>
            <a:r>
              <a:rPr lang="en-US" altLang="zh-CN" sz="1400" dirty="0">
                <a:latin typeface="仿宋"/>
                <a:ea typeface="仿宋"/>
                <a:cs typeface="仿宋"/>
              </a:rPr>
              <a:t>KV</a:t>
            </a:r>
            <a:r>
              <a:rPr lang="zh-CN" altLang="en-US" sz="1400" dirty="0">
                <a:latin typeface="仿宋"/>
                <a:ea typeface="仿宋"/>
                <a:cs typeface="仿宋"/>
              </a:rPr>
              <a:t>写入</a:t>
            </a:r>
            <a:r>
              <a:rPr lang="en-US" altLang="zh-CN" sz="1400" dirty="0">
                <a:latin typeface="仿宋"/>
                <a:ea typeface="仿宋"/>
                <a:cs typeface="仿宋"/>
              </a:rPr>
              <a:t>WAL</a:t>
            </a:r>
            <a:r>
              <a:rPr lang="zh-CN" altLang="en-US" sz="1400" dirty="0">
                <a:latin typeface="仿宋"/>
                <a:ea typeface="仿宋"/>
                <a:cs typeface="仿宋"/>
              </a:rPr>
              <a:t>日志，并打上</a:t>
            </a:r>
            <a:r>
              <a:rPr lang="en-US" altLang="zh-CN" sz="1400" dirty="0">
                <a:latin typeface="仿宋"/>
                <a:ea typeface="仿宋"/>
                <a:cs typeface="仿宋"/>
              </a:rPr>
              <a:t>compaction</a:t>
            </a:r>
            <a:r>
              <a:rPr lang="zh-CN" altLang="en-US" sz="1400" dirty="0">
                <a:latin typeface="仿宋"/>
                <a:ea typeface="仿宋"/>
                <a:cs typeface="仿宋"/>
              </a:rPr>
              <a:t>标记，最后强制执行</a:t>
            </a:r>
            <a:r>
              <a:rPr lang="en-US" altLang="zh-CN" sz="1400" dirty="0">
                <a:latin typeface="仿宋"/>
                <a:ea typeface="仿宋"/>
                <a:cs typeface="仿宋"/>
              </a:rPr>
              <a:t>sync</a:t>
            </a:r>
          </a:p>
          <a:p>
            <a:pPr>
              <a:lnSpc>
                <a:spcPct val="150000"/>
              </a:lnSpc>
            </a:pPr>
            <a:r>
              <a:rPr lang="en-US" altLang="zh-CN" sz="1400" dirty="0">
                <a:latin typeface="仿宋"/>
                <a:ea typeface="仿宋"/>
                <a:cs typeface="仿宋"/>
              </a:rPr>
              <a:t>4. </a:t>
            </a:r>
            <a:r>
              <a:rPr lang="zh-CN" altLang="en-US" sz="1400" dirty="0">
                <a:latin typeface="仿宋"/>
                <a:ea typeface="仿宋"/>
                <a:cs typeface="仿宋"/>
              </a:rPr>
              <a:t>将对应</a:t>
            </a:r>
            <a:r>
              <a:rPr lang="en-US" altLang="zh-CN" sz="1400" dirty="0">
                <a:latin typeface="仿宋"/>
                <a:ea typeface="仿宋"/>
                <a:cs typeface="仿宋"/>
              </a:rPr>
              <a:t>region</a:t>
            </a:r>
            <a:r>
              <a:rPr lang="zh-CN" altLang="en-US" sz="1400" dirty="0">
                <a:latin typeface="仿宋"/>
                <a:ea typeface="仿宋"/>
                <a:cs typeface="仿宋"/>
              </a:rPr>
              <a:t>数据目录下的</a:t>
            </a:r>
            <a:r>
              <a:rPr lang="en-US" altLang="zh-CN" sz="1400" dirty="0">
                <a:latin typeface="仿宋"/>
                <a:ea typeface="仿宋"/>
                <a:cs typeface="仿宋"/>
              </a:rPr>
              <a:t>compaction</a:t>
            </a:r>
            <a:r>
              <a:rPr lang="zh-CN" altLang="en-US" sz="1400" dirty="0">
                <a:latin typeface="仿宋"/>
                <a:ea typeface="仿宋"/>
                <a:cs typeface="仿宋"/>
              </a:rPr>
              <a:t>输入文件全部删除</a:t>
            </a:r>
          </a:p>
          <a:p>
            <a:pPr>
              <a:lnSpc>
                <a:spcPct val="150000"/>
              </a:lnSpc>
            </a:pPr>
            <a:endParaRPr lang="zh-CN" altLang="en-US" sz="1400" dirty="0">
              <a:latin typeface="仿宋"/>
              <a:ea typeface="仿宋"/>
              <a:cs typeface="仿宋"/>
            </a:endParaRPr>
          </a:p>
          <a:p>
            <a:pPr>
              <a:lnSpc>
                <a:spcPct val="150000"/>
              </a:lnSpc>
            </a:pPr>
            <a:r>
              <a:rPr lang="zh-CN" altLang="en-US" sz="1400" dirty="0">
                <a:latin typeface="仿宋"/>
                <a:ea typeface="仿宋"/>
                <a:cs typeface="仿宋"/>
              </a:rPr>
              <a:t>上述四个步骤看起来简单，但实际是很严谨的，具有很强的容错性和完美的幂等性：</a:t>
            </a:r>
          </a:p>
          <a:p>
            <a:pPr>
              <a:lnSpc>
                <a:spcPct val="150000"/>
              </a:lnSpc>
            </a:pPr>
            <a:r>
              <a:rPr lang="en-US" altLang="zh-CN" sz="1400" dirty="0">
                <a:latin typeface="仿宋"/>
                <a:ea typeface="仿宋"/>
                <a:cs typeface="仿宋"/>
              </a:rPr>
              <a:t>1. </a:t>
            </a:r>
            <a:r>
              <a:rPr lang="zh-CN" altLang="en-US" sz="1400" dirty="0">
                <a:latin typeface="仿宋"/>
                <a:ea typeface="仿宋"/>
                <a:cs typeface="仿宋"/>
              </a:rPr>
              <a:t>如果</a:t>
            </a:r>
            <a:r>
              <a:rPr lang="en-US" altLang="zh-CN" sz="1400" dirty="0">
                <a:latin typeface="仿宋"/>
                <a:ea typeface="仿宋"/>
                <a:cs typeface="仿宋"/>
              </a:rPr>
              <a:t>RS</a:t>
            </a:r>
            <a:r>
              <a:rPr lang="zh-CN" altLang="en-US" sz="1400" dirty="0">
                <a:latin typeface="仿宋"/>
                <a:ea typeface="仿宋"/>
                <a:cs typeface="仿宋"/>
              </a:rPr>
              <a:t>在步骤</a:t>
            </a:r>
            <a:r>
              <a:rPr lang="en-US" altLang="zh-CN" sz="1400" dirty="0">
                <a:latin typeface="仿宋"/>
                <a:ea typeface="仿宋"/>
                <a:cs typeface="仿宋"/>
              </a:rPr>
              <a:t>2</a:t>
            </a:r>
            <a:r>
              <a:rPr lang="zh-CN" altLang="en-US" sz="1400" dirty="0">
                <a:latin typeface="仿宋"/>
                <a:ea typeface="仿宋"/>
                <a:cs typeface="仿宋"/>
              </a:rPr>
              <a:t>之前发生异常，本次</a:t>
            </a:r>
            <a:r>
              <a:rPr lang="en-US" altLang="zh-CN" sz="1400" dirty="0">
                <a:latin typeface="仿宋"/>
                <a:ea typeface="仿宋"/>
                <a:cs typeface="仿宋"/>
              </a:rPr>
              <a:t>compaction</a:t>
            </a:r>
            <a:r>
              <a:rPr lang="zh-CN" altLang="en-US" sz="1400" dirty="0">
                <a:latin typeface="仿宋"/>
                <a:ea typeface="仿宋"/>
                <a:cs typeface="仿宋"/>
              </a:rPr>
              <a:t>会被认为失败，如果继续进行同样的</a:t>
            </a:r>
            <a:r>
              <a:rPr lang="en-US" altLang="zh-CN" sz="1400" dirty="0">
                <a:latin typeface="仿宋"/>
                <a:ea typeface="仿宋"/>
                <a:cs typeface="仿宋"/>
              </a:rPr>
              <a:t>compaction</a:t>
            </a:r>
            <a:r>
              <a:rPr lang="zh-CN" altLang="en-US" sz="1400" dirty="0">
                <a:latin typeface="仿宋"/>
                <a:ea typeface="仿宋"/>
                <a:cs typeface="仿宋"/>
              </a:rPr>
              <a:t>，上次异常对接下来的</a:t>
            </a:r>
            <a:r>
              <a:rPr lang="en-US" altLang="zh-CN" sz="1400" dirty="0">
                <a:latin typeface="仿宋"/>
                <a:ea typeface="仿宋"/>
                <a:cs typeface="仿宋"/>
              </a:rPr>
              <a:t>compaction</a:t>
            </a:r>
            <a:r>
              <a:rPr lang="zh-CN" altLang="en-US" sz="1400" dirty="0">
                <a:latin typeface="仿宋"/>
                <a:ea typeface="仿宋"/>
                <a:cs typeface="仿宋"/>
              </a:rPr>
              <a:t>不会有任何影响，也不会对读写有任何影响。唯一的影响就是多了一份多余的数据。</a:t>
            </a:r>
          </a:p>
          <a:p>
            <a:pPr>
              <a:lnSpc>
                <a:spcPct val="150000"/>
              </a:lnSpc>
            </a:pPr>
            <a:r>
              <a:rPr lang="en-US" altLang="zh-CN" sz="1400" dirty="0">
                <a:latin typeface="仿宋"/>
                <a:ea typeface="仿宋"/>
                <a:cs typeface="仿宋"/>
              </a:rPr>
              <a:t>2. </a:t>
            </a:r>
            <a:r>
              <a:rPr lang="zh-CN" altLang="en-US" sz="1400" dirty="0">
                <a:latin typeface="仿宋"/>
                <a:ea typeface="仿宋"/>
                <a:cs typeface="仿宋"/>
              </a:rPr>
              <a:t>如果</a:t>
            </a:r>
            <a:r>
              <a:rPr lang="en-US" altLang="zh-CN" sz="1400" dirty="0">
                <a:latin typeface="仿宋"/>
                <a:ea typeface="仿宋"/>
                <a:cs typeface="仿宋"/>
              </a:rPr>
              <a:t>RS</a:t>
            </a:r>
            <a:r>
              <a:rPr lang="zh-CN" altLang="en-US" sz="1400" dirty="0">
                <a:latin typeface="仿宋"/>
                <a:ea typeface="仿宋"/>
                <a:cs typeface="仿宋"/>
              </a:rPr>
              <a:t>在步骤</a:t>
            </a:r>
            <a:r>
              <a:rPr lang="en-US" altLang="zh-CN" sz="1400" dirty="0">
                <a:latin typeface="仿宋"/>
                <a:ea typeface="仿宋"/>
                <a:cs typeface="仿宋"/>
              </a:rPr>
              <a:t>2</a:t>
            </a:r>
            <a:r>
              <a:rPr lang="zh-CN" altLang="en-US" sz="1400" dirty="0">
                <a:latin typeface="仿宋"/>
                <a:ea typeface="仿宋"/>
                <a:cs typeface="仿宋"/>
              </a:rPr>
              <a:t>之后、步骤</a:t>
            </a:r>
            <a:r>
              <a:rPr lang="en-US" altLang="zh-CN" sz="1400" dirty="0">
                <a:latin typeface="仿宋"/>
                <a:ea typeface="仿宋"/>
                <a:cs typeface="仿宋"/>
              </a:rPr>
              <a:t>3</a:t>
            </a:r>
            <a:r>
              <a:rPr lang="zh-CN" altLang="en-US" sz="1400" dirty="0">
                <a:latin typeface="仿宋"/>
                <a:ea typeface="仿宋"/>
                <a:cs typeface="仿宋"/>
              </a:rPr>
              <a:t>之前发生异常，同样的，仅仅会多一份冗余数据。</a:t>
            </a:r>
          </a:p>
          <a:p>
            <a:pPr>
              <a:lnSpc>
                <a:spcPct val="150000"/>
              </a:lnSpc>
            </a:pPr>
            <a:r>
              <a:rPr lang="en-US" altLang="zh-CN" sz="1400" dirty="0">
                <a:latin typeface="仿宋"/>
                <a:ea typeface="仿宋"/>
                <a:cs typeface="仿宋"/>
              </a:rPr>
              <a:t>3. </a:t>
            </a:r>
            <a:r>
              <a:rPr lang="zh-CN" altLang="en-US" sz="1400" dirty="0">
                <a:latin typeface="仿宋"/>
                <a:ea typeface="仿宋"/>
                <a:cs typeface="仿宋"/>
              </a:rPr>
              <a:t>如果在步骤</a:t>
            </a:r>
            <a:r>
              <a:rPr lang="en-US" altLang="zh-CN" sz="1400" dirty="0">
                <a:latin typeface="仿宋"/>
                <a:ea typeface="仿宋"/>
                <a:cs typeface="仿宋"/>
              </a:rPr>
              <a:t>3</a:t>
            </a:r>
            <a:r>
              <a:rPr lang="zh-CN" altLang="en-US" sz="1400" dirty="0">
                <a:latin typeface="仿宋"/>
                <a:ea typeface="仿宋"/>
                <a:cs typeface="仿宋"/>
              </a:rPr>
              <a:t>之后、步骤</a:t>
            </a:r>
            <a:r>
              <a:rPr lang="en-US" altLang="zh-CN" sz="1400" dirty="0">
                <a:latin typeface="仿宋"/>
                <a:ea typeface="仿宋"/>
                <a:cs typeface="仿宋"/>
              </a:rPr>
              <a:t>4</a:t>
            </a:r>
            <a:r>
              <a:rPr lang="zh-CN" altLang="en-US" sz="1400" dirty="0">
                <a:latin typeface="仿宋"/>
                <a:ea typeface="仿宋"/>
                <a:cs typeface="仿宋"/>
              </a:rPr>
              <a:t>之前发生异常，</a:t>
            </a:r>
            <a:r>
              <a:rPr lang="en-US" altLang="zh-CN" sz="1400" dirty="0">
                <a:latin typeface="仿宋"/>
                <a:ea typeface="仿宋"/>
                <a:cs typeface="仿宋"/>
              </a:rPr>
              <a:t>RS</a:t>
            </a:r>
            <a:r>
              <a:rPr lang="zh-CN" altLang="en-US" sz="1400" dirty="0">
                <a:latin typeface="仿宋"/>
                <a:ea typeface="仿宋"/>
                <a:cs typeface="仿宋"/>
              </a:rPr>
              <a:t>在重新打开</a:t>
            </a:r>
            <a:r>
              <a:rPr lang="en-US" altLang="zh-CN" sz="1400" dirty="0">
                <a:latin typeface="仿宋"/>
                <a:ea typeface="仿宋"/>
                <a:cs typeface="仿宋"/>
              </a:rPr>
              <a:t>region</a:t>
            </a:r>
            <a:r>
              <a:rPr lang="zh-CN" altLang="en-US" sz="1400" dirty="0">
                <a:latin typeface="仿宋"/>
                <a:ea typeface="仿宋"/>
                <a:cs typeface="仿宋"/>
              </a:rPr>
              <a:t>之后首先会从</a:t>
            </a:r>
            <a:r>
              <a:rPr lang="en-US" altLang="zh-CN" sz="1400" dirty="0">
                <a:latin typeface="仿宋"/>
                <a:ea typeface="仿宋"/>
                <a:cs typeface="仿宋"/>
              </a:rPr>
              <a:t>WAL</a:t>
            </a:r>
            <a:r>
              <a:rPr lang="zh-CN" altLang="en-US" sz="1400" dirty="0">
                <a:latin typeface="仿宋"/>
                <a:ea typeface="仿宋"/>
                <a:cs typeface="仿宋"/>
              </a:rPr>
              <a:t>中看到标有</a:t>
            </a:r>
            <a:r>
              <a:rPr lang="en-US" altLang="zh-CN" sz="1400" dirty="0">
                <a:latin typeface="仿宋"/>
                <a:ea typeface="仿宋"/>
                <a:cs typeface="仿宋"/>
              </a:rPr>
              <a:t>compaction</a:t>
            </a:r>
            <a:r>
              <a:rPr lang="zh-CN" altLang="en-US" sz="1400" dirty="0">
                <a:latin typeface="仿宋"/>
                <a:ea typeface="仿宋"/>
                <a:cs typeface="仿宋"/>
              </a:rPr>
              <a:t>的日志，因为此时输入文件和输出文件已经持久化到</a:t>
            </a:r>
            <a:r>
              <a:rPr lang="en-US" altLang="zh-CN" sz="1400" dirty="0">
                <a:latin typeface="仿宋"/>
                <a:ea typeface="仿宋"/>
                <a:cs typeface="仿宋"/>
              </a:rPr>
              <a:t>HDFS</a:t>
            </a:r>
            <a:r>
              <a:rPr lang="zh-CN" altLang="en-US" sz="1400" dirty="0">
                <a:latin typeface="仿宋"/>
                <a:ea typeface="仿宋"/>
                <a:cs typeface="仿宋"/>
              </a:rPr>
              <a:t>，因此只需要根据</a:t>
            </a:r>
            <a:r>
              <a:rPr lang="en-US" altLang="zh-CN" sz="1400" dirty="0">
                <a:latin typeface="仿宋"/>
                <a:ea typeface="仿宋"/>
                <a:cs typeface="仿宋"/>
              </a:rPr>
              <a:t>WAL</a:t>
            </a:r>
            <a:r>
              <a:rPr lang="zh-CN" altLang="en-US" sz="1400" dirty="0">
                <a:latin typeface="仿宋"/>
                <a:ea typeface="仿宋"/>
                <a:cs typeface="仿宋"/>
              </a:rPr>
              <a:t>移除掉</a:t>
            </a:r>
            <a:r>
              <a:rPr lang="en-US" altLang="zh-CN" sz="1400" dirty="0">
                <a:latin typeface="仿宋"/>
                <a:ea typeface="仿宋"/>
                <a:cs typeface="仿宋"/>
              </a:rPr>
              <a:t>compaction</a:t>
            </a:r>
            <a:r>
              <a:rPr lang="zh-CN" altLang="en-US" sz="1400" dirty="0">
                <a:latin typeface="仿宋"/>
                <a:ea typeface="仿宋"/>
                <a:cs typeface="仿宋"/>
              </a:rPr>
              <a:t>输入文件即可</a:t>
            </a:r>
          </a:p>
        </p:txBody>
      </p:sp>
    </p:spTree>
    <p:extLst>
      <p:ext uri="{BB962C8B-B14F-4D97-AF65-F5344CB8AC3E}">
        <p14:creationId xmlns:p14="http://schemas.microsoft.com/office/powerpoint/2010/main" val="41376359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rtlCol="0"/>
          <a:lstStyle/>
          <a:p>
            <a:pPr rtl="0"/>
            <a:r>
              <a:rPr lang="en-US" altLang="zh-CN" dirty="0" err="1" smtClean="0">
                <a:cs typeface="Segoe UI Light" panose="020B0502040204020203" pitchFamily="34" charset="0"/>
              </a:rPr>
              <a:t>HBase</a:t>
            </a:r>
            <a:r>
              <a:rPr lang="zh-CN" altLang="en-US" dirty="0" smtClean="0">
                <a:cs typeface="Segoe UI Light" panose="020B0502040204020203" pitchFamily="34" charset="0"/>
              </a:rPr>
              <a:t>的数据模型</a:t>
            </a:r>
            <a:endParaRPr lang="zh-CN" altLang="en-US" dirty="0">
              <a:cs typeface="Segoe UI Light" panose="020B0502040204020203" pitchFamily="34" charset="0"/>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77885" y="1291951"/>
            <a:ext cx="8974183" cy="5449080"/>
          </a:xfrm>
          <a:prstGeom prst="rect">
            <a:avLst/>
          </a:prstGeom>
        </p:spPr>
      </p:pic>
      <p:sp>
        <p:nvSpPr>
          <p:cNvPr id="2" name="矩形 1"/>
          <p:cNvSpPr/>
          <p:nvPr/>
        </p:nvSpPr>
        <p:spPr>
          <a:xfrm>
            <a:off x="521207" y="1930178"/>
            <a:ext cx="2156678" cy="3654696"/>
          </a:xfrm>
          <a:prstGeom prst="rect">
            <a:avLst/>
          </a:prstGeom>
        </p:spPr>
        <p:txBody>
          <a:bodyPr wrap="square">
            <a:spAutoFit/>
          </a:bodyPr>
          <a:lstStyle/>
          <a:p>
            <a:pPr marL="285750" indent="-285750">
              <a:buFont typeface="Arial" panose="020B0604020202020204" pitchFamily="34" charset="0"/>
              <a:buChar char="•"/>
            </a:pPr>
            <a:r>
              <a:rPr lang="en-US" altLang="zh-CN" sz="1400" b="1" dirty="0" err="1" smtClean="0">
                <a:latin typeface="仿宋" panose="02010609060101010101" pitchFamily="49" charset="-122"/>
                <a:ea typeface="仿宋" panose="02010609060101010101" pitchFamily="49" charset="-122"/>
              </a:rPr>
              <a:t>Schemaless</a:t>
            </a:r>
            <a:r>
              <a:rPr lang="en-US" altLang="zh-CN" sz="1400" b="1" dirty="0" smtClean="0">
                <a:latin typeface="仿宋" panose="02010609060101010101" pitchFamily="49" charset="-122"/>
                <a:ea typeface="仿宋" panose="02010609060101010101" pitchFamily="49" charset="-122"/>
              </a:rPr>
              <a:t>:</a:t>
            </a:r>
            <a:r>
              <a:rPr lang="zh-CN" altLang="en-US" sz="1400" b="1" dirty="0" smtClean="0">
                <a:latin typeface="仿宋" panose="02010609060101010101" pitchFamily="49" charset="-122"/>
                <a:ea typeface="仿宋" panose="02010609060101010101" pitchFamily="49" charset="-122"/>
              </a:rPr>
              <a:t>每</a:t>
            </a:r>
            <a:r>
              <a:rPr lang="zh-CN" altLang="en-US" sz="1400" b="1" dirty="0">
                <a:latin typeface="仿宋" panose="02010609060101010101" pitchFamily="49" charset="-122"/>
                <a:ea typeface="仿宋" panose="02010609060101010101" pitchFamily="49" charset="-122"/>
              </a:rPr>
              <a:t>一行中，列的组成都是灵活的，行与行之间并不需要遵循相同的列定义</a:t>
            </a:r>
            <a:endParaRPr lang="en-US" altLang="zh-CN" sz="1400" b="1" dirty="0" smtClean="0">
              <a:latin typeface="仿宋" panose="02010609060101010101" pitchFamily="49" charset="-122"/>
              <a:ea typeface="仿宋" panose="02010609060101010101" pitchFamily="49" charset="-122"/>
            </a:endParaRPr>
          </a:p>
          <a:p>
            <a:endParaRPr lang="en-US" altLang="zh-CN" sz="1400" b="1" dirty="0">
              <a:latin typeface="仿宋" panose="02010609060101010101" pitchFamily="49" charset="-122"/>
              <a:ea typeface="仿宋" panose="02010609060101010101" pitchFamily="49" charset="-122"/>
            </a:endParaRPr>
          </a:p>
          <a:p>
            <a:pPr marL="285750" indent="-285750">
              <a:buFont typeface="Arial" panose="020B0604020202020204" pitchFamily="34" charset="0"/>
              <a:buChar char="•"/>
            </a:pPr>
            <a:r>
              <a:rPr lang="zh-CN" altLang="en-US" sz="1400" b="1" dirty="0" smtClean="0">
                <a:latin typeface="仿宋" panose="02010609060101010101" pitchFamily="49" charset="-122"/>
                <a:ea typeface="仿宋" panose="02010609060101010101" pitchFamily="49" charset="-122"/>
              </a:rPr>
              <a:t>数据是字典排序的</a:t>
            </a:r>
            <a:endParaRPr lang="en-US" altLang="zh-CN" sz="1400" b="1" dirty="0" smtClean="0">
              <a:latin typeface="仿宋" panose="02010609060101010101" pitchFamily="49" charset="-122"/>
              <a:ea typeface="仿宋" panose="02010609060101010101" pitchFamily="49" charset="-122"/>
            </a:endParaRPr>
          </a:p>
          <a:p>
            <a:endParaRPr lang="en-US" altLang="zh-CN" sz="1400" b="1" dirty="0">
              <a:latin typeface="仿宋" panose="02010609060101010101" pitchFamily="49" charset="-122"/>
              <a:ea typeface="仿宋" panose="02010609060101010101" pitchFamily="49" charset="-122"/>
            </a:endParaRPr>
          </a:p>
          <a:p>
            <a:pPr marL="285750" indent="-285750">
              <a:buFont typeface="Arial" panose="020B0604020202020204" pitchFamily="34" charset="0"/>
              <a:buChar char="•"/>
            </a:pPr>
            <a:r>
              <a:rPr lang="zh-CN" altLang="en-US" sz="1400" b="1" dirty="0" smtClean="0">
                <a:latin typeface="仿宋" panose="02010609060101010101" pitchFamily="49" charset="-122"/>
                <a:ea typeface="仿宋" panose="02010609060101010101" pitchFamily="49" charset="-122"/>
              </a:rPr>
              <a:t>每个单元格可以存储不同的版本，一般是时间戳</a:t>
            </a:r>
            <a:endParaRPr lang="en-US" altLang="zh-CN" sz="1400" b="1" dirty="0" smtClean="0">
              <a:latin typeface="仿宋" panose="02010609060101010101" pitchFamily="49" charset="-122"/>
              <a:ea typeface="仿宋" panose="02010609060101010101" pitchFamily="49" charset="-122"/>
            </a:endParaRPr>
          </a:p>
          <a:p>
            <a:endParaRPr lang="en-US" altLang="zh-CN" sz="1400" b="1" dirty="0">
              <a:latin typeface="仿宋" panose="02010609060101010101" pitchFamily="49" charset="-122"/>
              <a:ea typeface="仿宋" panose="02010609060101010101" pitchFamily="49" charset="-122"/>
            </a:endParaRPr>
          </a:p>
          <a:p>
            <a:pPr marL="285750" indent="-285750">
              <a:buFont typeface="Arial" panose="020B0604020202020204" pitchFamily="34" charset="0"/>
              <a:buChar char="•"/>
            </a:pPr>
            <a:r>
              <a:rPr lang="zh-CN" altLang="en-US" sz="1400" b="1" dirty="0" smtClean="0">
                <a:latin typeface="仿宋" panose="02010609060101010101" pitchFamily="49" charset="-122"/>
                <a:ea typeface="仿宋" panose="02010609060101010101" pitchFamily="49" charset="-122"/>
              </a:rPr>
              <a:t>可以获取指定版本的数据</a:t>
            </a:r>
            <a:endParaRPr lang="en-US" altLang="zh-CN" sz="1400" b="1" dirty="0" smtClean="0">
              <a:latin typeface="仿宋" panose="02010609060101010101" pitchFamily="49" charset="-122"/>
              <a:ea typeface="仿宋" panose="02010609060101010101" pitchFamily="49" charset="-122"/>
            </a:endParaRPr>
          </a:p>
          <a:p>
            <a:endParaRPr lang="en-US" altLang="zh-CN" sz="1400" dirty="0"/>
          </a:p>
          <a:p>
            <a:r>
              <a:rPr lang="en-US" altLang="zh-CN" sz="1400" dirty="0" smtClean="0">
                <a:solidFill>
                  <a:schemeClr val="accent2">
                    <a:lumMod val="75000"/>
                  </a:schemeClr>
                </a:solidFill>
              </a:rPr>
              <a:t>?</a:t>
            </a:r>
            <a:r>
              <a:rPr lang="zh-CN" altLang="en-US" sz="1400" dirty="0" smtClean="0">
                <a:solidFill>
                  <a:schemeClr val="accent2">
                    <a:lumMod val="75000"/>
                  </a:schemeClr>
                </a:solidFill>
              </a:rPr>
              <a:t>如何实现多版本</a:t>
            </a:r>
            <a:endParaRPr lang="zh-CN" altLang="en-US" sz="1400" dirty="0">
              <a:solidFill>
                <a:schemeClr val="accent2">
                  <a:lumMod val="75000"/>
                </a:schemeClr>
              </a:solidFill>
            </a:endParaRPr>
          </a:p>
        </p:txBody>
      </p:sp>
    </p:spTree>
    <p:extLst>
      <p:ext uri="{BB962C8B-B14F-4D97-AF65-F5344CB8AC3E}">
        <p14:creationId xmlns:p14="http://schemas.microsoft.com/office/powerpoint/2010/main" val="17877629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Region</a:t>
            </a:r>
            <a:r>
              <a:rPr lang="zh-CN" altLang="en-US" dirty="0" smtClean="0"/>
              <a:t> </a:t>
            </a:r>
            <a:r>
              <a:rPr lang="en-US" altLang="zh-CN" dirty="0" smtClean="0"/>
              <a:t>split</a:t>
            </a:r>
            <a:endParaRPr lang="zh-CN" altLang="en-US" dirty="0"/>
          </a:p>
        </p:txBody>
      </p:sp>
      <p:sp>
        <p:nvSpPr>
          <p:cNvPr id="4" name="矩形 3"/>
          <p:cNvSpPr/>
          <p:nvPr/>
        </p:nvSpPr>
        <p:spPr>
          <a:xfrm>
            <a:off x="748936" y="1299486"/>
            <a:ext cx="10406744" cy="3970318"/>
          </a:xfrm>
          <a:prstGeom prst="rect">
            <a:avLst/>
          </a:prstGeom>
        </p:spPr>
        <p:txBody>
          <a:bodyPr wrap="square">
            <a:spAutoFit/>
          </a:bodyPr>
          <a:lstStyle/>
          <a:p>
            <a:r>
              <a:rPr lang="en-US" altLang="zh-CN" sz="1400" dirty="0"/>
              <a:t>How Region Splits are </a:t>
            </a:r>
            <a:r>
              <a:rPr lang="en-US" altLang="zh-CN" sz="1400" dirty="0" err="1"/>
              <a:t>implementedAs</a:t>
            </a:r>
            <a:r>
              <a:rPr lang="en-US" altLang="zh-CN" sz="1400" dirty="0"/>
              <a:t> write requests are handled by the region server, they accumulate  in an in-memory storage system called the “</a:t>
            </a:r>
            <a:r>
              <a:rPr lang="en-US" altLang="zh-CN" sz="1400" dirty="0" err="1"/>
              <a:t>memstore</a:t>
            </a:r>
            <a:r>
              <a:rPr lang="en-US" altLang="zh-CN" sz="1400" dirty="0"/>
              <a:t>”. Once the </a:t>
            </a:r>
            <a:r>
              <a:rPr lang="en-US" altLang="zh-CN" sz="1400" dirty="0" err="1"/>
              <a:t>memstore</a:t>
            </a:r>
            <a:r>
              <a:rPr lang="en-US" altLang="zh-CN" sz="1400" dirty="0"/>
              <a:t>  fills, its content are written to disk as additional store files. This  event is called a “</a:t>
            </a:r>
            <a:r>
              <a:rPr lang="en-US" altLang="zh-CN" sz="1400" dirty="0" err="1"/>
              <a:t>memstore</a:t>
            </a:r>
            <a:r>
              <a:rPr lang="en-US" altLang="zh-CN" sz="1400" dirty="0"/>
              <a:t> flush”. As store files accumulate, the  </a:t>
            </a:r>
            <a:r>
              <a:rPr lang="en-US" altLang="zh-CN" sz="1400" dirty="0" err="1"/>
              <a:t>RegionServer</a:t>
            </a:r>
            <a:r>
              <a:rPr lang="en-US" altLang="zh-CN" sz="1400" dirty="0"/>
              <a:t> will “compact” them into combined, larger files. After each  flush or compaction finishes, a region split request is </a:t>
            </a:r>
            <a:r>
              <a:rPr lang="en-US" altLang="zh-CN" sz="1400" dirty="0" err="1"/>
              <a:t>enqueued</a:t>
            </a:r>
            <a:r>
              <a:rPr lang="en-US" altLang="zh-CN" sz="1400" dirty="0"/>
              <a:t> if the  </a:t>
            </a:r>
            <a:r>
              <a:rPr lang="en-US" altLang="zh-CN" sz="1400" dirty="0" err="1"/>
              <a:t>RegionSplitPolicy</a:t>
            </a:r>
            <a:r>
              <a:rPr lang="en-US" altLang="zh-CN" sz="1400" dirty="0"/>
              <a:t> decides that the region should be split into two.  </a:t>
            </a:r>
            <a:endParaRPr lang="en-US" altLang="zh-CN" sz="1400" dirty="0" smtClean="0"/>
          </a:p>
          <a:p>
            <a:endParaRPr lang="en-US" altLang="zh-CN" sz="1400" dirty="0"/>
          </a:p>
          <a:p>
            <a:r>
              <a:rPr lang="en-US" altLang="zh-CN" sz="1400" dirty="0" smtClean="0"/>
              <a:t>Since </a:t>
            </a:r>
            <a:r>
              <a:rPr lang="en-US" altLang="zh-CN" sz="1400" dirty="0"/>
              <a:t>all data files in </a:t>
            </a:r>
            <a:r>
              <a:rPr lang="en-US" altLang="zh-CN" sz="1400" dirty="0" err="1"/>
              <a:t>HBase</a:t>
            </a:r>
            <a:r>
              <a:rPr lang="en-US" altLang="zh-CN" sz="1400" dirty="0"/>
              <a:t> are immutable, when a split happens, the  newly created daughter regions will not rewrite all the data into new  files. Instead, they will create  small </a:t>
            </a:r>
            <a:r>
              <a:rPr lang="en-US" altLang="zh-CN" sz="1400" dirty="0" err="1"/>
              <a:t>sym</a:t>
            </a:r>
            <a:r>
              <a:rPr lang="en-US" altLang="zh-CN" sz="1400" dirty="0"/>
              <a:t>-link like files, named Reference files,  which point to either top or bottom part of the parent store file  according to the split point. The reference file will be used just like a  regular data file, but only half of the records. The region can only be  split if there are no more references to the immutable data files of  the parent region. Those reference files are cleaned gradually by  compactions, so that the region will stop referring to its parents  files, and can be split further</a:t>
            </a:r>
            <a:r>
              <a:rPr lang="en-US" altLang="zh-CN" sz="1400" dirty="0" smtClean="0"/>
              <a:t>.</a:t>
            </a:r>
          </a:p>
          <a:p>
            <a:endParaRPr lang="en-US" altLang="zh-CN" sz="1400" dirty="0"/>
          </a:p>
          <a:p>
            <a:r>
              <a:rPr lang="en-US" altLang="zh-CN" sz="1400" dirty="0" smtClean="0"/>
              <a:t>Although </a:t>
            </a:r>
            <a:r>
              <a:rPr lang="en-US" altLang="zh-CN" sz="1400" dirty="0"/>
              <a:t>splitting the region is a local decision made at the  </a:t>
            </a:r>
            <a:r>
              <a:rPr lang="en-US" altLang="zh-CN" sz="1400" dirty="0" err="1"/>
              <a:t>RegionServer</a:t>
            </a:r>
            <a:r>
              <a:rPr lang="en-US" altLang="zh-CN" sz="1400" dirty="0"/>
              <a:t>, the split process itself must coordinate with many actors.  The </a:t>
            </a:r>
            <a:r>
              <a:rPr lang="en-US" altLang="zh-CN" sz="1400" dirty="0" err="1"/>
              <a:t>RegionServer</a:t>
            </a:r>
            <a:r>
              <a:rPr lang="en-US" altLang="zh-CN" sz="1400" dirty="0"/>
              <a:t> notifies the Master before and after the split,  updates the .META. table so that clients can discover the new daughter  regions, and rearranges the directory structure and data files in HDFS.  Split is a multi task process. To enable rollback in case of an error,  the </a:t>
            </a:r>
            <a:r>
              <a:rPr lang="en-US" altLang="zh-CN" sz="1400" dirty="0" err="1"/>
              <a:t>RegionServer</a:t>
            </a:r>
            <a:r>
              <a:rPr lang="en-US" altLang="zh-CN" sz="1400" dirty="0"/>
              <a:t> keeps an in-memory journal about the execution state.  The steps taken by the </a:t>
            </a:r>
            <a:r>
              <a:rPr lang="en-US" altLang="zh-CN" sz="1400" dirty="0" err="1"/>
              <a:t>RegionServer</a:t>
            </a:r>
            <a:r>
              <a:rPr lang="en-US" altLang="zh-CN" sz="1400" dirty="0"/>
              <a:t> to execute the split are illustrated  by Figure 1. Each step is labeled with its step number. Actions from  </a:t>
            </a:r>
            <a:r>
              <a:rPr lang="en-US" altLang="zh-CN" sz="1400" dirty="0" err="1"/>
              <a:t>RegionServers</a:t>
            </a:r>
            <a:r>
              <a:rPr lang="en-US" altLang="zh-CN" sz="1400" dirty="0"/>
              <a:t> or Master are shown in red, while actions from the clients  are show in green.</a:t>
            </a:r>
            <a:endParaRPr lang="zh-CN" altLang="en-US" sz="1400" dirty="0"/>
          </a:p>
        </p:txBody>
      </p:sp>
    </p:spTree>
    <p:extLst>
      <p:ext uri="{BB962C8B-B14F-4D97-AF65-F5344CB8AC3E}">
        <p14:creationId xmlns:p14="http://schemas.microsoft.com/office/powerpoint/2010/main" val="173804370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Region</a:t>
            </a:r>
            <a:r>
              <a:rPr lang="zh-CN" altLang="en-US" dirty="0"/>
              <a:t> </a:t>
            </a:r>
            <a:r>
              <a:rPr lang="en-US" altLang="zh-CN" dirty="0" smtClean="0"/>
              <a:t>split</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8725" y="1484267"/>
            <a:ext cx="6858000" cy="5143500"/>
          </a:xfrm>
          <a:prstGeom prst="rect">
            <a:avLst/>
          </a:prstGeom>
        </p:spPr>
      </p:pic>
    </p:spTree>
    <p:extLst>
      <p:ext uri="{BB962C8B-B14F-4D97-AF65-F5344CB8AC3E}">
        <p14:creationId xmlns:p14="http://schemas.microsoft.com/office/powerpoint/2010/main" val="420109279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Region</a:t>
            </a:r>
            <a:r>
              <a:rPr lang="zh-CN" altLang="en-US" dirty="0"/>
              <a:t> </a:t>
            </a:r>
            <a:r>
              <a:rPr lang="en-US" altLang="zh-CN" dirty="0" smtClean="0"/>
              <a:t>split</a:t>
            </a:r>
            <a:endParaRPr lang="zh-CN" altLang="en-US" dirty="0"/>
          </a:p>
        </p:txBody>
      </p:sp>
      <p:sp>
        <p:nvSpPr>
          <p:cNvPr id="5" name="矩形 4"/>
          <p:cNvSpPr/>
          <p:nvPr/>
        </p:nvSpPr>
        <p:spPr>
          <a:xfrm>
            <a:off x="617770" y="1157153"/>
            <a:ext cx="11075107" cy="5568189"/>
          </a:xfrm>
          <a:prstGeom prst="rect">
            <a:avLst/>
          </a:prstGeom>
        </p:spPr>
        <p:txBody>
          <a:bodyPr wrap="square">
            <a:spAutoFit/>
          </a:bodyPr>
          <a:lstStyle/>
          <a:p>
            <a:pPr marL="342900" indent="-342900">
              <a:lnSpc>
                <a:spcPct val="150000"/>
              </a:lnSpc>
              <a:buFont typeface="+mj-lt"/>
              <a:buAutoNum type="arabicPeriod"/>
            </a:pPr>
            <a:r>
              <a:rPr lang="en-US" altLang="zh-CN" sz="1400" dirty="0" err="1" smtClean="0">
                <a:latin typeface="仿宋"/>
                <a:ea typeface="仿宋"/>
                <a:cs typeface="仿宋"/>
              </a:rPr>
              <a:t>RegionServer</a:t>
            </a:r>
            <a:r>
              <a:rPr lang="en-US" altLang="zh-CN" sz="1400" dirty="0" smtClean="0">
                <a:latin typeface="仿宋"/>
                <a:ea typeface="仿宋"/>
                <a:cs typeface="仿宋"/>
              </a:rPr>
              <a:t> </a:t>
            </a:r>
            <a:r>
              <a:rPr lang="en-US" altLang="zh-CN" sz="1400" dirty="0">
                <a:latin typeface="仿宋"/>
                <a:ea typeface="仿宋"/>
                <a:cs typeface="仿宋"/>
              </a:rPr>
              <a:t>decides locally to split the region, and prepares the  split. As a first step, it creates a </a:t>
            </a:r>
            <a:r>
              <a:rPr lang="en-US" altLang="zh-CN" sz="1400" dirty="0" err="1">
                <a:latin typeface="仿宋"/>
                <a:ea typeface="仿宋"/>
                <a:cs typeface="仿宋"/>
              </a:rPr>
              <a:t>znode</a:t>
            </a:r>
            <a:r>
              <a:rPr lang="en-US" altLang="zh-CN" sz="1400" dirty="0">
                <a:latin typeface="仿宋"/>
                <a:ea typeface="仿宋"/>
                <a:cs typeface="仿宋"/>
              </a:rPr>
              <a:t> in zookeeper under  /</a:t>
            </a:r>
            <a:r>
              <a:rPr lang="en-US" altLang="zh-CN" sz="1400" dirty="0" err="1">
                <a:latin typeface="仿宋"/>
                <a:ea typeface="仿宋"/>
                <a:cs typeface="仿宋"/>
              </a:rPr>
              <a:t>hbase</a:t>
            </a:r>
            <a:r>
              <a:rPr lang="en-US" altLang="zh-CN" sz="1400" dirty="0">
                <a:latin typeface="仿宋"/>
                <a:ea typeface="仿宋"/>
                <a:cs typeface="仿宋"/>
              </a:rPr>
              <a:t>/region-in-transition/region-name in SPLITTING state. </a:t>
            </a:r>
            <a:endParaRPr lang="en-US" altLang="zh-CN" sz="1400" dirty="0" smtClean="0">
              <a:latin typeface="仿宋"/>
              <a:ea typeface="仿宋"/>
              <a:cs typeface="仿宋"/>
            </a:endParaRPr>
          </a:p>
          <a:p>
            <a:pPr marL="342900" indent="-342900">
              <a:lnSpc>
                <a:spcPct val="150000"/>
              </a:lnSpc>
              <a:buFont typeface="+mj-lt"/>
              <a:buAutoNum type="arabicPeriod"/>
            </a:pPr>
            <a:r>
              <a:rPr lang="en-US" altLang="zh-CN" sz="1400" dirty="0" smtClean="0">
                <a:latin typeface="仿宋"/>
                <a:ea typeface="仿宋"/>
                <a:cs typeface="仿宋"/>
              </a:rPr>
              <a:t>The </a:t>
            </a:r>
            <a:r>
              <a:rPr lang="en-US" altLang="zh-CN" sz="1400" dirty="0">
                <a:latin typeface="仿宋"/>
                <a:ea typeface="仿宋"/>
                <a:cs typeface="仿宋"/>
              </a:rPr>
              <a:t>Master learns about this </a:t>
            </a:r>
            <a:r>
              <a:rPr lang="en-US" altLang="zh-CN" sz="1400" dirty="0" err="1">
                <a:latin typeface="仿宋"/>
                <a:ea typeface="仿宋"/>
                <a:cs typeface="仿宋"/>
              </a:rPr>
              <a:t>znode</a:t>
            </a:r>
            <a:r>
              <a:rPr lang="en-US" altLang="zh-CN" sz="1400" dirty="0">
                <a:latin typeface="仿宋"/>
                <a:ea typeface="仿宋"/>
                <a:cs typeface="仿宋"/>
              </a:rPr>
              <a:t>, since it has a watcher for the parent region-in-transition </a:t>
            </a:r>
            <a:r>
              <a:rPr lang="en-US" altLang="zh-CN" sz="1400" dirty="0" err="1">
                <a:latin typeface="仿宋"/>
                <a:ea typeface="仿宋"/>
                <a:cs typeface="仿宋"/>
              </a:rPr>
              <a:t>znode</a:t>
            </a:r>
            <a:r>
              <a:rPr lang="en-US" altLang="zh-CN" sz="1400" dirty="0">
                <a:latin typeface="仿宋"/>
                <a:ea typeface="仿宋"/>
                <a:cs typeface="仿宋"/>
              </a:rPr>
              <a:t>. </a:t>
            </a:r>
          </a:p>
          <a:p>
            <a:pPr marL="342900" indent="-342900">
              <a:lnSpc>
                <a:spcPct val="150000"/>
              </a:lnSpc>
              <a:buFont typeface="+mj-lt"/>
              <a:buAutoNum type="arabicPeriod"/>
            </a:pPr>
            <a:r>
              <a:rPr lang="en-US" altLang="zh-CN" sz="1400" dirty="0" err="1" smtClean="0">
                <a:latin typeface="仿宋"/>
                <a:ea typeface="仿宋"/>
                <a:cs typeface="仿宋"/>
              </a:rPr>
              <a:t>RegionServer</a:t>
            </a:r>
            <a:r>
              <a:rPr lang="en-US" altLang="zh-CN" sz="1400" dirty="0" smtClean="0">
                <a:latin typeface="仿宋"/>
                <a:ea typeface="仿宋"/>
                <a:cs typeface="仿宋"/>
              </a:rPr>
              <a:t> </a:t>
            </a:r>
            <a:r>
              <a:rPr lang="en-US" altLang="zh-CN" sz="1400" dirty="0">
                <a:latin typeface="仿宋"/>
                <a:ea typeface="仿宋"/>
                <a:cs typeface="仿宋"/>
              </a:rPr>
              <a:t>creates a sub-directory named “.splits” under the parent’s region directory in HDFS.  </a:t>
            </a:r>
          </a:p>
          <a:p>
            <a:pPr marL="342900" indent="-342900">
              <a:lnSpc>
                <a:spcPct val="150000"/>
              </a:lnSpc>
              <a:buFont typeface="+mj-lt"/>
              <a:buAutoNum type="arabicPeriod"/>
            </a:pPr>
            <a:r>
              <a:rPr lang="en-US" altLang="zh-CN" sz="1400" dirty="0" err="1" smtClean="0">
                <a:latin typeface="仿宋"/>
                <a:ea typeface="仿宋"/>
                <a:cs typeface="仿宋"/>
              </a:rPr>
              <a:t>RegionServer</a:t>
            </a:r>
            <a:r>
              <a:rPr lang="en-US" altLang="zh-CN" sz="1400" dirty="0" smtClean="0">
                <a:latin typeface="仿宋"/>
                <a:ea typeface="仿宋"/>
                <a:cs typeface="仿宋"/>
              </a:rPr>
              <a:t> </a:t>
            </a:r>
            <a:r>
              <a:rPr lang="en-US" altLang="zh-CN" sz="1400" dirty="0">
                <a:latin typeface="仿宋"/>
                <a:ea typeface="仿宋"/>
                <a:cs typeface="仿宋"/>
              </a:rPr>
              <a:t>closes the parent region, forces a flush of the cache  and marks the region as offline in its local data structures. At this  point, client requests coming to the parent region will throw  </a:t>
            </a:r>
            <a:r>
              <a:rPr lang="en-US" altLang="zh-CN" sz="1400" dirty="0" err="1">
                <a:latin typeface="仿宋"/>
                <a:ea typeface="仿宋"/>
                <a:cs typeface="仿宋"/>
              </a:rPr>
              <a:t>NotServingRegionException</a:t>
            </a:r>
            <a:r>
              <a:rPr lang="en-US" altLang="zh-CN" sz="1400" dirty="0">
                <a:latin typeface="仿宋"/>
                <a:ea typeface="仿宋"/>
                <a:cs typeface="仿宋"/>
              </a:rPr>
              <a:t>. The client will retry with some </a:t>
            </a:r>
            <a:r>
              <a:rPr lang="en-US" altLang="zh-CN" sz="1400" dirty="0" err="1">
                <a:latin typeface="仿宋"/>
                <a:ea typeface="仿宋"/>
                <a:cs typeface="仿宋"/>
              </a:rPr>
              <a:t>backoff</a:t>
            </a:r>
            <a:r>
              <a:rPr lang="en-US" altLang="zh-CN" sz="1400" dirty="0">
                <a:latin typeface="仿宋"/>
                <a:ea typeface="仿宋"/>
                <a:cs typeface="仿宋"/>
              </a:rPr>
              <a:t>.  </a:t>
            </a:r>
          </a:p>
          <a:p>
            <a:pPr marL="342900" indent="-342900">
              <a:lnSpc>
                <a:spcPct val="150000"/>
              </a:lnSpc>
              <a:buFont typeface="+mj-lt"/>
              <a:buAutoNum type="arabicPeriod"/>
            </a:pPr>
            <a:r>
              <a:rPr lang="en-US" altLang="zh-CN" sz="1400" dirty="0" err="1" smtClean="0">
                <a:latin typeface="仿宋"/>
                <a:ea typeface="仿宋"/>
                <a:cs typeface="仿宋"/>
              </a:rPr>
              <a:t>RegionServer</a:t>
            </a:r>
            <a:r>
              <a:rPr lang="en-US" altLang="zh-CN" sz="1400" dirty="0" smtClean="0">
                <a:latin typeface="仿宋"/>
                <a:ea typeface="仿宋"/>
                <a:cs typeface="仿宋"/>
              </a:rPr>
              <a:t> </a:t>
            </a:r>
            <a:r>
              <a:rPr lang="en-US" altLang="zh-CN" sz="1400" dirty="0">
                <a:latin typeface="仿宋"/>
                <a:ea typeface="仿宋"/>
                <a:cs typeface="仿宋"/>
              </a:rPr>
              <a:t>create the region directories under .splits directory,  for daughter regions A and B, and creates necessary data structures.  Then it splits the store files, in the sense that it creates two Reference files per store file in the parent region. Those reference files will point to the parent regions files. </a:t>
            </a:r>
          </a:p>
          <a:p>
            <a:pPr marL="342900" indent="-342900">
              <a:lnSpc>
                <a:spcPct val="150000"/>
              </a:lnSpc>
              <a:buFont typeface="+mj-lt"/>
              <a:buAutoNum type="arabicPeriod"/>
            </a:pPr>
            <a:r>
              <a:rPr lang="en-US" altLang="zh-CN" sz="1400" dirty="0" err="1" smtClean="0">
                <a:latin typeface="仿宋"/>
                <a:ea typeface="仿宋"/>
                <a:cs typeface="仿宋"/>
              </a:rPr>
              <a:t>RegionServer</a:t>
            </a:r>
            <a:r>
              <a:rPr lang="en-US" altLang="zh-CN" sz="1400" dirty="0" smtClean="0">
                <a:latin typeface="仿宋"/>
                <a:ea typeface="仿宋"/>
                <a:cs typeface="仿宋"/>
              </a:rPr>
              <a:t> </a:t>
            </a:r>
            <a:r>
              <a:rPr lang="en-US" altLang="zh-CN" sz="1400" dirty="0">
                <a:latin typeface="仿宋"/>
                <a:ea typeface="仿宋"/>
                <a:cs typeface="仿宋"/>
              </a:rPr>
              <a:t>creates the actual region directory in HDFS, and moves the reference files for each daughter.  </a:t>
            </a:r>
          </a:p>
          <a:p>
            <a:pPr marL="342900" indent="-342900">
              <a:lnSpc>
                <a:spcPct val="150000"/>
              </a:lnSpc>
              <a:buFont typeface="+mj-lt"/>
              <a:buAutoNum type="arabicPeriod"/>
            </a:pPr>
            <a:r>
              <a:rPr lang="en-US" altLang="zh-CN" sz="1400" dirty="0" err="1" smtClean="0">
                <a:latin typeface="仿宋"/>
                <a:ea typeface="仿宋"/>
                <a:cs typeface="仿宋"/>
              </a:rPr>
              <a:t>RegionServer</a:t>
            </a:r>
            <a:r>
              <a:rPr lang="en-US" altLang="zh-CN" sz="1400" dirty="0" smtClean="0">
                <a:latin typeface="仿宋"/>
                <a:ea typeface="仿宋"/>
                <a:cs typeface="仿宋"/>
              </a:rPr>
              <a:t> </a:t>
            </a:r>
            <a:r>
              <a:rPr lang="en-US" altLang="zh-CN" sz="1400" dirty="0">
                <a:latin typeface="仿宋"/>
                <a:ea typeface="仿宋"/>
                <a:cs typeface="仿宋"/>
              </a:rPr>
              <a:t>sends a Put request to the .META. table, and sets the  parent as offline in the .META. table and adds information about  daughter regions. At this point, there won’t be individual entries in  .META. for the daughters. Clients will see the parent region is split if  they scan .META., but won’t know about the daughters until they appear  in .META.. Also, if this Put to .META. succeeds, the parent will be  effectively split. If the </a:t>
            </a:r>
            <a:r>
              <a:rPr lang="en-US" altLang="zh-CN" sz="1400" dirty="0" err="1">
                <a:latin typeface="仿宋"/>
                <a:ea typeface="仿宋"/>
                <a:cs typeface="仿宋"/>
              </a:rPr>
              <a:t>RegionServer</a:t>
            </a:r>
            <a:r>
              <a:rPr lang="en-US" altLang="zh-CN" sz="1400" dirty="0">
                <a:latin typeface="仿宋"/>
                <a:ea typeface="仿宋"/>
                <a:cs typeface="仿宋"/>
              </a:rPr>
              <a:t> fails before this RPC succeeds,  Master and the next region server opening the region will clean dirty  state about the region split. After the .META. update, though, the  region split will be rolled-forward by Master. </a:t>
            </a:r>
            <a:endParaRPr lang="zh-CN" altLang="en-US" sz="1400" dirty="0">
              <a:latin typeface="仿宋"/>
              <a:ea typeface="仿宋"/>
              <a:cs typeface="仿宋"/>
            </a:endParaRPr>
          </a:p>
        </p:txBody>
      </p:sp>
    </p:spTree>
    <p:extLst>
      <p:ext uri="{BB962C8B-B14F-4D97-AF65-F5344CB8AC3E}">
        <p14:creationId xmlns:p14="http://schemas.microsoft.com/office/powerpoint/2010/main" val="262879488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Region</a:t>
            </a:r>
            <a:r>
              <a:rPr lang="zh-CN" altLang="en-US" dirty="0"/>
              <a:t> </a:t>
            </a:r>
            <a:r>
              <a:rPr lang="en-US" altLang="zh-CN" dirty="0"/>
              <a:t>split</a:t>
            </a:r>
            <a:endParaRPr lang="zh-CN" altLang="en-US" dirty="0"/>
          </a:p>
        </p:txBody>
      </p:sp>
      <p:sp>
        <p:nvSpPr>
          <p:cNvPr id="4" name="矩形 3"/>
          <p:cNvSpPr/>
          <p:nvPr/>
        </p:nvSpPr>
        <p:spPr>
          <a:xfrm>
            <a:off x="748936" y="1502688"/>
            <a:ext cx="8826137" cy="4275528"/>
          </a:xfrm>
          <a:prstGeom prst="rect">
            <a:avLst/>
          </a:prstGeom>
        </p:spPr>
        <p:txBody>
          <a:bodyPr wrap="square">
            <a:spAutoFit/>
          </a:bodyPr>
          <a:lstStyle/>
          <a:p>
            <a:pPr marL="342900" indent="-342900">
              <a:lnSpc>
                <a:spcPct val="150000"/>
              </a:lnSpc>
              <a:buFont typeface="+mj-lt"/>
              <a:buAutoNum type="arabicPeriod" startAt="8"/>
            </a:pPr>
            <a:r>
              <a:rPr lang="en-US" altLang="zh-CN" sz="1400" dirty="0" err="1" smtClean="0">
                <a:latin typeface="仿宋"/>
                <a:ea typeface="仿宋"/>
                <a:cs typeface="仿宋"/>
              </a:rPr>
              <a:t>RegionServer</a:t>
            </a:r>
            <a:r>
              <a:rPr lang="en-US" altLang="zh-CN" sz="1400" dirty="0" smtClean="0">
                <a:latin typeface="仿宋"/>
                <a:ea typeface="仿宋"/>
                <a:cs typeface="仿宋"/>
              </a:rPr>
              <a:t> </a:t>
            </a:r>
            <a:r>
              <a:rPr lang="en-US" altLang="zh-CN" sz="1400" dirty="0">
                <a:latin typeface="仿宋"/>
                <a:ea typeface="仿宋"/>
                <a:cs typeface="仿宋"/>
              </a:rPr>
              <a:t>opens daughters in parallel to accept writes</a:t>
            </a:r>
            <a:r>
              <a:rPr lang="en-US" altLang="zh-CN" sz="1400" dirty="0" smtClean="0">
                <a:latin typeface="仿宋"/>
                <a:ea typeface="仿宋"/>
                <a:cs typeface="仿宋"/>
              </a:rPr>
              <a:t>.</a:t>
            </a:r>
          </a:p>
          <a:p>
            <a:pPr marL="342900" indent="-342900">
              <a:lnSpc>
                <a:spcPct val="150000"/>
              </a:lnSpc>
              <a:buFont typeface="+mj-lt"/>
              <a:buAutoNum type="arabicPeriod" startAt="8"/>
            </a:pPr>
            <a:r>
              <a:rPr lang="en-US" altLang="zh-CN" sz="1400" dirty="0" smtClean="0">
                <a:latin typeface="仿宋"/>
                <a:ea typeface="仿宋"/>
                <a:cs typeface="仿宋"/>
              </a:rPr>
              <a:t> </a:t>
            </a:r>
            <a:r>
              <a:rPr lang="en-US" altLang="zh-CN" sz="1400" dirty="0" err="1">
                <a:latin typeface="仿宋"/>
                <a:ea typeface="仿宋"/>
                <a:cs typeface="仿宋"/>
              </a:rPr>
              <a:t>RegionServer</a:t>
            </a:r>
            <a:r>
              <a:rPr lang="en-US" altLang="zh-CN" sz="1400" dirty="0">
                <a:latin typeface="仿宋"/>
                <a:ea typeface="仿宋"/>
                <a:cs typeface="仿宋"/>
              </a:rPr>
              <a:t> adds the daughters A and B to .META. together with  information that it hosts the regions. After this point, clients can  discover the new regions, and issue requests to the new region. Clients  cache the .META. entries locally, but when they make requests to the  region server or .META., their caches will be invalidated, and they will  learn about the new regions from .META.. </a:t>
            </a:r>
          </a:p>
          <a:p>
            <a:pPr marL="342900" indent="-342900">
              <a:lnSpc>
                <a:spcPct val="150000"/>
              </a:lnSpc>
              <a:buFont typeface="+mj-lt"/>
              <a:buAutoNum type="arabicPeriod" startAt="8"/>
            </a:pPr>
            <a:r>
              <a:rPr lang="en-US" altLang="zh-CN" sz="1400" dirty="0" smtClean="0">
                <a:latin typeface="仿宋"/>
                <a:ea typeface="仿宋"/>
                <a:cs typeface="仿宋"/>
              </a:rPr>
              <a:t> </a:t>
            </a:r>
            <a:r>
              <a:rPr lang="en-US" altLang="zh-CN" sz="1400" dirty="0" err="1">
                <a:latin typeface="仿宋"/>
                <a:ea typeface="仿宋"/>
                <a:cs typeface="仿宋"/>
              </a:rPr>
              <a:t>RegionServer</a:t>
            </a:r>
            <a:r>
              <a:rPr lang="en-US" altLang="zh-CN" sz="1400" dirty="0">
                <a:latin typeface="仿宋"/>
                <a:ea typeface="仿宋"/>
                <a:cs typeface="仿宋"/>
              </a:rPr>
              <a:t> updates  </a:t>
            </a:r>
            <a:r>
              <a:rPr lang="en-US" altLang="zh-CN" sz="1400" dirty="0" err="1">
                <a:latin typeface="仿宋"/>
                <a:ea typeface="仿宋"/>
                <a:cs typeface="仿宋"/>
              </a:rPr>
              <a:t>znode</a:t>
            </a:r>
            <a:r>
              <a:rPr lang="en-US" altLang="zh-CN" sz="1400" dirty="0">
                <a:latin typeface="仿宋"/>
                <a:ea typeface="仿宋"/>
                <a:cs typeface="仿宋"/>
              </a:rPr>
              <a:t> /</a:t>
            </a:r>
            <a:r>
              <a:rPr lang="en-US" altLang="zh-CN" sz="1400" dirty="0" err="1">
                <a:latin typeface="仿宋"/>
                <a:ea typeface="仿宋"/>
                <a:cs typeface="仿宋"/>
              </a:rPr>
              <a:t>hbase</a:t>
            </a:r>
            <a:r>
              <a:rPr lang="en-US" altLang="zh-CN" sz="1400" dirty="0">
                <a:latin typeface="仿宋"/>
                <a:ea typeface="仿宋"/>
                <a:cs typeface="仿宋"/>
              </a:rPr>
              <a:t>/region-in-transition/region-name in zookeeper to state  SPLIT, so that the master can learn about it. The balancer can freely  re-assign the daughter regions to other region servers if it chooses so. </a:t>
            </a:r>
            <a:endParaRPr lang="en-US" altLang="zh-CN" sz="1400" dirty="0" smtClean="0">
              <a:latin typeface="仿宋"/>
              <a:ea typeface="仿宋"/>
              <a:cs typeface="仿宋"/>
            </a:endParaRPr>
          </a:p>
          <a:p>
            <a:pPr marL="342900" indent="-342900">
              <a:lnSpc>
                <a:spcPct val="150000"/>
              </a:lnSpc>
              <a:buFont typeface="+mj-lt"/>
              <a:buAutoNum type="arabicPeriod" startAt="8"/>
            </a:pPr>
            <a:r>
              <a:rPr lang="en-US" altLang="zh-CN" sz="1400" dirty="0" smtClean="0">
                <a:latin typeface="仿宋"/>
                <a:ea typeface="仿宋"/>
                <a:cs typeface="仿宋"/>
              </a:rPr>
              <a:t> </a:t>
            </a:r>
            <a:r>
              <a:rPr lang="en-US" altLang="zh-CN" sz="1400" dirty="0">
                <a:latin typeface="仿宋"/>
                <a:ea typeface="仿宋"/>
                <a:cs typeface="仿宋"/>
              </a:rPr>
              <a:t>After the split, meta and HDFS will still contain references to the  parent region. Those references will be removed when compactions in  daughter regions rewrite the data files. Garbage collection tasks in the  master periodically checks whether the daughter regions still refer to  parents files.  If not, the parent region will be removed.</a:t>
            </a:r>
          </a:p>
        </p:txBody>
      </p:sp>
    </p:spTree>
    <p:extLst>
      <p:ext uri="{BB962C8B-B14F-4D97-AF65-F5344CB8AC3E}">
        <p14:creationId xmlns:p14="http://schemas.microsoft.com/office/powerpoint/2010/main" val="366137447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Snapshot</a:t>
            </a:r>
            <a:endParaRPr lang="zh-CN" altLang="en-US" dirty="0"/>
          </a:p>
        </p:txBody>
      </p:sp>
      <p:sp>
        <p:nvSpPr>
          <p:cNvPr id="4" name="矩形 3"/>
          <p:cNvSpPr/>
          <p:nvPr/>
        </p:nvSpPr>
        <p:spPr>
          <a:xfrm>
            <a:off x="911765" y="1550858"/>
            <a:ext cx="9590771" cy="3629198"/>
          </a:xfrm>
          <a:prstGeom prst="rect">
            <a:avLst/>
          </a:prstGeom>
        </p:spPr>
        <p:txBody>
          <a:bodyPr wrap="square">
            <a:spAutoFit/>
          </a:bodyPr>
          <a:lstStyle/>
          <a:p>
            <a:pPr marL="285750" indent="-285750">
              <a:lnSpc>
                <a:spcPct val="150000"/>
              </a:lnSpc>
              <a:buFont typeface="Wingdings" charset="2"/>
              <a:buChar char="l"/>
            </a:pPr>
            <a:r>
              <a:rPr lang="zh-CN" altLang="en-US" sz="1400" dirty="0" smtClean="0">
                <a:latin typeface="仿宋"/>
                <a:ea typeface="仿宋"/>
                <a:cs typeface="仿宋"/>
              </a:rPr>
              <a:t>一个</a:t>
            </a:r>
            <a:r>
              <a:rPr lang="en-US" altLang="zh-CN" sz="1400" dirty="0">
                <a:latin typeface="仿宋"/>
                <a:ea typeface="仿宋"/>
                <a:cs typeface="仿宋"/>
              </a:rPr>
              <a:t>snapshot</a:t>
            </a:r>
            <a:r>
              <a:rPr lang="zh-CN" altLang="en-US" sz="1400" dirty="0">
                <a:latin typeface="仿宋"/>
                <a:ea typeface="仿宋"/>
                <a:cs typeface="仿宋"/>
              </a:rPr>
              <a:t>是一个全部文件系统、或者某个目录在某一时刻的镜像</a:t>
            </a:r>
            <a:r>
              <a:rPr lang="zh-CN" altLang="en-US" sz="1400" dirty="0" smtClean="0">
                <a:latin typeface="仿宋"/>
                <a:ea typeface="仿宋"/>
                <a:cs typeface="仿宋"/>
              </a:rPr>
              <a:t>。</a:t>
            </a:r>
            <a:endParaRPr lang="en-US" altLang="zh-CN" sz="1400" dirty="0" smtClean="0">
              <a:latin typeface="仿宋"/>
              <a:ea typeface="仿宋"/>
              <a:cs typeface="仿宋"/>
            </a:endParaRPr>
          </a:p>
          <a:p>
            <a:pPr marL="285750" indent="-285750">
              <a:lnSpc>
                <a:spcPct val="150000"/>
              </a:lnSpc>
              <a:buFont typeface="Wingdings" charset="2"/>
              <a:buChar char="l"/>
            </a:pPr>
            <a:endParaRPr lang="en-US" altLang="zh-CN" sz="1400" dirty="0">
              <a:latin typeface="仿宋"/>
              <a:ea typeface="仿宋"/>
              <a:cs typeface="仿宋"/>
            </a:endParaRPr>
          </a:p>
          <a:p>
            <a:pPr marL="285750" indent="-285750">
              <a:lnSpc>
                <a:spcPct val="150000"/>
              </a:lnSpc>
              <a:buFont typeface="Wingdings" charset="2"/>
              <a:buChar char="l"/>
            </a:pPr>
            <a:r>
              <a:rPr lang="zh-CN" altLang="en-US" sz="1400" dirty="0" smtClean="0">
                <a:latin typeface="仿宋"/>
                <a:ea typeface="仿宋"/>
                <a:cs typeface="仿宋"/>
              </a:rPr>
              <a:t>实现数据文件镜</a:t>
            </a:r>
            <a:r>
              <a:rPr lang="zh-CN" altLang="en-US" sz="1400" dirty="0">
                <a:latin typeface="仿宋"/>
                <a:ea typeface="仿宋"/>
                <a:cs typeface="仿宋"/>
              </a:rPr>
              <a:t>像最简单粗暴的方式是加锁拷贝（之所以需要加锁，是因为镜像得到的数据必须是某一时刻完全一致的数据），拷贝的这段时间不允许对原数据进行任何形式的更新删除，仅提供只读操作，拷贝完成之后再释放锁。这种方式涉及数据的实际拷贝，数据量大的情况下必然会花费大量时间，长时间的加锁拷贝必然导致客户端长时间不能更新删除，这是生产线上不能容忍的</a:t>
            </a:r>
            <a:r>
              <a:rPr lang="zh-CN" altLang="en-US" sz="1400" dirty="0" smtClean="0">
                <a:latin typeface="仿宋"/>
                <a:ea typeface="仿宋"/>
                <a:cs typeface="仿宋"/>
              </a:rPr>
              <a:t>。</a:t>
            </a:r>
            <a:endParaRPr lang="en-US" altLang="zh-CN" sz="1400" dirty="0" smtClean="0">
              <a:latin typeface="仿宋"/>
              <a:ea typeface="仿宋"/>
              <a:cs typeface="仿宋"/>
            </a:endParaRPr>
          </a:p>
          <a:p>
            <a:pPr marL="285750" indent="-285750">
              <a:lnSpc>
                <a:spcPct val="150000"/>
              </a:lnSpc>
              <a:buFont typeface="Wingdings" charset="2"/>
              <a:buChar char="l"/>
            </a:pPr>
            <a:endParaRPr lang="en-US" altLang="zh-CN" sz="1400" dirty="0">
              <a:latin typeface="仿宋"/>
              <a:ea typeface="仿宋"/>
              <a:cs typeface="仿宋"/>
            </a:endParaRPr>
          </a:p>
          <a:p>
            <a:pPr marL="285750" indent="-285750">
              <a:lnSpc>
                <a:spcPct val="150000"/>
              </a:lnSpc>
              <a:buFont typeface="Wingdings" charset="2"/>
              <a:buChar char="l"/>
            </a:pPr>
            <a:r>
              <a:rPr lang="en-US" altLang="zh-CN" sz="1400" dirty="0" smtClean="0">
                <a:latin typeface="仿宋"/>
                <a:ea typeface="仿宋"/>
                <a:cs typeface="仿宋"/>
              </a:rPr>
              <a:t>snapshot</a:t>
            </a:r>
            <a:r>
              <a:rPr lang="zh-CN" altLang="en-US" sz="1400" dirty="0">
                <a:latin typeface="仿宋"/>
                <a:ea typeface="仿宋"/>
                <a:cs typeface="仿宋"/>
              </a:rPr>
              <a:t>机制并不会拷贝数据，可以理解为它是原数据的一份指针</a:t>
            </a:r>
            <a:r>
              <a:rPr lang="zh-CN" altLang="en-US" sz="1400" dirty="0" smtClean="0">
                <a:latin typeface="仿宋"/>
                <a:ea typeface="仿宋"/>
                <a:cs typeface="仿宋"/>
              </a:rPr>
              <a:t>。</a:t>
            </a:r>
            <a:r>
              <a:rPr lang="en-US" altLang="zh-CN" sz="1400" dirty="0" err="1" smtClean="0">
                <a:latin typeface="仿宋"/>
                <a:ea typeface="仿宋"/>
                <a:cs typeface="仿宋"/>
              </a:rPr>
              <a:t>HBase</a:t>
            </a:r>
            <a:r>
              <a:rPr lang="zh-CN" altLang="en-US" sz="1400" dirty="0">
                <a:latin typeface="仿宋"/>
                <a:ea typeface="仿宋"/>
                <a:cs typeface="仿宋"/>
              </a:rPr>
              <a:t>数据文件一旦落到磁盘之后就不再允许更新删除等原地修改操作，如果想更新删除的话可以追加写入新文件（</a:t>
            </a:r>
            <a:r>
              <a:rPr lang="en-US" altLang="zh-CN" sz="1400" dirty="0" err="1">
                <a:latin typeface="仿宋"/>
                <a:ea typeface="仿宋"/>
                <a:cs typeface="仿宋"/>
              </a:rPr>
              <a:t>HBase</a:t>
            </a:r>
            <a:r>
              <a:rPr lang="zh-CN" altLang="en-US" sz="1400" dirty="0">
                <a:latin typeface="仿宋"/>
                <a:ea typeface="仿宋"/>
                <a:cs typeface="仿宋"/>
              </a:rPr>
              <a:t>中根本没有更新接口，删除命令也是追加写入）。这种机制下实现某个表的</a:t>
            </a:r>
            <a:r>
              <a:rPr lang="en-US" altLang="zh-CN" sz="1400" dirty="0">
                <a:latin typeface="仿宋"/>
                <a:ea typeface="仿宋"/>
                <a:cs typeface="仿宋"/>
              </a:rPr>
              <a:t>snapshot</a:t>
            </a:r>
            <a:r>
              <a:rPr lang="zh-CN" altLang="en-US" sz="1400" dirty="0">
                <a:latin typeface="仿宋"/>
                <a:ea typeface="仿宋"/>
                <a:cs typeface="仿宋"/>
              </a:rPr>
              <a:t>只需要给当前表的所有文件分别新建一个引用（指针），其他新写入的数据重新创建一个新文件写入即可。如下图所示：</a:t>
            </a:r>
          </a:p>
        </p:txBody>
      </p:sp>
    </p:spTree>
    <p:extLst>
      <p:ext uri="{BB962C8B-B14F-4D97-AF65-F5344CB8AC3E}">
        <p14:creationId xmlns:p14="http://schemas.microsoft.com/office/powerpoint/2010/main" val="50680339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Snapshot</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9119" y="1290480"/>
            <a:ext cx="10058400" cy="3519975"/>
          </a:xfrm>
          <a:prstGeom prst="rect">
            <a:avLst/>
          </a:prstGeom>
        </p:spPr>
      </p:pic>
      <p:sp>
        <p:nvSpPr>
          <p:cNvPr id="5" name="矩形 4"/>
          <p:cNvSpPr/>
          <p:nvPr/>
        </p:nvSpPr>
        <p:spPr>
          <a:xfrm>
            <a:off x="717266" y="5032740"/>
            <a:ext cx="9842937" cy="1200329"/>
          </a:xfrm>
          <a:prstGeom prst="rect">
            <a:avLst/>
          </a:prstGeom>
        </p:spPr>
        <p:txBody>
          <a:bodyPr wrap="square">
            <a:spAutoFit/>
          </a:bodyPr>
          <a:lstStyle/>
          <a:p>
            <a:r>
              <a:rPr lang="en-US" altLang="zh-CN" dirty="0"/>
              <a:t>snapshot</a:t>
            </a:r>
            <a:r>
              <a:rPr lang="zh-CN" altLang="en-US" dirty="0"/>
              <a:t>流程主要涉及</a:t>
            </a:r>
            <a:r>
              <a:rPr lang="en-US" altLang="zh-CN" dirty="0"/>
              <a:t>3</a:t>
            </a:r>
            <a:r>
              <a:rPr lang="zh-CN" altLang="en-US" dirty="0"/>
              <a:t>个步骤</a:t>
            </a:r>
            <a:r>
              <a:rPr lang="zh-CN" altLang="en-US" dirty="0" smtClean="0"/>
              <a:t>：</a:t>
            </a:r>
            <a:endParaRPr lang="en-US" altLang="zh-CN" dirty="0" smtClean="0"/>
          </a:p>
          <a:p>
            <a:pPr marL="342900" indent="-342900">
              <a:buFont typeface="+mj-lt"/>
              <a:buAutoNum type="arabicPeriod"/>
            </a:pPr>
            <a:r>
              <a:rPr lang="en-US" altLang="zh-CN" dirty="0" smtClean="0"/>
              <a:t>. </a:t>
            </a:r>
            <a:r>
              <a:rPr lang="zh-CN" altLang="en-US" dirty="0"/>
              <a:t>加一把全局锁，此时不允许任何的数据写入</a:t>
            </a:r>
            <a:r>
              <a:rPr lang="zh-CN" altLang="en-US" dirty="0" smtClean="0"/>
              <a:t>更新以及删除</a:t>
            </a:r>
            <a:endParaRPr lang="en-US" altLang="zh-CN" dirty="0" smtClean="0"/>
          </a:p>
          <a:p>
            <a:pPr marL="342900" indent="-342900">
              <a:buFont typeface="+mj-lt"/>
              <a:buAutoNum type="arabicPeriod"/>
            </a:pPr>
            <a:r>
              <a:rPr lang="zh-CN" altLang="en-US" dirty="0" smtClean="0"/>
              <a:t>将</a:t>
            </a:r>
            <a:r>
              <a:rPr lang="en-US" altLang="zh-CN" dirty="0" err="1"/>
              <a:t>Memstore</a:t>
            </a:r>
            <a:r>
              <a:rPr lang="zh-CN" altLang="en-US" dirty="0"/>
              <a:t>中的缓存数据</a:t>
            </a:r>
            <a:r>
              <a:rPr lang="en-US" altLang="zh-CN" dirty="0"/>
              <a:t>flush</a:t>
            </a:r>
            <a:r>
              <a:rPr lang="zh-CN" altLang="en-US" dirty="0"/>
              <a:t>到文件中（可选</a:t>
            </a:r>
            <a:r>
              <a:rPr lang="zh-CN" altLang="en-US" dirty="0" smtClean="0"/>
              <a:t>）</a:t>
            </a:r>
            <a:endParaRPr lang="en-US" altLang="zh-CN" dirty="0" smtClean="0"/>
          </a:p>
          <a:p>
            <a:pPr marL="342900" indent="-342900">
              <a:buFont typeface="+mj-lt"/>
              <a:buAutoNum type="arabicPeriod"/>
            </a:pPr>
            <a:r>
              <a:rPr lang="zh-CN" altLang="en-US" dirty="0" smtClean="0"/>
              <a:t>为</a:t>
            </a:r>
            <a:r>
              <a:rPr lang="zh-CN" altLang="en-US" dirty="0"/>
              <a:t>所有</a:t>
            </a:r>
            <a:r>
              <a:rPr lang="en-US" altLang="zh-CN" dirty="0" err="1"/>
              <a:t>HFile</a:t>
            </a:r>
            <a:r>
              <a:rPr lang="zh-CN" altLang="en-US" dirty="0"/>
              <a:t>文件分别新建引用指针，这些指针元数据就是</a:t>
            </a:r>
            <a:r>
              <a:rPr lang="en-US" altLang="zh-CN" dirty="0"/>
              <a:t>snapshot</a:t>
            </a:r>
            <a:endParaRPr lang="zh-CN" altLang="en-US" dirty="0"/>
          </a:p>
        </p:txBody>
      </p:sp>
    </p:spTree>
    <p:extLst>
      <p:ext uri="{BB962C8B-B14F-4D97-AF65-F5344CB8AC3E}">
        <p14:creationId xmlns:p14="http://schemas.microsoft.com/office/powerpoint/2010/main" val="261419852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Snapshot</a:t>
            </a:r>
            <a:endParaRPr lang="zh-CN" altLang="en-US" dirty="0"/>
          </a:p>
        </p:txBody>
      </p:sp>
      <p:sp>
        <p:nvSpPr>
          <p:cNvPr id="4" name="矩形 3"/>
          <p:cNvSpPr/>
          <p:nvPr/>
        </p:nvSpPr>
        <p:spPr>
          <a:xfrm>
            <a:off x="521207" y="1502688"/>
            <a:ext cx="10954290" cy="3952363"/>
          </a:xfrm>
          <a:prstGeom prst="rect">
            <a:avLst/>
          </a:prstGeom>
        </p:spPr>
        <p:txBody>
          <a:bodyPr wrap="square">
            <a:spAutoFit/>
          </a:bodyPr>
          <a:lstStyle/>
          <a:p>
            <a:pPr>
              <a:lnSpc>
                <a:spcPct val="150000"/>
              </a:lnSpc>
            </a:pPr>
            <a:r>
              <a:rPr lang="en-US" altLang="zh-CN" sz="1400" dirty="0">
                <a:latin typeface="仿宋"/>
                <a:ea typeface="仿宋"/>
                <a:cs typeface="仿宋"/>
              </a:rPr>
              <a:t>snapshot</a:t>
            </a:r>
            <a:r>
              <a:rPr lang="zh-CN" altLang="en-US" sz="1400" dirty="0">
                <a:latin typeface="仿宋"/>
                <a:ea typeface="仿宋"/>
                <a:cs typeface="仿宋"/>
              </a:rPr>
              <a:t>能实现什么功能？</a:t>
            </a:r>
            <a:r>
              <a:rPr lang="en-US" altLang="zh-CN" sz="1400" dirty="0">
                <a:latin typeface="仿宋"/>
                <a:ea typeface="仿宋"/>
                <a:cs typeface="仿宋"/>
              </a:rPr>
              <a:t>snapshot</a:t>
            </a:r>
            <a:r>
              <a:rPr lang="zh-CN" altLang="en-US" sz="1400" dirty="0">
                <a:latin typeface="仿宋"/>
                <a:ea typeface="仿宋"/>
                <a:cs typeface="仿宋"/>
              </a:rPr>
              <a:t>是</a:t>
            </a:r>
            <a:r>
              <a:rPr lang="en-US" altLang="zh-CN" sz="1400" dirty="0" err="1">
                <a:latin typeface="仿宋"/>
                <a:ea typeface="仿宋"/>
                <a:cs typeface="仿宋"/>
              </a:rPr>
              <a:t>HBase</a:t>
            </a:r>
            <a:r>
              <a:rPr lang="zh-CN" altLang="en-US" sz="1400" dirty="0">
                <a:latin typeface="仿宋"/>
                <a:ea typeface="仿宋"/>
                <a:cs typeface="仿宋"/>
              </a:rPr>
              <a:t>非常核心的一个功能，使用</a:t>
            </a:r>
            <a:r>
              <a:rPr lang="en-US" altLang="zh-CN" sz="1400" dirty="0">
                <a:latin typeface="仿宋"/>
                <a:ea typeface="仿宋"/>
                <a:cs typeface="仿宋"/>
              </a:rPr>
              <a:t>snapshot</a:t>
            </a:r>
            <a:r>
              <a:rPr lang="zh-CN" altLang="en-US" sz="1400" dirty="0">
                <a:latin typeface="仿宋"/>
                <a:ea typeface="仿宋"/>
                <a:cs typeface="仿宋"/>
              </a:rPr>
              <a:t>的不同用法可以实现很多功能，比如</a:t>
            </a:r>
            <a:r>
              <a:rPr lang="zh-CN" altLang="en-US" sz="1400" dirty="0" smtClean="0">
                <a:latin typeface="仿宋"/>
                <a:ea typeface="仿宋"/>
                <a:cs typeface="仿宋"/>
              </a:rPr>
              <a:t>：</a:t>
            </a:r>
            <a:endParaRPr lang="en-US" altLang="zh-CN" sz="1400" dirty="0" smtClean="0">
              <a:latin typeface="仿宋"/>
              <a:ea typeface="仿宋"/>
              <a:cs typeface="仿宋"/>
            </a:endParaRPr>
          </a:p>
          <a:p>
            <a:pPr marL="342900" indent="-342900">
              <a:lnSpc>
                <a:spcPct val="150000"/>
              </a:lnSpc>
              <a:buAutoNum type="arabicPeriod"/>
            </a:pPr>
            <a:r>
              <a:rPr lang="zh-CN" altLang="en-US" sz="1400" dirty="0" smtClean="0">
                <a:latin typeface="仿宋"/>
                <a:ea typeface="仿宋"/>
                <a:cs typeface="仿宋"/>
              </a:rPr>
              <a:t>全量</a:t>
            </a:r>
            <a:r>
              <a:rPr lang="en-US" altLang="zh-CN" sz="1400" dirty="0">
                <a:latin typeface="仿宋"/>
                <a:ea typeface="仿宋"/>
                <a:cs typeface="仿宋"/>
              </a:rPr>
              <a:t>/</a:t>
            </a:r>
            <a:r>
              <a:rPr lang="zh-CN" altLang="en-US" sz="1400" dirty="0">
                <a:latin typeface="仿宋"/>
                <a:ea typeface="仿宋"/>
                <a:cs typeface="仿宋"/>
              </a:rPr>
              <a:t>增量备份：任何数据库都需要有备份的功能来实现数据的高可靠性，</a:t>
            </a:r>
            <a:r>
              <a:rPr lang="en-US" altLang="zh-CN" sz="1400" dirty="0">
                <a:latin typeface="仿宋"/>
                <a:ea typeface="仿宋"/>
                <a:cs typeface="仿宋"/>
              </a:rPr>
              <a:t>snapshot</a:t>
            </a:r>
            <a:r>
              <a:rPr lang="zh-CN" altLang="en-US" sz="1400" dirty="0">
                <a:latin typeface="仿宋"/>
                <a:ea typeface="仿宋"/>
                <a:cs typeface="仿宋"/>
              </a:rPr>
              <a:t>可以非常方便的实现表的在线备份功能，并且对在线业务请求影响非常小。使用备份数据，用户可以在异常发生的情况下快速回滚到指定快照点。增量备份会在全量备份的基础上使用</a:t>
            </a:r>
            <a:r>
              <a:rPr lang="en-US" altLang="zh-CN" sz="1400" dirty="0" err="1">
                <a:latin typeface="仿宋"/>
                <a:ea typeface="仿宋"/>
                <a:cs typeface="仿宋"/>
              </a:rPr>
              <a:t>binlog</a:t>
            </a:r>
            <a:r>
              <a:rPr lang="zh-CN" altLang="en-US" sz="1400" dirty="0">
                <a:latin typeface="仿宋"/>
                <a:ea typeface="仿宋"/>
                <a:cs typeface="仿宋"/>
              </a:rPr>
              <a:t>进行周期性的增量备份</a:t>
            </a:r>
            <a:r>
              <a:rPr lang="zh-CN" altLang="en-US" sz="1400" dirty="0" smtClean="0">
                <a:latin typeface="仿宋"/>
                <a:ea typeface="仿宋"/>
                <a:cs typeface="仿宋"/>
              </a:rPr>
              <a:t>。</a:t>
            </a:r>
            <a:endParaRPr lang="en-US" altLang="zh-CN" sz="1400" dirty="0" smtClean="0">
              <a:latin typeface="仿宋"/>
              <a:ea typeface="仿宋"/>
              <a:cs typeface="仿宋"/>
            </a:endParaRPr>
          </a:p>
          <a:p>
            <a:pPr marL="742950" lvl="1" indent="-285750">
              <a:lnSpc>
                <a:spcPct val="150000"/>
              </a:lnSpc>
              <a:buFontTx/>
              <a:buChar char="-"/>
            </a:pPr>
            <a:r>
              <a:rPr lang="zh-CN" altLang="en-US" sz="1400" dirty="0" smtClean="0">
                <a:latin typeface="仿宋"/>
                <a:ea typeface="仿宋"/>
                <a:cs typeface="仿宋"/>
              </a:rPr>
              <a:t>使用场</a:t>
            </a:r>
            <a:r>
              <a:rPr lang="zh-CN" altLang="en-US" sz="1400" dirty="0">
                <a:latin typeface="仿宋"/>
                <a:ea typeface="仿宋"/>
                <a:cs typeface="仿宋"/>
              </a:rPr>
              <a:t>景一：通常情况下，对重要的业务数据，建议至少每天执行一次</a:t>
            </a:r>
            <a:r>
              <a:rPr lang="en-US" altLang="zh-CN" sz="1400" dirty="0">
                <a:latin typeface="仿宋"/>
                <a:ea typeface="仿宋"/>
                <a:cs typeface="仿宋"/>
              </a:rPr>
              <a:t>snapshot</a:t>
            </a:r>
            <a:r>
              <a:rPr lang="zh-CN" altLang="en-US" sz="1400" dirty="0">
                <a:latin typeface="仿宋"/>
                <a:ea typeface="仿宋"/>
                <a:cs typeface="仿宋"/>
              </a:rPr>
              <a:t>来保存数据的快照记录，并且定期清理过期快照，这样如果业务发生重要错误需要回滚的话是可以回滚到之前的一个快照点的</a:t>
            </a:r>
            <a:r>
              <a:rPr lang="zh-CN" altLang="en-US" sz="1400" dirty="0" smtClean="0">
                <a:latin typeface="仿宋"/>
                <a:ea typeface="仿宋"/>
                <a:cs typeface="仿宋"/>
              </a:rPr>
              <a:t>。</a:t>
            </a:r>
            <a:endParaRPr lang="en-US" altLang="zh-CN" sz="1400" dirty="0" smtClean="0">
              <a:latin typeface="仿宋"/>
              <a:ea typeface="仿宋"/>
              <a:cs typeface="仿宋"/>
            </a:endParaRPr>
          </a:p>
          <a:p>
            <a:pPr marL="742950" lvl="1" indent="-285750">
              <a:lnSpc>
                <a:spcPct val="150000"/>
              </a:lnSpc>
              <a:buFontTx/>
              <a:buChar char="-"/>
            </a:pPr>
            <a:r>
              <a:rPr lang="zh-CN" altLang="en-US" sz="1400" dirty="0" smtClean="0">
                <a:latin typeface="仿宋"/>
                <a:ea typeface="仿宋"/>
                <a:cs typeface="仿宋"/>
              </a:rPr>
              <a:t>使用场景二</a:t>
            </a:r>
            <a:r>
              <a:rPr lang="zh-CN" altLang="en-US" sz="1400" dirty="0">
                <a:latin typeface="仿宋"/>
                <a:ea typeface="仿宋"/>
                <a:cs typeface="仿宋"/>
              </a:rPr>
              <a:t>：如果要对集群做重大的升级的话，建议升级前对重要的表执行一次</a:t>
            </a:r>
            <a:r>
              <a:rPr lang="en-US" altLang="zh-CN" sz="1400" dirty="0">
                <a:latin typeface="仿宋"/>
                <a:ea typeface="仿宋"/>
                <a:cs typeface="仿宋"/>
              </a:rPr>
              <a:t>snapshot</a:t>
            </a:r>
            <a:r>
              <a:rPr lang="zh-CN" altLang="en-US" sz="1400" dirty="0">
                <a:latin typeface="仿宋"/>
                <a:ea typeface="仿宋"/>
                <a:cs typeface="仿宋"/>
              </a:rPr>
              <a:t>，一旦升级有任何异常可以快速回滚到升级前。       </a:t>
            </a:r>
            <a:endParaRPr lang="en-US" altLang="zh-CN" sz="1400" dirty="0" smtClean="0">
              <a:latin typeface="仿宋"/>
              <a:ea typeface="仿宋"/>
              <a:cs typeface="仿宋"/>
            </a:endParaRPr>
          </a:p>
          <a:p>
            <a:pPr marL="342900" indent="-342900">
              <a:lnSpc>
                <a:spcPct val="150000"/>
              </a:lnSpc>
              <a:buAutoNum type="arabicPeriod"/>
            </a:pPr>
            <a:r>
              <a:rPr lang="zh-CN" altLang="en-US" sz="1400" dirty="0" smtClean="0">
                <a:latin typeface="仿宋"/>
                <a:ea typeface="仿宋"/>
                <a:cs typeface="仿宋"/>
              </a:rPr>
              <a:t>数据迁</a:t>
            </a:r>
            <a:r>
              <a:rPr lang="zh-CN" altLang="en-US" sz="1400" dirty="0">
                <a:latin typeface="仿宋"/>
                <a:ea typeface="仿宋"/>
                <a:cs typeface="仿宋"/>
              </a:rPr>
              <a:t>移：可以使用</a:t>
            </a:r>
            <a:r>
              <a:rPr lang="en-US" altLang="zh-CN" sz="1400" dirty="0" err="1">
                <a:latin typeface="仿宋"/>
                <a:ea typeface="仿宋"/>
                <a:cs typeface="仿宋"/>
              </a:rPr>
              <a:t>ExportSnapshot</a:t>
            </a:r>
            <a:r>
              <a:rPr lang="zh-CN" altLang="en-US" sz="1400" dirty="0">
                <a:latin typeface="仿宋"/>
                <a:ea typeface="仿宋"/>
                <a:cs typeface="仿宋"/>
              </a:rPr>
              <a:t>功能将快照导出到另一个集群，实现数据的迁移</a:t>
            </a:r>
            <a:r>
              <a:rPr lang="en-US" altLang="zh-CN" sz="1400" dirty="0">
                <a:latin typeface="仿宋"/>
                <a:ea typeface="仿宋"/>
                <a:cs typeface="仿宋"/>
              </a:rPr>
              <a:t>- </a:t>
            </a:r>
            <a:r>
              <a:rPr lang="zh-CN" altLang="en-US" sz="1400" dirty="0">
                <a:latin typeface="仿宋"/>
                <a:ea typeface="仿宋"/>
                <a:cs typeface="仿宋"/>
              </a:rPr>
              <a:t>使用场景一：机房在线迁移，通常情况是数据在</a:t>
            </a:r>
            <a:r>
              <a:rPr lang="en-US" altLang="zh-CN" sz="1400" dirty="0">
                <a:latin typeface="仿宋"/>
                <a:ea typeface="仿宋"/>
                <a:cs typeface="仿宋"/>
              </a:rPr>
              <a:t>A</a:t>
            </a:r>
            <a:r>
              <a:rPr lang="zh-CN" altLang="en-US" sz="1400" dirty="0">
                <a:latin typeface="仿宋"/>
                <a:ea typeface="仿宋"/>
                <a:cs typeface="仿宋"/>
              </a:rPr>
              <a:t>机房，因为</a:t>
            </a:r>
            <a:r>
              <a:rPr lang="en-US" altLang="zh-CN" sz="1400" dirty="0">
                <a:latin typeface="仿宋"/>
                <a:ea typeface="仿宋"/>
                <a:cs typeface="仿宋"/>
              </a:rPr>
              <a:t>A</a:t>
            </a:r>
            <a:r>
              <a:rPr lang="zh-CN" altLang="en-US" sz="1400" dirty="0">
                <a:latin typeface="仿宋"/>
                <a:ea typeface="仿宋"/>
                <a:cs typeface="仿宋"/>
              </a:rPr>
              <a:t>机房机位不够或者机架不够需要将整个集群迁移到另一个容量更大的</a:t>
            </a:r>
            <a:r>
              <a:rPr lang="en-US" altLang="zh-CN" sz="1400" dirty="0">
                <a:latin typeface="仿宋"/>
                <a:ea typeface="仿宋"/>
                <a:cs typeface="仿宋"/>
              </a:rPr>
              <a:t>B</a:t>
            </a:r>
            <a:r>
              <a:rPr lang="zh-CN" altLang="en-US" sz="1400" dirty="0">
                <a:latin typeface="仿宋"/>
                <a:ea typeface="仿宋"/>
                <a:cs typeface="仿宋"/>
              </a:rPr>
              <a:t>集群，而且在迁移过程中不能停服。基本迁移思路是先使用</a:t>
            </a:r>
            <a:r>
              <a:rPr lang="en-US" altLang="zh-CN" sz="1400" dirty="0">
                <a:latin typeface="仿宋"/>
                <a:ea typeface="仿宋"/>
                <a:cs typeface="仿宋"/>
              </a:rPr>
              <a:t>snapshot</a:t>
            </a:r>
            <a:r>
              <a:rPr lang="zh-CN" altLang="en-US" sz="1400" dirty="0">
                <a:latin typeface="仿宋"/>
                <a:ea typeface="仿宋"/>
                <a:cs typeface="仿宋"/>
              </a:rPr>
              <a:t>在</a:t>
            </a:r>
            <a:r>
              <a:rPr lang="en-US" altLang="zh-CN" sz="1400" dirty="0">
                <a:latin typeface="仿宋"/>
                <a:ea typeface="仿宋"/>
                <a:cs typeface="仿宋"/>
              </a:rPr>
              <a:t>B</a:t>
            </a:r>
            <a:r>
              <a:rPr lang="zh-CN" altLang="en-US" sz="1400" dirty="0">
                <a:latin typeface="仿宋"/>
                <a:ea typeface="仿宋"/>
                <a:cs typeface="仿宋"/>
              </a:rPr>
              <a:t>集群恢复出一个全量数据，再使用</a:t>
            </a:r>
            <a:r>
              <a:rPr lang="en-US" altLang="zh-CN" sz="1400" dirty="0">
                <a:latin typeface="仿宋"/>
                <a:ea typeface="仿宋"/>
                <a:cs typeface="仿宋"/>
              </a:rPr>
              <a:t>replication</a:t>
            </a:r>
            <a:r>
              <a:rPr lang="zh-CN" altLang="en-US" sz="1400" dirty="0">
                <a:latin typeface="仿宋"/>
                <a:ea typeface="仿宋"/>
                <a:cs typeface="仿宋"/>
              </a:rPr>
              <a:t>技术增量复制</a:t>
            </a:r>
            <a:r>
              <a:rPr lang="en-US" altLang="zh-CN" sz="1400" dirty="0">
                <a:latin typeface="仿宋"/>
                <a:ea typeface="仿宋"/>
                <a:cs typeface="仿宋"/>
              </a:rPr>
              <a:t>A</a:t>
            </a:r>
            <a:r>
              <a:rPr lang="zh-CN" altLang="en-US" sz="1400" dirty="0">
                <a:latin typeface="仿宋"/>
                <a:ea typeface="仿宋"/>
                <a:cs typeface="仿宋"/>
              </a:rPr>
              <a:t>集群的更新数据，等待两个集群数据一致之后将客户端请求重定向到</a:t>
            </a:r>
            <a:r>
              <a:rPr lang="en-US" altLang="zh-CN" sz="1400" dirty="0">
                <a:latin typeface="仿宋"/>
                <a:ea typeface="仿宋"/>
                <a:cs typeface="仿宋"/>
              </a:rPr>
              <a:t>B</a:t>
            </a:r>
            <a:r>
              <a:rPr lang="zh-CN" altLang="en-US" sz="1400" dirty="0">
                <a:latin typeface="仿宋"/>
                <a:ea typeface="仿宋"/>
                <a:cs typeface="仿宋"/>
              </a:rPr>
              <a:t>机房</a:t>
            </a:r>
            <a:r>
              <a:rPr lang="zh-CN" altLang="en-US" sz="1400" dirty="0" smtClean="0">
                <a:latin typeface="仿宋"/>
                <a:ea typeface="仿宋"/>
                <a:cs typeface="仿宋"/>
              </a:rPr>
              <a:t>。</a:t>
            </a:r>
            <a:endParaRPr lang="zh-CN" altLang="en-US" sz="1400" dirty="0">
              <a:latin typeface="仿宋"/>
              <a:ea typeface="仿宋"/>
              <a:cs typeface="仿宋"/>
            </a:endParaRPr>
          </a:p>
        </p:txBody>
      </p:sp>
    </p:spTree>
    <p:extLst>
      <p:ext uri="{BB962C8B-B14F-4D97-AF65-F5344CB8AC3E}">
        <p14:creationId xmlns:p14="http://schemas.microsoft.com/office/powerpoint/2010/main" val="34661412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1207" y="448056"/>
            <a:ext cx="7707283" cy="640080"/>
          </a:xfrm>
        </p:spPr>
        <p:txBody>
          <a:bodyPr/>
          <a:lstStyle/>
          <a:p>
            <a:pPr>
              <a:lnSpc>
                <a:spcPct val="150000"/>
              </a:lnSpc>
            </a:pPr>
            <a:r>
              <a:rPr lang="en-US" altLang="zh-CN" sz="1400" dirty="0">
                <a:latin typeface="仿宋"/>
                <a:ea typeface="仿宋"/>
                <a:cs typeface="仿宋"/>
              </a:rPr>
              <a:t>Snapshot</a:t>
            </a:r>
            <a:endParaRPr lang="zh-CN" altLang="en-US" sz="1400" dirty="0">
              <a:latin typeface="仿宋"/>
              <a:ea typeface="仿宋"/>
              <a:cs typeface="仿宋"/>
            </a:endParaRPr>
          </a:p>
        </p:txBody>
      </p:sp>
      <p:sp>
        <p:nvSpPr>
          <p:cNvPr id="4" name="矩形 3"/>
          <p:cNvSpPr/>
          <p:nvPr/>
        </p:nvSpPr>
        <p:spPr>
          <a:xfrm>
            <a:off x="820237" y="1410475"/>
            <a:ext cx="10426436" cy="4598694"/>
          </a:xfrm>
          <a:prstGeom prst="rect">
            <a:avLst/>
          </a:prstGeom>
        </p:spPr>
        <p:txBody>
          <a:bodyPr wrap="square">
            <a:spAutoFit/>
          </a:bodyPr>
          <a:lstStyle/>
          <a:p>
            <a:pPr>
              <a:lnSpc>
                <a:spcPct val="150000"/>
              </a:lnSpc>
            </a:pPr>
            <a:r>
              <a:rPr lang="en-US" altLang="zh-CN" sz="1400" dirty="0" smtClean="0">
                <a:latin typeface="仿宋"/>
                <a:ea typeface="仿宋"/>
                <a:cs typeface="仿宋"/>
              </a:rPr>
              <a:t>snapshot</a:t>
            </a:r>
            <a:r>
              <a:rPr lang="zh-CN" altLang="en-US" sz="1400" dirty="0">
                <a:latin typeface="仿宋"/>
                <a:ea typeface="仿宋"/>
                <a:cs typeface="仿宋"/>
              </a:rPr>
              <a:t>最常用的命令有</a:t>
            </a:r>
            <a:r>
              <a:rPr lang="en-US" altLang="zh-CN" sz="1400" dirty="0">
                <a:latin typeface="仿宋"/>
                <a:ea typeface="仿宋"/>
                <a:cs typeface="仿宋"/>
              </a:rPr>
              <a:t>snapshot</a:t>
            </a:r>
            <a:r>
              <a:rPr lang="zh-CN" altLang="en-US" sz="1400" dirty="0">
                <a:latin typeface="仿宋"/>
                <a:ea typeface="仿宋"/>
                <a:cs typeface="仿宋"/>
              </a:rPr>
              <a:t>、</a:t>
            </a:r>
            <a:r>
              <a:rPr lang="en-US" altLang="zh-CN" sz="1400" dirty="0" err="1">
                <a:latin typeface="仿宋"/>
                <a:ea typeface="仿宋"/>
                <a:cs typeface="仿宋"/>
              </a:rPr>
              <a:t>restore_snapshot</a:t>
            </a:r>
            <a:r>
              <a:rPr lang="zh-CN" altLang="en-US" sz="1400" dirty="0">
                <a:latin typeface="仿宋"/>
                <a:ea typeface="仿宋"/>
                <a:cs typeface="仿宋"/>
              </a:rPr>
              <a:t>、</a:t>
            </a:r>
            <a:r>
              <a:rPr lang="en-US" altLang="zh-CN" sz="1400" dirty="0" err="1">
                <a:latin typeface="仿宋"/>
                <a:ea typeface="仿宋"/>
                <a:cs typeface="仿宋"/>
              </a:rPr>
              <a:t>clone_snapshot</a:t>
            </a:r>
            <a:r>
              <a:rPr lang="zh-CN" altLang="en-US" sz="1400" dirty="0">
                <a:latin typeface="仿宋"/>
                <a:ea typeface="仿宋"/>
                <a:cs typeface="仿宋"/>
              </a:rPr>
              <a:t>以及</a:t>
            </a:r>
            <a:r>
              <a:rPr lang="en-US" altLang="zh-CN" sz="1400" dirty="0" err="1">
                <a:latin typeface="仿宋"/>
                <a:ea typeface="仿宋"/>
                <a:cs typeface="仿宋"/>
              </a:rPr>
              <a:t>ExportSnapshot</a:t>
            </a:r>
            <a:r>
              <a:rPr lang="zh-CN" altLang="en-US" sz="1400" dirty="0">
                <a:latin typeface="仿宋"/>
                <a:ea typeface="仿宋"/>
                <a:cs typeface="仿宋"/>
              </a:rPr>
              <a:t>这个工具，具体使用方法如下</a:t>
            </a:r>
            <a:r>
              <a:rPr lang="zh-CN" altLang="en-US" sz="1400" dirty="0" smtClean="0">
                <a:latin typeface="仿宋"/>
                <a:ea typeface="仿宋"/>
                <a:cs typeface="仿宋"/>
              </a:rPr>
              <a:t>：</a:t>
            </a:r>
            <a:endParaRPr lang="en-US" altLang="zh-CN" sz="1400" dirty="0" smtClean="0">
              <a:latin typeface="仿宋"/>
              <a:ea typeface="仿宋"/>
              <a:cs typeface="仿宋"/>
            </a:endParaRPr>
          </a:p>
          <a:p>
            <a:pPr marL="285750" indent="-285750">
              <a:lnSpc>
                <a:spcPct val="150000"/>
              </a:lnSpc>
              <a:buFontTx/>
              <a:buChar char="-"/>
            </a:pPr>
            <a:r>
              <a:rPr lang="zh-CN" altLang="en-US" sz="1400" dirty="0" smtClean="0">
                <a:latin typeface="仿宋"/>
                <a:ea typeface="仿宋"/>
                <a:cs typeface="仿宋"/>
              </a:rPr>
              <a:t>为表</a:t>
            </a:r>
            <a:r>
              <a:rPr lang="zh-CN" altLang="en-US" sz="1400" dirty="0">
                <a:latin typeface="仿宋"/>
                <a:ea typeface="仿宋"/>
                <a:cs typeface="仿宋"/>
              </a:rPr>
              <a:t>’</a:t>
            </a:r>
            <a:r>
              <a:rPr lang="en-US" altLang="zh-CN" sz="1400" dirty="0" err="1">
                <a:latin typeface="仿宋"/>
                <a:ea typeface="仿宋"/>
                <a:cs typeface="仿宋"/>
              </a:rPr>
              <a:t>sourceTable</a:t>
            </a:r>
            <a:r>
              <a:rPr lang="en-US" altLang="zh-CN" sz="1400" dirty="0">
                <a:latin typeface="仿宋"/>
                <a:ea typeface="仿宋"/>
                <a:cs typeface="仿宋"/>
              </a:rPr>
              <a:t>’</a:t>
            </a:r>
            <a:r>
              <a:rPr lang="zh-CN" altLang="en-US" sz="1400" dirty="0">
                <a:latin typeface="仿宋"/>
                <a:ea typeface="仿宋"/>
                <a:cs typeface="仿宋"/>
              </a:rPr>
              <a:t>打一个快照’</a:t>
            </a:r>
            <a:r>
              <a:rPr lang="en-US" altLang="zh-CN" sz="1400" dirty="0" err="1">
                <a:latin typeface="仿宋"/>
                <a:ea typeface="仿宋"/>
                <a:cs typeface="仿宋"/>
              </a:rPr>
              <a:t>snapshotName</a:t>
            </a:r>
            <a:r>
              <a:rPr lang="en-US" altLang="zh-CN" sz="1400" dirty="0">
                <a:latin typeface="仿宋"/>
                <a:ea typeface="仿宋"/>
                <a:cs typeface="仿宋"/>
              </a:rPr>
              <a:t>’</a:t>
            </a:r>
            <a:r>
              <a:rPr lang="zh-CN" altLang="en-US" sz="1400" dirty="0">
                <a:latin typeface="仿宋"/>
                <a:ea typeface="仿宋"/>
                <a:cs typeface="仿宋"/>
              </a:rPr>
              <a:t>，快照并不涉及数据移动，可以在线完成。    </a:t>
            </a:r>
            <a:r>
              <a:rPr lang="en-US" altLang="zh-CN" sz="1400" dirty="0" err="1">
                <a:latin typeface="仿宋"/>
                <a:ea typeface="仿宋"/>
                <a:cs typeface="仿宋"/>
              </a:rPr>
              <a:t>hbase</a:t>
            </a:r>
            <a:r>
              <a:rPr lang="en-US" altLang="zh-CN" sz="1400" dirty="0">
                <a:latin typeface="仿宋"/>
                <a:ea typeface="仿宋"/>
                <a:cs typeface="仿宋"/>
              </a:rPr>
              <a:t>&gt; snapshot '</a:t>
            </a:r>
            <a:r>
              <a:rPr lang="en-US" altLang="zh-CN" sz="1400" dirty="0" err="1">
                <a:latin typeface="仿宋"/>
                <a:ea typeface="仿宋"/>
                <a:cs typeface="仿宋"/>
              </a:rPr>
              <a:t>sourceTable</a:t>
            </a:r>
            <a:r>
              <a:rPr lang="en-US" altLang="zh-CN" sz="1400" dirty="0">
                <a:latin typeface="仿宋"/>
                <a:ea typeface="仿宋"/>
                <a:cs typeface="仿宋"/>
              </a:rPr>
              <a:t>', ‘</a:t>
            </a:r>
            <a:r>
              <a:rPr lang="en-US" altLang="zh-CN" sz="1400" dirty="0" err="1" smtClean="0">
                <a:latin typeface="仿宋"/>
                <a:ea typeface="仿宋"/>
                <a:cs typeface="仿宋"/>
              </a:rPr>
              <a:t>snapshotName</a:t>
            </a:r>
            <a:r>
              <a:rPr lang="en-US" altLang="zh-CN" sz="1400" dirty="0" smtClean="0">
                <a:latin typeface="仿宋"/>
                <a:ea typeface="仿宋"/>
                <a:cs typeface="仿宋"/>
              </a:rPr>
              <a:t>’</a:t>
            </a:r>
          </a:p>
          <a:p>
            <a:pPr marL="285750" indent="-285750">
              <a:lnSpc>
                <a:spcPct val="150000"/>
              </a:lnSpc>
              <a:buFontTx/>
              <a:buChar char="-"/>
            </a:pPr>
            <a:r>
              <a:rPr lang="zh-CN" altLang="en-US" sz="1400" dirty="0" smtClean="0">
                <a:latin typeface="仿宋"/>
                <a:ea typeface="仿宋"/>
                <a:cs typeface="仿宋"/>
              </a:rPr>
              <a:t>恢复</a:t>
            </a:r>
            <a:r>
              <a:rPr lang="zh-CN" altLang="en-US" sz="1400" dirty="0">
                <a:latin typeface="仿宋"/>
                <a:ea typeface="仿宋"/>
                <a:cs typeface="仿宋"/>
              </a:rPr>
              <a:t>指定快照，恢复过程会替代原有数据，将表还原到快照点，快照点之后的所有更新将会丢失。需要注意的是原表需要先</a:t>
            </a:r>
            <a:r>
              <a:rPr lang="en-US" altLang="zh-CN" sz="1400" dirty="0">
                <a:latin typeface="仿宋"/>
                <a:ea typeface="仿宋"/>
                <a:cs typeface="仿宋"/>
              </a:rPr>
              <a:t>disable</a:t>
            </a:r>
            <a:r>
              <a:rPr lang="zh-CN" altLang="en-US" sz="1400" dirty="0">
                <a:latin typeface="仿宋"/>
                <a:ea typeface="仿宋"/>
                <a:cs typeface="仿宋"/>
              </a:rPr>
              <a:t>掉，才能执行</a:t>
            </a:r>
            <a:r>
              <a:rPr lang="en-US" altLang="zh-CN" sz="1400" dirty="0" err="1">
                <a:latin typeface="仿宋"/>
                <a:ea typeface="仿宋"/>
                <a:cs typeface="仿宋"/>
              </a:rPr>
              <a:t>restore_snapshot</a:t>
            </a:r>
            <a:r>
              <a:rPr lang="zh-CN" altLang="en-US" sz="1400" dirty="0">
                <a:latin typeface="仿宋"/>
                <a:ea typeface="仿宋"/>
                <a:cs typeface="仿宋"/>
              </a:rPr>
              <a:t>操作。    </a:t>
            </a:r>
            <a:endParaRPr lang="en-US" altLang="zh-CN" sz="1400" dirty="0" smtClean="0">
              <a:latin typeface="仿宋"/>
              <a:ea typeface="仿宋"/>
              <a:cs typeface="仿宋"/>
            </a:endParaRPr>
          </a:p>
          <a:p>
            <a:pPr lvl="1">
              <a:lnSpc>
                <a:spcPct val="150000"/>
              </a:lnSpc>
            </a:pPr>
            <a:r>
              <a:rPr lang="en-US" altLang="zh-CN" sz="1400" dirty="0" err="1" smtClean="0">
                <a:latin typeface="仿宋"/>
                <a:ea typeface="仿宋"/>
                <a:cs typeface="仿宋"/>
              </a:rPr>
              <a:t>hbase</a:t>
            </a:r>
            <a:r>
              <a:rPr lang="en-US" altLang="zh-CN" sz="1400" dirty="0">
                <a:latin typeface="仿宋"/>
                <a:ea typeface="仿宋"/>
                <a:cs typeface="仿宋"/>
              </a:rPr>
              <a:t>&gt; </a:t>
            </a:r>
            <a:r>
              <a:rPr lang="en-US" altLang="zh-CN" sz="1400" dirty="0" err="1">
                <a:latin typeface="仿宋"/>
                <a:ea typeface="仿宋"/>
                <a:cs typeface="仿宋"/>
              </a:rPr>
              <a:t>restore_snapshot</a:t>
            </a:r>
            <a:r>
              <a:rPr lang="en-US" altLang="zh-CN" sz="1400" dirty="0">
                <a:latin typeface="仿宋"/>
                <a:ea typeface="仿宋"/>
                <a:cs typeface="仿宋"/>
              </a:rPr>
              <a:t> ‘</a:t>
            </a:r>
            <a:r>
              <a:rPr lang="en-US" altLang="zh-CN" sz="1400" dirty="0" err="1" smtClean="0">
                <a:latin typeface="仿宋"/>
                <a:ea typeface="仿宋"/>
                <a:cs typeface="仿宋"/>
              </a:rPr>
              <a:t>snapshotName</a:t>
            </a:r>
            <a:r>
              <a:rPr lang="en-US" altLang="zh-CN" sz="1400" dirty="0" smtClean="0">
                <a:latin typeface="仿宋"/>
                <a:ea typeface="仿宋"/>
                <a:cs typeface="仿宋"/>
              </a:rPr>
              <a:t>’</a:t>
            </a:r>
          </a:p>
          <a:p>
            <a:pPr marL="285750" indent="-285750">
              <a:lnSpc>
                <a:spcPct val="150000"/>
              </a:lnSpc>
              <a:buFontTx/>
              <a:buChar char="-"/>
            </a:pPr>
            <a:r>
              <a:rPr lang="zh-CN" altLang="en-US" sz="1400" dirty="0" smtClean="0">
                <a:latin typeface="仿宋"/>
                <a:ea typeface="仿宋"/>
                <a:cs typeface="仿宋"/>
              </a:rPr>
              <a:t>根据快照恢复出一个</a:t>
            </a:r>
            <a:r>
              <a:rPr lang="zh-CN" altLang="en-US" sz="1400" dirty="0">
                <a:latin typeface="仿宋"/>
                <a:ea typeface="仿宋"/>
                <a:cs typeface="仿宋"/>
              </a:rPr>
              <a:t>新表，恢复过程不涉及数据移动，可以在秒级完成</a:t>
            </a:r>
            <a:r>
              <a:rPr lang="zh-CN" altLang="en-US" sz="1400" dirty="0" smtClean="0">
                <a:latin typeface="仿宋"/>
                <a:ea typeface="仿宋"/>
                <a:cs typeface="仿宋"/>
              </a:rPr>
              <a:t>。</a:t>
            </a:r>
            <a:endParaRPr lang="en-US" altLang="zh-CN" sz="1400" dirty="0" smtClean="0">
              <a:latin typeface="仿宋"/>
              <a:ea typeface="仿宋"/>
              <a:cs typeface="仿宋"/>
            </a:endParaRPr>
          </a:p>
          <a:p>
            <a:pPr lvl="1">
              <a:lnSpc>
                <a:spcPct val="150000"/>
              </a:lnSpc>
            </a:pPr>
            <a:r>
              <a:rPr lang="en-US" altLang="zh-CN" sz="1400" dirty="0" err="1" smtClean="0">
                <a:latin typeface="仿宋"/>
                <a:ea typeface="仿宋"/>
                <a:cs typeface="仿宋"/>
              </a:rPr>
              <a:t>hbase</a:t>
            </a:r>
            <a:r>
              <a:rPr lang="en-US" altLang="zh-CN" sz="1400" dirty="0">
                <a:latin typeface="仿宋"/>
                <a:ea typeface="仿宋"/>
                <a:cs typeface="仿宋"/>
              </a:rPr>
              <a:t>&gt; </a:t>
            </a:r>
            <a:r>
              <a:rPr lang="en-US" altLang="zh-CN" sz="1400" dirty="0" err="1">
                <a:latin typeface="仿宋"/>
                <a:ea typeface="仿宋"/>
                <a:cs typeface="仿宋"/>
              </a:rPr>
              <a:t>clone_snapshot</a:t>
            </a:r>
            <a:r>
              <a:rPr lang="en-US" altLang="zh-CN" sz="1400" dirty="0">
                <a:latin typeface="仿宋"/>
                <a:ea typeface="仿宋"/>
                <a:cs typeface="仿宋"/>
              </a:rPr>
              <a:t> '</a:t>
            </a:r>
            <a:r>
              <a:rPr lang="en-US" altLang="zh-CN" sz="1400" dirty="0" err="1">
                <a:latin typeface="仿宋"/>
                <a:ea typeface="仿宋"/>
                <a:cs typeface="仿宋"/>
              </a:rPr>
              <a:t>snapshotName</a:t>
            </a:r>
            <a:r>
              <a:rPr lang="en-US" altLang="zh-CN" sz="1400" dirty="0">
                <a:latin typeface="仿宋"/>
                <a:ea typeface="仿宋"/>
                <a:cs typeface="仿宋"/>
              </a:rPr>
              <a:t>', ‘</a:t>
            </a:r>
            <a:r>
              <a:rPr lang="en-US" altLang="zh-CN" sz="1400" dirty="0" err="1" smtClean="0">
                <a:latin typeface="仿宋"/>
                <a:ea typeface="仿宋"/>
                <a:cs typeface="仿宋"/>
              </a:rPr>
              <a:t>tableName</a:t>
            </a:r>
            <a:r>
              <a:rPr lang="en-US" altLang="zh-CN" sz="1400" dirty="0" smtClean="0">
                <a:latin typeface="仿宋"/>
                <a:ea typeface="仿宋"/>
                <a:cs typeface="仿宋"/>
              </a:rPr>
              <a:t>’</a:t>
            </a:r>
          </a:p>
          <a:p>
            <a:pPr marL="285750" indent="-285750">
              <a:lnSpc>
                <a:spcPct val="150000"/>
              </a:lnSpc>
              <a:buFontTx/>
              <a:buChar char="-"/>
            </a:pPr>
            <a:r>
              <a:rPr lang="zh-CN" altLang="en-US" sz="1400" dirty="0" smtClean="0">
                <a:latin typeface="仿宋"/>
                <a:ea typeface="仿宋"/>
                <a:cs typeface="仿宋"/>
              </a:rPr>
              <a:t>使用</a:t>
            </a:r>
            <a:r>
              <a:rPr lang="en-US" altLang="zh-CN" sz="1400" dirty="0" err="1">
                <a:latin typeface="仿宋"/>
                <a:ea typeface="仿宋"/>
                <a:cs typeface="仿宋"/>
              </a:rPr>
              <a:t>ExportSnapshot</a:t>
            </a:r>
            <a:r>
              <a:rPr lang="zh-CN" altLang="en-US" sz="1400" dirty="0">
                <a:latin typeface="仿宋"/>
                <a:ea typeface="仿宋"/>
                <a:cs typeface="仿宋"/>
              </a:rPr>
              <a:t>命令可以将</a:t>
            </a:r>
            <a:r>
              <a:rPr lang="en-US" altLang="zh-CN" sz="1400" dirty="0">
                <a:latin typeface="仿宋"/>
                <a:ea typeface="仿宋"/>
                <a:cs typeface="仿宋"/>
              </a:rPr>
              <a:t>A</a:t>
            </a:r>
            <a:r>
              <a:rPr lang="zh-CN" altLang="en-US" sz="1400" dirty="0">
                <a:latin typeface="仿宋"/>
                <a:ea typeface="仿宋"/>
                <a:cs typeface="仿宋"/>
              </a:rPr>
              <a:t>集群的快照数据迁移到</a:t>
            </a:r>
            <a:r>
              <a:rPr lang="en-US" altLang="zh-CN" sz="1400" dirty="0">
                <a:latin typeface="仿宋"/>
                <a:ea typeface="仿宋"/>
                <a:cs typeface="仿宋"/>
              </a:rPr>
              <a:t>B</a:t>
            </a:r>
            <a:r>
              <a:rPr lang="zh-CN" altLang="en-US" sz="1400" dirty="0">
                <a:latin typeface="仿宋"/>
                <a:ea typeface="仿宋"/>
                <a:cs typeface="仿宋"/>
              </a:rPr>
              <a:t>集群，</a:t>
            </a:r>
            <a:r>
              <a:rPr lang="en-US" altLang="zh-CN" sz="1400" dirty="0" err="1">
                <a:latin typeface="仿宋"/>
                <a:ea typeface="仿宋"/>
                <a:cs typeface="仿宋"/>
              </a:rPr>
              <a:t>ExportSnapshot</a:t>
            </a:r>
            <a:r>
              <a:rPr lang="zh-CN" altLang="en-US" sz="1400" dirty="0">
                <a:latin typeface="仿宋"/>
                <a:ea typeface="仿宋"/>
                <a:cs typeface="仿宋"/>
              </a:rPr>
              <a:t>是</a:t>
            </a:r>
            <a:r>
              <a:rPr lang="en-US" altLang="zh-CN" sz="1400" dirty="0">
                <a:latin typeface="仿宋"/>
                <a:ea typeface="仿宋"/>
                <a:cs typeface="仿宋"/>
              </a:rPr>
              <a:t>HDFS</a:t>
            </a:r>
            <a:r>
              <a:rPr lang="zh-CN" altLang="en-US" sz="1400" dirty="0">
                <a:latin typeface="仿宋"/>
                <a:ea typeface="仿宋"/>
                <a:cs typeface="仿宋"/>
              </a:rPr>
              <a:t>层面的操作，会使用</a:t>
            </a:r>
            <a:r>
              <a:rPr lang="en-US" altLang="zh-CN" sz="1400" dirty="0">
                <a:latin typeface="仿宋"/>
                <a:ea typeface="仿宋"/>
                <a:cs typeface="仿宋"/>
              </a:rPr>
              <a:t>MR</a:t>
            </a:r>
            <a:r>
              <a:rPr lang="zh-CN" altLang="en-US" sz="1400" dirty="0">
                <a:latin typeface="仿宋"/>
                <a:ea typeface="仿宋"/>
                <a:cs typeface="仿宋"/>
              </a:rPr>
              <a:t>进行数据的并行迁移，因此需要在开启</a:t>
            </a:r>
            <a:r>
              <a:rPr lang="en-US" altLang="zh-CN" sz="1400" dirty="0">
                <a:latin typeface="仿宋"/>
                <a:ea typeface="仿宋"/>
                <a:cs typeface="仿宋"/>
              </a:rPr>
              <a:t>MR</a:t>
            </a:r>
            <a:r>
              <a:rPr lang="zh-CN" altLang="en-US" sz="1400" dirty="0">
                <a:latin typeface="仿宋"/>
                <a:ea typeface="仿宋"/>
                <a:cs typeface="仿宋"/>
              </a:rPr>
              <a:t>的机器上进行迁移。</a:t>
            </a:r>
            <a:r>
              <a:rPr lang="en-US" altLang="zh-CN" sz="1400" dirty="0" err="1">
                <a:latin typeface="仿宋"/>
                <a:ea typeface="仿宋"/>
                <a:cs typeface="仿宋"/>
              </a:rPr>
              <a:t>HMaster</a:t>
            </a:r>
            <a:r>
              <a:rPr lang="zh-CN" altLang="en-US" sz="1400" dirty="0">
                <a:latin typeface="仿宋"/>
                <a:ea typeface="仿宋"/>
                <a:cs typeface="仿宋"/>
              </a:rPr>
              <a:t>和</a:t>
            </a:r>
            <a:r>
              <a:rPr lang="en-US" altLang="zh-CN" sz="1400" dirty="0" err="1">
                <a:latin typeface="仿宋"/>
                <a:ea typeface="仿宋"/>
                <a:cs typeface="仿宋"/>
              </a:rPr>
              <a:t>HRegionServer</a:t>
            </a:r>
            <a:r>
              <a:rPr lang="zh-CN" altLang="en-US" sz="1400" dirty="0">
                <a:latin typeface="仿宋"/>
                <a:ea typeface="仿宋"/>
                <a:cs typeface="仿宋"/>
              </a:rPr>
              <a:t>并不参与这个过程，因此不会带来额外的内存开销以及</a:t>
            </a:r>
            <a:r>
              <a:rPr lang="en-US" altLang="zh-CN" sz="1400" dirty="0">
                <a:latin typeface="仿宋"/>
                <a:ea typeface="仿宋"/>
                <a:cs typeface="仿宋"/>
              </a:rPr>
              <a:t>GC</a:t>
            </a:r>
            <a:r>
              <a:rPr lang="zh-CN" altLang="en-US" sz="1400" dirty="0">
                <a:latin typeface="仿宋"/>
                <a:ea typeface="仿宋"/>
                <a:cs typeface="仿宋"/>
              </a:rPr>
              <a:t>开销。唯一的影响是</a:t>
            </a:r>
            <a:r>
              <a:rPr lang="en-US" altLang="zh-CN" sz="1400" dirty="0">
                <a:latin typeface="仿宋"/>
                <a:ea typeface="仿宋"/>
                <a:cs typeface="仿宋"/>
              </a:rPr>
              <a:t>DN</a:t>
            </a:r>
            <a:r>
              <a:rPr lang="zh-CN" altLang="en-US" sz="1400" dirty="0">
                <a:latin typeface="仿宋"/>
                <a:ea typeface="仿宋"/>
                <a:cs typeface="仿宋"/>
              </a:rPr>
              <a:t>在拷贝数据的时候需要额外的带宽以及</a:t>
            </a:r>
            <a:r>
              <a:rPr lang="en-US" altLang="zh-CN" sz="1400" dirty="0">
                <a:latin typeface="仿宋"/>
                <a:ea typeface="仿宋"/>
                <a:cs typeface="仿宋"/>
              </a:rPr>
              <a:t>IO</a:t>
            </a:r>
            <a:r>
              <a:rPr lang="zh-CN" altLang="en-US" sz="1400" dirty="0">
                <a:latin typeface="仿宋"/>
                <a:ea typeface="仿宋"/>
                <a:cs typeface="仿宋"/>
              </a:rPr>
              <a:t>负载，</a:t>
            </a:r>
            <a:r>
              <a:rPr lang="en-US" altLang="zh-CN" sz="1400" dirty="0" err="1">
                <a:latin typeface="仿宋"/>
                <a:ea typeface="仿宋"/>
                <a:cs typeface="仿宋"/>
              </a:rPr>
              <a:t>ExportSnapshot</a:t>
            </a:r>
            <a:r>
              <a:rPr lang="zh-CN" altLang="en-US" sz="1400" dirty="0">
                <a:latin typeface="仿宋"/>
                <a:ea typeface="仿宋"/>
                <a:cs typeface="仿宋"/>
              </a:rPr>
              <a:t>也针对这个问题设置了参数</a:t>
            </a:r>
            <a:r>
              <a:rPr lang="en-US" altLang="zh-CN" sz="1400" dirty="0">
                <a:latin typeface="仿宋"/>
                <a:ea typeface="仿宋"/>
                <a:cs typeface="仿宋"/>
              </a:rPr>
              <a:t>-bandwidth</a:t>
            </a:r>
            <a:r>
              <a:rPr lang="zh-CN" altLang="en-US" sz="1400" dirty="0">
                <a:latin typeface="仿宋"/>
                <a:ea typeface="仿宋"/>
                <a:cs typeface="仿宋"/>
              </a:rPr>
              <a:t>来限制带宽的使用。    </a:t>
            </a:r>
            <a:endParaRPr lang="en-US" altLang="zh-CN" sz="1400" dirty="0" smtClean="0">
              <a:latin typeface="仿宋"/>
              <a:ea typeface="仿宋"/>
              <a:cs typeface="仿宋"/>
            </a:endParaRPr>
          </a:p>
          <a:p>
            <a:pPr lvl="1">
              <a:lnSpc>
                <a:spcPct val="150000"/>
              </a:lnSpc>
            </a:pPr>
            <a:r>
              <a:rPr lang="en-US" altLang="zh-CN" sz="1400" dirty="0" err="1" smtClean="0">
                <a:latin typeface="仿宋"/>
                <a:ea typeface="仿宋"/>
                <a:cs typeface="仿宋"/>
              </a:rPr>
              <a:t>hbase</a:t>
            </a:r>
            <a:r>
              <a:rPr lang="en-US" altLang="zh-CN" sz="1400" dirty="0" smtClean="0">
                <a:latin typeface="仿宋"/>
                <a:ea typeface="仿宋"/>
                <a:cs typeface="仿宋"/>
              </a:rPr>
              <a:t> </a:t>
            </a:r>
            <a:r>
              <a:rPr lang="en-US" altLang="zh-CN" sz="1400" dirty="0" err="1">
                <a:latin typeface="仿宋"/>
                <a:ea typeface="仿宋"/>
                <a:cs typeface="仿宋"/>
              </a:rPr>
              <a:t>org.apache.hadoop.hbase.snapshot.ExportSnapshot</a:t>
            </a:r>
            <a:r>
              <a:rPr lang="en-US" altLang="zh-CN" sz="1400" dirty="0">
                <a:latin typeface="仿宋"/>
                <a:ea typeface="仿宋"/>
                <a:cs typeface="仿宋"/>
              </a:rPr>
              <a:t> </a:t>
            </a:r>
            <a:r>
              <a:rPr lang="en-US" altLang="zh-CN" sz="1400" dirty="0" smtClean="0">
                <a:latin typeface="仿宋"/>
                <a:ea typeface="仿宋"/>
                <a:cs typeface="仿宋"/>
              </a:rPr>
              <a:t>        </a:t>
            </a:r>
            <a:r>
              <a:rPr lang="en-US" altLang="zh-CN" sz="1400" dirty="0">
                <a:latin typeface="仿宋"/>
                <a:ea typeface="仿宋"/>
                <a:cs typeface="仿宋"/>
              </a:rPr>
              <a:t>-snapshot </a:t>
            </a:r>
            <a:r>
              <a:rPr lang="en-US" altLang="zh-CN" sz="1400" dirty="0" err="1">
                <a:latin typeface="仿宋"/>
                <a:ea typeface="仿宋"/>
                <a:cs typeface="仿宋"/>
              </a:rPr>
              <a:t>MySnapshot</a:t>
            </a:r>
            <a:r>
              <a:rPr lang="en-US" altLang="zh-CN" sz="1400" dirty="0">
                <a:latin typeface="仿宋"/>
                <a:ea typeface="仿宋"/>
                <a:cs typeface="仿宋"/>
              </a:rPr>
              <a:t> -copy-from hdfs://srv2:8082/</a:t>
            </a:r>
            <a:r>
              <a:rPr lang="en-US" altLang="zh-CN" sz="1400" dirty="0" err="1">
                <a:latin typeface="仿宋"/>
                <a:ea typeface="仿宋"/>
                <a:cs typeface="仿宋"/>
              </a:rPr>
              <a:t>hbase</a:t>
            </a:r>
            <a:r>
              <a:rPr lang="en-US" altLang="zh-CN" sz="1400" dirty="0">
                <a:latin typeface="仿宋"/>
                <a:ea typeface="仿宋"/>
                <a:cs typeface="仿宋"/>
              </a:rPr>
              <a:t> </a:t>
            </a:r>
            <a:r>
              <a:rPr lang="en-US" altLang="zh-CN" sz="1400" dirty="0" smtClean="0">
                <a:latin typeface="仿宋"/>
                <a:ea typeface="仿宋"/>
                <a:cs typeface="仿宋"/>
              </a:rPr>
              <a:t>        </a:t>
            </a:r>
            <a:r>
              <a:rPr lang="en-US" altLang="zh-CN" sz="1400" dirty="0">
                <a:latin typeface="仿宋"/>
                <a:ea typeface="仿宋"/>
                <a:cs typeface="仿宋"/>
              </a:rPr>
              <a:t>-copy-to hdfs://srv1:50070/hbase -mappers 16 -bandwidth  </a:t>
            </a:r>
            <a:r>
              <a:rPr lang="en-US" altLang="zh-CN" sz="1400" dirty="0" smtClean="0">
                <a:latin typeface="仿宋"/>
                <a:ea typeface="仿宋"/>
                <a:cs typeface="仿宋"/>
              </a:rPr>
              <a:t>1024</a:t>
            </a:r>
            <a:endParaRPr lang="zh-CN" altLang="en-US" sz="1400" dirty="0">
              <a:latin typeface="仿宋"/>
              <a:ea typeface="仿宋"/>
              <a:cs typeface="仿宋"/>
            </a:endParaRPr>
          </a:p>
        </p:txBody>
      </p:sp>
    </p:spTree>
    <p:extLst>
      <p:ext uri="{BB962C8B-B14F-4D97-AF65-F5344CB8AC3E}">
        <p14:creationId xmlns:p14="http://schemas.microsoft.com/office/powerpoint/2010/main" val="7642048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rtlCol="0"/>
          <a:lstStyle/>
          <a:p>
            <a:pPr rtl="0"/>
            <a:r>
              <a:rPr lang="en-US" altLang="zh-CN" dirty="0" err="1" smtClean="0">
                <a:cs typeface="Segoe UI Light" panose="020B0502040204020203" pitchFamily="34" charset="0"/>
              </a:rPr>
              <a:t>HBase</a:t>
            </a:r>
            <a:r>
              <a:rPr lang="zh-CN" altLang="en-US" dirty="0" smtClean="0">
                <a:cs typeface="Segoe UI Light" panose="020B0502040204020203" pitchFamily="34" charset="0"/>
              </a:rPr>
              <a:t>的数据模型</a:t>
            </a:r>
            <a:endParaRPr lang="zh-CN" altLang="en-US" dirty="0">
              <a:cs typeface="Segoe UI Light" panose="020B0502040204020203" pitchFamily="34" charset="0"/>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49979" y="1291204"/>
            <a:ext cx="6792685" cy="5195097"/>
          </a:xfrm>
          <a:prstGeom prst="rect">
            <a:avLst/>
          </a:prstGeom>
        </p:spPr>
      </p:pic>
      <p:sp>
        <p:nvSpPr>
          <p:cNvPr id="6" name="矩形 5"/>
          <p:cNvSpPr/>
          <p:nvPr/>
        </p:nvSpPr>
        <p:spPr>
          <a:xfrm>
            <a:off x="709748" y="1629732"/>
            <a:ext cx="2873037" cy="2446824"/>
          </a:xfrm>
          <a:prstGeom prst="rect">
            <a:avLst/>
          </a:prstGeom>
        </p:spPr>
        <p:txBody>
          <a:bodyPr wrap="square">
            <a:spAutoFit/>
          </a:bodyPr>
          <a:lstStyle/>
          <a:p>
            <a:pPr marL="285750" indent="-285750">
              <a:lnSpc>
                <a:spcPct val="150000"/>
              </a:lnSpc>
              <a:buFont typeface="Arial" panose="020B0604020202020204" pitchFamily="34" charset="0"/>
              <a:buChar char="•"/>
            </a:pPr>
            <a:r>
              <a:rPr lang="zh-TW" altLang="en-US" sz="1400" dirty="0" smtClean="0">
                <a:latin typeface="仿宋" panose="02010609060101010101" pitchFamily="49" charset="-122"/>
                <a:ea typeface="仿宋" panose="02010609060101010101" pitchFamily="49" charset="-122"/>
              </a:rPr>
              <a:t>可以</a:t>
            </a:r>
            <a:r>
              <a:rPr lang="zh-CN" altLang="en-US" sz="1400" dirty="0" smtClean="0">
                <a:latin typeface="仿宋" panose="02010609060101010101" pitchFamily="49" charset="-122"/>
                <a:ea typeface="仿宋" panose="02010609060101010101" pitchFamily="49" charset="-122"/>
              </a:rPr>
              <a:t>将</a:t>
            </a:r>
            <a:r>
              <a:rPr lang="zh-TW" altLang="en-US" sz="1400" dirty="0" smtClean="0">
                <a:latin typeface="仿宋" panose="02010609060101010101" pitchFamily="49" charset="-122"/>
                <a:ea typeface="仿宋" panose="02010609060101010101" pitchFamily="49" charset="-122"/>
              </a:rPr>
              <a:t> </a:t>
            </a:r>
            <a:r>
              <a:rPr lang="en-US" altLang="zh-TW" sz="1400" dirty="0" err="1">
                <a:latin typeface="仿宋" panose="02010609060101010101" pitchFamily="49" charset="-122"/>
                <a:ea typeface="仿宋" panose="02010609060101010101" pitchFamily="49" charset="-122"/>
              </a:rPr>
              <a:t>HBase</a:t>
            </a:r>
            <a:r>
              <a:rPr lang="en-US" altLang="zh-TW" sz="1400" dirty="0">
                <a:latin typeface="仿宋" panose="02010609060101010101" pitchFamily="49" charset="-122"/>
                <a:ea typeface="仿宋" panose="02010609060101010101" pitchFamily="49" charset="-122"/>
              </a:rPr>
              <a:t> </a:t>
            </a:r>
            <a:r>
              <a:rPr lang="zh-TW" altLang="en-US" sz="1400" dirty="0" smtClean="0">
                <a:latin typeface="仿宋" panose="02010609060101010101" pitchFamily="49" charset="-122"/>
                <a:ea typeface="仿宋" panose="02010609060101010101" pitchFamily="49" charset="-122"/>
              </a:rPr>
              <a:t>的</a:t>
            </a:r>
            <a:r>
              <a:rPr lang="zh-CN" altLang="en-US" sz="1400" dirty="0" smtClean="0">
                <a:latin typeface="仿宋" panose="02010609060101010101" pitchFamily="49" charset="-122"/>
                <a:ea typeface="仿宋" panose="02010609060101010101" pitchFamily="49" charset="-122"/>
              </a:rPr>
              <a:t>数据</a:t>
            </a:r>
            <a:r>
              <a:rPr lang="zh-TW" altLang="en-US" sz="1400" dirty="0" smtClean="0">
                <a:latin typeface="仿宋" panose="02010609060101010101" pitchFamily="49" charset="-122"/>
                <a:ea typeface="仿宋" panose="02010609060101010101" pitchFamily="49" charset="-122"/>
              </a:rPr>
              <a:t>模型</a:t>
            </a:r>
            <a:r>
              <a:rPr lang="zh-CN" altLang="en-US" sz="1400" dirty="0" smtClean="0">
                <a:latin typeface="仿宋" panose="02010609060101010101" pitchFamily="49" charset="-122"/>
                <a:ea typeface="仿宋" panose="02010609060101010101" pitchFamily="49" charset="-122"/>
              </a:rPr>
              <a:t>视为</a:t>
            </a:r>
            <a:r>
              <a:rPr lang="zh-TW" altLang="en-US" sz="1400" dirty="0" smtClean="0">
                <a:latin typeface="仿宋" panose="02010609060101010101" pitchFamily="49" charset="-122"/>
                <a:ea typeface="仿宋" panose="02010609060101010101" pitchFamily="49" charset="-122"/>
              </a:rPr>
              <a:t>一</a:t>
            </a:r>
            <a:r>
              <a:rPr lang="zh-CN" altLang="en-US" sz="1400" dirty="0" smtClean="0">
                <a:latin typeface="仿宋" panose="02010609060101010101" pitchFamily="49" charset="-122"/>
                <a:ea typeface="仿宋" panose="02010609060101010101" pitchFamily="49" charset="-122"/>
              </a:rPr>
              <a:t>个多为</a:t>
            </a:r>
            <a:r>
              <a:rPr lang="zh-TW" altLang="en-US" sz="1400" dirty="0" smtClean="0">
                <a:latin typeface="仿宋" panose="02010609060101010101" pitchFamily="49" charset="-122"/>
                <a:ea typeface="仿宋" panose="02010609060101010101" pitchFamily="49" charset="-122"/>
              </a:rPr>
              <a:t>映射</a:t>
            </a:r>
            <a:r>
              <a:rPr lang="zh-TW" altLang="en-US" sz="1400" dirty="0">
                <a:latin typeface="仿宋" panose="02010609060101010101" pitchFamily="49" charset="-122"/>
                <a:ea typeface="仿宋" panose="02010609060101010101" pitchFamily="49" charset="-122"/>
              </a:rPr>
              <a:t>的模型，</a:t>
            </a:r>
            <a:r>
              <a:rPr lang="zh-TW" altLang="en-US" sz="1400" dirty="0" smtClean="0">
                <a:latin typeface="仿宋" panose="02010609060101010101" pitchFamily="49" charset="-122"/>
                <a:ea typeface="仿宋" panose="02010609060101010101" pitchFamily="49" charset="-122"/>
              </a:rPr>
              <a:t>下列</a:t>
            </a:r>
            <a:r>
              <a:rPr lang="zh-CN" altLang="en-US" sz="1400" dirty="0" smtClean="0">
                <a:latin typeface="仿宋" panose="02010609060101010101" pitchFamily="49" charset="-122"/>
                <a:ea typeface="仿宋" panose="02010609060101010101" pitchFamily="49" charset="-122"/>
              </a:rPr>
              <a:t>图</a:t>
            </a:r>
            <a:r>
              <a:rPr lang="zh-TW" altLang="en-US" sz="1400" dirty="0" smtClean="0">
                <a:latin typeface="仿宋" panose="02010609060101010101" pitchFamily="49" charset="-122"/>
                <a:ea typeface="仿宋" panose="02010609060101010101" pitchFamily="49" charset="-122"/>
              </a:rPr>
              <a:t> </a:t>
            </a:r>
            <a:r>
              <a:rPr lang="en-US" altLang="zh-TW" sz="1400" dirty="0">
                <a:latin typeface="仿宋" panose="02010609060101010101" pitchFamily="49" charset="-122"/>
                <a:ea typeface="仿宋" panose="02010609060101010101" pitchFamily="49" charset="-122"/>
              </a:rPr>
              <a:t>2 </a:t>
            </a:r>
            <a:r>
              <a:rPr lang="zh-TW" altLang="en-US" sz="1400" dirty="0">
                <a:latin typeface="仿宋" panose="02010609060101010101" pitchFamily="49" charset="-122"/>
                <a:ea typeface="仿宋" panose="02010609060101010101" pitchFamily="49" charset="-122"/>
              </a:rPr>
              <a:t>將 </a:t>
            </a:r>
            <a:r>
              <a:rPr lang="zh-CN" altLang="en-US" sz="1400" dirty="0" smtClean="0">
                <a:latin typeface="仿宋" panose="02010609060101010101" pitchFamily="49" charset="-122"/>
                <a:ea typeface="仿宋" panose="02010609060101010101" pitchFamily="49" charset="-122"/>
              </a:rPr>
              <a:t>图</a:t>
            </a:r>
            <a:r>
              <a:rPr lang="zh-TW" altLang="en-US" sz="1400" dirty="0" smtClean="0">
                <a:latin typeface="仿宋" panose="02010609060101010101" pitchFamily="49" charset="-122"/>
                <a:ea typeface="仿宋" panose="02010609060101010101" pitchFamily="49" charset="-122"/>
              </a:rPr>
              <a:t> </a:t>
            </a:r>
            <a:r>
              <a:rPr lang="en-US" altLang="zh-TW" sz="1400" dirty="0">
                <a:latin typeface="仿宋" panose="02010609060101010101" pitchFamily="49" charset="-122"/>
                <a:ea typeface="仿宋" panose="02010609060101010101" pitchFamily="49" charset="-122"/>
              </a:rPr>
              <a:t>1 </a:t>
            </a:r>
            <a:r>
              <a:rPr lang="zh-TW" altLang="en-US" sz="1400" dirty="0">
                <a:latin typeface="仿宋" panose="02010609060101010101" pitchFamily="49" charset="-122"/>
                <a:ea typeface="仿宋" panose="02010609060101010101" pitchFamily="49" charset="-122"/>
              </a:rPr>
              <a:t>中的第一</a:t>
            </a:r>
            <a:r>
              <a:rPr lang="zh-TW" altLang="en-US" sz="1400" dirty="0" smtClean="0">
                <a:latin typeface="仿宋" panose="02010609060101010101" pitchFamily="49" charset="-122"/>
                <a:ea typeface="仿宋" panose="02010609060101010101" pitchFamily="49" charset="-122"/>
              </a:rPr>
              <a:t>列</a:t>
            </a:r>
            <a:r>
              <a:rPr lang="zh-CN" altLang="en-US" sz="1400" dirty="0" smtClean="0">
                <a:latin typeface="仿宋" panose="02010609060101010101" pitchFamily="49" charset="-122"/>
                <a:ea typeface="仿宋" panose="02010609060101010101" pitchFamily="49" charset="-122"/>
              </a:rPr>
              <a:t>视为多维</a:t>
            </a:r>
            <a:r>
              <a:rPr lang="zh-TW" altLang="en-US" sz="1400" dirty="0" smtClean="0">
                <a:latin typeface="仿宋" panose="02010609060101010101" pitchFamily="49" charset="-122"/>
                <a:ea typeface="仿宋" panose="02010609060101010101" pitchFamily="49" charset="-122"/>
              </a:rPr>
              <a:t>映射</a:t>
            </a:r>
            <a:endParaRPr lang="en-US" altLang="zh-TW" sz="1400" dirty="0">
              <a:latin typeface="仿宋" panose="02010609060101010101" pitchFamily="49" charset="-122"/>
              <a:ea typeface="仿宋" panose="02010609060101010101" pitchFamily="49" charset="-122"/>
            </a:endParaRPr>
          </a:p>
          <a:p>
            <a:pPr marL="285750" indent="-285750">
              <a:lnSpc>
                <a:spcPct val="150000"/>
              </a:lnSpc>
              <a:buFont typeface="Arial" panose="020B0604020202020204" pitchFamily="34" charset="0"/>
              <a:buChar char="•"/>
            </a:pPr>
            <a:endParaRPr lang="en-US" altLang="zh-TW" sz="1400" dirty="0" smtClean="0">
              <a:latin typeface="仿宋" panose="02010609060101010101" pitchFamily="49" charset="-122"/>
              <a:ea typeface="仿宋" panose="02010609060101010101" pitchFamily="49" charset="-122"/>
            </a:endParaRPr>
          </a:p>
          <a:p>
            <a:pPr marL="285750" indent="-285750">
              <a:lnSpc>
                <a:spcPct val="150000"/>
              </a:lnSpc>
              <a:buFont typeface="Arial" panose="020B0604020202020204" pitchFamily="34" charset="0"/>
              <a:buChar char="•"/>
            </a:pPr>
            <a:r>
              <a:rPr lang="en-US" altLang="zh-CN" sz="1400" dirty="0"/>
              <a:t>A distributed Hash Map</a:t>
            </a:r>
          </a:p>
          <a:p>
            <a:pPr>
              <a:lnSpc>
                <a:spcPct val="150000"/>
              </a:lnSpc>
            </a:pPr>
            <a:endParaRPr lang="zh-CN" altLang="en-US" dirty="0"/>
          </a:p>
        </p:txBody>
      </p:sp>
    </p:spTree>
    <p:extLst>
      <p:ext uri="{BB962C8B-B14F-4D97-AF65-F5344CB8AC3E}">
        <p14:creationId xmlns:p14="http://schemas.microsoft.com/office/powerpoint/2010/main" val="36081848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rtlCol="0"/>
          <a:lstStyle/>
          <a:p>
            <a:pPr rtl="0"/>
            <a:r>
              <a:rPr lang="en-US" altLang="zh-CN" dirty="0" err="1" smtClean="0">
                <a:cs typeface="Segoe UI Light" panose="020B0502040204020203" pitchFamily="34" charset="0"/>
              </a:rPr>
              <a:t>HBase</a:t>
            </a:r>
            <a:r>
              <a:rPr lang="zh-CN" altLang="en-US" dirty="0" smtClean="0">
                <a:cs typeface="Segoe UI Light" panose="020B0502040204020203" pitchFamily="34" charset="0"/>
              </a:rPr>
              <a:t>数据管理</a:t>
            </a:r>
            <a:endParaRPr lang="x-none" dirty="0">
              <a:cs typeface="Segoe UI Light" panose="020B0502040204020203" pitchFamily="34" charset="0"/>
            </a:endParaRPr>
          </a:p>
        </p:txBody>
      </p:sp>
      <p:sp>
        <p:nvSpPr>
          <p:cNvPr id="5" name="内容占位符 4"/>
          <p:cNvSpPr>
            <a:spLocks noGrp="1"/>
          </p:cNvSpPr>
          <p:nvPr>
            <p:ph sz="half" idx="4294967295"/>
          </p:nvPr>
        </p:nvSpPr>
        <p:spPr>
          <a:xfrm>
            <a:off x="608112" y="1516752"/>
            <a:ext cx="3485585" cy="4790886"/>
          </a:xfrm>
        </p:spPr>
        <p:txBody>
          <a:bodyPr vert="horz" lIns="91440" tIns="45720" rIns="91440" bIns="45720" rtlCol="0">
            <a:normAutofit/>
          </a:bodyPr>
          <a:lstStyle/>
          <a:p>
            <a:pPr marL="171450" indent="-171450" rtl="0">
              <a:lnSpc>
                <a:spcPts val="1800"/>
              </a:lnSpc>
              <a:spcBef>
                <a:spcPts val="1000"/>
              </a:spcBef>
              <a:spcAft>
                <a:spcPts val="600"/>
              </a:spcAft>
              <a:buFont typeface="Wingdings" panose="05000000000000000000" pitchFamily="2" charset="2"/>
              <a:buChar char="l"/>
            </a:pPr>
            <a:r>
              <a:rPr lang="zh-CN" altLang="en-US" sz="1600" dirty="0" smtClean="0">
                <a:solidFill>
                  <a:prstClr val="black">
                    <a:lumMod val="75000"/>
                    <a:lumOff val="25000"/>
                  </a:prstClr>
                </a:solidFill>
                <a:cs typeface="Segoe UI" panose="020B0502040204020203" pitchFamily="34" charset="0"/>
              </a:rPr>
              <a:t>数据分片是通过</a:t>
            </a:r>
            <a:r>
              <a:rPr lang="en-US" altLang="zh-CN" sz="1600" dirty="0" smtClean="0">
                <a:solidFill>
                  <a:prstClr val="black">
                    <a:lumMod val="75000"/>
                    <a:lumOff val="25000"/>
                  </a:prstClr>
                </a:solidFill>
                <a:cs typeface="Segoe UI" panose="020B0502040204020203" pitchFamily="34" charset="0"/>
              </a:rPr>
              <a:t>Region</a:t>
            </a:r>
            <a:r>
              <a:rPr lang="zh-CN" altLang="en-US" sz="1600" dirty="0" smtClean="0">
                <a:solidFill>
                  <a:prstClr val="black">
                    <a:lumMod val="75000"/>
                    <a:lumOff val="25000"/>
                  </a:prstClr>
                </a:solidFill>
                <a:cs typeface="Segoe UI" panose="020B0502040204020203" pitchFamily="34" charset="0"/>
              </a:rPr>
              <a:t>来实现的</a:t>
            </a:r>
            <a:endParaRPr lang="en-US" altLang="zh-CN" sz="1600" dirty="0">
              <a:solidFill>
                <a:prstClr val="black">
                  <a:lumMod val="75000"/>
                  <a:lumOff val="25000"/>
                </a:prstClr>
              </a:solidFill>
              <a:cs typeface="Segoe UI" panose="020B0502040204020203" pitchFamily="34" charset="0"/>
            </a:endParaRPr>
          </a:p>
          <a:p>
            <a:pPr marL="171450" indent="-171450">
              <a:spcAft>
                <a:spcPts val="600"/>
              </a:spcAft>
              <a:buFont typeface="Wingdings" panose="05000000000000000000" pitchFamily="2" charset="2"/>
              <a:buChar char="l"/>
            </a:pPr>
            <a:r>
              <a:rPr lang="zh-CN" altLang="en-US" sz="1400" dirty="0" smtClean="0"/>
              <a:t>一个</a:t>
            </a:r>
            <a:r>
              <a:rPr lang="en-US" altLang="zh-CN" sz="1400" b="1" dirty="0" smtClean="0"/>
              <a:t>region </a:t>
            </a:r>
            <a:r>
              <a:rPr lang="zh-CN" altLang="en-US" sz="1400" dirty="0" smtClean="0"/>
              <a:t>只</a:t>
            </a:r>
            <a:r>
              <a:rPr lang="zh-CN" altLang="en-US" sz="1400" b="1" dirty="0" smtClean="0"/>
              <a:t>存在于一个</a:t>
            </a:r>
            <a:r>
              <a:rPr lang="en-US" altLang="zh-CN" sz="1400" b="1" dirty="0" err="1" smtClean="0"/>
              <a:t>RegionServer</a:t>
            </a:r>
            <a:r>
              <a:rPr lang="zh-CN" altLang="en-US" sz="1400" b="1" dirty="0" smtClean="0"/>
              <a:t>上</a:t>
            </a:r>
            <a:endParaRPr lang="en-US" altLang="zh-CN" sz="1400" dirty="0" smtClean="0"/>
          </a:p>
          <a:p>
            <a:pPr marL="171450" indent="-171450">
              <a:spcAft>
                <a:spcPts val="600"/>
              </a:spcAft>
              <a:buFont typeface="Wingdings" panose="05000000000000000000" pitchFamily="2" charset="2"/>
              <a:buChar char="l"/>
            </a:pPr>
            <a:r>
              <a:rPr lang="zh-CN" altLang="en-US" sz="1400" dirty="0" smtClean="0"/>
              <a:t>一个</a:t>
            </a:r>
            <a:r>
              <a:rPr lang="en-US" altLang="zh-CN" sz="1400" dirty="0" err="1" smtClean="0"/>
              <a:t>RegionServer</a:t>
            </a:r>
            <a:r>
              <a:rPr lang="zh-CN" altLang="en-US" sz="1400" dirty="0" smtClean="0"/>
              <a:t>可以有多个</a:t>
            </a:r>
            <a:r>
              <a:rPr lang="en-US" altLang="zh-CN" sz="1400" dirty="0" smtClean="0"/>
              <a:t>Region</a:t>
            </a:r>
            <a:br>
              <a:rPr lang="en-US" altLang="zh-CN" sz="1400" dirty="0" smtClean="0"/>
            </a:br>
            <a:r>
              <a:rPr lang="en-US" altLang="zh-CN" sz="1400" dirty="0" smtClean="0"/>
              <a:t>• </a:t>
            </a:r>
            <a:r>
              <a:rPr lang="zh-CN" altLang="en-US" sz="1400" dirty="0" smtClean="0"/>
              <a:t>表数据分散于各个</a:t>
            </a:r>
            <a:r>
              <a:rPr lang="en-US" altLang="zh-CN" sz="1400" dirty="0" err="1" smtClean="0"/>
              <a:t>RegionServer</a:t>
            </a:r>
            <a:r>
              <a:rPr lang="zh-CN" altLang="en-US" sz="1400" dirty="0" smtClean="0"/>
              <a:t>上</a:t>
            </a:r>
            <a:r>
              <a:rPr lang="en-US" altLang="zh-CN" sz="1400" dirty="0" smtClean="0"/>
              <a:t/>
            </a:r>
            <a:br>
              <a:rPr lang="en-US" altLang="zh-CN" sz="1400" dirty="0" smtClean="0"/>
            </a:br>
            <a:r>
              <a:rPr lang="en-US" altLang="zh-CN" sz="1400" dirty="0" smtClean="0"/>
              <a:t>• Distribution of </a:t>
            </a:r>
            <a:r>
              <a:rPr lang="en-US" altLang="zh-CN" sz="1400" b="1" dirty="0" smtClean="0"/>
              <a:t>I/O</a:t>
            </a:r>
            <a:r>
              <a:rPr lang="en-US" altLang="zh-CN" sz="1400" dirty="0" smtClean="0"/>
              <a:t> </a:t>
            </a:r>
            <a:br>
              <a:rPr lang="en-US" altLang="zh-CN" sz="1400" dirty="0" smtClean="0"/>
            </a:br>
            <a:endParaRPr lang="en-US" altLang="zh-CN" sz="1400" dirty="0" smtClean="0"/>
          </a:p>
          <a:p>
            <a:pPr marL="171450" indent="-171450">
              <a:lnSpc>
                <a:spcPts val="1800"/>
              </a:lnSpc>
              <a:spcAft>
                <a:spcPts val="600"/>
              </a:spcAft>
              <a:buFont typeface="Wingdings" panose="05000000000000000000" pitchFamily="2" charset="2"/>
              <a:buChar char="l"/>
            </a:pPr>
            <a:r>
              <a:rPr lang="en-US" altLang="zh-CN" sz="1400" dirty="0" smtClean="0"/>
              <a:t>Clients </a:t>
            </a:r>
            <a:r>
              <a:rPr lang="en-US" altLang="zh-CN" sz="1400" dirty="0" smtClean="0"/>
              <a:t>talk </a:t>
            </a:r>
            <a:r>
              <a:rPr lang="en-US" altLang="zh-CN" sz="1400" b="1" dirty="0" smtClean="0"/>
              <a:t>directly </a:t>
            </a:r>
            <a:r>
              <a:rPr lang="en-US" altLang="zh-CN" sz="1400" dirty="0" smtClean="0"/>
              <a:t>to region</a:t>
            </a:r>
            <a:br>
              <a:rPr lang="en-US" altLang="zh-CN" sz="1400" dirty="0" smtClean="0"/>
            </a:br>
            <a:r>
              <a:rPr lang="en-US" altLang="zh-CN" sz="1400" dirty="0" smtClean="0"/>
              <a:t>servers</a:t>
            </a:r>
          </a:p>
          <a:p>
            <a:pPr marL="171450" indent="-171450">
              <a:lnSpc>
                <a:spcPts val="1800"/>
              </a:lnSpc>
              <a:spcAft>
                <a:spcPts val="600"/>
              </a:spcAft>
              <a:buFont typeface="Wingdings" panose="05000000000000000000" pitchFamily="2" charset="2"/>
              <a:buChar char="l"/>
            </a:pPr>
            <a:r>
              <a:rPr lang="en-US" altLang="zh-CN" dirty="0" smtClean="0"/>
              <a:t>Assignment </a:t>
            </a:r>
            <a:r>
              <a:rPr lang="en-US" altLang="zh-CN" dirty="0"/>
              <a:t>is based </a:t>
            </a:r>
            <a:r>
              <a:rPr lang="en-US" altLang="zh-CN" dirty="0" smtClean="0"/>
              <a:t>on configurable logic</a:t>
            </a:r>
            <a:r>
              <a:rPr lang="en-US" altLang="zh-CN" dirty="0"/>
              <a:t/>
            </a:r>
            <a:br>
              <a:rPr lang="en-US" altLang="zh-CN" dirty="0"/>
            </a:br>
            <a:endParaRPr lang="en-US" altLang="zh-CN" dirty="0" smtClean="0"/>
          </a:p>
          <a:p>
            <a:pPr marL="171450" indent="-171450">
              <a:lnSpc>
                <a:spcPts val="1800"/>
              </a:lnSpc>
              <a:spcAft>
                <a:spcPts val="600"/>
              </a:spcAft>
              <a:buFont typeface="Wingdings" panose="05000000000000000000" pitchFamily="2" charset="2"/>
              <a:buChar char="l"/>
            </a:pPr>
            <a:r>
              <a:rPr lang="en-US" altLang="zh-CN" b="1" dirty="0" smtClean="0"/>
              <a:t>Balancing </a:t>
            </a:r>
            <a:r>
              <a:rPr lang="en-US" altLang="zh-CN" dirty="0"/>
              <a:t>cluster load</a:t>
            </a:r>
            <a:br>
              <a:rPr lang="en-US" altLang="zh-CN" dirty="0"/>
            </a:br>
            <a:r>
              <a:rPr lang="zh-CN" altLang="en-US" dirty="0" smtClean="0"/>
              <a:t>？</a:t>
            </a:r>
            <a:r>
              <a:rPr lang="en-US" altLang="zh-CN" dirty="0" smtClean="0"/>
              <a:t>Assign</a:t>
            </a:r>
            <a:r>
              <a:rPr lang="zh-CN" altLang="en-US" dirty="0" smtClean="0"/>
              <a:t>逻辑？</a:t>
            </a:r>
            <a:endParaRPr lang="en-US" altLang="zh-CN" dirty="0" smtClean="0"/>
          </a:p>
          <a:p>
            <a:pPr>
              <a:lnSpc>
                <a:spcPts val="1800"/>
              </a:lnSpc>
              <a:spcAft>
                <a:spcPts val="600"/>
              </a:spcAft>
            </a:pPr>
            <a:endParaRPr lang="zh-CN" altLang="en-US" sz="1200" dirty="0">
              <a:solidFill>
                <a:prstClr val="black">
                  <a:lumMod val="75000"/>
                  <a:lumOff val="25000"/>
                </a:prstClr>
              </a:solidFill>
              <a:cs typeface="Segoe UI" panose="020B0502040204020203" pitchFamily="34" charset="0"/>
            </a:endParaRPr>
          </a:p>
        </p:txBody>
      </p:sp>
      <p:pic>
        <p:nvPicPr>
          <p:cNvPr id="4" name="图片 3"/>
          <p:cNvPicPr>
            <a:picLocks noChangeAspect="1"/>
          </p:cNvPicPr>
          <p:nvPr/>
        </p:nvPicPr>
        <p:blipFill>
          <a:blip r:embed="rId3"/>
          <a:stretch>
            <a:fillRect/>
          </a:stretch>
        </p:blipFill>
        <p:spPr>
          <a:xfrm>
            <a:off x="4210457" y="1332150"/>
            <a:ext cx="7414920" cy="5160090"/>
          </a:xfrm>
          <a:prstGeom prst="rect">
            <a:avLst/>
          </a:prstGeom>
        </p:spPr>
      </p:pic>
    </p:spTree>
    <p:extLst>
      <p:ext uri="{BB962C8B-B14F-4D97-AF65-F5344CB8AC3E}">
        <p14:creationId xmlns:p14="http://schemas.microsoft.com/office/powerpoint/2010/main" val="9580368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rtlCol="0"/>
          <a:lstStyle/>
          <a:p>
            <a:pPr rtl="0"/>
            <a:r>
              <a:rPr lang="en-US" altLang="zh-CN" dirty="0" err="1" smtClean="0">
                <a:cs typeface="Segoe UI Light" panose="020B0502040204020203" pitchFamily="34" charset="0"/>
              </a:rPr>
              <a:t>Hbase</a:t>
            </a:r>
            <a:r>
              <a:rPr lang="zh-CN" altLang="en-US" dirty="0" smtClean="0">
                <a:cs typeface="Segoe UI Light" panose="020B0502040204020203" pitchFamily="34" charset="0"/>
              </a:rPr>
              <a:t>数据管理</a:t>
            </a:r>
            <a:endParaRPr lang="x-none" dirty="0">
              <a:cs typeface="Segoe UI Light" panose="020B0502040204020203" pitchFamily="34" charset="0"/>
            </a:endParaRPr>
          </a:p>
        </p:txBody>
      </p:sp>
      <p:sp>
        <p:nvSpPr>
          <p:cNvPr id="5" name="内容占位符 4"/>
          <p:cNvSpPr>
            <a:spLocks noGrp="1"/>
          </p:cNvSpPr>
          <p:nvPr>
            <p:ph sz="half" idx="4294967295"/>
          </p:nvPr>
        </p:nvSpPr>
        <p:spPr>
          <a:xfrm>
            <a:off x="541610" y="1537854"/>
            <a:ext cx="3315495" cy="4684041"/>
          </a:xfrm>
        </p:spPr>
        <p:txBody>
          <a:bodyPr vert="horz" lIns="91440" tIns="45720" rIns="91440" bIns="45720" rtlCol="0">
            <a:normAutofit/>
          </a:bodyPr>
          <a:lstStyle/>
          <a:p>
            <a:pPr marL="171450" indent="-171450">
              <a:spcAft>
                <a:spcPts val="600"/>
              </a:spcAft>
              <a:buFont typeface="Wingdings" panose="05000000000000000000" pitchFamily="2" charset="2"/>
              <a:buChar char="l"/>
            </a:pPr>
            <a:r>
              <a:rPr lang="en-US" altLang="zh-CN" dirty="0"/>
              <a:t>Group </a:t>
            </a:r>
            <a:r>
              <a:rPr lang="en-US" altLang="zh-CN" b="1" dirty="0"/>
              <a:t>multiple </a:t>
            </a:r>
            <a:r>
              <a:rPr lang="en-US" altLang="zh-CN" dirty="0"/>
              <a:t>columns into</a:t>
            </a:r>
            <a:br>
              <a:rPr lang="en-US" altLang="zh-CN" dirty="0"/>
            </a:br>
            <a:r>
              <a:rPr lang="en-US" altLang="zh-CN" b="1" dirty="0"/>
              <a:t>physically </a:t>
            </a:r>
            <a:r>
              <a:rPr lang="en-US" altLang="zh-CN" dirty="0"/>
              <a:t>separated locations</a:t>
            </a:r>
            <a:br>
              <a:rPr lang="en-US" altLang="zh-CN" dirty="0"/>
            </a:br>
            <a:r>
              <a:rPr lang="en-US" altLang="zh-CN" dirty="0"/>
              <a:t>• Apply different </a:t>
            </a:r>
            <a:r>
              <a:rPr lang="en-US" altLang="zh-CN" b="1" dirty="0"/>
              <a:t>properties </a:t>
            </a:r>
            <a:r>
              <a:rPr lang="en-US" altLang="zh-CN" dirty="0"/>
              <a:t>to each</a:t>
            </a:r>
            <a:br>
              <a:rPr lang="en-US" altLang="zh-CN" dirty="0"/>
            </a:br>
            <a:r>
              <a:rPr lang="en-US" altLang="zh-CN" dirty="0"/>
              <a:t>family</a:t>
            </a:r>
            <a:br>
              <a:rPr lang="en-US" altLang="zh-CN" dirty="0"/>
            </a:br>
            <a:r>
              <a:rPr lang="en-US" altLang="zh-CN" dirty="0"/>
              <a:t>• TTL, compression, versions, …</a:t>
            </a:r>
            <a:br>
              <a:rPr lang="en-US" altLang="zh-CN" dirty="0"/>
            </a:br>
            <a:r>
              <a:rPr lang="en-US" altLang="zh-CN" dirty="0"/>
              <a:t>• Useful to separate </a:t>
            </a:r>
            <a:r>
              <a:rPr lang="en-US" altLang="zh-CN" b="1" dirty="0"/>
              <a:t>distinct </a:t>
            </a:r>
            <a:r>
              <a:rPr lang="en-US" altLang="zh-CN" dirty="0"/>
              <a:t>data</a:t>
            </a:r>
            <a:br>
              <a:rPr lang="en-US" altLang="zh-CN" dirty="0"/>
            </a:br>
            <a:r>
              <a:rPr lang="en-US" altLang="zh-CN" dirty="0"/>
              <a:t>sets that are </a:t>
            </a:r>
            <a:r>
              <a:rPr lang="en-US" altLang="zh-CN" b="1" dirty="0"/>
              <a:t>related</a:t>
            </a:r>
            <a:br>
              <a:rPr lang="en-US" altLang="zh-CN" b="1" dirty="0"/>
            </a:br>
            <a:r>
              <a:rPr lang="en-US" altLang="zh-CN" dirty="0"/>
              <a:t>• Also useful to separate larger </a:t>
            </a:r>
            <a:r>
              <a:rPr lang="en-US" altLang="zh-CN" b="1" dirty="0"/>
              <a:t>blob</a:t>
            </a:r>
            <a:br>
              <a:rPr lang="en-US" altLang="zh-CN" b="1" dirty="0"/>
            </a:br>
            <a:r>
              <a:rPr lang="en-US" altLang="zh-CN" dirty="0"/>
              <a:t>from </a:t>
            </a:r>
            <a:r>
              <a:rPr lang="en-US" altLang="zh-CN" b="1" dirty="0"/>
              <a:t>meta data</a:t>
            </a:r>
            <a:r>
              <a:rPr lang="en-US" altLang="zh-CN" dirty="0"/>
              <a:t> </a:t>
            </a:r>
            <a:br>
              <a:rPr lang="en-US" altLang="zh-CN" dirty="0"/>
            </a:br>
            <a:endParaRPr lang="zh-CN" altLang="en-US" sz="1200" dirty="0">
              <a:solidFill>
                <a:prstClr val="black">
                  <a:lumMod val="75000"/>
                  <a:lumOff val="25000"/>
                </a:prstClr>
              </a:solidFill>
              <a:cs typeface="Segoe UI" panose="020B0502040204020203" pitchFamily="34" charset="0"/>
            </a:endParaRPr>
          </a:p>
        </p:txBody>
      </p:sp>
      <p:pic>
        <p:nvPicPr>
          <p:cNvPr id="2" name="图片 1"/>
          <p:cNvPicPr>
            <a:picLocks noChangeAspect="1"/>
          </p:cNvPicPr>
          <p:nvPr/>
        </p:nvPicPr>
        <p:blipFill>
          <a:blip r:embed="rId3"/>
          <a:stretch>
            <a:fillRect/>
          </a:stretch>
        </p:blipFill>
        <p:spPr>
          <a:xfrm>
            <a:off x="3959766" y="448056"/>
            <a:ext cx="7600863" cy="6071203"/>
          </a:xfrm>
          <a:prstGeom prst="rect">
            <a:avLst/>
          </a:prstGeom>
        </p:spPr>
      </p:pic>
    </p:spTree>
    <p:extLst>
      <p:ext uri="{BB962C8B-B14F-4D97-AF65-F5344CB8AC3E}">
        <p14:creationId xmlns:p14="http://schemas.microsoft.com/office/powerpoint/2010/main" val="12375655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Hbase</a:t>
            </a:r>
            <a:r>
              <a:rPr lang="zh-CN" altLang="en-US" dirty="0" smtClean="0"/>
              <a:t>总体架构</a:t>
            </a:r>
            <a:endParaRPr lang="zh-CN" altLang="en-US" dirty="0"/>
          </a:p>
        </p:txBody>
      </p:sp>
      <p:pic>
        <p:nvPicPr>
          <p:cNvPr id="4" name="图片 3"/>
          <p:cNvPicPr>
            <a:picLocks noChangeAspect="1"/>
          </p:cNvPicPr>
          <p:nvPr/>
        </p:nvPicPr>
        <p:blipFill>
          <a:blip r:embed="rId2"/>
          <a:stretch>
            <a:fillRect/>
          </a:stretch>
        </p:blipFill>
        <p:spPr>
          <a:xfrm>
            <a:off x="1120328" y="1496095"/>
            <a:ext cx="9533333" cy="5361905"/>
          </a:xfrm>
          <a:prstGeom prst="rect">
            <a:avLst/>
          </a:prstGeom>
        </p:spPr>
      </p:pic>
    </p:spTree>
    <p:extLst>
      <p:ext uri="{BB962C8B-B14F-4D97-AF65-F5344CB8AC3E}">
        <p14:creationId xmlns:p14="http://schemas.microsoft.com/office/powerpoint/2010/main" val="4260493266"/>
      </p:ext>
    </p:extLst>
  </p:cSld>
  <p:clrMapOvr>
    <a:masterClrMapping/>
  </p:clrMapOvr>
  <p:timing>
    <p:tnLst>
      <p:par>
        <p:cTn id="1" dur="indefinite" restart="never" nodeType="tmRoot"/>
      </p:par>
    </p:tnLst>
  </p:timing>
</p:sld>
</file>

<file path=ppt/theme/theme1.xml><?xml version="1.0" encoding="utf-8"?>
<a:theme xmlns:a="http://schemas.openxmlformats.org/drawingml/2006/main" name="欢迎文档">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15684332_TF10001108" id="{21247EBA-36EF-4F8B-BD4D-320415D1000C}" vid="{E7B7BECC-7318-4CD9-B03C-F0859BBEE683}"/>
    </a:ext>
  </a:extLst>
</a:theme>
</file>

<file path=ppt/theme/theme2.xml><?xml version="1.0" encoding="utf-8"?>
<a:theme xmlns:a="http://schemas.openxmlformats.org/drawingml/2006/main" name="办公室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办公室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欢迎使用 PowerPoint(2)</Template>
  <TotalTime>2495</TotalTime>
  <Words>10090</Words>
  <Application>Microsoft Office PowerPoint</Application>
  <PresentationFormat>宽屏</PresentationFormat>
  <Paragraphs>433</Paragraphs>
  <Slides>57</Slides>
  <Notes>13</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57</vt:i4>
      </vt:variant>
    </vt:vector>
  </HeadingPairs>
  <TitlesOfParts>
    <vt:vector size="67" baseType="lpstr">
      <vt:lpstr>Noto Serif</vt:lpstr>
      <vt:lpstr>仿宋</vt:lpstr>
      <vt:lpstr>华文细黑</vt:lpstr>
      <vt:lpstr>微软雅黑</vt:lpstr>
      <vt:lpstr>Arial</vt:lpstr>
      <vt:lpstr>Segoe UI</vt:lpstr>
      <vt:lpstr>Segoe UI Light</vt:lpstr>
      <vt:lpstr>Segoe UI Semibold</vt:lpstr>
      <vt:lpstr>Wingdings</vt:lpstr>
      <vt:lpstr>欢迎文档</vt:lpstr>
      <vt:lpstr>Hbase基本原理介绍</vt:lpstr>
      <vt:lpstr>What’s  HBase</vt:lpstr>
      <vt:lpstr>HBase的数据模型</vt:lpstr>
      <vt:lpstr>HBase的数据模型</vt:lpstr>
      <vt:lpstr>HBase的数据模型</vt:lpstr>
      <vt:lpstr>HBase的数据模型</vt:lpstr>
      <vt:lpstr>HBase数据管理</vt:lpstr>
      <vt:lpstr>Hbase数据管理</vt:lpstr>
      <vt:lpstr>Hbase总体架构</vt:lpstr>
      <vt:lpstr>HBase架构- servers</vt:lpstr>
      <vt:lpstr>HBase架构-Regions</vt:lpstr>
      <vt:lpstr>Hbase架构-HMaster</vt:lpstr>
      <vt:lpstr>Hbase架构-ZooKeeper</vt:lpstr>
      <vt:lpstr>Hbase读写路径</vt:lpstr>
      <vt:lpstr>Memstore</vt:lpstr>
      <vt:lpstr>Memstore Flush</vt:lpstr>
      <vt:lpstr>Memstore Flush</vt:lpstr>
      <vt:lpstr>Memstore Flush</vt:lpstr>
      <vt:lpstr>Memstore Flush流程</vt:lpstr>
      <vt:lpstr>Memstore Flush对业务读写的影响</vt:lpstr>
      <vt:lpstr>Memstore Flush对业务读写的影响</vt:lpstr>
      <vt:lpstr>HBase写路径</vt:lpstr>
      <vt:lpstr>客户端写流程</vt:lpstr>
      <vt:lpstr>SERVER端写流程</vt:lpstr>
      <vt:lpstr>SERVER端写流程</vt:lpstr>
      <vt:lpstr>WAL</vt:lpstr>
      <vt:lpstr>WAL Splitting</vt:lpstr>
      <vt:lpstr>WAL Splitting</vt:lpstr>
      <vt:lpstr>WAL Splitting</vt:lpstr>
      <vt:lpstr>WAL Splitting</vt:lpstr>
      <vt:lpstr>Hbase读路径</vt:lpstr>
      <vt:lpstr>Hbase读路径</vt:lpstr>
      <vt:lpstr>BlockCache</vt:lpstr>
      <vt:lpstr>Regions</vt:lpstr>
      <vt:lpstr>Compaction</vt:lpstr>
      <vt:lpstr>Compaction</vt:lpstr>
      <vt:lpstr>Compaction策略</vt:lpstr>
      <vt:lpstr>Compaction策略</vt:lpstr>
      <vt:lpstr>Compaction策略</vt:lpstr>
      <vt:lpstr>ExploringCompactionPolicy</vt:lpstr>
      <vt:lpstr>ExploringCompactionPolicy</vt:lpstr>
      <vt:lpstr>RatioBasedCompactionPolicy</vt:lpstr>
      <vt:lpstr>RatioBasedCompactionPolicy</vt:lpstr>
      <vt:lpstr>RatioBasedCompactionPolicy</vt:lpstr>
      <vt:lpstr>Date Tiered Compaction</vt:lpstr>
      <vt:lpstr>Stripe Compactions</vt:lpstr>
      <vt:lpstr>Stripe Compactions</vt:lpstr>
      <vt:lpstr>MOB Compaction Policy</vt:lpstr>
      <vt:lpstr>执行HFile文件合并</vt:lpstr>
      <vt:lpstr>Region split</vt:lpstr>
      <vt:lpstr>Region split</vt:lpstr>
      <vt:lpstr>Region split</vt:lpstr>
      <vt:lpstr>Region split</vt:lpstr>
      <vt:lpstr>Snapshot</vt:lpstr>
      <vt:lpstr>Snapshot</vt:lpstr>
      <vt:lpstr>Snapshot</vt:lpstr>
      <vt:lpstr>Snapshot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Hbase基本原理</dc:title>
  <dc:creator>zhangwusheng</dc:creator>
  <cp:keywords/>
  <cp:lastModifiedBy>zhangwusheng</cp:lastModifiedBy>
  <cp:revision>595</cp:revision>
  <dcterms:created xsi:type="dcterms:W3CDTF">2018-11-10T07:56:30Z</dcterms:created>
  <dcterms:modified xsi:type="dcterms:W3CDTF">2018-11-17T05:13:02Z</dcterms:modified>
  <cp:version/>
</cp:coreProperties>
</file>