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handoutMasterIdLst>
    <p:handoutMasterId r:id="rId88"/>
  </p:handoutMasterIdLst>
  <p:sldIdLst>
    <p:sldId id="256" r:id="rId2"/>
    <p:sldId id="271" r:id="rId3"/>
    <p:sldId id="279" r:id="rId4"/>
    <p:sldId id="283" r:id="rId5"/>
    <p:sldId id="327" r:id="rId6"/>
    <p:sldId id="331" r:id="rId7"/>
    <p:sldId id="347" r:id="rId8"/>
    <p:sldId id="348" r:id="rId9"/>
    <p:sldId id="349" r:id="rId10"/>
    <p:sldId id="350" r:id="rId11"/>
    <p:sldId id="351" r:id="rId12"/>
    <p:sldId id="352" r:id="rId13"/>
    <p:sldId id="353" r:id="rId14"/>
    <p:sldId id="354" r:id="rId15"/>
    <p:sldId id="355" r:id="rId16"/>
    <p:sldId id="356" r:id="rId17"/>
    <p:sldId id="329" r:id="rId18"/>
    <p:sldId id="358" r:id="rId19"/>
    <p:sldId id="360" r:id="rId20"/>
    <p:sldId id="359" r:id="rId21"/>
    <p:sldId id="361" r:id="rId22"/>
    <p:sldId id="362" r:id="rId23"/>
    <p:sldId id="363" r:id="rId24"/>
    <p:sldId id="330" r:id="rId25"/>
    <p:sldId id="364" r:id="rId26"/>
    <p:sldId id="341" r:id="rId27"/>
    <p:sldId id="343" r:id="rId28"/>
    <p:sldId id="346" r:id="rId29"/>
    <p:sldId id="342" r:id="rId30"/>
    <p:sldId id="328" r:id="rId31"/>
    <p:sldId id="344" r:id="rId32"/>
    <p:sldId id="332" r:id="rId33"/>
    <p:sldId id="333" r:id="rId34"/>
    <p:sldId id="334" r:id="rId35"/>
    <p:sldId id="345" r:id="rId36"/>
    <p:sldId id="335" r:id="rId37"/>
    <p:sldId id="336" r:id="rId38"/>
    <p:sldId id="337" r:id="rId39"/>
    <p:sldId id="338" r:id="rId40"/>
    <p:sldId id="339" r:id="rId41"/>
    <p:sldId id="340" r:id="rId42"/>
    <p:sldId id="284" r:id="rId43"/>
    <p:sldId id="285" r:id="rId44"/>
    <p:sldId id="286" r:id="rId45"/>
    <p:sldId id="287" r:id="rId46"/>
    <p:sldId id="281" r:id="rId47"/>
    <p:sldId id="288" r:id="rId48"/>
    <p:sldId id="289" r:id="rId49"/>
    <p:sldId id="292" r:id="rId50"/>
    <p:sldId id="290" r:id="rId51"/>
    <p:sldId id="291" r:id="rId52"/>
    <p:sldId id="293" r:id="rId53"/>
    <p:sldId id="294" r:id="rId54"/>
    <p:sldId id="295" r:id="rId55"/>
    <p:sldId id="301" r:id="rId56"/>
    <p:sldId id="302" r:id="rId57"/>
    <p:sldId id="297" r:id="rId58"/>
    <p:sldId id="303" r:id="rId59"/>
    <p:sldId id="296" r:id="rId60"/>
    <p:sldId id="304" r:id="rId61"/>
    <p:sldId id="298" r:id="rId62"/>
    <p:sldId id="299" r:id="rId63"/>
    <p:sldId id="305" r:id="rId64"/>
    <p:sldId id="300" r:id="rId65"/>
    <p:sldId id="306" r:id="rId66"/>
    <p:sldId id="307" r:id="rId67"/>
    <p:sldId id="308" r:id="rId68"/>
    <p:sldId id="309" r:id="rId69"/>
    <p:sldId id="310" r:id="rId70"/>
    <p:sldId id="313" r:id="rId71"/>
    <p:sldId id="314" r:id="rId72"/>
    <p:sldId id="315" r:id="rId73"/>
    <p:sldId id="316" r:id="rId74"/>
    <p:sldId id="317" r:id="rId75"/>
    <p:sldId id="311" r:id="rId76"/>
    <p:sldId id="318" r:id="rId77"/>
    <p:sldId id="319" r:id="rId78"/>
    <p:sldId id="320" r:id="rId79"/>
    <p:sldId id="321" r:id="rId80"/>
    <p:sldId id="312" r:id="rId81"/>
    <p:sldId id="322" r:id="rId82"/>
    <p:sldId id="323" r:id="rId83"/>
    <p:sldId id="324" r:id="rId84"/>
    <p:sldId id="325" r:id="rId85"/>
    <p:sldId id="326" r:id="rId8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327"/>
            <p14:sldId id="331"/>
            <p14:sldId id="347"/>
            <p14:sldId id="348"/>
            <p14:sldId id="349"/>
            <p14:sldId id="350"/>
            <p14:sldId id="351"/>
            <p14:sldId id="352"/>
            <p14:sldId id="353"/>
            <p14:sldId id="354"/>
            <p14:sldId id="355"/>
            <p14:sldId id="356"/>
            <p14:sldId id="329"/>
            <p14:sldId id="358"/>
            <p14:sldId id="360"/>
            <p14:sldId id="359"/>
            <p14:sldId id="361"/>
            <p14:sldId id="362"/>
            <p14:sldId id="363"/>
            <p14:sldId id="330"/>
            <p14:sldId id="364"/>
            <p14:sldId id="341"/>
            <p14:sldId id="343"/>
            <p14:sldId id="346"/>
            <p14:sldId id="342"/>
            <p14:sldId id="328"/>
            <p14:sldId id="344"/>
            <p14:sldId id="332"/>
            <p14:sldId id="333"/>
            <p14:sldId id="334"/>
            <p14:sldId id="345"/>
            <p14:sldId id="335"/>
            <p14:sldId id="336"/>
            <p14:sldId id="337"/>
            <p14:sldId id="338"/>
            <p14:sldId id="339"/>
            <p14:sldId id="340"/>
            <p14:sldId id="284"/>
            <p14:sldId id="285"/>
            <p14:sldId id="286"/>
            <p14:sldId id="287"/>
            <p14:sldId id="281"/>
            <p14:sldId id="288"/>
            <p14:sldId id="289"/>
            <p14:sldId id="292"/>
            <p14:sldId id="290"/>
            <p14:sldId id="291"/>
            <p14:sldId id="293"/>
            <p14:sldId id="294"/>
            <p14:sldId id="295"/>
            <p14:sldId id="301"/>
            <p14:sldId id="302"/>
            <p14:sldId id="297"/>
            <p14:sldId id="303"/>
            <p14:sldId id="296"/>
            <p14:sldId id="304"/>
            <p14:sldId id="298"/>
            <p14:sldId id="299"/>
            <p14:sldId id="305"/>
            <p14:sldId id="300"/>
            <p14:sldId id="306"/>
            <p14:sldId id="307"/>
            <p14:sldId id="308"/>
            <p14:sldId id="309"/>
            <p14:sldId id="310"/>
            <p14:sldId id="313"/>
            <p14:sldId id="314"/>
            <p14:sldId id="315"/>
            <p14:sldId id="316"/>
            <p14:sldId id="317"/>
            <p14:sldId id="311"/>
            <p14:sldId id="318"/>
            <p14:sldId id="319"/>
            <p14:sldId id="320"/>
            <p14:sldId id="321"/>
            <p14:sldId id="312"/>
            <p14:sldId id="322"/>
            <p14:sldId id="323"/>
            <p14:sldId id="324"/>
            <p14:sldId id="325"/>
            <p14:sldId id="326"/>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zhangwusheng" initials="z" lastIdx="1" clrIdx="2">
    <p:extLst>
      <p:ext uri="{19B8F6BF-5375-455C-9EA6-DF929625EA0E}">
        <p15:presenceInfo xmlns:p15="http://schemas.microsoft.com/office/powerpoint/2012/main" userId="zhangwushe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404040"/>
    <a:srgbClr val="FF9B45"/>
    <a:srgbClr val="DD462F"/>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14" autoAdjust="0"/>
  </p:normalViewPr>
  <p:slideViewPr>
    <p:cSldViewPr snapToGrid="0">
      <p:cViewPr varScale="1">
        <p:scale>
          <a:sx n="68" d="100"/>
          <a:sy n="68" d="100"/>
        </p:scale>
        <p:origin x="81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8-11-11T08:14:32.509" idx="1">
    <p:pos x="7461" y="843"/>
    <p:text>把直方图去掉</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2018年11月19日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2018年11月19日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46</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47</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48</a:t>
            </a:fld>
            <a:endParaRPr lang="en-US" dirty="0"/>
          </a:p>
        </p:txBody>
      </p:sp>
    </p:spTree>
    <p:extLst>
      <p:ext uri="{BB962C8B-B14F-4D97-AF65-F5344CB8AC3E}">
        <p14:creationId xmlns:p14="http://schemas.microsoft.com/office/powerpoint/2010/main" val="303916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50</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51</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52</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53</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35</a:t>
            </a:fld>
            <a:endParaRPr lang="en-US" dirty="0"/>
          </a:p>
        </p:txBody>
      </p:sp>
    </p:spTree>
    <p:extLst>
      <p:ext uri="{BB962C8B-B14F-4D97-AF65-F5344CB8AC3E}">
        <p14:creationId xmlns:p14="http://schemas.microsoft.com/office/powerpoint/2010/main" val="120421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42</a:t>
            </a:fld>
            <a:endParaRPr lang="en-US" dirty="0"/>
          </a:p>
        </p:txBody>
      </p:sp>
    </p:spTree>
    <p:extLst>
      <p:ext uri="{BB962C8B-B14F-4D97-AF65-F5344CB8AC3E}">
        <p14:creationId xmlns:p14="http://schemas.microsoft.com/office/powerpoint/2010/main" val="2290486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43</a:t>
            </a:fld>
            <a:endParaRPr lang="en-US" dirty="0"/>
          </a:p>
        </p:txBody>
      </p:sp>
    </p:spTree>
    <p:extLst>
      <p:ext uri="{BB962C8B-B14F-4D97-AF65-F5344CB8AC3E}">
        <p14:creationId xmlns:p14="http://schemas.microsoft.com/office/powerpoint/2010/main" val="11278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44</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45</a:t>
            </a:fld>
            <a:endParaRPr lang="en-US" dirty="0"/>
          </a:p>
        </p:txBody>
      </p:sp>
    </p:spTree>
    <p:extLst>
      <p:ext uri="{BB962C8B-B14F-4D97-AF65-F5344CB8AC3E}">
        <p14:creationId xmlns:p14="http://schemas.microsoft.com/office/powerpoint/2010/main" val="263838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zh-cn"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2018年11月19日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zh-cn"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zh-cn"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2018年11月19日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zh-cn"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zh-cn"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a:t>
            </a:r>
            <a:r>
              <a:rPr lang="en-US" altLang="zh-CN" dirty="0" err="1"/>
              <a:t>RowKey</a:t>
            </a:r>
            <a:endParaRPr lang="zh-CN" altLang="en-US" dirty="0"/>
          </a:p>
        </p:txBody>
      </p:sp>
      <p:sp>
        <p:nvSpPr>
          <p:cNvPr id="4" name="矩形 3"/>
          <p:cNvSpPr/>
          <p:nvPr/>
        </p:nvSpPr>
        <p:spPr>
          <a:xfrm>
            <a:off x="521207" y="1342015"/>
            <a:ext cx="11154978" cy="1200329"/>
          </a:xfrm>
          <a:prstGeom prst="rect">
            <a:avLst/>
          </a:prstGeom>
        </p:spPr>
        <p:txBody>
          <a:bodyPr wrap="square">
            <a:spAutoFit/>
          </a:bodyPr>
          <a:lstStyle/>
          <a:p>
            <a:r>
              <a:rPr lang="en-US" altLang="zh-CN" dirty="0"/>
              <a:t>metrics</a:t>
            </a:r>
            <a:r>
              <a:rPr lang="zh-CN" altLang="en-US" dirty="0"/>
              <a:t>数据的</a:t>
            </a:r>
            <a:r>
              <a:rPr lang="en-US" altLang="zh-CN" dirty="0" err="1"/>
              <a:t>HBase</a:t>
            </a:r>
            <a:r>
              <a:rPr lang="en-US" altLang="zh-CN" dirty="0"/>
              <a:t> </a:t>
            </a:r>
            <a:r>
              <a:rPr lang="en-US" altLang="zh-CN" dirty="0" err="1"/>
              <a:t>RowKey</a:t>
            </a:r>
            <a:r>
              <a:rPr lang="zh-CN" altLang="en-US" dirty="0"/>
              <a:t>中包含主要组成部分为：盐值（</a:t>
            </a:r>
            <a:r>
              <a:rPr lang="en-US" altLang="zh-CN" dirty="0"/>
              <a:t>Salt</a:t>
            </a:r>
            <a:r>
              <a:rPr lang="zh-CN" altLang="en-US" dirty="0"/>
              <a:t>）、</a:t>
            </a:r>
            <a:r>
              <a:rPr lang="en-US" altLang="zh-CN" dirty="0"/>
              <a:t>metrics</a:t>
            </a:r>
            <a:r>
              <a:rPr lang="zh-CN" altLang="en-US" dirty="0"/>
              <a:t>名称、时间戳、</a:t>
            </a:r>
            <a:r>
              <a:rPr lang="en-US" altLang="zh-CN" dirty="0" err="1"/>
              <a:t>tagKey</a:t>
            </a:r>
            <a:r>
              <a:rPr lang="zh-CN" altLang="en-US" dirty="0"/>
              <a:t>、</a:t>
            </a:r>
            <a:r>
              <a:rPr lang="en-US" altLang="zh-CN" dirty="0" err="1"/>
              <a:t>tagValue</a:t>
            </a:r>
            <a:r>
              <a:rPr lang="zh-CN" altLang="en-US" dirty="0"/>
              <a:t>等部分</a:t>
            </a:r>
            <a:r>
              <a:rPr lang="zh-CN" altLang="en-US" dirty="0" smtClean="0"/>
              <a:t>。前面已经提到，</a:t>
            </a:r>
            <a:r>
              <a:rPr lang="zh-CN" altLang="en-US" dirty="0"/>
              <a:t>为了统一各个值的长度以及节省空间，对</a:t>
            </a:r>
            <a:r>
              <a:rPr lang="en-US" altLang="zh-CN" dirty="0"/>
              <a:t>metrics</a:t>
            </a:r>
            <a:r>
              <a:rPr lang="zh-CN" altLang="en-US" dirty="0"/>
              <a:t>名称、</a:t>
            </a:r>
            <a:r>
              <a:rPr lang="en-US" altLang="zh-CN" dirty="0" err="1"/>
              <a:t>tagKey</a:t>
            </a:r>
            <a:r>
              <a:rPr lang="zh-CN" altLang="en-US" dirty="0"/>
              <a:t>和</a:t>
            </a:r>
            <a:r>
              <a:rPr lang="en-US" altLang="zh-CN" dirty="0" err="1"/>
              <a:t>tagValue</a:t>
            </a:r>
            <a:r>
              <a:rPr lang="zh-CN" altLang="en-US" dirty="0"/>
              <a:t>分配了</a:t>
            </a:r>
            <a:r>
              <a:rPr lang="en-US" altLang="zh-CN" dirty="0"/>
              <a:t>UID</a:t>
            </a:r>
            <a:r>
              <a:rPr lang="zh-CN" altLang="en-US" dirty="0"/>
              <a:t>信息。所以，在</a:t>
            </a:r>
            <a:r>
              <a:rPr lang="en-US" altLang="zh-CN" dirty="0" err="1"/>
              <a:t>HBase</a:t>
            </a:r>
            <a:r>
              <a:rPr lang="en-US" altLang="zh-CN" dirty="0"/>
              <a:t> </a:t>
            </a:r>
            <a:r>
              <a:rPr lang="en-US" altLang="zh-CN" dirty="0" err="1"/>
              <a:t>RowKey</a:t>
            </a:r>
            <a:r>
              <a:rPr lang="zh-CN" altLang="en-US" dirty="0"/>
              <a:t>中实际写入的</a:t>
            </a:r>
            <a:r>
              <a:rPr lang="en-US" altLang="zh-CN" dirty="0"/>
              <a:t>metrics UID</a:t>
            </a:r>
            <a:r>
              <a:rPr lang="zh-CN" altLang="en-US" dirty="0"/>
              <a:t>、</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dirty="0"/>
              <a:t>。</a:t>
            </a:r>
            <a:r>
              <a:rPr lang="en-US" altLang="zh-CN" dirty="0" err="1"/>
              <a:t>HBase</a:t>
            </a:r>
            <a:r>
              <a:rPr lang="en-US" altLang="zh-CN" dirty="0"/>
              <a:t> </a:t>
            </a:r>
            <a:r>
              <a:rPr lang="en-US" altLang="zh-CN" dirty="0" err="1"/>
              <a:t>RowKey</a:t>
            </a:r>
            <a:r>
              <a:rPr lang="zh-CN" altLang="en-US" dirty="0"/>
              <a:t>的数据模型如下图所示：</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57" y="2796223"/>
            <a:ext cx="11567278" cy="2502472"/>
          </a:xfrm>
          <a:prstGeom prst="rect">
            <a:avLst/>
          </a:prstGeom>
        </p:spPr>
      </p:pic>
    </p:spTree>
    <p:extLst>
      <p:ext uri="{BB962C8B-B14F-4D97-AF65-F5344CB8AC3E}">
        <p14:creationId xmlns:p14="http://schemas.microsoft.com/office/powerpoint/2010/main" val="234260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a:t>-</a:t>
            </a:r>
            <a:r>
              <a:rPr lang="en-US" altLang="zh-CN" dirty="0" err="1"/>
              <a:t>RowKey</a:t>
            </a:r>
            <a:endParaRPr lang="zh-CN" altLang="en-US" dirty="0"/>
          </a:p>
        </p:txBody>
      </p:sp>
      <p:sp>
        <p:nvSpPr>
          <p:cNvPr id="5" name="矩形 4"/>
          <p:cNvSpPr/>
          <p:nvPr/>
        </p:nvSpPr>
        <p:spPr>
          <a:xfrm>
            <a:off x="521207" y="1311930"/>
            <a:ext cx="11380061" cy="5546070"/>
          </a:xfrm>
          <a:prstGeom prst="rect">
            <a:avLst/>
          </a:prstGeom>
        </p:spPr>
        <p:txBody>
          <a:bodyPr wrap="square">
            <a:spAutoFit/>
          </a:bodyPr>
          <a:lstStyle/>
          <a:p>
            <a:pPr marL="285750" indent="-285750">
              <a:lnSpc>
                <a:spcPct val="200000"/>
              </a:lnSpc>
              <a:buFontTx/>
              <a:buChar char="-"/>
            </a:pPr>
            <a:r>
              <a:rPr lang="en-US" altLang="zh-CN" dirty="0" smtClean="0"/>
              <a:t>SALT</a:t>
            </a:r>
            <a:r>
              <a:rPr lang="zh-CN" altLang="en-US" dirty="0"/>
              <a:t>：建议开启</a:t>
            </a:r>
            <a:r>
              <a:rPr lang="en-US" altLang="zh-CN" dirty="0"/>
              <a:t>SALT</a:t>
            </a:r>
            <a:r>
              <a:rPr lang="zh-CN" altLang="en-US" dirty="0"/>
              <a:t>功能，可以有效提高性能。</a:t>
            </a:r>
            <a:r>
              <a:rPr lang="en-US" altLang="zh-CN" dirty="0"/>
              <a:t>SALT</a:t>
            </a:r>
            <a:r>
              <a:rPr lang="zh-CN" altLang="en-US" dirty="0"/>
              <a:t>数据的长度是变长的：如果</a:t>
            </a:r>
            <a:r>
              <a:rPr lang="en-US" altLang="zh-CN" dirty="0"/>
              <a:t>SALT</a:t>
            </a:r>
            <a:r>
              <a:rPr lang="zh-CN" altLang="en-US" dirty="0"/>
              <a:t>的值少于</a:t>
            </a:r>
            <a:r>
              <a:rPr lang="en-US" altLang="zh-CN" dirty="0"/>
              <a:t>256</a:t>
            </a:r>
            <a:r>
              <a:rPr lang="zh-CN" altLang="en-US" dirty="0"/>
              <a:t>，那么只用一个字节表示即可；如果需要设置更大的</a:t>
            </a:r>
            <a:r>
              <a:rPr lang="en-US" altLang="zh-CN" dirty="0"/>
              <a:t>SALT</a:t>
            </a:r>
            <a:r>
              <a:rPr lang="zh-CN" altLang="en-US" dirty="0"/>
              <a:t>值，也会相应地占用更多的空间</a:t>
            </a:r>
            <a:r>
              <a:rPr lang="zh-CN" altLang="en-US" dirty="0" smtClean="0"/>
              <a:t>。</a:t>
            </a:r>
            <a:endParaRPr lang="en-US" altLang="zh-CN" dirty="0" smtClean="0"/>
          </a:p>
          <a:p>
            <a:pPr marL="285750" indent="-285750">
              <a:lnSpc>
                <a:spcPct val="200000"/>
              </a:lnSpc>
              <a:buFontTx/>
              <a:buChar char="-"/>
            </a:pPr>
            <a:r>
              <a:rPr lang="en-US" altLang="zh-CN" dirty="0" smtClean="0"/>
              <a:t> </a:t>
            </a:r>
            <a:r>
              <a:rPr lang="en-US" altLang="zh-CN" dirty="0"/>
              <a:t>Metric ID</a:t>
            </a:r>
            <a:r>
              <a:rPr lang="zh-CN" altLang="en-US" dirty="0"/>
              <a:t>：</a:t>
            </a:r>
            <a:r>
              <a:rPr lang="en-US" altLang="zh-CN" dirty="0"/>
              <a:t>metrics</a:t>
            </a:r>
            <a:r>
              <a:rPr lang="zh-CN" altLang="en-US" dirty="0"/>
              <a:t>名经过编码后，每个</a:t>
            </a:r>
            <a:r>
              <a:rPr lang="en-US" altLang="zh-CN" dirty="0"/>
              <a:t>Metric ID</a:t>
            </a:r>
            <a:r>
              <a:rPr lang="zh-CN" altLang="en-US" dirty="0"/>
              <a:t>的长度为三个字节</a:t>
            </a:r>
            <a:r>
              <a:rPr lang="zh-CN" altLang="en-US" dirty="0" smtClean="0"/>
              <a:t>。</a:t>
            </a:r>
            <a:endParaRPr lang="en-US" altLang="zh-CN" dirty="0" smtClean="0"/>
          </a:p>
          <a:p>
            <a:pPr marL="285750" indent="-285750">
              <a:lnSpc>
                <a:spcPct val="200000"/>
              </a:lnSpc>
              <a:buFontTx/>
              <a:buChar char="-"/>
            </a:pPr>
            <a:r>
              <a:rPr lang="en-US" altLang="zh-CN" dirty="0" smtClean="0"/>
              <a:t>Timestamp</a:t>
            </a:r>
            <a:r>
              <a:rPr lang="zh-CN" altLang="en-US" dirty="0"/>
              <a:t>：这里是</a:t>
            </a:r>
            <a:r>
              <a:rPr lang="zh-CN" altLang="en-US" sz="2400" dirty="0">
                <a:solidFill>
                  <a:srgbClr val="FF0000"/>
                </a:solidFill>
              </a:rPr>
              <a:t>整点小时</a:t>
            </a:r>
            <a:r>
              <a:rPr lang="zh-CN" altLang="en-US" dirty="0"/>
              <a:t>时间戳</a:t>
            </a:r>
            <a:r>
              <a:rPr lang="zh-CN" altLang="en-US" dirty="0" smtClean="0"/>
              <a:t>。</a:t>
            </a:r>
            <a:endParaRPr lang="en-US" altLang="zh-CN" dirty="0" smtClean="0"/>
          </a:p>
          <a:p>
            <a:pPr marL="285750" indent="-285750">
              <a:lnSpc>
                <a:spcPct val="200000"/>
              </a:lnSpc>
              <a:buFontTx/>
              <a:buChar char="-"/>
            </a:pPr>
            <a:r>
              <a:rPr lang="en-US" altLang="zh-CN" dirty="0" err="1" smtClean="0"/>
              <a:t>tagKey</a:t>
            </a:r>
            <a:r>
              <a:rPr lang="en-US" altLang="zh-CN" dirty="0" smtClean="0"/>
              <a:t> </a:t>
            </a:r>
            <a:r>
              <a:rPr lang="en-US" altLang="zh-CN" dirty="0"/>
              <a:t>UID &amp; </a:t>
            </a:r>
            <a:r>
              <a:rPr lang="en-US" altLang="zh-CN" dirty="0" err="1"/>
              <a:t>tagValue</a:t>
            </a:r>
            <a:r>
              <a:rPr lang="en-US" altLang="zh-CN" dirty="0"/>
              <a:t> UID</a:t>
            </a:r>
            <a:r>
              <a:rPr lang="zh-CN" altLang="en-US" dirty="0"/>
              <a:t>：</a:t>
            </a:r>
            <a:r>
              <a:rPr lang="en-US" altLang="zh-CN" dirty="0" err="1"/>
              <a:t>tagKey</a:t>
            </a:r>
            <a:r>
              <a:rPr lang="zh-CN" altLang="en-US" dirty="0"/>
              <a:t>和</a:t>
            </a:r>
            <a:r>
              <a:rPr lang="en-US" altLang="zh-CN" sz="2400" dirty="0" err="1"/>
              <a:t>tagValue</a:t>
            </a:r>
            <a:r>
              <a:rPr lang="zh-CN" altLang="en-US" dirty="0"/>
              <a:t>经过编码后，每个</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dirty="0"/>
              <a:t>的长度都为三个字节。</a:t>
            </a:r>
            <a:r>
              <a:rPr lang="en-US" altLang="zh-CN" dirty="0" err="1"/>
              <a:t>tagKey</a:t>
            </a:r>
            <a:r>
              <a:rPr lang="en-US" altLang="zh-CN" dirty="0"/>
              <a:t> UID</a:t>
            </a:r>
            <a:r>
              <a:rPr lang="zh-CN" altLang="en-US" dirty="0"/>
              <a:t>和</a:t>
            </a:r>
            <a:r>
              <a:rPr lang="en-US" altLang="zh-CN" dirty="0" err="1"/>
              <a:t>tagValue</a:t>
            </a:r>
            <a:r>
              <a:rPr lang="en-US" altLang="zh-CN" dirty="0"/>
              <a:t> UID</a:t>
            </a:r>
            <a:r>
              <a:rPr lang="zh-CN" altLang="en-US" sz="2400" dirty="0">
                <a:solidFill>
                  <a:srgbClr val="FF0000"/>
                </a:solidFill>
              </a:rPr>
              <a:t>必须成对出现，最少必须存在</a:t>
            </a:r>
            <a:r>
              <a:rPr lang="en-US" altLang="zh-CN" sz="2400" dirty="0">
                <a:solidFill>
                  <a:srgbClr val="FF0000"/>
                </a:solidFill>
              </a:rPr>
              <a:t>1</a:t>
            </a:r>
            <a:r>
              <a:rPr lang="zh-CN" altLang="en-US" sz="2400" dirty="0">
                <a:solidFill>
                  <a:srgbClr val="FF0000"/>
                </a:solidFill>
              </a:rPr>
              <a:t>对，最多存在</a:t>
            </a:r>
            <a:r>
              <a:rPr lang="en-US" altLang="zh-CN" sz="2400" dirty="0">
                <a:solidFill>
                  <a:srgbClr val="FF0000"/>
                </a:solidFill>
              </a:rPr>
              <a:t>8</a:t>
            </a:r>
            <a:r>
              <a:rPr lang="zh-CN" altLang="en-US" sz="2400" dirty="0">
                <a:solidFill>
                  <a:srgbClr val="FF0000"/>
                </a:solidFill>
              </a:rPr>
              <a:t>对</a:t>
            </a:r>
            <a:r>
              <a:rPr lang="zh-CN" altLang="en-US" sz="2400" dirty="0" smtClean="0">
                <a:solidFill>
                  <a:srgbClr val="FF0000"/>
                </a:solidFill>
              </a:rPr>
              <a:t>。</a:t>
            </a:r>
            <a:endParaRPr lang="en-US" altLang="zh-CN" sz="2400" dirty="0" smtClean="0">
              <a:solidFill>
                <a:srgbClr val="FF0000"/>
              </a:solidFill>
            </a:endParaRPr>
          </a:p>
          <a:p>
            <a:pPr marL="285750" indent="-285750">
              <a:lnSpc>
                <a:spcPct val="200000"/>
              </a:lnSpc>
              <a:buFontTx/>
              <a:buChar char="-"/>
            </a:pPr>
            <a:r>
              <a:rPr lang="zh-CN" altLang="en-US" dirty="0" smtClean="0"/>
              <a:t>如果设置了</a:t>
            </a:r>
            <a:r>
              <a:rPr lang="en-US" altLang="zh-CN" dirty="0" smtClean="0"/>
              <a:t>SALT</a:t>
            </a:r>
            <a:r>
              <a:rPr lang="zh-CN" altLang="en-US" dirty="0" smtClean="0"/>
              <a:t>，分成</a:t>
            </a:r>
            <a:r>
              <a:rPr lang="zh-CN" altLang="en-US" dirty="0"/>
              <a:t>固定的</a:t>
            </a:r>
            <a:r>
              <a:rPr lang="en-US" altLang="zh-CN" dirty="0"/>
              <a:t>20</a:t>
            </a:r>
            <a:r>
              <a:rPr lang="zh-CN" altLang="en-US" dirty="0"/>
              <a:t>个桶（</a:t>
            </a:r>
            <a:r>
              <a:rPr lang="en-US" altLang="zh-CN" dirty="0" smtClean="0"/>
              <a:t>SALT_BUCKETS=20</a:t>
            </a:r>
            <a:r>
              <a:rPr lang="zh-CN" altLang="en-US" dirty="0"/>
              <a:t>；</a:t>
            </a:r>
            <a:r>
              <a:rPr lang="zh-CN" altLang="en-US" dirty="0" smtClean="0"/>
              <a:t>根据</a:t>
            </a:r>
            <a:r>
              <a:rPr lang="en-US" altLang="zh-CN" dirty="0" err="1"/>
              <a:t>rowkey</a:t>
            </a:r>
            <a:r>
              <a:rPr lang="zh-CN" altLang="en-US" dirty="0"/>
              <a:t>里面的</a:t>
            </a:r>
            <a:r>
              <a:rPr lang="en-US" altLang="zh-CN" dirty="0"/>
              <a:t>metrics</a:t>
            </a:r>
            <a:r>
              <a:rPr lang="zh-CN" altLang="en-US" dirty="0"/>
              <a:t>和</a:t>
            </a:r>
            <a:r>
              <a:rPr lang="en-US" altLang="zh-CN" dirty="0" err="1"/>
              <a:t>tagk</a:t>
            </a:r>
            <a:r>
              <a:rPr lang="en-US" altLang="zh-CN" dirty="0"/>
              <a:t>/</a:t>
            </a:r>
            <a:r>
              <a:rPr lang="en-US" altLang="zh-CN" dirty="0" err="1"/>
              <a:t>tagv</a:t>
            </a:r>
            <a:r>
              <a:rPr lang="zh-CN" altLang="en-US" dirty="0"/>
              <a:t>对计算</a:t>
            </a:r>
            <a:r>
              <a:rPr lang="en-US" altLang="zh-CN" dirty="0"/>
              <a:t>hash</a:t>
            </a:r>
            <a:r>
              <a:rPr lang="zh-CN" altLang="en-US" dirty="0"/>
              <a:t>值，对</a:t>
            </a:r>
            <a:r>
              <a:rPr lang="en-US" altLang="zh-CN" dirty="0"/>
              <a:t>SALT_BUCKETS</a:t>
            </a:r>
            <a:r>
              <a:rPr lang="zh-CN" altLang="en-US" dirty="0"/>
              <a:t>取</a:t>
            </a:r>
            <a:r>
              <a:rPr lang="zh-CN" altLang="en-US" dirty="0" smtClean="0"/>
              <a:t>模，对</a:t>
            </a:r>
            <a:r>
              <a:rPr lang="zh-CN" altLang="en-US" dirty="0"/>
              <a:t>取模后的值进行位运算，获取最后的</a:t>
            </a:r>
            <a:r>
              <a:rPr lang="en-US" altLang="zh-CN" dirty="0"/>
              <a:t>SALT key</a:t>
            </a:r>
            <a:endParaRPr lang="zh-CN" altLang="en-US" dirty="0"/>
          </a:p>
          <a:p>
            <a:pPr marL="285750" indent="-285750">
              <a:lnSpc>
                <a:spcPct val="200000"/>
              </a:lnSpc>
              <a:buFontTx/>
              <a:buChar char="-"/>
            </a:pPr>
            <a:endParaRPr lang="zh-CN" altLang="en-US" dirty="0">
              <a:solidFill>
                <a:srgbClr val="FF0000"/>
              </a:solidFill>
            </a:endParaRPr>
          </a:p>
        </p:txBody>
      </p:sp>
    </p:spTree>
    <p:extLst>
      <p:ext uri="{BB962C8B-B14F-4D97-AF65-F5344CB8AC3E}">
        <p14:creationId xmlns:p14="http://schemas.microsoft.com/office/powerpoint/2010/main" val="1936452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3" name="矩形 2"/>
          <p:cNvSpPr/>
          <p:nvPr/>
        </p:nvSpPr>
        <p:spPr>
          <a:xfrm>
            <a:off x="521207" y="1656862"/>
            <a:ext cx="10310916" cy="4307782"/>
          </a:xfrm>
          <a:prstGeom prst="rect">
            <a:avLst/>
          </a:prstGeom>
        </p:spPr>
        <p:txBody>
          <a:bodyPr wrap="square">
            <a:spAutoFit/>
          </a:bodyPr>
          <a:lstStyle/>
          <a:p>
            <a:pPr marL="285750" indent="-285750">
              <a:lnSpc>
                <a:spcPct val="200000"/>
              </a:lnSpc>
              <a:buFont typeface="Wingdings" panose="05000000000000000000" pitchFamily="2" charset="2"/>
              <a:buChar char="l"/>
            </a:pPr>
            <a:r>
              <a:rPr lang="en-US" altLang="zh-CN" sz="2000" b="1" dirty="0"/>
              <a:t>Qualifier</a:t>
            </a:r>
            <a:r>
              <a:rPr lang="zh-CN" altLang="en-US" sz="2000" b="1" dirty="0"/>
              <a:t>用于保存一个或多个</a:t>
            </a:r>
            <a:r>
              <a:rPr lang="en-US" altLang="zh-CN" sz="2000" b="1" dirty="0" err="1"/>
              <a:t>DataPoint</a:t>
            </a:r>
            <a:r>
              <a:rPr lang="zh-CN" altLang="en-US" sz="2000" b="1" dirty="0"/>
              <a:t>中的时间戳、数据类型、数据长度等信息</a:t>
            </a:r>
            <a:r>
              <a:rPr lang="zh-CN" altLang="en-US" sz="2000" b="1" dirty="0" smtClean="0"/>
              <a:t>。</a:t>
            </a:r>
            <a:endParaRPr lang="en-US" altLang="zh-CN" sz="2000" b="1" dirty="0" smtClean="0"/>
          </a:p>
          <a:p>
            <a:pPr marL="285750" indent="-285750">
              <a:lnSpc>
                <a:spcPct val="200000"/>
              </a:lnSpc>
              <a:buFont typeface="Wingdings" panose="05000000000000000000" pitchFamily="2" charset="2"/>
              <a:buChar char="l"/>
            </a:pPr>
            <a:r>
              <a:rPr lang="zh-CN" altLang="en-US" sz="2000" b="1" dirty="0" smtClean="0"/>
              <a:t>时间</a:t>
            </a:r>
            <a:r>
              <a:rPr lang="zh-CN" altLang="en-US" sz="2000" b="1" dirty="0"/>
              <a:t>戳中的小时级别的信息已经保存在</a:t>
            </a:r>
            <a:r>
              <a:rPr lang="en-US" altLang="zh-CN" sz="2000" b="1" dirty="0" err="1"/>
              <a:t>RowKey</a:t>
            </a:r>
            <a:r>
              <a:rPr lang="zh-CN" altLang="en-US" sz="2000" b="1" dirty="0" smtClean="0"/>
              <a:t>中，</a:t>
            </a:r>
            <a:r>
              <a:rPr lang="en-US" altLang="zh-CN" sz="2000" b="1" dirty="0" smtClean="0"/>
              <a:t>Qualifier</a:t>
            </a:r>
            <a:r>
              <a:rPr lang="zh-CN" altLang="en-US" sz="2000" b="1" dirty="0"/>
              <a:t>只需要保存一个小时中具体某秒或某毫秒的信息即可，这样可以减少数据占用的空间</a:t>
            </a:r>
            <a:r>
              <a:rPr lang="zh-CN" altLang="en-US" sz="2000" b="1" dirty="0" smtClean="0"/>
              <a:t>。</a:t>
            </a:r>
            <a:endParaRPr lang="en-US" altLang="zh-CN" sz="2000" b="1" dirty="0" smtClean="0"/>
          </a:p>
          <a:p>
            <a:pPr marL="285750" indent="-285750">
              <a:lnSpc>
                <a:spcPct val="200000"/>
              </a:lnSpc>
              <a:buFont typeface="Wingdings" panose="05000000000000000000" pitchFamily="2" charset="2"/>
              <a:buChar char="l"/>
            </a:pPr>
            <a:r>
              <a:rPr lang="zh-CN" altLang="en-US" sz="2000" b="1" dirty="0"/>
              <a:t>一个小时中的某一秒（少于</a:t>
            </a:r>
            <a:r>
              <a:rPr lang="en-US" altLang="zh-CN" sz="2000" b="1" dirty="0"/>
              <a:t>3600</a:t>
            </a:r>
            <a:r>
              <a:rPr lang="zh-CN" altLang="en-US" sz="2000" b="1" dirty="0"/>
              <a:t>）最多需要</a:t>
            </a:r>
            <a:r>
              <a:rPr lang="en-US" altLang="zh-CN" sz="2000" b="1" dirty="0"/>
              <a:t>2</a:t>
            </a:r>
            <a:r>
              <a:rPr lang="zh-CN" altLang="en-US" sz="2000" b="1" dirty="0"/>
              <a:t>个字节即可表示，而某一毫秒（少于</a:t>
            </a:r>
            <a:r>
              <a:rPr lang="en-US" altLang="zh-CN" sz="2000" b="1" dirty="0"/>
              <a:t>3600000</a:t>
            </a:r>
            <a:r>
              <a:rPr lang="zh-CN" altLang="en-US" sz="2000" b="1" dirty="0"/>
              <a:t>）最多需要</a:t>
            </a:r>
            <a:r>
              <a:rPr lang="en-US" altLang="zh-CN" sz="2000" b="1" dirty="0"/>
              <a:t>4</a:t>
            </a:r>
            <a:r>
              <a:rPr lang="zh-CN" altLang="en-US" sz="2000" b="1" dirty="0"/>
              <a:t>个字节才可以表示。为了节省空间，</a:t>
            </a:r>
            <a:r>
              <a:rPr lang="en-US" altLang="zh-CN" sz="2000" b="1" dirty="0" err="1"/>
              <a:t>OpenTSDB</a:t>
            </a:r>
            <a:r>
              <a:rPr lang="zh-CN" altLang="en-US" sz="2000" b="1" dirty="0"/>
              <a:t>没有使用统一的长度，而是对特定的类型采用特性的编码方法。</a:t>
            </a:r>
            <a:r>
              <a:rPr lang="en-US" altLang="zh-CN" sz="2000" b="1" dirty="0" err="1"/>
              <a:t>Qualifer</a:t>
            </a:r>
            <a:r>
              <a:rPr lang="zh-CN" altLang="en-US" sz="2000" b="1" dirty="0"/>
              <a:t>的数据模型主要分为如下三种情况：秒、毫秒、秒和毫秒混合</a:t>
            </a:r>
            <a:r>
              <a:rPr lang="zh-CN" altLang="en-US" sz="2000" b="1" dirty="0" smtClean="0"/>
              <a:t>。</a:t>
            </a:r>
            <a:endParaRPr lang="zh-CN" altLang="en-US" sz="2000" b="1" dirty="0"/>
          </a:p>
        </p:txBody>
      </p:sp>
    </p:spTree>
    <p:extLst>
      <p:ext uri="{BB962C8B-B14F-4D97-AF65-F5344CB8AC3E}">
        <p14:creationId xmlns:p14="http://schemas.microsoft.com/office/powerpoint/2010/main" val="422864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1362359" cy="461665"/>
          </a:xfrm>
          <a:prstGeom prst="rect">
            <a:avLst/>
          </a:prstGeom>
        </p:spPr>
        <p:txBody>
          <a:bodyPr wrap="square">
            <a:spAutoFit/>
          </a:bodyPr>
          <a:lstStyle/>
          <a:p>
            <a:r>
              <a:rPr lang="zh-CN" altLang="en-US" sz="2400" dirty="0"/>
              <a:t>秒类型</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2016526"/>
            <a:ext cx="10472828" cy="1739547"/>
          </a:xfrm>
          <a:prstGeom prst="rect">
            <a:avLst/>
          </a:prstGeom>
        </p:spPr>
      </p:pic>
      <p:sp>
        <p:nvSpPr>
          <p:cNvPr id="5" name="矩形 4"/>
          <p:cNvSpPr/>
          <p:nvPr/>
        </p:nvSpPr>
        <p:spPr>
          <a:xfrm>
            <a:off x="521207" y="3877272"/>
            <a:ext cx="10472828" cy="2535887"/>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dirty="0" smtClean="0"/>
              <a:t>Value</a:t>
            </a:r>
            <a:r>
              <a:rPr lang="zh-CN" altLang="en-US" dirty="0"/>
              <a:t>长度：</a:t>
            </a:r>
            <a:r>
              <a:rPr lang="en-US" altLang="zh-CN" dirty="0"/>
              <a:t>Value</a:t>
            </a:r>
            <a:r>
              <a:rPr lang="zh-CN" altLang="en-US" dirty="0"/>
              <a:t>的实际长度是</a:t>
            </a:r>
            <a:r>
              <a:rPr lang="en-US" altLang="zh-CN" dirty="0"/>
              <a:t>Qualifier</a:t>
            </a:r>
            <a:r>
              <a:rPr lang="zh-CN" altLang="en-US" dirty="0"/>
              <a:t>的最后</a:t>
            </a:r>
            <a:r>
              <a:rPr lang="en-US" altLang="zh-CN" dirty="0"/>
              <a:t>3</a:t>
            </a:r>
            <a:r>
              <a:rPr lang="zh-CN" altLang="en-US" dirty="0"/>
              <a:t>个</a:t>
            </a:r>
            <a:r>
              <a:rPr lang="en-US" altLang="zh-CN" dirty="0"/>
              <a:t>bit</a:t>
            </a:r>
            <a:r>
              <a:rPr lang="zh-CN" altLang="en-US" dirty="0"/>
              <a:t>的值加</a:t>
            </a:r>
            <a:r>
              <a:rPr lang="en-US" altLang="zh-CN" dirty="0"/>
              <a:t>1</a:t>
            </a:r>
            <a:r>
              <a:rPr lang="zh-CN" altLang="en-US" dirty="0"/>
              <a:t>，即</a:t>
            </a:r>
            <a:r>
              <a:rPr lang="en-US" altLang="zh-CN" dirty="0"/>
              <a:t>(qualifier &amp; 0x07) + 1</a:t>
            </a:r>
            <a:r>
              <a:rPr lang="zh-CN" altLang="en-US" dirty="0"/>
              <a:t>。表示该时间戳对应的值的字节数。所以，值的字节数的范围是</a:t>
            </a:r>
            <a:r>
              <a:rPr lang="en-US" altLang="zh-CN" dirty="0"/>
              <a:t>1</a:t>
            </a:r>
            <a:r>
              <a:rPr lang="zh-CN" altLang="en-US" dirty="0"/>
              <a:t>到</a:t>
            </a:r>
            <a:r>
              <a:rPr lang="en-US" altLang="zh-CN" dirty="0"/>
              <a:t>8</a:t>
            </a:r>
            <a:r>
              <a:rPr lang="zh-CN" altLang="en-US" dirty="0"/>
              <a:t>个字节</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Value</a:t>
            </a:r>
            <a:r>
              <a:rPr lang="zh-CN" altLang="en-US" dirty="0"/>
              <a:t>类型：</a:t>
            </a:r>
            <a:r>
              <a:rPr lang="en-US" altLang="zh-CN" dirty="0"/>
              <a:t>Value</a:t>
            </a:r>
            <a:r>
              <a:rPr lang="zh-CN" altLang="en-US" dirty="0"/>
              <a:t>的类型由</a:t>
            </a:r>
            <a:r>
              <a:rPr lang="en-US" altLang="zh-CN" dirty="0"/>
              <a:t>Qualifier</a:t>
            </a:r>
            <a:r>
              <a:rPr lang="zh-CN" altLang="en-US" dirty="0"/>
              <a:t>的倒数第</a:t>
            </a:r>
            <a:r>
              <a:rPr lang="en-US" altLang="zh-CN" dirty="0"/>
              <a:t>4</a:t>
            </a:r>
            <a:r>
              <a:rPr lang="zh-CN" altLang="en-US" dirty="0"/>
              <a:t>个</a:t>
            </a:r>
            <a:r>
              <a:rPr lang="en-US" altLang="zh-CN" dirty="0"/>
              <a:t>bit</a:t>
            </a:r>
            <a:r>
              <a:rPr lang="zh-CN" altLang="en-US" dirty="0"/>
              <a:t>表示，即</a:t>
            </a:r>
            <a:r>
              <a:rPr lang="en-US" altLang="zh-CN" dirty="0"/>
              <a:t>(qualifier &amp; 0x08)</a:t>
            </a:r>
            <a:r>
              <a:rPr lang="zh-CN" altLang="en-US" dirty="0"/>
              <a:t>。如果值为</a:t>
            </a:r>
            <a:r>
              <a:rPr lang="en-US" altLang="zh-CN" dirty="0"/>
              <a:t>1</a:t>
            </a:r>
            <a:r>
              <a:rPr lang="zh-CN" altLang="en-US" dirty="0"/>
              <a:t>，表示</a:t>
            </a:r>
            <a:r>
              <a:rPr lang="en-US" altLang="zh-CN" dirty="0"/>
              <a:t>Value</a:t>
            </a:r>
            <a:r>
              <a:rPr lang="zh-CN" altLang="en-US" dirty="0"/>
              <a:t>的类型为</a:t>
            </a:r>
            <a:r>
              <a:rPr lang="en-US" altLang="zh-CN" dirty="0"/>
              <a:t>float</a:t>
            </a:r>
            <a:r>
              <a:rPr lang="zh-CN" altLang="en-US" dirty="0"/>
              <a:t>；如果值为</a:t>
            </a:r>
            <a:r>
              <a:rPr lang="en-US" altLang="zh-CN" dirty="0"/>
              <a:t>0</a:t>
            </a:r>
            <a:r>
              <a:rPr lang="zh-CN" altLang="en-US" dirty="0"/>
              <a:t>，表示</a:t>
            </a:r>
            <a:r>
              <a:rPr lang="en-US" altLang="zh-CN" dirty="0"/>
              <a:t>Value</a:t>
            </a:r>
            <a:r>
              <a:rPr lang="zh-CN" altLang="en-US" dirty="0"/>
              <a:t>的类型为</a:t>
            </a:r>
            <a:r>
              <a:rPr lang="en-US" altLang="zh-CN" dirty="0"/>
              <a:t>long</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时间</a:t>
            </a:r>
            <a:r>
              <a:rPr lang="zh-CN" altLang="en-US" dirty="0"/>
              <a:t>戳：时间戳的值由</a:t>
            </a:r>
            <a:r>
              <a:rPr lang="en-US" altLang="zh-CN" dirty="0"/>
              <a:t>Qualifier</a:t>
            </a:r>
            <a:r>
              <a:rPr lang="zh-CN" altLang="en-US" dirty="0"/>
              <a:t>的第</a:t>
            </a:r>
            <a:r>
              <a:rPr lang="en-US" altLang="zh-CN" dirty="0"/>
              <a:t>1</a:t>
            </a:r>
            <a:r>
              <a:rPr lang="zh-CN" altLang="en-US" dirty="0"/>
              <a:t>到第</a:t>
            </a:r>
            <a:r>
              <a:rPr lang="en-US" altLang="zh-CN" dirty="0"/>
              <a:t>12</a:t>
            </a:r>
            <a:r>
              <a:rPr lang="zh-CN" altLang="en-US" dirty="0"/>
              <a:t>个</a:t>
            </a:r>
            <a:r>
              <a:rPr lang="en-US" altLang="zh-CN" dirty="0"/>
              <a:t>bit</a:t>
            </a:r>
            <a:r>
              <a:rPr lang="zh-CN" altLang="en-US" dirty="0"/>
              <a:t>表示，即</a:t>
            </a:r>
            <a:r>
              <a:rPr lang="en-US" altLang="zh-CN" dirty="0"/>
              <a:t>(qualifier &amp; 0xFFF0) &gt;&gt;&gt;4</a:t>
            </a:r>
            <a:r>
              <a:rPr lang="zh-CN" altLang="en-US" dirty="0"/>
              <a:t>。由于秒级的时间戳最大值不会大于</a:t>
            </a:r>
            <a:r>
              <a:rPr lang="en-US" altLang="zh-CN" dirty="0"/>
              <a:t>3600</a:t>
            </a:r>
            <a:r>
              <a:rPr lang="zh-CN" altLang="en-US" dirty="0"/>
              <a:t>，所以</a:t>
            </a:r>
            <a:r>
              <a:rPr lang="en-US" altLang="zh-CN" dirty="0" err="1"/>
              <a:t>qualifer</a:t>
            </a:r>
            <a:r>
              <a:rPr lang="zh-CN" altLang="en-US" dirty="0"/>
              <a:t>的第</a:t>
            </a:r>
            <a:r>
              <a:rPr lang="en-US" altLang="zh-CN" dirty="0"/>
              <a:t>1</a:t>
            </a:r>
            <a:r>
              <a:rPr lang="zh-CN" altLang="en-US" dirty="0"/>
              <a:t>个</a:t>
            </a:r>
            <a:r>
              <a:rPr lang="en-US" altLang="zh-CN" dirty="0"/>
              <a:t>bit</a:t>
            </a:r>
            <a:r>
              <a:rPr lang="zh-CN" altLang="en-US" dirty="0"/>
              <a:t>肯定不会是</a:t>
            </a:r>
            <a:r>
              <a:rPr lang="en-US" altLang="zh-CN" dirty="0"/>
              <a:t>1</a:t>
            </a:r>
            <a:r>
              <a:rPr lang="zh-CN" altLang="en-US" dirty="0"/>
              <a:t>。</a:t>
            </a:r>
          </a:p>
        </p:txBody>
      </p:sp>
    </p:spTree>
    <p:extLst>
      <p:ext uri="{BB962C8B-B14F-4D97-AF65-F5344CB8AC3E}">
        <p14:creationId xmlns:p14="http://schemas.microsoft.com/office/powerpoint/2010/main" val="1933215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2433008" cy="461665"/>
          </a:xfrm>
          <a:prstGeom prst="rect">
            <a:avLst/>
          </a:prstGeom>
        </p:spPr>
        <p:txBody>
          <a:bodyPr wrap="square">
            <a:spAutoFit/>
          </a:bodyPr>
          <a:lstStyle/>
          <a:p>
            <a:r>
              <a:rPr lang="zh-CN" altLang="en-US" sz="2400" dirty="0" smtClean="0"/>
              <a:t>毫秒</a:t>
            </a:r>
            <a:r>
              <a:rPr lang="zh-CN" altLang="en-US" sz="2400" dirty="0"/>
              <a:t>类型</a:t>
            </a:r>
          </a:p>
        </p:txBody>
      </p:sp>
      <p:sp>
        <p:nvSpPr>
          <p:cNvPr id="5" name="矩形 4"/>
          <p:cNvSpPr/>
          <p:nvPr/>
        </p:nvSpPr>
        <p:spPr>
          <a:xfrm>
            <a:off x="521207" y="3877272"/>
            <a:ext cx="10472828" cy="2585323"/>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dirty="0" smtClean="0"/>
              <a:t>Value</a:t>
            </a:r>
            <a:r>
              <a:rPr lang="zh-CN" altLang="en-US" dirty="0"/>
              <a:t>长度：与秒类型相同</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dirty="0" smtClean="0"/>
              <a:t>Value</a:t>
            </a:r>
            <a:r>
              <a:rPr lang="zh-CN" altLang="en-US" dirty="0"/>
              <a:t>类型：与秒类型相同</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时间</a:t>
            </a:r>
            <a:r>
              <a:rPr lang="zh-CN" altLang="en-US" dirty="0"/>
              <a:t>戳： 时间戳的值由</a:t>
            </a:r>
            <a:r>
              <a:rPr lang="en-US" altLang="zh-CN" dirty="0"/>
              <a:t>Qualifier</a:t>
            </a:r>
            <a:r>
              <a:rPr lang="zh-CN" altLang="en-US" dirty="0"/>
              <a:t>的第</a:t>
            </a:r>
            <a:r>
              <a:rPr lang="en-US" altLang="zh-CN" dirty="0"/>
              <a:t>5</a:t>
            </a:r>
            <a:r>
              <a:rPr lang="zh-CN" altLang="en-US" dirty="0"/>
              <a:t>到第</a:t>
            </a:r>
            <a:r>
              <a:rPr lang="en-US" altLang="zh-CN" dirty="0"/>
              <a:t>26</a:t>
            </a:r>
            <a:r>
              <a:rPr lang="zh-CN" altLang="en-US" dirty="0"/>
              <a:t>个</a:t>
            </a:r>
            <a:r>
              <a:rPr lang="en-US" altLang="zh-CN" dirty="0"/>
              <a:t>bit</a:t>
            </a:r>
            <a:r>
              <a:rPr lang="zh-CN" altLang="en-US" dirty="0"/>
              <a:t>表示，即</a:t>
            </a:r>
            <a:r>
              <a:rPr lang="en-US" altLang="zh-CN" dirty="0"/>
              <a:t>(qualifier &amp; 0x0FFFFFC0) &gt;&gt;&gt;6</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标志</a:t>
            </a:r>
            <a:r>
              <a:rPr lang="zh-CN" altLang="en-US" dirty="0"/>
              <a:t>位：标志位由</a:t>
            </a:r>
            <a:r>
              <a:rPr lang="en-US" altLang="zh-CN" dirty="0"/>
              <a:t>Qualifier</a:t>
            </a:r>
            <a:r>
              <a:rPr lang="zh-CN" altLang="en-US" dirty="0"/>
              <a:t>的前</a:t>
            </a:r>
            <a:r>
              <a:rPr lang="en-US" altLang="zh-CN" dirty="0"/>
              <a:t>4</a:t>
            </a:r>
            <a:r>
              <a:rPr lang="zh-CN" altLang="en-US" dirty="0"/>
              <a:t>个</a:t>
            </a:r>
            <a:r>
              <a:rPr lang="en-US" altLang="zh-CN" dirty="0"/>
              <a:t>bit</a:t>
            </a:r>
            <a:r>
              <a:rPr lang="zh-CN" altLang="en-US" dirty="0"/>
              <a:t>表示。当该</a:t>
            </a:r>
            <a:r>
              <a:rPr lang="en-US" altLang="zh-CN" dirty="0"/>
              <a:t>Qualifier</a:t>
            </a:r>
            <a:r>
              <a:rPr lang="zh-CN" altLang="en-US" dirty="0"/>
              <a:t>表示毫秒级数据时，必须全为</a:t>
            </a:r>
            <a:r>
              <a:rPr lang="en-US" altLang="zh-CN" dirty="0"/>
              <a:t>1</a:t>
            </a:r>
            <a:r>
              <a:rPr lang="zh-CN" altLang="en-US" dirty="0"/>
              <a:t>，即</a:t>
            </a:r>
            <a:r>
              <a:rPr lang="en-US" altLang="zh-CN" dirty="0"/>
              <a:t>(qualifier[0] &amp; 0xF0) == 0xF0</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第</a:t>
            </a:r>
            <a:r>
              <a:rPr lang="en-US" altLang="zh-CN" dirty="0" smtClean="0"/>
              <a:t>27</a:t>
            </a:r>
            <a:r>
              <a:rPr lang="zh-CN" altLang="en-US" dirty="0"/>
              <a:t>到</a:t>
            </a:r>
            <a:r>
              <a:rPr lang="en-US" altLang="zh-CN" dirty="0"/>
              <a:t>28</a:t>
            </a:r>
            <a:r>
              <a:rPr lang="zh-CN" altLang="en-US" dirty="0"/>
              <a:t>个</a:t>
            </a:r>
            <a:r>
              <a:rPr lang="en-US" altLang="zh-CN" dirty="0"/>
              <a:t>bit</a:t>
            </a:r>
            <a:r>
              <a:rPr lang="zh-CN" altLang="en-US" dirty="0"/>
              <a:t>未使用。</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29" y="2240853"/>
            <a:ext cx="8552381" cy="1266667"/>
          </a:xfrm>
          <a:prstGeom prst="rect">
            <a:avLst/>
          </a:prstGeom>
        </p:spPr>
      </p:pic>
    </p:spTree>
    <p:extLst>
      <p:ext uri="{BB962C8B-B14F-4D97-AF65-F5344CB8AC3E}">
        <p14:creationId xmlns:p14="http://schemas.microsoft.com/office/powerpoint/2010/main" val="231558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-Qualifier</a:t>
            </a:r>
            <a:endParaRPr lang="zh-CN" altLang="en-US" dirty="0"/>
          </a:p>
        </p:txBody>
      </p:sp>
      <p:sp>
        <p:nvSpPr>
          <p:cNvPr id="4" name="矩形 3"/>
          <p:cNvSpPr/>
          <p:nvPr/>
        </p:nvSpPr>
        <p:spPr>
          <a:xfrm>
            <a:off x="521207" y="1433662"/>
            <a:ext cx="2433008" cy="461665"/>
          </a:xfrm>
          <a:prstGeom prst="rect">
            <a:avLst/>
          </a:prstGeom>
        </p:spPr>
        <p:txBody>
          <a:bodyPr wrap="square">
            <a:spAutoFit/>
          </a:bodyPr>
          <a:lstStyle/>
          <a:p>
            <a:r>
              <a:rPr lang="zh-CN" altLang="en-US" sz="2400" dirty="0" smtClean="0"/>
              <a:t>混合类型</a:t>
            </a:r>
            <a:endParaRPr lang="zh-CN" altLang="en-US" sz="2400" dirty="0"/>
          </a:p>
        </p:txBody>
      </p:sp>
      <p:sp>
        <p:nvSpPr>
          <p:cNvPr id="5" name="矩形 4"/>
          <p:cNvSpPr/>
          <p:nvPr/>
        </p:nvSpPr>
        <p:spPr>
          <a:xfrm>
            <a:off x="633748" y="3525579"/>
            <a:ext cx="10472828" cy="300082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smtClean="0"/>
              <a:t>秒</a:t>
            </a:r>
            <a:r>
              <a:rPr lang="zh-CN" altLang="en-US" dirty="0"/>
              <a:t>类型和毫秒类型的数量没有限制，并且可以任意组合</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不</a:t>
            </a:r>
            <a:r>
              <a:rPr lang="zh-CN" altLang="en-US" dirty="0"/>
              <a:t>存在相同时间戳的数据，包括秒和毫秒的表示方式</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dirty="0" smtClean="0"/>
              <a:t>遍历</a:t>
            </a:r>
            <a:r>
              <a:rPr lang="zh-CN" altLang="en-US" dirty="0"/>
              <a:t>混合类型中的所有</a:t>
            </a:r>
            <a:r>
              <a:rPr lang="en-US" altLang="zh-CN" dirty="0" err="1"/>
              <a:t>DataPoint</a:t>
            </a:r>
            <a:r>
              <a:rPr lang="zh-CN" altLang="en-US" dirty="0"/>
              <a:t>的方法是： </a:t>
            </a:r>
            <a:endParaRPr lang="en-US" altLang="zh-CN" dirty="0" smtClean="0"/>
          </a:p>
          <a:p>
            <a:pPr marL="742950" lvl="1" indent="-285750">
              <a:lnSpc>
                <a:spcPct val="150000"/>
              </a:lnSpc>
              <a:buFont typeface="Wingdings" panose="05000000000000000000" pitchFamily="2" charset="2"/>
              <a:buChar char="ü"/>
            </a:pPr>
            <a:r>
              <a:rPr lang="zh-CN" altLang="en-US" dirty="0" smtClean="0"/>
              <a:t>从</a:t>
            </a:r>
            <a:r>
              <a:rPr lang="zh-CN" altLang="en-US" dirty="0"/>
              <a:t>左到右，先判断前</a:t>
            </a:r>
            <a:r>
              <a:rPr lang="en-US" altLang="zh-CN" dirty="0"/>
              <a:t>4</a:t>
            </a:r>
            <a:r>
              <a:rPr lang="zh-CN" altLang="en-US" dirty="0"/>
              <a:t>个</a:t>
            </a:r>
            <a:r>
              <a:rPr lang="en-US" altLang="zh-CN" dirty="0"/>
              <a:t>bit</a:t>
            </a:r>
            <a:r>
              <a:rPr lang="zh-CN" altLang="en-US" dirty="0"/>
              <a:t>是否为</a:t>
            </a:r>
            <a:r>
              <a:rPr lang="en-US" altLang="zh-CN" dirty="0" smtClean="0"/>
              <a:t>0xF0  </a:t>
            </a:r>
          </a:p>
          <a:p>
            <a:pPr marL="742950" lvl="1" indent="-285750">
              <a:lnSpc>
                <a:spcPct val="150000"/>
              </a:lnSpc>
              <a:buFont typeface="Wingdings" panose="05000000000000000000" pitchFamily="2" charset="2"/>
              <a:buChar char="ü"/>
            </a:pPr>
            <a:r>
              <a:rPr lang="zh-CN" altLang="en-US" dirty="0" smtClean="0"/>
              <a:t>如果</a:t>
            </a:r>
            <a:r>
              <a:rPr lang="zh-CN" altLang="en-US" dirty="0"/>
              <a:t>是，则当前</a:t>
            </a:r>
            <a:r>
              <a:rPr lang="en-US" altLang="zh-CN" dirty="0" err="1"/>
              <a:t>DataPoint</a:t>
            </a:r>
            <a:r>
              <a:rPr lang="zh-CN" altLang="en-US" dirty="0"/>
              <a:t>是毫秒型的，读取</a:t>
            </a:r>
            <a:r>
              <a:rPr lang="en-US" altLang="zh-CN" dirty="0"/>
              <a:t>4</a:t>
            </a:r>
            <a:r>
              <a:rPr lang="zh-CN" altLang="en-US" dirty="0"/>
              <a:t>个字节形成一个毫秒型的</a:t>
            </a:r>
            <a:r>
              <a:rPr lang="en-US" altLang="zh-CN" dirty="0" err="1"/>
              <a:t>DataPoint</a:t>
            </a:r>
            <a:r>
              <a:rPr lang="en-US" altLang="zh-CN" dirty="0"/>
              <a:t>  </a:t>
            </a:r>
            <a:endParaRPr lang="en-US" altLang="zh-CN" dirty="0" smtClean="0"/>
          </a:p>
          <a:p>
            <a:pPr marL="742950" lvl="1" indent="-285750">
              <a:lnSpc>
                <a:spcPct val="150000"/>
              </a:lnSpc>
              <a:buFont typeface="Wingdings" panose="05000000000000000000" pitchFamily="2" charset="2"/>
              <a:buChar char="ü"/>
            </a:pPr>
            <a:r>
              <a:rPr lang="zh-CN" altLang="en-US" dirty="0" smtClean="0"/>
              <a:t>如果</a:t>
            </a:r>
            <a:r>
              <a:rPr lang="zh-CN" altLang="en-US" dirty="0"/>
              <a:t>否，则当前</a:t>
            </a:r>
            <a:r>
              <a:rPr lang="en-US" altLang="zh-CN" dirty="0" err="1"/>
              <a:t>DataPoint</a:t>
            </a:r>
            <a:r>
              <a:rPr lang="zh-CN" altLang="en-US" dirty="0"/>
              <a:t>是秒型的，读取</a:t>
            </a:r>
            <a:r>
              <a:rPr lang="en-US" altLang="zh-CN" dirty="0"/>
              <a:t>2</a:t>
            </a:r>
            <a:r>
              <a:rPr lang="zh-CN" altLang="en-US" dirty="0"/>
              <a:t>个字节形成一个秒型的</a:t>
            </a:r>
            <a:r>
              <a:rPr lang="en-US" altLang="zh-CN" dirty="0" err="1"/>
              <a:t>DataPoint</a:t>
            </a:r>
            <a:r>
              <a:rPr lang="en-US" altLang="zh-CN" dirty="0"/>
              <a:t>  </a:t>
            </a:r>
            <a:endParaRPr lang="en-US" altLang="zh-CN" dirty="0" smtClean="0"/>
          </a:p>
          <a:p>
            <a:pPr marL="742950" lvl="1" indent="-285750">
              <a:lnSpc>
                <a:spcPct val="150000"/>
              </a:lnSpc>
              <a:buFont typeface="Wingdings" panose="05000000000000000000" pitchFamily="2" charset="2"/>
              <a:buChar char="ü"/>
            </a:pPr>
            <a:r>
              <a:rPr lang="zh-CN" altLang="en-US" dirty="0" smtClean="0"/>
              <a:t>以此</a:t>
            </a:r>
            <a:r>
              <a:rPr lang="zh-CN" altLang="en-US" dirty="0"/>
              <a:t>迭代即可遍历所有的</a:t>
            </a:r>
            <a:r>
              <a:rPr lang="en-US" altLang="zh-CN" dirty="0" err="1"/>
              <a:t>DataPoint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421" y="2241510"/>
            <a:ext cx="6361905" cy="828571"/>
          </a:xfrm>
          <a:prstGeom prst="rect">
            <a:avLst/>
          </a:prstGeom>
        </p:spPr>
      </p:pic>
    </p:spTree>
    <p:extLst>
      <p:ext uri="{BB962C8B-B14F-4D97-AF65-F5344CB8AC3E}">
        <p14:creationId xmlns:p14="http://schemas.microsoft.com/office/powerpoint/2010/main" val="4132350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r>
              <a:rPr lang="en-US" altLang="zh-CN" dirty="0" smtClean="0"/>
              <a:t>-Value</a:t>
            </a:r>
            <a:endParaRPr lang="zh-CN" altLang="en-US" dirty="0"/>
          </a:p>
        </p:txBody>
      </p:sp>
      <p:sp>
        <p:nvSpPr>
          <p:cNvPr id="6" name="矩形 5"/>
          <p:cNvSpPr/>
          <p:nvPr/>
        </p:nvSpPr>
        <p:spPr>
          <a:xfrm>
            <a:off x="521207" y="1355422"/>
            <a:ext cx="11042437" cy="4893647"/>
          </a:xfrm>
          <a:prstGeom prst="rect">
            <a:avLst/>
          </a:prstGeom>
        </p:spPr>
        <p:txBody>
          <a:bodyPr wrap="square">
            <a:spAutoFit/>
          </a:bodyPr>
          <a:lstStyle/>
          <a:p>
            <a:r>
              <a:rPr lang="en-US" altLang="zh-CN" dirty="0" err="1"/>
              <a:t>HBase</a:t>
            </a:r>
            <a:r>
              <a:rPr lang="en-US" altLang="zh-CN" dirty="0"/>
              <a:t> Value</a:t>
            </a:r>
            <a:r>
              <a:rPr lang="zh-CN" altLang="en-US" dirty="0"/>
              <a:t>部分用于保存一个或多个</a:t>
            </a:r>
            <a:r>
              <a:rPr lang="en-US" altLang="zh-CN" dirty="0" err="1"/>
              <a:t>DataPoint</a:t>
            </a:r>
            <a:r>
              <a:rPr lang="zh-CN" altLang="en-US" dirty="0"/>
              <a:t>的具体某个时间戳对应的值。由于在</a:t>
            </a:r>
            <a:r>
              <a:rPr lang="en-US" altLang="zh-CN" dirty="0"/>
              <a:t>Qualifier</a:t>
            </a:r>
            <a:r>
              <a:rPr lang="zh-CN" altLang="en-US" dirty="0"/>
              <a:t>中已经保存了</a:t>
            </a:r>
            <a:r>
              <a:rPr lang="en-US" altLang="zh-CN" dirty="0" err="1"/>
              <a:t>DataPoint</a:t>
            </a:r>
            <a:r>
              <a:rPr lang="en-US" altLang="zh-CN" dirty="0"/>
              <a:t> Value</a:t>
            </a:r>
            <a:r>
              <a:rPr lang="zh-CN" altLang="en-US" dirty="0"/>
              <a:t>的类型和</a:t>
            </a:r>
            <a:r>
              <a:rPr lang="en-US" altLang="zh-CN" dirty="0" err="1"/>
              <a:t>DataPoint</a:t>
            </a:r>
            <a:r>
              <a:rPr lang="en-US" altLang="zh-CN" dirty="0"/>
              <a:t> Value</a:t>
            </a:r>
            <a:r>
              <a:rPr lang="zh-CN" altLang="en-US" dirty="0"/>
              <a:t>的长度，所以无论是秒级还是毫秒级的值，都可以用相同的表示方法，而混合类型就是多个</a:t>
            </a:r>
            <a:r>
              <a:rPr lang="en-US" altLang="zh-CN" dirty="0" err="1"/>
              <a:t>DataPoint</a:t>
            </a:r>
            <a:r>
              <a:rPr lang="en-US" altLang="zh-CN" dirty="0"/>
              <a:t> Value</a:t>
            </a:r>
            <a:r>
              <a:rPr lang="zh-CN" altLang="en-US" dirty="0"/>
              <a:t>的拼接。</a:t>
            </a:r>
            <a:r>
              <a:rPr lang="en-US" altLang="zh-CN" dirty="0" err="1"/>
              <a:t>HBase</a:t>
            </a:r>
            <a:r>
              <a:rPr lang="en-US" altLang="zh-CN" dirty="0"/>
              <a:t> Value</a:t>
            </a:r>
            <a:r>
              <a:rPr lang="zh-CN" altLang="en-US" dirty="0"/>
              <a:t>按照长度可以分为如下几种类型</a:t>
            </a:r>
            <a:r>
              <a:rPr lang="zh-CN" altLang="en-US" dirty="0" smtClean="0"/>
              <a:t>：</a:t>
            </a:r>
            <a:endParaRPr lang="en-US" altLang="zh-CN" dirty="0" smtClean="0"/>
          </a:p>
          <a:p>
            <a:endParaRPr lang="en-US" altLang="zh-CN" dirty="0" smtClean="0"/>
          </a:p>
          <a:p>
            <a:pPr marL="285750" indent="-285750">
              <a:buFont typeface="Wingdings" panose="05000000000000000000" pitchFamily="2" charset="2"/>
              <a:buChar char="l"/>
            </a:pPr>
            <a:r>
              <a:rPr lang="zh-CN" altLang="en-US" sz="2400" dirty="0" smtClean="0"/>
              <a:t>单字节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-128</a:t>
            </a:r>
            <a:r>
              <a:rPr lang="zh-CN" altLang="en-US" dirty="0"/>
              <a:t>（</a:t>
            </a:r>
            <a:r>
              <a:rPr lang="en-US" altLang="zh-CN" dirty="0" err="1"/>
              <a:t>Byte.MIN_VALUE</a:t>
            </a:r>
            <a:r>
              <a:rPr lang="zh-CN" altLang="en-US" dirty="0"/>
              <a:t>），且少于或等于</a:t>
            </a:r>
            <a:r>
              <a:rPr lang="en-US" altLang="zh-CN" dirty="0"/>
              <a:t>127</a:t>
            </a:r>
            <a:r>
              <a:rPr lang="zh-CN" altLang="en-US" dirty="0"/>
              <a:t>（</a:t>
            </a:r>
            <a:r>
              <a:rPr lang="en-US" altLang="zh-CN" dirty="0" err="1"/>
              <a:t>Byte.MAX_VALUE</a:t>
            </a:r>
            <a:r>
              <a:rPr lang="zh-CN" altLang="en-US" dirty="0"/>
              <a:t>）的时候，使用</a:t>
            </a:r>
            <a:r>
              <a:rPr lang="en-US" altLang="zh-CN" dirty="0"/>
              <a:t>1</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两字节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-32768</a:t>
            </a:r>
            <a:r>
              <a:rPr lang="zh-CN" altLang="en-US" dirty="0"/>
              <a:t>（</a:t>
            </a:r>
            <a:r>
              <a:rPr lang="en-US" altLang="zh-CN" dirty="0" err="1"/>
              <a:t>Short.MIN_VALUE</a:t>
            </a:r>
            <a:r>
              <a:rPr lang="zh-CN" altLang="en-US" dirty="0"/>
              <a:t>），且少于或等于</a:t>
            </a:r>
            <a:r>
              <a:rPr lang="en-US" altLang="zh-CN" dirty="0"/>
              <a:t>32767</a:t>
            </a:r>
            <a:r>
              <a:rPr lang="zh-CN" altLang="en-US" dirty="0"/>
              <a:t>（</a:t>
            </a:r>
            <a:r>
              <a:rPr lang="en-US" altLang="zh-CN" dirty="0" err="1"/>
              <a:t>Short.MAX_VALUE</a:t>
            </a:r>
            <a:r>
              <a:rPr lang="zh-CN" altLang="en-US" dirty="0"/>
              <a:t>）的时候，使用</a:t>
            </a:r>
            <a:r>
              <a:rPr lang="en-US" altLang="zh-CN" dirty="0"/>
              <a:t>2</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四字节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型，且大于等于</a:t>
            </a:r>
            <a:r>
              <a:rPr lang="en-US" altLang="zh-CN" dirty="0"/>
              <a:t>0x80000000</a:t>
            </a:r>
            <a:r>
              <a:rPr lang="zh-CN" altLang="en-US" dirty="0"/>
              <a:t>（</a:t>
            </a:r>
            <a:r>
              <a:rPr lang="en-US" altLang="zh-CN" dirty="0" err="1"/>
              <a:t>Integer.MIN_VALUE</a:t>
            </a:r>
            <a:r>
              <a:rPr lang="zh-CN" altLang="en-US" dirty="0"/>
              <a:t>），且少于或等于</a:t>
            </a:r>
            <a:r>
              <a:rPr lang="en-US" altLang="zh-CN" dirty="0"/>
              <a:t>0x7FFFFFFF</a:t>
            </a:r>
            <a:r>
              <a:rPr lang="zh-CN" altLang="en-US" dirty="0"/>
              <a:t>（</a:t>
            </a:r>
            <a:r>
              <a:rPr lang="en-US" altLang="zh-CN" dirty="0" err="1"/>
              <a:t>Integer.MAX_VALUE</a:t>
            </a:r>
            <a:r>
              <a:rPr lang="zh-CN" altLang="en-US" dirty="0"/>
              <a:t>）的时候，使用</a:t>
            </a:r>
            <a:r>
              <a:rPr lang="en-US" altLang="zh-CN" dirty="0"/>
              <a:t>4</a:t>
            </a:r>
            <a:r>
              <a:rPr lang="zh-CN" altLang="en-US" dirty="0"/>
              <a:t>个字节存储</a:t>
            </a:r>
            <a:r>
              <a:rPr lang="zh-CN" altLang="en-US" dirty="0" smtClean="0"/>
              <a:t>。</a:t>
            </a:r>
            <a:endParaRPr lang="en-US" altLang="zh-CN" dirty="0" smtClean="0"/>
          </a:p>
          <a:p>
            <a:pPr marL="285750" indent="-285750">
              <a:buFont typeface="Wingdings" panose="05000000000000000000" pitchFamily="2" charset="2"/>
              <a:buChar char="l"/>
            </a:pPr>
            <a:r>
              <a:rPr lang="zh-CN" altLang="en-US" sz="2400" dirty="0" smtClean="0"/>
              <a:t>八字节</a:t>
            </a:r>
            <a:endParaRPr lang="en-US" altLang="zh-CN" sz="2400" dirty="0" smtClean="0"/>
          </a:p>
          <a:p>
            <a:r>
              <a:rPr lang="zh-CN" altLang="en-US" dirty="0" smtClean="0"/>
              <a:t>当</a:t>
            </a:r>
            <a:r>
              <a:rPr lang="en-US" altLang="zh-CN" dirty="0" err="1"/>
              <a:t>DataPoint</a:t>
            </a:r>
            <a:r>
              <a:rPr lang="en-US" altLang="zh-CN" dirty="0"/>
              <a:t> Value</a:t>
            </a:r>
            <a:r>
              <a:rPr lang="zh-CN" altLang="en-US" dirty="0"/>
              <a:t>为</a:t>
            </a:r>
            <a:r>
              <a:rPr lang="en-US" altLang="zh-CN" dirty="0"/>
              <a:t>long</a:t>
            </a:r>
            <a:r>
              <a:rPr lang="zh-CN" altLang="en-US" dirty="0"/>
              <a:t>型，且不是上面三种类型的时候，使用</a:t>
            </a:r>
            <a:r>
              <a:rPr lang="en-US" altLang="zh-CN" dirty="0"/>
              <a:t>8</a:t>
            </a:r>
            <a:r>
              <a:rPr lang="zh-CN" altLang="en-US" dirty="0"/>
              <a:t>个字节存储。当</a:t>
            </a:r>
            <a:r>
              <a:rPr lang="en-US" altLang="zh-CN" dirty="0" err="1"/>
              <a:t>DataPoint</a:t>
            </a:r>
            <a:r>
              <a:rPr lang="en-US" altLang="zh-CN" dirty="0"/>
              <a:t> Value</a:t>
            </a:r>
            <a:r>
              <a:rPr lang="zh-CN" altLang="en-US" dirty="0"/>
              <a:t>为</a:t>
            </a:r>
            <a:r>
              <a:rPr lang="en-US" altLang="zh-CN" dirty="0"/>
              <a:t>float</a:t>
            </a:r>
            <a:r>
              <a:rPr lang="zh-CN" altLang="en-US" dirty="0"/>
              <a:t>型的时候，使用</a:t>
            </a:r>
            <a:r>
              <a:rPr lang="en-US" altLang="zh-CN" dirty="0"/>
              <a:t>8</a:t>
            </a:r>
            <a:r>
              <a:rPr lang="zh-CN" altLang="en-US" dirty="0"/>
              <a:t>个字节表示。</a:t>
            </a:r>
          </a:p>
        </p:txBody>
      </p:sp>
    </p:spTree>
    <p:extLst>
      <p:ext uri="{BB962C8B-B14F-4D97-AF65-F5344CB8AC3E}">
        <p14:creationId xmlns:p14="http://schemas.microsoft.com/office/powerpoint/2010/main" val="1751223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OpenTSDB</a:t>
            </a:r>
            <a:r>
              <a:rPr lang="zh-CN" altLang="en-US" dirty="0" smtClean="0"/>
              <a:t>架构</a:t>
            </a:r>
            <a:endParaRPr lang="zh-CN" altLang="en-US" dirty="0"/>
          </a:p>
        </p:txBody>
      </p:sp>
      <p:pic>
        <p:nvPicPr>
          <p:cNvPr id="14338" name="Picture 2" descr="OpenTSDB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900" y="1809975"/>
            <a:ext cx="6537838" cy="417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52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写流程</a:t>
            </a:r>
            <a:r>
              <a:rPr lang="en-US" altLang="zh-CN" dirty="0" smtClean="0"/>
              <a:t>-HTTP</a:t>
            </a:r>
            <a:endParaRPr lang="zh-CN" altLang="en-US" dirty="0"/>
          </a:p>
        </p:txBody>
      </p:sp>
      <p:sp>
        <p:nvSpPr>
          <p:cNvPr id="4" name="矩形 3"/>
          <p:cNvSpPr/>
          <p:nvPr/>
        </p:nvSpPr>
        <p:spPr>
          <a:xfrm>
            <a:off x="521207" y="1296633"/>
            <a:ext cx="6532558" cy="369332"/>
          </a:xfrm>
          <a:prstGeom prst="rect">
            <a:avLst/>
          </a:prstGeom>
        </p:spPr>
        <p:txBody>
          <a:bodyPr wrap="none">
            <a:spAutoFit/>
          </a:bodyPr>
          <a:lstStyle/>
          <a:p>
            <a:r>
              <a:rPr lang="en-US" altLang="zh-CN" dirty="0" smtClean="0">
                <a:solidFill>
                  <a:srgbClr val="505050"/>
                </a:solidFill>
                <a:latin typeface="OpenSans"/>
              </a:rPr>
              <a:t>POST  http</a:t>
            </a:r>
            <a:r>
              <a:rPr lang="en-US" altLang="zh-CN" dirty="0">
                <a:solidFill>
                  <a:srgbClr val="505050"/>
                </a:solidFill>
                <a:latin typeface="OpenSans"/>
              </a:rPr>
              <a:t>://203.57.225.49:8053/api/put?summary&amp;details</a:t>
            </a:r>
            <a:endParaRPr lang="zh-CN" altLang="en-US" dirty="0"/>
          </a:p>
        </p:txBody>
      </p:sp>
      <p:sp>
        <p:nvSpPr>
          <p:cNvPr id="5" name="矩形 4"/>
          <p:cNvSpPr/>
          <p:nvPr/>
        </p:nvSpPr>
        <p:spPr>
          <a:xfrm>
            <a:off x="739486" y="1877921"/>
            <a:ext cx="4676576" cy="4801314"/>
          </a:xfrm>
          <a:prstGeom prst="rect">
            <a:avLst/>
          </a:prstGeom>
        </p:spPr>
        <p:txBody>
          <a:bodyPr wrap="square">
            <a:spAutoFit/>
          </a:bodyPr>
          <a:lstStyle/>
          <a:p>
            <a:r>
              <a:rPr lang="en-US" altLang="zh-CN" dirty="0"/>
              <a:t>[{</a:t>
            </a:r>
          </a:p>
          <a:p>
            <a:r>
              <a:rPr lang="en-US" altLang="zh-CN" dirty="0"/>
              <a:t>	"metric": "</a:t>
            </a:r>
            <a:r>
              <a:rPr lang="en-US" altLang="zh-CN" dirty="0" err="1"/>
              <a:t>web.sys.cpu.nice</a:t>
            </a:r>
            <a:r>
              <a:rPr lang="en-US" altLang="zh-CN" dirty="0"/>
              <a:t>",</a:t>
            </a:r>
          </a:p>
          <a:p>
            <a:r>
              <a:rPr lang="en-US" altLang="zh-CN" dirty="0"/>
              <a:t>	"timestamp": 1540015693,</a:t>
            </a:r>
          </a:p>
          <a:p>
            <a:r>
              <a:rPr lang="en-US" altLang="zh-CN" dirty="0"/>
              <a:t>	"value": 32,</a:t>
            </a:r>
          </a:p>
          <a:p>
            <a:r>
              <a:rPr lang="en-US" altLang="zh-CN" dirty="0"/>
              <a:t>	"tags": {</a:t>
            </a:r>
          </a:p>
          <a:p>
            <a:r>
              <a:rPr lang="en-US" altLang="zh-CN" dirty="0"/>
              <a:t>		"host": "web01",</a:t>
            </a:r>
          </a:p>
          <a:p>
            <a:r>
              <a:rPr lang="en-US" altLang="zh-CN" dirty="0"/>
              <a:t>		"dc": "</a:t>
            </a:r>
            <a:r>
              <a:rPr lang="en-US" altLang="zh-CN" dirty="0" err="1"/>
              <a:t>lga</a:t>
            </a:r>
            <a:r>
              <a:rPr lang="en-US" altLang="zh-CN" dirty="0"/>
              <a:t>"</a:t>
            </a:r>
          </a:p>
          <a:p>
            <a:r>
              <a:rPr lang="en-US" altLang="zh-CN" dirty="0"/>
              <a:t>	}</a:t>
            </a:r>
          </a:p>
          <a:p>
            <a:r>
              <a:rPr lang="en-US" altLang="zh-CN" dirty="0" smtClean="0"/>
              <a:t>},{</a:t>
            </a:r>
            <a:endParaRPr lang="en-US" altLang="zh-CN" dirty="0"/>
          </a:p>
          <a:p>
            <a:r>
              <a:rPr lang="en-US" altLang="zh-CN" dirty="0"/>
              <a:t>	"metric": "</a:t>
            </a:r>
            <a:r>
              <a:rPr lang="en-US" altLang="zh-CN" dirty="0" err="1"/>
              <a:t>db.sys.cpu.nice</a:t>
            </a:r>
            <a:r>
              <a:rPr lang="en-US" altLang="zh-CN" dirty="0"/>
              <a:t>",</a:t>
            </a:r>
          </a:p>
          <a:p>
            <a:r>
              <a:rPr lang="en-US" altLang="zh-CN" dirty="0"/>
              <a:t>	"timestamp": 1540008793,</a:t>
            </a:r>
          </a:p>
          <a:p>
            <a:r>
              <a:rPr lang="en-US" altLang="zh-CN" dirty="0"/>
              <a:t>	"value": 64,</a:t>
            </a:r>
          </a:p>
          <a:p>
            <a:r>
              <a:rPr lang="en-US" altLang="zh-CN" dirty="0"/>
              <a:t>	"tags": {</a:t>
            </a:r>
          </a:p>
          <a:p>
            <a:r>
              <a:rPr lang="en-US" altLang="zh-CN" dirty="0"/>
              <a:t>		"host": "web01",</a:t>
            </a:r>
          </a:p>
          <a:p>
            <a:r>
              <a:rPr lang="en-US" altLang="zh-CN" dirty="0"/>
              <a:t>		"dc": "</a:t>
            </a:r>
            <a:r>
              <a:rPr lang="en-US" altLang="zh-CN" dirty="0" err="1"/>
              <a:t>lga</a:t>
            </a:r>
            <a:r>
              <a:rPr lang="en-US" altLang="zh-CN" dirty="0"/>
              <a:t>"</a:t>
            </a:r>
          </a:p>
          <a:p>
            <a:r>
              <a:rPr lang="en-US" altLang="zh-CN" dirty="0"/>
              <a:t>	}</a:t>
            </a:r>
          </a:p>
          <a:p>
            <a:r>
              <a:rPr lang="en-US" altLang="zh-CN" dirty="0" smtClean="0"/>
              <a:t>}]</a:t>
            </a:r>
            <a:endParaRPr lang="zh-CN" altLang="en-US" dirty="0"/>
          </a:p>
        </p:txBody>
      </p:sp>
      <p:sp>
        <p:nvSpPr>
          <p:cNvPr id="7" name="矩形 6"/>
          <p:cNvSpPr/>
          <p:nvPr/>
        </p:nvSpPr>
        <p:spPr>
          <a:xfrm>
            <a:off x="7804026" y="1319331"/>
            <a:ext cx="3548602" cy="5293757"/>
          </a:xfrm>
          <a:prstGeom prst="rect">
            <a:avLst/>
          </a:prstGeom>
        </p:spPr>
        <p:txBody>
          <a:bodyPr wrap="square">
            <a:spAutoFit/>
          </a:bodyPr>
          <a:lstStyle/>
          <a:p>
            <a:pPr marL="285750" indent="-285750">
              <a:buFont typeface="Wingdings" panose="05000000000000000000" pitchFamily="2" charset="2"/>
              <a:buChar char="l"/>
            </a:pPr>
            <a:r>
              <a:rPr lang="zh-CN" altLang="en-US" sz="2400" dirty="0"/>
              <a:t>请求的</a:t>
            </a:r>
            <a:r>
              <a:rPr lang="zh-CN" altLang="en-US" sz="2400" dirty="0" smtClean="0"/>
              <a:t>解析和路由</a:t>
            </a:r>
            <a:endParaRPr lang="en-US" altLang="zh-CN" sz="2400" dirty="0" smtClean="0"/>
          </a:p>
          <a:p>
            <a:endParaRPr lang="en-US" altLang="zh-CN" sz="2400" dirty="0"/>
          </a:p>
          <a:p>
            <a:pPr marL="285750" indent="-285750">
              <a:buFont typeface="Wingdings" panose="05000000000000000000" pitchFamily="2" charset="2"/>
              <a:buChar char="l"/>
            </a:pPr>
            <a:r>
              <a:rPr lang="en-US" altLang="zh-CN" sz="2400" dirty="0" err="1"/>
              <a:t>RowKey</a:t>
            </a:r>
            <a:r>
              <a:rPr lang="zh-CN" altLang="en-US" sz="2400" dirty="0"/>
              <a:t>的</a:t>
            </a:r>
            <a:r>
              <a:rPr lang="zh-CN" altLang="en-US" sz="2400" dirty="0" smtClean="0"/>
              <a:t>生成</a:t>
            </a:r>
            <a:endParaRPr lang="en-US" altLang="zh-CN" sz="2400" dirty="0" smtClean="0"/>
          </a:p>
          <a:p>
            <a:pPr marL="285750" indent="-285750">
              <a:buFont typeface="Wingdings" panose="05000000000000000000" pitchFamily="2" charset="2"/>
              <a:buChar char="l"/>
            </a:pPr>
            <a:endParaRPr lang="en-US" altLang="zh-CN" sz="2400" dirty="0"/>
          </a:p>
          <a:p>
            <a:pPr marL="742950" lvl="1" indent="-285750">
              <a:buFont typeface="Wingdings" panose="05000000000000000000" pitchFamily="2" charset="2"/>
              <a:buChar char="ü"/>
            </a:pPr>
            <a:r>
              <a:rPr lang="zh-CN" altLang="en-US" sz="2000" dirty="0"/>
              <a:t>按需生成</a:t>
            </a:r>
            <a:r>
              <a:rPr lang="en-US" altLang="zh-CN" sz="2000" dirty="0"/>
              <a:t>UID</a:t>
            </a:r>
          </a:p>
          <a:p>
            <a:pPr marL="742950" lvl="1" indent="-285750">
              <a:buFont typeface="Wingdings" panose="05000000000000000000" pitchFamily="2" charset="2"/>
              <a:buChar char="ü"/>
            </a:pPr>
            <a:r>
              <a:rPr lang="zh-CN" altLang="en-US" sz="2000" dirty="0"/>
              <a:t>把所有的</a:t>
            </a:r>
            <a:r>
              <a:rPr lang="en-US" altLang="zh-CN" sz="2000" dirty="0" err="1"/>
              <a:t>tagk</a:t>
            </a:r>
            <a:r>
              <a:rPr lang="zh-CN" altLang="en-US" sz="2000" dirty="0"/>
              <a:t>的</a:t>
            </a:r>
            <a:r>
              <a:rPr lang="en-US" altLang="zh-CN" sz="2000" dirty="0" err="1"/>
              <a:t>uid</a:t>
            </a:r>
            <a:r>
              <a:rPr lang="zh-CN" altLang="en-US" sz="2000" dirty="0"/>
              <a:t>进行了二进制排序</a:t>
            </a:r>
            <a:endParaRPr lang="en-US" altLang="zh-CN" sz="2000" dirty="0"/>
          </a:p>
          <a:p>
            <a:pPr marL="742950" lvl="1" indent="-285750">
              <a:buFont typeface="Wingdings" panose="05000000000000000000" pitchFamily="2" charset="2"/>
              <a:buChar char="ü"/>
            </a:pPr>
            <a:r>
              <a:rPr lang="zh-CN" altLang="en-US" sz="2000" dirty="0"/>
              <a:t>按需计算</a:t>
            </a:r>
            <a:r>
              <a:rPr lang="en-US" altLang="zh-CN" sz="2000" dirty="0"/>
              <a:t>SALT</a:t>
            </a:r>
            <a:r>
              <a:rPr lang="zh-CN" altLang="en-US" sz="2000" dirty="0" smtClean="0"/>
              <a:t>值</a:t>
            </a:r>
            <a:endParaRPr lang="en-US" altLang="zh-CN" sz="2000" dirty="0" smtClean="0"/>
          </a:p>
          <a:p>
            <a:endParaRPr lang="en-US" altLang="zh-CN" sz="2400" dirty="0"/>
          </a:p>
          <a:p>
            <a:pPr marL="285750" indent="-285750">
              <a:buFont typeface="Wingdings" panose="05000000000000000000" pitchFamily="2" charset="2"/>
              <a:buChar char="l"/>
            </a:pPr>
            <a:r>
              <a:rPr lang="zh-CN" altLang="en-US" sz="2400" dirty="0"/>
              <a:t>生成</a:t>
            </a:r>
            <a:r>
              <a:rPr lang="en-US" altLang="zh-CN" sz="2400" dirty="0" smtClean="0"/>
              <a:t>Qualifier</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zh-CN" altLang="en-US" sz="2400" dirty="0"/>
              <a:t>写入数据</a:t>
            </a:r>
          </a:p>
          <a:p>
            <a:pPr marL="285750" indent="-285750">
              <a:buFont typeface="Wingdings" panose="05000000000000000000" pitchFamily="2" charset="2"/>
              <a:buChar char="l"/>
            </a:pPr>
            <a:endParaRPr lang="en-US" altLang="zh-CN" sz="2400" dirty="0" smtClean="0"/>
          </a:p>
          <a:p>
            <a:pPr marL="285750" indent="-285750">
              <a:buFont typeface="Wingdings" panose="05000000000000000000" pitchFamily="2" charset="2"/>
              <a:buChar char="l"/>
            </a:pPr>
            <a:r>
              <a:rPr lang="zh-CN" altLang="en-US" sz="2400" dirty="0" smtClean="0"/>
              <a:t>写入元数据</a:t>
            </a:r>
            <a:endParaRPr lang="zh-CN" altLang="en-US" dirty="0"/>
          </a:p>
          <a:p>
            <a:endParaRPr lang="zh-CN" altLang="en-US" dirty="0"/>
          </a:p>
        </p:txBody>
      </p:sp>
    </p:spTree>
    <p:extLst>
      <p:ext uri="{BB962C8B-B14F-4D97-AF65-F5344CB8AC3E}">
        <p14:creationId xmlns:p14="http://schemas.microsoft.com/office/powerpoint/2010/main" val="2430295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读流程</a:t>
            </a:r>
            <a:endParaRPr lang="zh-CN" altLang="en-US" dirty="0"/>
          </a:p>
        </p:txBody>
      </p:sp>
      <p:sp>
        <p:nvSpPr>
          <p:cNvPr id="7" name="矩形 6"/>
          <p:cNvSpPr/>
          <p:nvPr/>
        </p:nvSpPr>
        <p:spPr>
          <a:xfrm>
            <a:off x="521207" y="1273098"/>
            <a:ext cx="6096000" cy="5078313"/>
          </a:xfrm>
          <a:prstGeom prst="rect">
            <a:avLst/>
          </a:prstGeom>
        </p:spPr>
        <p:txBody>
          <a:bodyPr>
            <a:spAutoFit/>
          </a:bodyPr>
          <a:lstStyle/>
          <a:p>
            <a:r>
              <a:rPr lang="en-US" altLang="zh-CN" dirty="0"/>
              <a:t>{</a:t>
            </a:r>
          </a:p>
          <a:p>
            <a:r>
              <a:rPr lang="en-US" altLang="zh-CN" dirty="0"/>
              <a:t>      "start": "1455531250181",</a:t>
            </a:r>
          </a:p>
          <a:p>
            <a:r>
              <a:rPr lang="en-US" altLang="zh-CN" dirty="0"/>
              <a:t>      "end": null,</a:t>
            </a:r>
          </a:p>
          <a:p>
            <a:r>
              <a:rPr lang="en-US" altLang="zh-CN" dirty="0" smtClean="0"/>
              <a:t>"</a:t>
            </a:r>
            <a:r>
              <a:rPr lang="en-US" altLang="zh-CN" dirty="0"/>
              <a:t>queries": [{</a:t>
            </a:r>
          </a:p>
          <a:p>
            <a:r>
              <a:rPr lang="en-US" altLang="zh-CN" dirty="0"/>
              <a:t>              "aggregator": </a:t>
            </a:r>
            <a:r>
              <a:rPr lang="en-US" altLang="zh-CN" dirty="0" smtClean="0"/>
              <a:t>"sum</a:t>
            </a:r>
            <a:r>
              <a:rPr lang="en-US" altLang="zh-CN" dirty="0"/>
              <a:t>",</a:t>
            </a:r>
          </a:p>
          <a:p>
            <a:r>
              <a:rPr lang="en-US" altLang="zh-CN" dirty="0"/>
              <a:t>              "metric": "</a:t>
            </a:r>
            <a:r>
              <a:rPr lang="en-US" altLang="zh-CN" dirty="0" err="1"/>
              <a:t>tsd.connectionmgr.bytes.written</a:t>
            </a:r>
            <a:r>
              <a:rPr lang="en-US" altLang="zh-CN" dirty="0"/>
              <a:t>",</a:t>
            </a:r>
          </a:p>
          <a:p>
            <a:pPr lvl="2"/>
            <a:r>
              <a:rPr lang="en-US" altLang="zh-CN" dirty="0" smtClean="0"/>
              <a:t>"</a:t>
            </a:r>
            <a:r>
              <a:rPr lang="en-US" altLang="zh-CN" dirty="0" err="1"/>
              <a:t>downsample</a:t>
            </a:r>
            <a:r>
              <a:rPr lang="en-US" altLang="zh-CN" dirty="0"/>
              <a:t>": "1m-avg</a:t>
            </a:r>
            <a:r>
              <a:rPr lang="en-US" altLang="zh-CN" dirty="0" smtClean="0"/>
              <a:t>",</a:t>
            </a:r>
          </a:p>
          <a:p>
            <a:pPr lvl="2"/>
            <a:r>
              <a:rPr lang="en-US" altLang="zh-CN" dirty="0" smtClean="0"/>
              <a:t>"</a:t>
            </a:r>
            <a:r>
              <a:rPr lang="en-US" altLang="zh-CN" dirty="0"/>
              <a:t>filters": [{</a:t>
            </a:r>
          </a:p>
          <a:p>
            <a:r>
              <a:rPr lang="en-US" altLang="zh-CN" dirty="0"/>
              <a:t>                      "</a:t>
            </a:r>
            <a:r>
              <a:rPr lang="en-US" altLang="zh-CN" dirty="0" err="1"/>
              <a:t>tagk</a:t>
            </a:r>
            <a:r>
              <a:rPr lang="en-US" altLang="zh-CN" dirty="0"/>
              <a:t>": "</a:t>
            </a:r>
            <a:r>
              <a:rPr lang="en-US" altLang="zh-CN" dirty="0" err="1"/>
              <a:t>colo</a:t>
            </a:r>
            <a:r>
              <a:rPr lang="en-US" altLang="zh-CN" dirty="0"/>
              <a:t>",</a:t>
            </a:r>
          </a:p>
          <a:p>
            <a:r>
              <a:rPr lang="en-US" altLang="zh-CN" dirty="0"/>
              <a:t>                      "filter": "*",</a:t>
            </a:r>
          </a:p>
          <a:p>
            <a:r>
              <a:rPr lang="en-US" altLang="zh-CN" dirty="0"/>
              <a:t>                      "</a:t>
            </a:r>
            <a:r>
              <a:rPr lang="en-US" altLang="zh-CN" dirty="0" err="1"/>
              <a:t>group_by</a:t>
            </a:r>
            <a:r>
              <a:rPr lang="en-US" altLang="zh-CN" dirty="0"/>
              <a:t>": true,</a:t>
            </a:r>
          </a:p>
          <a:p>
            <a:r>
              <a:rPr lang="en-US" altLang="zh-CN" dirty="0"/>
              <a:t>                      "type": "wildcard"</a:t>
            </a:r>
          </a:p>
          <a:p>
            <a:r>
              <a:rPr lang="en-US" altLang="zh-CN" dirty="0"/>
              <a:t>              }, {</a:t>
            </a:r>
          </a:p>
          <a:p>
            <a:r>
              <a:rPr lang="en-US" altLang="zh-CN" dirty="0"/>
              <a:t>                      "</a:t>
            </a:r>
            <a:r>
              <a:rPr lang="en-US" altLang="zh-CN" dirty="0" err="1"/>
              <a:t>tagk</a:t>
            </a:r>
            <a:r>
              <a:rPr lang="en-US" altLang="zh-CN" dirty="0"/>
              <a:t>": "</a:t>
            </a:r>
            <a:r>
              <a:rPr lang="en-US" altLang="zh-CN" dirty="0" err="1"/>
              <a:t>env</a:t>
            </a:r>
            <a:r>
              <a:rPr lang="en-US" altLang="zh-CN" dirty="0"/>
              <a:t>",</a:t>
            </a:r>
          </a:p>
          <a:p>
            <a:r>
              <a:rPr lang="en-US" altLang="zh-CN" dirty="0"/>
              <a:t>                      "filter": "prod",</a:t>
            </a:r>
          </a:p>
          <a:p>
            <a:r>
              <a:rPr lang="en-US" altLang="zh-CN" dirty="0"/>
              <a:t>                      "</a:t>
            </a:r>
            <a:r>
              <a:rPr lang="en-US" altLang="zh-CN" dirty="0" err="1"/>
              <a:t>group_by</a:t>
            </a:r>
            <a:r>
              <a:rPr lang="en-US" altLang="zh-CN" dirty="0"/>
              <a:t>": </a:t>
            </a:r>
            <a:r>
              <a:rPr lang="en-US" altLang="zh-CN" dirty="0" smtClean="0"/>
              <a:t>false,</a:t>
            </a:r>
            <a:endParaRPr lang="en-US" altLang="zh-CN" dirty="0"/>
          </a:p>
          <a:p>
            <a:r>
              <a:rPr lang="en-US" altLang="zh-CN" dirty="0"/>
              <a:t>                      "type": "</a:t>
            </a:r>
            <a:r>
              <a:rPr lang="en-US" altLang="zh-CN" dirty="0" err="1"/>
              <a:t>literal_or</a:t>
            </a:r>
            <a:r>
              <a:rPr lang="en-US" altLang="zh-CN" dirty="0"/>
              <a:t>"</a:t>
            </a:r>
          </a:p>
          <a:p>
            <a:r>
              <a:rPr lang="en-US" altLang="zh-CN" dirty="0"/>
              <a:t>              </a:t>
            </a:r>
            <a:endParaRPr lang="zh-CN" altLang="en-US" dirty="0"/>
          </a:p>
        </p:txBody>
      </p:sp>
      <p:sp>
        <p:nvSpPr>
          <p:cNvPr id="8" name="矩形 7"/>
          <p:cNvSpPr/>
          <p:nvPr/>
        </p:nvSpPr>
        <p:spPr>
          <a:xfrm>
            <a:off x="6617207" y="1287390"/>
            <a:ext cx="4608811" cy="3416320"/>
          </a:xfrm>
          <a:prstGeom prst="rect">
            <a:avLst/>
          </a:prstGeom>
        </p:spPr>
        <p:txBody>
          <a:bodyPr wrap="square">
            <a:spAutoFit/>
          </a:bodyPr>
          <a:lstStyle/>
          <a:p>
            <a:r>
              <a:rPr lang="en-US" altLang="zh-CN" dirty="0"/>
              <a:t>}, {</a:t>
            </a:r>
          </a:p>
          <a:p>
            <a:r>
              <a:rPr lang="en-US" altLang="zh-CN" dirty="0"/>
              <a:t>                      "</a:t>
            </a:r>
            <a:r>
              <a:rPr lang="en-US" altLang="zh-CN" dirty="0" err="1"/>
              <a:t>tagk</a:t>
            </a:r>
            <a:r>
              <a:rPr lang="en-US" altLang="zh-CN" dirty="0"/>
              <a:t>": "role",</a:t>
            </a:r>
          </a:p>
          <a:p>
            <a:r>
              <a:rPr lang="en-US" altLang="zh-CN" dirty="0"/>
              <a:t>                      "filter": "frontend",</a:t>
            </a:r>
          </a:p>
          <a:p>
            <a:r>
              <a:rPr lang="en-US" altLang="zh-CN" dirty="0"/>
              <a:t>                      "</a:t>
            </a:r>
            <a:r>
              <a:rPr lang="en-US" altLang="zh-CN" dirty="0" err="1"/>
              <a:t>group_by</a:t>
            </a:r>
            <a:r>
              <a:rPr lang="en-US" altLang="zh-CN" dirty="0"/>
              <a:t>": true,</a:t>
            </a:r>
          </a:p>
          <a:p>
            <a:r>
              <a:rPr lang="en-US" altLang="zh-CN" dirty="0"/>
              <a:t>                      "type": "</a:t>
            </a:r>
            <a:r>
              <a:rPr lang="en-US" altLang="zh-CN" dirty="0" err="1"/>
              <a:t>literal_or</a:t>
            </a:r>
            <a:r>
              <a:rPr lang="en-US" altLang="zh-CN" dirty="0"/>
              <a:t>"</a:t>
            </a:r>
          </a:p>
          <a:p>
            <a:r>
              <a:rPr lang="en-US" altLang="zh-CN" dirty="0"/>
              <a:t>              }],"tags": {</a:t>
            </a:r>
          </a:p>
          <a:p>
            <a:r>
              <a:rPr lang="en-US" altLang="zh-CN" dirty="0"/>
              <a:t>                      "role": "</a:t>
            </a:r>
            <a:r>
              <a:rPr lang="en-US" altLang="zh-CN" dirty="0" err="1"/>
              <a:t>literal_or</a:t>
            </a:r>
            <a:r>
              <a:rPr lang="en-US" altLang="zh-CN" dirty="0"/>
              <a:t>(frontend)",</a:t>
            </a:r>
          </a:p>
          <a:p>
            <a:r>
              <a:rPr lang="en-US" altLang="zh-CN" dirty="0"/>
              <a:t>                      "</a:t>
            </a:r>
            <a:r>
              <a:rPr lang="en-US" altLang="zh-CN" dirty="0" err="1"/>
              <a:t>env</a:t>
            </a:r>
            <a:r>
              <a:rPr lang="en-US" altLang="zh-CN" dirty="0"/>
              <a:t>": "</a:t>
            </a:r>
            <a:r>
              <a:rPr lang="en-US" altLang="zh-CN" dirty="0" err="1"/>
              <a:t>literal_or</a:t>
            </a:r>
            <a:r>
              <a:rPr lang="en-US" altLang="zh-CN" dirty="0"/>
              <a:t>(prod)",</a:t>
            </a:r>
          </a:p>
          <a:p>
            <a:r>
              <a:rPr lang="en-US" altLang="zh-CN" dirty="0"/>
              <a:t>                      "</a:t>
            </a:r>
            <a:r>
              <a:rPr lang="en-US" altLang="zh-CN" dirty="0" err="1"/>
              <a:t>colo</a:t>
            </a:r>
            <a:r>
              <a:rPr lang="en-US" altLang="zh-CN" dirty="0"/>
              <a:t>": "wildcard(*)"</a:t>
            </a:r>
          </a:p>
          <a:p>
            <a:r>
              <a:rPr lang="en-US" altLang="zh-CN" dirty="0"/>
              <a:t>              }</a:t>
            </a:r>
          </a:p>
          <a:p>
            <a:r>
              <a:rPr lang="en-US" altLang="zh-CN" dirty="0"/>
              <a:t>      }],</a:t>
            </a:r>
          </a:p>
          <a:p>
            <a:r>
              <a:rPr lang="en-US" altLang="zh-CN" dirty="0" smtClean="0"/>
              <a:t>}</a:t>
            </a:r>
            <a:endParaRPr lang="en-US" altLang="zh-CN" dirty="0"/>
          </a:p>
        </p:txBody>
      </p:sp>
      <p:sp>
        <p:nvSpPr>
          <p:cNvPr id="9" name="文本框 8"/>
          <p:cNvSpPr txBox="1"/>
          <p:nvPr/>
        </p:nvSpPr>
        <p:spPr>
          <a:xfrm>
            <a:off x="6065413" y="5151082"/>
            <a:ext cx="5712398" cy="1477328"/>
          </a:xfrm>
          <a:prstGeom prst="rect">
            <a:avLst/>
          </a:prstGeom>
          <a:noFill/>
        </p:spPr>
        <p:txBody>
          <a:bodyPr wrap="none" rtlCol="0">
            <a:spAutoFit/>
          </a:bodyPr>
          <a:lstStyle/>
          <a:p>
            <a:r>
              <a:rPr lang="en-US" altLang="zh-CN" dirty="0" smtClean="0"/>
              <a:t>Select sum(</a:t>
            </a:r>
            <a:r>
              <a:rPr lang="en-US" altLang="zh-CN" dirty="0" err="1" smtClean="0"/>
              <a:t>tsd.connectionmgr.bytes.written</a:t>
            </a:r>
            <a:r>
              <a:rPr lang="en-US" altLang="zh-CN" dirty="0" smtClean="0"/>
              <a:t>) from </a:t>
            </a:r>
            <a:r>
              <a:rPr lang="en-US" altLang="zh-CN" dirty="0" err="1" smtClean="0"/>
              <a:t>tsdb</a:t>
            </a:r>
            <a:endParaRPr lang="en-US" altLang="zh-CN" dirty="0" smtClean="0"/>
          </a:p>
          <a:p>
            <a:r>
              <a:rPr lang="en-US" altLang="zh-CN" dirty="0" smtClean="0"/>
              <a:t>Where </a:t>
            </a:r>
            <a:r>
              <a:rPr lang="en-US" altLang="zh-CN" dirty="0" err="1" smtClean="0"/>
              <a:t>start_time</a:t>
            </a:r>
            <a:r>
              <a:rPr lang="en-US" altLang="zh-CN" dirty="0" smtClean="0"/>
              <a:t> &gt;=</a:t>
            </a:r>
            <a:r>
              <a:rPr lang="en-US" altLang="zh-CN" dirty="0"/>
              <a:t> </a:t>
            </a:r>
            <a:r>
              <a:rPr lang="en-US" altLang="zh-CN" dirty="0" smtClean="0"/>
              <a:t>1455531250181 </a:t>
            </a:r>
          </a:p>
          <a:p>
            <a:r>
              <a:rPr lang="en-US" altLang="zh-CN" dirty="0"/>
              <a:t> </a:t>
            </a:r>
            <a:r>
              <a:rPr lang="en-US" altLang="zh-CN" dirty="0" smtClean="0"/>
              <a:t>and </a:t>
            </a:r>
            <a:r>
              <a:rPr lang="en-US" altLang="zh-CN" dirty="0" err="1" smtClean="0"/>
              <a:t>colo</a:t>
            </a:r>
            <a:r>
              <a:rPr lang="en-US" altLang="zh-CN" dirty="0" smtClean="0"/>
              <a:t>=* and </a:t>
            </a:r>
            <a:r>
              <a:rPr lang="en-US" altLang="zh-CN" dirty="0" err="1" smtClean="0"/>
              <a:t>env</a:t>
            </a:r>
            <a:r>
              <a:rPr lang="en-US" altLang="zh-CN" dirty="0" smtClean="0"/>
              <a:t>=prod and role=frontend</a:t>
            </a:r>
          </a:p>
          <a:p>
            <a:r>
              <a:rPr lang="en-US" altLang="zh-CN" dirty="0" smtClean="0"/>
              <a:t>Group by </a:t>
            </a:r>
            <a:r>
              <a:rPr lang="en-US" altLang="zh-CN" dirty="0" err="1" smtClean="0"/>
              <a:t>colo,role</a:t>
            </a:r>
            <a:endParaRPr lang="en-US" altLang="zh-CN" dirty="0" smtClean="0"/>
          </a:p>
          <a:p>
            <a:r>
              <a:rPr lang="en-US" altLang="zh-CN" dirty="0" err="1" smtClean="0"/>
              <a:t>Downsample</a:t>
            </a:r>
            <a:r>
              <a:rPr lang="en-US" altLang="zh-CN" dirty="0" smtClean="0"/>
              <a:t> by 1m-avg</a:t>
            </a:r>
            <a:endParaRPr lang="zh-CN" altLang="en-US" dirty="0"/>
          </a:p>
        </p:txBody>
      </p:sp>
    </p:spTree>
    <p:extLst>
      <p:ext uri="{BB962C8B-B14F-4D97-AF65-F5344CB8AC3E}">
        <p14:creationId xmlns:p14="http://schemas.microsoft.com/office/powerpoint/2010/main" val="3448151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r>
              <a:rPr lang="zh-CN" altLang="en-US" dirty="0">
                <a:cs typeface="Segoe UI Light" panose="020B0502040204020203" pitchFamily="34" charset="0"/>
              </a:rPr>
              <a:t>什么是时序数据</a:t>
            </a:r>
            <a:endParaRPr lang="zh-cn" dirty="0">
              <a:cs typeface="Segoe UI Light" panose="020B0502040204020203" pitchFamily="34" charset="0"/>
            </a:endParaRPr>
          </a:p>
        </p:txBody>
      </p:sp>
      <p:sp>
        <p:nvSpPr>
          <p:cNvPr id="38" name="内容占位符 17"/>
          <p:cNvSpPr txBox="1">
            <a:spLocks/>
          </p:cNvSpPr>
          <p:nvPr/>
        </p:nvSpPr>
        <p:spPr>
          <a:xfrm>
            <a:off x="1240971" y="1466805"/>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None/>
              <a:defRPr/>
            </a:pPr>
            <a:endParaRPr lang="zh-cn"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
        <p:nvSpPr>
          <p:cNvPr id="10" name="矩形 9"/>
          <p:cNvSpPr/>
          <p:nvPr/>
        </p:nvSpPr>
        <p:spPr>
          <a:xfrm>
            <a:off x="590264" y="1222332"/>
            <a:ext cx="11395409" cy="4192366"/>
          </a:xfrm>
          <a:prstGeom prst="rect">
            <a:avLst/>
          </a:prstGeom>
        </p:spPr>
        <p:txBody>
          <a:bodyPr wrap="square">
            <a:spAutoFit/>
          </a:bodyPr>
          <a:lstStyle/>
          <a:p>
            <a:pPr>
              <a:lnSpc>
                <a:spcPct val="150000"/>
              </a:lnSpc>
            </a:pPr>
            <a:r>
              <a:rPr lang="en-US" altLang="zh-CN" sz="2000" dirty="0"/>
              <a:t>Wiki</a:t>
            </a:r>
            <a:r>
              <a:rPr lang="zh-CN" altLang="en-US" sz="2000" dirty="0"/>
              <a:t>中关于”时间序列（</a:t>
            </a:r>
            <a:r>
              <a:rPr lang="en-US" altLang="zh-CN" sz="2000" dirty="0"/>
              <a:t>Time Series</a:t>
            </a:r>
            <a:r>
              <a:rPr lang="zh-CN" altLang="en-US" sz="2000" dirty="0"/>
              <a:t>）“的定义</a:t>
            </a:r>
            <a:r>
              <a:rPr lang="zh-CN" altLang="en-US" sz="2000" dirty="0" smtClean="0"/>
              <a:t>：</a:t>
            </a:r>
            <a:endParaRPr lang="en-US" altLang="zh-CN" sz="2000" dirty="0" smtClean="0"/>
          </a:p>
          <a:p>
            <a:pPr>
              <a:lnSpc>
                <a:spcPct val="150000"/>
              </a:lnSpc>
            </a:pPr>
            <a:r>
              <a:rPr lang="zh-CN" altLang="en-US" sz="2000" dirty="0" smtClean="0"/>
              <a:t> </a:t>
            </a:r>
            <a:r>
              <a:rPr lang="zh-CN" altLang="en-US" sz="2000" dirty="0"/>
              <a:t>时间序列（</a:t>
            </a:r>
            <a:r>
              <a:rPr lang="en-US" altLang="zh-CN" sz="2000" dirty="0"/>
              <a:t>Time Series</a:t>
            </a:r>
            <a:r>
              <a:rPr lang="zh-CN" altLang="en-US" sz="2000" dirty="0"/>
              <a:t>）是一组按照时间发生先后顺序进行排列的</a:t>
            </a:r>
            <a:r>
              <a:rPr lang="zh-CN" altLang="en-US" sz="2000" dirty="0">
                <a:solidFill>
                  <a:srgbClr val="FF0000"/>
                </a:solidFill>
              </a:rPr>
              <a:t>数据点</a:t>
            </a:r>
            <a:r>
              <a:rPr lang="zh-CN" altLang="en-US" sz="2000" dirty="0"/>
              <a:t>序列，通常一组时间序列的时间间隔为一恒定值（如</a:t>
            </a:r>
            <a:r>
              <a:rPr lang="en-US" altLang="zh-CN" sz="2000" dirty="0"/>
              <a:t>1</a:t>
            </a:r>
            <a:r>
              <a:rPr lang="zh-CN" altLang="en-US" sz="2000" dirty="0"/>
              <a:t>秒，</a:t>
            </a:r>
            <a:r>
              <a:rPr lang="en-US" altLang="zh-CN" sz="2000" dirty="0"/>
              <a:t>5</a:t>
            </a:r>
            <a:r>
              <a:rPr lang="zh-CN" altLang="en-US" sz="2000" dirty="0"/>
              <a:t>分钟，</a:t>
            </a:r>
            <a:r>
              <a:rPr lang="en-US" altLang="zh-CN" sz="2000" dirty="0"/>
              <a:t>1</a:t>
            </a:r>
            <a:r>
              <a:rPr lang="zh-CN" altLang="en-US" sz="2000" dirty="0"/>
              <a:t>小时等）。 时间序列数据可被简称为时序数据。实时监控系统所收集的监控指标数据，通常就是时序数据 </a:t>
            </a:r>
            <a:r>
              <a:rPr lang="zh-CN" altLang="en-US" sz="2000" dirty="0" smtClean="0"/>
              <a:t>。</a:t>
            </a:r>
            <a:endParaRPr lang="en-US" altLang="zh-CN" sz="2000" dirty="0" smtClean="0"/>
          </a:p>
          <a:p>
            <a:pPr>
              <a:lnSpc>
                <a:spcPct val="150000"/>
              </a:lnSpc>
            </a:pPr>
            <a:r>
              <a:rPr lang="zh-CN" altLang="en-US" sz="2000" dirty="0" smtClean="0"/>
              <a:t>时序</a:t>
            </a:r>
            <a:r>
              <a:rPr lang="zh-CN" altLang="en-US" sz="2000" dirty="0"/>
              <a:t>数据具有如下特点： </a:t>
            </a:r>
            <a:endParaRPr lang="en-US" altLang="zh-CN" sz="2000" dirty="0" smtClean="0"/>
          </a:p>
          <a:p>
            <a:pPr marL="285750" indent="-285750">
              <a:lnSpc>
                <a:spcPct val="150000"/>
              </a:lnSpc>
              <a:buFontTx/>
              <a:buChar char="-"/>
            </a:pPr>
            <a:r>
              <a:rPr lang="zh-CN" altLang="en-US" sz="2000" dirty="0" smtClean="0"/>
              <a:t> 每</a:t>
            </a:r>
            <a:r>
              <a:rPr lang="zh-CN" altLang="en-US" sz="2000" dirty="0"/>
              <a:t>一个时间序列通常为某一固定类型的数值 </a:t>
            </a:r>
            <a:endParaRPr lang="en-US" altLang="zh-CN" sz="2000" dirty="0" smtClean="0"/>
          </a:p>
          <a:p>
            <a:pPr marL="285750" indent="-285750">
              <a:lnSpc>
                <a:spcPct val="150000"/>
              </a:lnSpc>
              <a:buFontTx/>
              <a:buChar char="-"/>
            </a:pPr>
            <a:r>
              <a:rPr lang="en-US" altLang="zh-CN" sz="2000" dirty="0" smtClean="0"/>
              <a:t> </a:t>
            </a:r>
            <a:r>
              <a:rPr lang="zh-CN" altLang="en-US" sz="2000" dirty="0"/>
              <a:t>数据按一定的时间间隔持续产生，每条数据拥有自己的</a:t>
            </a:r>
            <a:r>
              <a:rPr lang="zh-CN" altLang="en-US" sz="2000" dirty="0">
                <a:solidFill>
                  <a:srgbClr val="FF0000"/>
                </a:solidFill>
              </a:rPr>
              <a:t>时间戳</a:t>
            </a:r>
            <a:r>
              <a:rPr lang="zh-CN" altLang="en-US" sz="2000" dirty="0"/>
              <a:t>信息 </a:t>
            </a:r>
            <a:endParaRPr lang="en-US" altLang="zh-CN" sz="2000" dirty="0" smtClean="0"/>
          </a:p>
          <a:p>
            <a:pPr marL="285750" indent="-285750">
              <a:lnSpc>
                <a:spcPct val="150000"/>
              </a:lnSpc>
              <a:buFontTx/>
              <a:buChar char="-"/>
            </a:pPr>
            <a:r>
              <a:rPr lang="zh-CN" altLang="en-US" sz="2000" dirty="0" smtClean="0"/>
              <a:t>通常</a:t>
            </a:r>
            <a:r>
              <a:rPr lang="zh-CN" altLang="en-US" sz="2000" dirty="0"/>
              <a:t>只会不断的写入新的数据，几乎不会有更新、删除的场景 </a:t>
            </a:r>
            <a:endParaRPr lang="en-US" altLang="zh-CN" sz="2000" dirty="0" smtClean="0"/>
          </a:p>
          <a:p>
            <a:pPr marL="285750" indent="-285750">
              <a:lnSpc>
                <a:spcPct val="150000"/>
              </a:lnSpc>
              <a:buFontTx/>
              <a:buChar char="-"/>
            </a:pPr>
            <a:r>
              <a:rPr lang="zh-CN" altLang="en-US" sz="2000" dirty="0" smtClean="0"/>
              <a:t>在</a:t>
            </a:r>
            <a:r>
              <a:rPr lang="zh-CN" altLang="en-US" sz="2000" dirty="0"/>
              <a:t>读取上，也往往倾向于读取最近写入的数据。</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读流程</a:t>
            </a:r>
            <a:endParaRPr lang="zh-CN" altLang="en-US" dirty="0"/>
          </a:p>
        </p:txBody>
      </p:sp>
      <p:sp>
        <p:nvSpPr>
          <p:cNvPr id="4" name="矩形 3"/>
          <p:cNvSpPr/>
          <p:nvPr/>
        </p:nvSpPr>
        <p:spPr>
          <a:xfrm>
            <a:off x="521206" y="1502118"/>
            <a:ext cx="10451593" cy="563231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400" dirty="0"/>
              <a:t>遍历每个子查询，启动查询解析工作，把</a:t>
            </a:r>
            <a:r>
              <a:rPr lang="en-US" altLang="zh-CN" sz="2400" dirty="0" err="1"/>
              <a:t>TsSubquery</a:t>
            </a:r>
            <a:r>
              <a:rPr lang="zh-CN" altLang="en-US" sz="2400" dirty="0"/>
              <a:t>转换为</a:t>
            </a:r>
            <a:r>
              <a:rPr lang="en-US" altLang="zh-CN" sz="2400" dirty="0" err="1"/>
              <a:t>TsdbQuery</a:t>
            </a:r>
            <a:r>
              <a:rPr lang="zh-CN" altLang="en-US" sz="2400" dirty="0"/>
              <a:t>，把解析完毕后的子查询数组作为返回</a:t>
            </a:r>
            <a:r>
              <a:rPr lang="zh-CN" altLang="en-US" sz="2400" dirty="0" smtClean="0"/>
              <a:t>对象，可以有多个查询；</a:t>
            </a:r>
            <a:endParaRPr lang="en-US" altLang="zh-CN" sz="2400" dirty="0" smtClean="0"/>
          </a:p>
          <a:p>
            <a:pPr marL="285750" indent="-285750">
              <a:lnSpc>
                <a:spcPct val="150000"/>
              </a:lnSpc>
              <a:buFont typeface="Wingdings" panose="05000000000000000000" pitchFamily="2" charset="2"/>
              <a:buChar char="l"/>
            </a:pPr>
            <a:r>
              <a:rPr lang="zh-CN" altLang="en-US" sz="2400" dirty="0" smtClean="0"/>
              <a:t>主要</a:t>
            </a:r>
            <a:r>
              <a:rPr lang="zh-CN" altLang="en-US" sz="2400" dirty="0"/>
              <a:t>是度量和过滤器名称和值到二进制编码的</a:t>
            </a:r>
            <a:r>
              <a:rPr lang="zh-CN" altLang="en-US" sz="2400" dirty="0" smtClean="0"/>
              <a:t>查询</a:t>
            </a:r>
            <a:r>
              <a:rPr lang="zh-CN" altLang="en-US" sz="2400" dirty="0"/>
              <a:t>；</a:t>
            </a:r>
            <a:r>
              <a:rPr lang="en-US" altLang="zh-CN" sz="2400" dirty="0" err="1" smtClean="0"/>
              <a:t>Tagk</a:t>
            </a:r>
            <a:r>
              <a:rPr lang="zh-CN" altLang="en-US" sz="2400" dirty="0"/>
              <a:t>的编码</a:t>
            </a:r>
            <a:r>
              <a:rPr lang="zh-CN" altLang="en-US" sz="2400" dirty="0" smtClean="0"/>
              <a:t>查询主要是为了数据的过滤：</a:t>
            </a:r>
            <a:endParaRPr lang="en-US" altLang="zh-CN" sz="2400" dirty="0" smtClean="0"/>
          </a:p>
          <a:p>
            <a:pPr marL="800100" lvl="1" indent="-342900">
              <a:lnSpc>
                <a:spcPct val="150000"/>
              </a:lnSpc>
              <a:buFont typeface="Wingdings" panose="05000000000000000000" pitchFamily="2" charset="2"/>
              <a:buChar char="u"/>
            </a:pPr>
            <a:r>
              <a:rPr lang="en-US" altLang="zh-CN" sz="2400" dirty="0"/>
              <a:t>	</a:t>
            </a:r>
            <a:r>
              <a:rPr lang="zh-CN" altLang="en-US" sz="2400" dirty="0" smtClean="0"/>
              <a:t>过滤</a:t>
            </a:r>
            <a:r>
              <a:rPr lang="en-US" altLang="zh-CN" sz="2400" dirty="0" err="1" smtClean="0"/>
              <a:t>tagk</a:t>
            </a:r>
            <a:endParaRPr lang="en-US" altLang="zh-CN" sz="2400" dirty="0" smtClean="0"/>
          </a:p>
          <a:p>
            <a:pPr marL="800100" lvl="1" indent="-342900">
              <a:lnSpc>
                <a:spcPct val="150000"/>
              </a:lnSpc>
              <a:buFont typeface="Wingdings" panose="05000000000000000000" pitchFamily="2" charset="2"/>
              <a:buChar char="u"/>
            </a:pPr>
            <a:r>
              <a:rPr lang="zh-CN" altLang="en-US" sz="2400" dirty="0" smtClean="0"/>
              <a:t>  过滤值</a:t>
            </a:r>
            <a:endParaRPr lang="en-US" altLang="zh-CN" sz="2400" dirty="0" smtClean="0"/>
          </a:p>
          <a:p>
            <a:pPr marL="285750" indent="-285750">
              <a:lnSpc>
                <a:spcPct val="150000"/>
              </a:lnSpc>
              <a:buFont typeface="Wingdings" panose="05000000000000000000" pitchFamily="2" charset="2"/>
              <a:buChar char="l"/>
            </a:pPr>
            <a:r>
              <a:rPr lang="zh-CN" altLang="en-US" sz="2400" dirty="0" smtClean="0"/>
              <a:t>生成</a:t>
            </a:r>
            <a:r>
              <a:rPr lang="en-US" altLang="zh-CN" sz="2400" dirty="0" smtClean="0"/>
              <a:t>Scanner</a:t>
            </a:r>
            <a:r>
              <a:rPr lang="zh-CN" altLang="en-US" sz="2400" dirty="0" smtClean="0"/>
              <a:t>，如果有</a:t>
            </a:r>
            <a:r>
              <a:rPr lang="en-US" altLang="zh-CN" sz="2400" dirty="0" smtClean="0"/>
              <a:t>Salt</a:t>
            </a:r>
            <a:r>
              <a:rPr lang="zh-CN" altLang="en-US" sz="2400" dirty="0" smtClean="0"/>
              <a:t>，生成多个，并行加载数据</a:t>
            </a:r>
            <a:endParaRPr lang="en-US" altLang="zh-CN" sz="2400" dirty="0" smtClean="0"/>
          </a:p>
          <a:p>
            <a:pPr marL="285750" indent="-285750">
              <a:lnSpc>
                <a:spcPct val="150000"/>
              </a:lnSpc>
              <a:buFont typeface="Wingdings" panose="05000000000000000000" pitchFamily="2" charset="2"/>
              <a:buChar char="l"/>
            </a:pPr>
            <a:r>
              <a:rPr lang="zh-CN" altLang="en-US" sz="2400" dirty="0" smtClean="0"/>
              <a:t>数据按照</a:t>
            </a:r>
            <a:r>
              <a:rPr lang="en-US" altLang="zh-CN" sz="2400" dirty="0" smtClean="0"/>
              <a:t>Cell-&gt;Row-&gt;Span-&gt;</a:t>
            </a:r>
            <a:r>
              <a:rPr lang="en-US" altLang="zh-CN" sz="2400" dirty="0" err="1" smtClean="0"/>
              <a:t>SpanGroup</a:t>
            </a:r>
            <a:r>
              <a:rPr lang="zh-CN" altLang="en-US" sz="2400" dirty="0" smtClean="0"/>
              <a:t>进行组织，组装层级</a:t>
            </a:r>
            <a:r>
              <a:rPr lang="en-US" altLang="zh-CN" sz="2400" dirty="0" smtClean="0"/>
              <a:t>Iterator</a:t>
            </a:r>
          </a:p>
          <a:p>
            <a:pPr marL="285750" indent="-285750">
              <a:lnSpc>
                <a:spcPct val="150000"/>
              </a:lnSpc>
              <a:buFont typeface="Wingdings" panose="05000000000000000000" pitchFamily="2" charset="2"/>
              <a:buChar char="l"/>
            </a:pPr>
            <a:r>
              <a:rPr lang="zh-CN" altLang="en-US" sz="2400" dirty="0" smtClean="0"/>
              <a:t>遍历最外层</a:t>
            </a:r>
            <a:r>
              <a:rPr lang="en-US" altLang="zh-CN" sz="2400" dirty="0" smtClean="0"/>
              <a:t>Iterator</a:t>
            </a:r>
            <a:r>
              <a:rPr lang="zh-CN" altLang="en-US" sz="2400" dirty="0" smtClean="0"/>
              <a:t>，生成</a:t>
            </a:r>
            <a:r>
              <a:rPr lang="en-US" altLang="zh-CN" sz="2400" dirty="0" err="1"/>
              <a:t>DataPoints</a:t>
            </a:r>
            <a:r>
              <a:rPr lang="en-US" altLang="zh-CN" sz="2400" dirty="0" smtClean="0"/>
              <a:t>[]</a:t>
            </a:r>
            <a:r>
              <a:rPr lang="zh-CN" altLang="en-US" sz="2400" dirty="0" smtClean="0"/>
              <a:t>数组，返回</a:t>
            </a:r>
            <a:r>
              <a:rPr lang="en-US" altLang="zh-CN" sz="2400" dirty="0" smtClean="0"/>
              <a:t>HTTP</a:t>
            </a:r>
            <a:r>
              <a:rPr lang="zh-CN" altLang="en-US" sz="2400" dirty="0" smtClean="0"/>
              <a:t>响应</a:t>
            </a:r>
            <a:endParaRPr lang="en-US" altLang="zh-CN" sz="2400" dirty="0" smtClean="0"/>
          </a:p>
          <a:p>
            <a:pPr>
              <a:lnSpc>
                <a:spcPct val="150000"/>
              </a:lnSpc>
            </a:pPr>
            <a:endParaRPr lang="en-US" altLang="zh-CN" sz="2400" dirty="0"/>
          </a:p>
        </p:txBody>
      </p:sp>
    </p:spTree>
    <p:extLst>
      <p:ext uri="{BB962C8B-B14F-4D97-AF65-F5344CB8AC3E}">
        <p14:creationId xmlns:p14="http://schemas.microsoft.com/office/powerpoint/2010/main" val="2841571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a:t>
            </a:r>
            <a:r>
              <a:rPr lang="zh-CN" altLang="en-US" dirty="0" smtClean="0"/>
              <a:t>流程</a:t>
            </a:r>
            <a:r>
              <a:rPr lang="en-US" altLang="zh-CN" dirty="0" smtClean="0"/>
              <a:t>-</a:t>
            </a:r>
            <a:r>
              <a:rPr lang="zh-CN" altLang="en-US" dirty="0" smtClean="0"/>
              <a:t>计算逻辑</a:t>
            </a:r>
            <a:endParaRPr lang="zh-CN" altLang="en-US" dirty="0"/>
          </a:p>
        </p:txBody>
      </p:sp>
      <p:pic>
        <p:nvPicPr>
          <p:cNvPr id="4" name="图片 3"/>
          <p:cNvPicPr>
            <a:picLocks noChangeAspect="1"/>
          </p:cNvPicPr>
          <p:nvPr/>
        </p:nvPicPr>
        <p:blipFill>
          <a:blip r:embed="rId2"/>
          <a:stretch>
            <a:fillRect/>
          </a:stretch>
        </p:blipFill>
        <p:spPr>
          <a:xfrm>
            <a:off x="938530" y="1682221"/>
            <a:ext cx="9387156" cy="5175779"/>
          </a:xfrm>
          <a:prstGeom prst="rect">
            <a:avLst/>
          </a:prstGeom>
        </p:spPr>
      </p:pic>
    </p:spTree>
    <p:extLst>
      <p:ext uri="{BB962C8B-B14F-4D97-AF65-F5344CB8AC3E}">
        <p14:creationId xmlns:p14="http://schemas.microsoft.com/office/powerpoint/2010/main" val="3199497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4" name="矩形 3"/>
          <p:cNvSpPr/>
          <p:nvPr/>
        </p:nvSpPr>
        <p:spPr>
          <a:xfrm>
            <a:off x="647817" y="2104850"/>
            <a:ext cx="5471630" cy="2308324"/>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每个时间点对应一个</a:t>
            </a:r>
            <a:r>
              <a:rPr lang="en-US" altLang="zh-CN" dirty="0" smtClean="0"/>
              <a:t>Cell</a:t>
            </a:r>
            <a:r>
              <a:rPr lang="zh-CN" altLang="en-US" dirty="0" smtClean="0"/>
              <a:t>，存储了</a:t>
            </a:r>
            <a:r>
              <a:rPr lang="en-US" altLang="zh-CN" dirty="0" err="1" smtClean="0"/>
              <a:t>RowKey</a:t>
            </a:r>
            <a:endParaRPr lang="en-US" altLang="zh-CN" dirty="0" smtClean="0"/>
          </a:p>
          <a:p>
            <a:pPr marL="285750" indent="-285750">
              <a:lnSpc>
                <a:spcPct val="200000"/>
              </a:lnSpc>
              <a:buFont typeface="Wingdings" panose="05000000000000000000" pitchFamily="2" charset="2"/>
              <a:buChar char="u"/>
            </a:pPr>
            <a:r>
              <a:rPr lang="zh-CN" altLang="en-US" dirty="0" smtClean="0"/>
              <a:t>为了节省存储空间，将一个小时的</a:t>
            </a:r>
            <a:r>
              <a:rPr lang="en-US" altLang="zh-CN" dirty="0" smtClean="0"/>
              <a:t>Cell</a:t>
            </a:r>
            <a:r>
              <a:rPr lang="zh-CN" altLang="en-US" dirty="0" smtClean="0"/>
              <a:t>压缩成一个</a:t>
            </a:r>
            <a:endParaRPr lang="en-US" altLang="zh-CN" dirty="0" smtClean="0"/>
          </a:p>
          <a:p>
            <a:pPr marL="285750" indent="-285750">
              <a:lnSpc>
                <a:spcPct val="200000"/>
              </a:lnSpc>
              <a:buFont typeface="Wingdings" panose="05000000000000000000" pitchFamily="2" charset="2"/>
              <a:buChar char="u"/>
            </a:pPr>
            <a:r>
              <a:rPr lang="zh-CN" altLang="en-US" dirty="0" smtClean="0"/>
              <a:t>写入数据时，记录哪些</a:t>
            </a:r>
            <a:r>
              <a:rPr lang="en-US" altLang="zh-CN" dirty="0" err="1" smtClean="0"/>
              <a:t>RowKey</a:t>
            </a:r>
            <a:r>
              <a:rPr lang="zh-CN" altLang="en-US" dirty="0" smtClean="0"/>
              <a:t>需要压缩</a:t>
            </a:r>
            <a:endParaRPr lang="en-US" altLang="zh-CN" dirty="0" smtClean="0"/>
          </a:p>
          <a:p>
            <a:pPr marL="285750" indent="-285750">
              <a:lnSpc>
                <a:spcPct val="200000"/>
              </a:lnSpc>
              <a:buFont typeface="Wingdings" panose="05000000000000000000" pitchFamily="2" charset="2"/>
              <a:buChar char="u"/>
            </a:pPr>
            <a:r>
              <a:rPr lang="zh-CN" altLang="en-US" dirty="0"/>
              <a:t>合并</a:t>
            </a:r>
            <a:r>
              <a:rPr lang="zh-CN" altLang="en-US" dirty="0" smtClean="0"/>
              <a:t>后，一个小时只有一个</a:t>
            </a:r>
            <a:r>
              <a:rPr lang="en-US" altLang="zh-CN" dirty="0" smtClean="0"/>
              <a:t>Cell</a:t>
            </a:r>
            <a:endParaRPr lang="zh-CN" altLang="en-US" dirty="0"/>
          </a:p>
        </p:txBody>
      </p:sp>
      <p:pic>
        <p:nvPicPr>
          <p:cNvPr id="5" name="图片 4"/>
          <p:cNvPicPr>
            <a:picLocks noChangeAspect="1"/>
          </p:cNvPicPr>
          <p:nvPr/>
        </p:nvPicPr>
        <p:blipFill>
          <a:blip r:embed="rId2"/>
          <a:stretch>
            <a:fillRect/>
          </a:stretch>
        </p:blipFill>
        <p:spPr>
          <a:xfrm>
            <a:off x="5833453" y="0"/>
            <a:ext cx="4787656" cy="6815245"/>
          </a:xfrm>
          <a:prstGeom prst="rect">
            <a:avLst/>
          </a:prstGeom>
        </p:spPr>
      </p:pic>
    </p:spTree>
    <p:extLst>
      <p:ext uri="{BB962C8B-B14F-4D97-AF65-F5344CB8AC3E}">
        <p14:creationId xmlns:p14="http://schemas.microsoft.com/office/powerpoint/2010/main" val="735042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优化总结：</a:t>
            </a:r>
            <a:endParaRPr lang="zh-CN" altLang="en-US" dirty="0"/>
          </a:p>
        </p:txBody>
      </p:sp>
      <p:sp>
        <p:nvSpPr>
          <p:cNvPr id="5" name="矩形 4"/>
          <p:cNvSpPr/>
          <p:nvPr/>
        </p:nvSpPr>
        <p:spPr>
          <a:xfrm>
            <a:off x="656492" y="1503292"/>
            <a:ext cx="3254326" cy="2031325"/>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优化一：缩短</a:t>
            </a:r>
            <a:r>
              <a:rPr lang="en-US" altLang="zh-CN" dirty="0"/>
              <a:t>row </a:t>
            </a:r>
            <a:r>
              <a:rPr lang="en-US" altLang="zh-CN" dirty="0" smtClean="0"/>
              <a:t>key</a:t>
            </a:r>
          </a:p>
          <a:p>
            <a:endParaRPr lang="en-US" altLang="zh-CN" dirty="0"/>
          </a:p>
          <a:p>
            <a:r>
              <a:rPr lang="zh-CN" altLang="en-US" dirty="0" smtClean="0"/>
              <a:t>存储优化</a:t>
            </a:r>
            <a:endParaRPr lang="en-US" altLang="zh-CN" dirty="0" smtClean="0"/>
          </a:p>
          <a:p>
            <a:endParaRPr lang="en-US" altLang="zh-CN" dirty="0"/>
          </a:p>
          <a:p>
            <a:pPr marL="285750" indent="-285750">
              <a:buFont typeface="Wingdings" panose="05000000000000000000" pitchFamily="2" charset="2"/>
              <a:buChar char="l"/>
            </a:pPr>
            <a:r>
              <a:rPr lang="zh-CN" altLang="en-US" dirty="0" smtClean="0"/>
              <a:t>为</a:t>
            </a:r>
            <a:r>
              <a:rPr lang="zh-CN" altLang="en-US" dirty="0"/>
              <a:t>每个</a:t>
            </a:r>
            <a:r>
              <a:rPr lang="en-US" altLang="zh-CN" dirty="0"/>
              <a:t>metric</a:t>
            </a:r>
            <a:r>
              <a:rPr lang="zh-CN" altLang="en-US" dirty="0"/>
              <a:t>、</a:t>
            </a:r>
            <a:r>
              <a:rPr lang="en-US" altLang="zh-CN" dirty="0"/>
              <a:t>tag key</a:t>
            </a:r>
            <a:r>
              <a:rPr lang="zh-CN" altLang="en-US" dirty="0"/>
              <a:t>和</a:t>
            </a:r>
            <a:r>
              <a:rPr lang="en-US" altLang="zh-CN" dirty="0"/>
              <a:t>tag value</a:t>
            </a:r>
            <a:r>
              <a:rPr lang="zh-CN" altLang="en-US" dirty="0"/>
              <a:t>都分配一个</a:t>
            </a:r>
            <a:r>
              <a:rPr lang="en-US" altLang="zh-CN" dirty="0"/>
              <a:t>UID</a:t>
            </a:r>
            <a:r>
              <a:rPr lang="zh-CN" altLang="en-US" dirty="0"/>
              <a:t>，</a:t>
            </a:r>
            <a:r>
              <a:rPr lang="en-US" altLang="zh-CN" dirty="0"/>
              <a:t>UID</a:t>
            </a:r>
            <a:r>
              <a:rPr lang="zh-CN" altLang="en-US" dirty="0"/>
              <a:t>为固定长度三个字节。</a:t>
            </a:r>
          </a:p>
        </p:txBody>
      </p:sp>
      <p:sp>
        <p:nvSpPr>
          <p:cNvPr id="6" name="矩形 5"/>
          <p:cNvSpPr/>
          <p:nvPr/>
        </p:nvSpPr>
        <p:spPr>
          <a:xfrm>
            <a:off x="4253130" y="1503292"/>
            <a:ext cx="3629465" cy="4524315"/>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优化二：减少</a:t>
            </a:r>
            <a:r>
              <a:rPr lang="en-US" altLang="zh-CN" dirty="0"/>
              <a:t>Key-Value</a:t>
            </a:r>
            <a:r>
              <a:rPr lang="zh-CN" altLang="en-US" dirty="0"/>
              <a:t>数</a:t>
            </a:r>
            <a:r>
              <a:rPr lang="zh-CN" altLang="en-US" dirty="0" smtClean="0"/>
              <a:t>优化</a:t>
            </a:r>
            <a:endParaRPr lang="en-US" altLang="zh-CN" dirty="0" smtClean="0"/>
          </a:p>
          <a:p>
            <a:endParaRPr lang="en-US" altLang="zh-CN" dirty="0" smtClean="0"/>
          </a:p>
          <a:p>
            <a:r>
              <a:rPr lang="zh-CN" altLang="en-US" dirty="0" smtClean="0"/>
              <a:t>存储优化</a:t>
            </a:r>
            <a:endParaRPr lang="en-US" altLang="zh-CN" dirty="0" smtClean="0"/>
          </a:p>
          <a:p>
            <a:endParaRPr lang="en-US" altLang="zh-CN" dirty="0"/>
          </a:p>
          <a:p>
            <a:r>
              <a:rPr lang="en-US" altLang="zh-CN" dirty="0" err="1" smtClean="0"/>
              <a:t>HBase</a:t>
            </a:r>
            <a:r>
              <a:rPr lang="zh-CN" altLang="en-US" dirty="0"/>
              <a:t>在底层存储结构中，每一列都会以</a:t>
            </a:r>
            <a:r>
              <a:rPr lang="en-US" altLang="zh-CN" dirty="0"/>
              <a:t>Key-Value</a:t>
            </a:r>
            <a:r>
              <a:rPr lang="zh-CN" altLang="en-US" dirty="0"/>
              <a:t>的形式存储，每一列都会包含一个</a:t>
            </a:r>
            <a:r>
              <a:rPr lang="en-US" altLang="zh-CN" dirty="0" err="1"/>
              <a:t>rowkey</a:t>
            </a:r>
            <a:r>
              <a:rPr lang="zh-CN" altLang="en-US" dirty="0"/>
              <a:t>。如果要进一步缩短存储量，那就得想办法减少</a:t>
            </a:r>
            <a:r>
              <a:rPr lang="en-US" altLang="zh-CN" dirty="0"/>
              <a:t>Key-Value</a:t>
            </a:r>
            <a:r>
              <a:rPr lang="zh-CN" altLang="en-US" dirty="0"/>
              <a:t>的个数</a:t>
            </a:r>
            <a:r>
              <a:rPr lang="zh-CN" altLang="en-US" dirty="0" smtClean="0"/>
              <a:t>。</a:t>
            </a:r>
            <a:endParaRPr lang="en-US" altLang="zh-CN" dirty="0" smtClean="0"/>
          </a:p>
          <a:p>
            <a:r>
              <a:rPr lang="en-US" altLang="zh-CN" dirty="0" err="1" smtClean="0"/>
              <a:t>OpenTSDB</a:t>
            </a:r>
            <a:r>
              <a:rPr lang="zh-CN" altLang="en-US" dirty="0"/>
              <a:t>分了几个步骤来减少</a:t>
            </a:r>
            <a:r>
              <a:rPr lang="en-US" altLang="zh-CN" dirty="0"/>
              <a:t>Key-Value</a:t>
            </a:r>
            <a:r>
              <a:rPr lang="zh-CN" altLang="en-US" dirty="0"/>
              <a:t>的个数</a:t>
            </a:r>
            <a:r>
              <a:rPr lang="zh-CN" altLang="en-US" dirty="0" smtClean="0"/>
              <a:t>：</a:t>
            </a:r>
            <a:endParaRPr lang="en-US" altLang="zh-CN" dirty="0" smtClean="0"/>
          </a:p>
          <a:p>
            <a:pPr marL="342900" indent="-342900">
              <a:buAutoNum type="arabicPeriod"/>
            </a:pPr>
            <a:r>
              <a:rPr lang="zh-CN" altLang="en-US" dirty="0" smtClean="0"/>
              <a:t>将</a:t>
            </a:r>
            <a:r>
              <a:rPr lang="zh-CN" altLang="en-US" dirty="0"/>
              <a:t>多行合并为一行，多行单列变为单行多</a:t>
            </a:r>
            <a:r>
              <a:rPr lang="zh-CN" altLang="en-US" dirty="0" smtClean="0"/>
              <a:t>列（一个小时的数据）。</a:t>
            </a:r>
            <a:endParaRPr lang="en-US" altLang="zh-CN" dirty="0" smtClean="0"/>
          </a:p>
          <a:p>
            <a:pPr marL="342900" indent="-342900">
              <a:buAutoNum type="arabicPeriod"/>
            </a:pPr>
            <a:r>
              <a:rPr lang="zh-CN" altLang="en-US" dirty="0" smtClean="0"/>
              <a:t>将</a:t>
            </a:r>
            <a:r>
              <a:rPr lang="zh-CN" altLang="en-US" dirty="0"/>
              <a:t>多列合并为一列，单行多列变为单行单列</a:t>
            </a:r>
            <a:r>
              <a:rPr lang="zh-CN" altLang="en-US" dirty="0" smtClean="0"/>
              <a:t>。（</a:t>
            </a:r>
            <a:r>
              <a:rPr lang="en-US" altLang="zh-CN" dirty="0" smtClean="0"/>
              <a:t>Compaction</a:t>
            </a:r>
            <a:r>
              <a:rPr lang="zh-CN" altLang="en-US" dirty="0" smtClean="0"/>
              <a:t>）</a:t>
            </a:r>
            <a:endParaRPr lang="zh-CN" altLang="en-US" dirty="0"/>
          </a:p>
        </p:txBody>
      </p:sp>
      <p:sp>
        <p:nvSpPr>
          <p:cNvPr id="7" name="矩形 6"/>
          <p:cNvSpPr/>
          <p:nvPr/>
        </p:nvSpPr>
        <p:spPr>
          <a:xfrm>
            <a:off x="8271803" y="1503292"/>
            <a:ext cx="3024555" cy="3693319"/>
          </a:xfrm>
          <a:prstGeom prst="rect">
            <a:avLst/>
          </a:prstGeom>
          <a:solidFill>
            <a:srgbClr val="F8CFB6"/>
          </a:solidFill>
        </p:spPr>
        <p:txBody>
          <a:bodyPr wrap="square">
            <a:spAutoFit/>
          </a:bodyPr>
          <a:lstStyle/>
          <a:p>
            <a:pPr marL="285750" indent="-285750">
              <a:buFont typeface="Wingdings" panose="05000000000000000000" pitchFamily="2" charset="2"/>
              <a:buChar char="p"/>
            </a:pPr>
            <a:r>
              <a:rPr lang="zh-CN" altLang="en-US" dirty="0"/>
              <a:t>优化三：并发写优化</a:t>
            </a:r>
            <a:r>
              <a:rPr lang="zh-CN" altLang="en-US" dirty="0" smtClean="0"/>
              <a:t>上面</a:t>
            </a:r>
            <a:endParaRPr lang="en-US" altLang="zh-CN" dirty="0" smtClean="0"/>
          </a:p>
          <a:p>
            <a:endParaRPr lang="en-US" altLang="zh-CN" dirty="0"/>
          </a:p>
          <a:p>
            <a:pPr marL="285750" indent="-285750">
              <a:buFont typeface="Wingdings" panose="05000000000000000000" pitchFamily="2" charset="2"/>
              <a:buChar char="l"/>
            </a:pPr>
            <a:r>
              <a:rPr lang="zh-CN" altLang="en-US" dirty="0" smtClean="0"/>
              <a:t>写</a:t>
            </a:r>
            <a:r>
              <a:rPr lang="zh-CN" altLang="en-US" dirty="0"/>
              <a:t>热点问题，当某一个</a:t>
            </a:r>
            <a:r>
              <a:rPr lang="en-US" altLang="zh-CN" dirty="0"/>
              <a:t>metric</a:t>
            </a:r>
            <a:r>
              <a:rPr lang="zh-CN" altLang="en-US" dirty="0"/>
              <a:t>下数据点很多时，则该</a:t>
            </a:r>
            <a:r>
              <a:rPr lang="en-US" altLang="zh-CN" dirty="0"/>
              <a:t>metric</a:t>
            </a:r>
            <a:r>
              <a:rPr lang="zh-CN" altLang="en-US" dirty="0"/>
              <a:t>很容易造成写入热点</a:t>
            </a:r>
            <a:r>
              <a:rPr lang="zh-CN" altLang="en-US" dirty="0" smtClean="0"/>
              <a:t>。</a:t>
            </a:r>
            <a:endParaRPr lang="en-US" altLang="zh-CN" dirty="0"/>
          </a:p>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r>
              <a:rPr lang="zh-CN" altLang="en-US" dirty="0" smtClean="0"/>
              <a:t>采取了</a:t>
            </a:r>
            <a:r>
              <a:rPr lang="en-US" altLang="zh-CN" dirty="0" smtClean="0"/>
              <a:t>SALT</a:t>
            </a:r>
            <a:r>
              <a:rPr lang="zh-CN" altLang="en-US" dirty="0" smtClean="0"/>
              <a:t>机制防止数据写热点</a:t>
            </a:r>
            <a:endParaRPr lang="en-US" altLang="zh-CN" dirty="0" smtClean="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smtClean="0"/>
              <a:t>降低了读取效率，但是采用了异步加载机制，可以同时加载</a:t>
            </a:r>
            <a:endParaRPr lang="en-US" altLang="zh-CN" dirty="0" err="1"/>
          </a:p>
        </p:txBody>
      </p:sp>
      <p:sp>
        <p:nvSpPr>
          <p:cNvPr id="9" name="矩形 8"/>
          <p:cNvSpPr/>
          <p:nvPr/>
        </p:nvSpPr>
        <p:spPr>
          <a:xfrm>
            <a:off x="633044" y="3949773"/>
            <a:ext cx="3254326" cy="2031325"/>
          </a:xfrm>
          <a:prstGeom prst="rect">
            <a:avLst/>
          </a:prstGeom>
          <a:solidFill>
            <a:schemeClr val="accent2">
              <a:lumMod val="40000"/>
              <a:lumOff val="60000"/>
            </a:schemeClr>
          </a:solidFill>
        </p:spPr>
        <p:txBody>
          <a:bodyPr wrap="square">
            <a:spAutoFit/>
          </a:bodyPr>
          <a:lstStyle/>
          <a:p>
            <a:pPr marL="285750" indent="-285750">
              <a:buFont typeface="Wingdings" panose="05000000000000000000" pitchFamily="2" charset="2"/>
              <a:buChar char="p"/>
            </a:pPr>
            <a:r>
              <a:rPr lang="zh-CN" altLang="en-US" dirty="0" smtClean="0"/>
              <a:t>优化四：计算懒加载</a:t>
            </a:r>
            <a:endParaRPr lang="en-US" altLang="zh-CN" dirty="0"/>
          </a:p>
          <a:p>
            <a:endParaRPr lang="en-US" altLang="zh-CN" dirty="0" smtClean="0"/>
          </a:p>
          <a:p>
            <a:r>
              <a:rPr lang="zh-CN" altLang="en-US" dirty="0" smtClean="0"/>
              <a:t>内存优化</a:t>
            </a:r>
            <a:endParaRPr lang="en-US" altLang="zh-CN" dirty="0" smtClean="0"/>
          </a:p>
          <a:p>
            <a:endParaRPr lang="en-US" altLang="zh-CN" dirty="0"/>
          </a:p>
          <a:p>
            <a:pPr marL="285750" indent="-285750">
              <a:buFont typeface="Wingdings" panose="05000000000000000000" pitchFamily="2" charset="2"/>
              <a:buChar char="l"/>
            </a:pPr>
            <a:r>
              <a:rPr lang="zh-CN" altLang="en-US" dirty="0" smtClean="0"/>
              <a:t>数据内存中只有最原始的数据，采用不同的</a:t>
            </a:r>
            <a:r>
              <a:rPr lang="en-US" altLang="zh-CN" dirty="0" smtClean="0"/>
              <a:t>Iterator</a:t>
            </a:r>
            <a:r>
              <a:rPr lang="zh-CN" altLang="en-US" dirty="0" smtClean="0"/>
              <a:t>达到不同的计算目的</a:t>
            </a:r>
            <a:endParaRPr lang="zh-CN" altLang="en-US" dirty="0"/>
          </a:p>
        </p:txBody>
      </p:sp>
    </p:spTree>
    <p:extLst>
      <p:ext uri="{BB962C8B-B14F-4D97-AF65-F5344CB8AC3E}">
        <p14:creationId xmlns:p14="http://schemas.microsoft.com/office/powerpoint/2010/main" val="1063460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39285" y="3108961"/>
            <a:ext cx="1877437" cy="1107996"/>
          </a:xfrm>
          <a:prstGeom prst="rect">
            <a:avLst/>
          </a:prstGeom>
          <a:noFill/>
        </p:spPr>
        <p:txBody>
          <a:bodyPr wrap="none" rtlCol="0">
            <a:spAutoFit/>
          </a:bodyPr>
          <a:lstStyle/>
          <a:p>
            <a:r>
              <a:rPr lang="zh-CN" altLang="en-US" sz="6600" dirty="0" smtClean="0"/>
              <a:t>谢谢</a:t>
            </a:r>
            <a:endParaRPr lang="zh-CN" altLang="en-US" sz="6600" dirty="0"/>
          </a:p>
        </p:txBody>
      </p:sp>
    </p:spTree>
    <p:extLst>
      <p:ext uri="{BB962C8B-B14F-4D97-AF65-F5344CB8AC3E}">
        <p14:creationId xmlns:p14="http://schemas.microsoft.com/office/powerpoint/2010/main" val="4102890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80862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49144" y="1338580"/>
            <a:ext cx="11395810" cy="4944654"/>
          </a:xfrm>
          <a:prstGeom prst="rect">
            <a:avLst/>
          </a:prstGeom>
        </p:spPr>
      </p:pic>
    </p:spTree>
    <p:extLst>
      <p:ext uri="{BB962C8B-B14F-4D97-AF65-F5344CB8AC3E}">
        <p14:creationId xmlns:p14="http://schemas.microsoft.com/office/powerpoint/2010/main" val="265321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Tables</a:t>
            </a:r>
            <a:endParaRPr lang="zh-CN" altLang="en-US" dirty="0"/>
          </a:p>
        </p:txBody>
      </p:sp>
      <p:pic>
        <p:nvPicPr>
          <p:cNvPr id="4" name="图片 3"/>
          <p:cNvPicPr>
            <a:picLocks noChangeAspect="1"/>
          </p:cNvPicPr>
          <p:nvPr/>
        </p:nvPicPr>
        <p:blipFill>
          <a:blip r:embed="rId2"/>
          <a:stretch>
            <a:fillRect/>
          </a:stretch>
        </p:blipFill>
        <p:spPr>
          <a:xfrm>
            <a:off x="521207" y="1278571"/>
            <a:ext cx="9163856" cy="5176438"/>
          </a:xfrm>
          <a:prstGeom prst="rect">
            <a:avLst/>
          </a:prstGeom>
        </p:spPr>
      </p:pic>
    </p:spTree>
    <p:extLst>
      <p:ext uri="{BB962C8B-B14F-4D97-AF65-F5344CB8AC3E}">
        <p14:creationId xmlns:p14="http://schemas.microsoft.com/office/powerpoint/2010/main" val="47992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元数据模型</a:t>
            </a:r>
          </a:p>
        </p:txBody>
      </p:sp>
      <p:sp>
        <p:nvSpPr>
          <p:cNvPr id="4" name="Rectangle 1"/>
          <p:cNvSpPr>
            <a:spLocks noChangeArrowheads="1"/>
          </p:cNvSpPr>
          <p:nvPr/>
        </p:nvSpPr>
        <p:spPr bwMode="auto">
          <a:xfrm>
            <a:off x="673607" y="4798725"/>
            <a:ext cx="111268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34495E"/>
                </a:solidFill>
                <a:effectLst/>
                <a:latin typeface="Arial" panose="020B0604020202020204" pitchFamily="34" charset="0"/>
                <a:ea typeface="Source Sans Pro"/>
              </a:rPr>
              <a:t>限制</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zh-CN"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 </a:t>
            </a:r>
            <a:r>
              <a:rPr kumimoji="0" lang="en-US" altLang="zh-CN" b="1" i="0" u="none" strike="noStrike" cap="none" normalizeH="0" baseline="0" dirty="0" err="1" smtClean="0">
                <a:ln>
                  <a:noFill/>
                </a:ln>
                <a:solidFill>
                  <a:srgbClr val="34495E"/>
                </a:solidFill>
                <a:effectLst/>
                <a:latin typeface="仿宋" panose="02010609060101010101" pitchFamily="49" charset="-122"/>
                <a:ea typeface="仿宋" panose="02010609060101010101" pitchFamily="49" charset="-122"/>
              </a:rPr>
              <a:t>Tagk</a:t>
            </a:r>
            <a:r>
              <a:rPr kumimoji="0" lang="en-US"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a:t>
            </a:r>
            <a:r>
              <a:rPr kumimoji="0" lang="en-US" altLang="zh-CN" b="1" i="0" u="none" strike="noStrike" cap="none" normalizeH="0" baseline="0" dirty="0" err="1" smtClean="0">
                <a:ln>
                  <a:noFill/>
                </a:ln>
                <a:solidFill>
                  <a:srgbClr val="34495E"/>
                </a:solidFill>
                <a:effectLst/>
                <a:latin typeface="仿宋" panose="02010609060101010101" pitchFamily="49" charset="-122"/>
                <a:ea typeface="仿宋" panose="02010609060101010101" pitchFamily="49" charset="-122"/>
              </a:rPr>
              <a:t>TagV</a:t>
            </a:r>
            <a:r>
              <a:rPr kumimoji="0" lang="zh-CN" altLang="en-US"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数据太多造成</a:t>
            </a:r>
            <a:r>
              <a:rPr kumimoji="0" lang="en-US" altLang="zh-CN" b="1" i="0" u="none" strike="noStrike" cap="none" normalizeH="0" baseline="0" dirty="0" err="1" smtClean="0">
                <a:ln>
                  <a:noFill/>
                </a:ln>
                <a:solidFill>
                  <a:srgbClr val="34495E"/>
                </a:solidFill>
                <a:effectLst/>
                <a:latin typeface="仿宋" panose="02010609060101010101" pitchFamily="49" charset="-122"/>
                <a:ea typeface="仿宋" panose="02010609060101010101" pitchFamily="49" charset="-122"/>
              </a:rPr>
              <a:t>RowKey</a:t>
            </a:r>
            <a:r>
              <a:rPr kumimoji="0" lang="zh-CN" altLang="en-US"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过长，官方建议最多</a:t>
            </a:r>
            <a:r>
              <a:rPr kumimoji="0" lang="en-US"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8</a:t>
            </a:r>
            <a:r>
              <a:rPr kumimoji="0" lang="zh-CN" altLang="en-US"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个；</a:t>
            </a:r>
            <a:endParaRPr kumimoji="0" lang="zh-CN" altLang="zh-CN"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5" name="Rectangle 1"/>
          <p:cNvSpPr>
            <a:spLocks noChangeArrowheads="1"/>
          </p:cNvSpPr>
          <p:nvPr/>
        </p:nvSpPr>
        <p:spPr bwMode="auto">
          <a:xfrm>
            <a:off x="673607" y="1589152"/>
            <a:ext cx="11126842"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好处：</a:t>
            </a:r>
            <a:endParaRPr kumimoji="0" lang="zh-CN" altLang="zh-CN" b="0" i="0" u="none" strike="noStrike" cap="none" normalizeH="0" baseline="0" dirty="0" smtClean="0">
              <a:ln>
                <a:noFill/>
              </a:ln>
              <a:solidFill>
                <a:schemeClr val="tx1"/>
              </a:solidFill>
              <a:effectLst/>
              <a:latin typeface="Arial" panose="020B0604020202020204" pitchFamily="34" charset="0"/>
            </a:endParaRPr>
          </a:p>
          <a:p>
            <a:pPr marL="342900" lvl="0" indent="-342900">
              <a:lnSpc>
                <a:spcPct val="150000"/>
              </a:lnSpc>
              <a:buFont typeface="+mj-lt"/>
              <a:buAutoNum type="alphaUcPeriod"/>
            </a:pPr>
            <a:r>
              <a:rPr kumimoji="0" lang="zh-CN"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 </a:t>
            </a:r>
            <a:r>
              <a:rPr lang="zh-CN" altLang="zh-CN" b="1" dirty="0">
                <a:solidFill>
                  <a:srgbClr val="34495E"/>
                </a:solidFill>
                <a:latin typeface="仿宋" panose="02010609060101010101" pitchFamily="49" charset="-122"/>
                <a:ea typeface="仿宋" panose="02010609060101010101" pitchFamily="49" charset="-122"/>
              </a:rPr>
              <a:t>a. </a:t>
            </a:r>
            <a:r>
              <a:rPr lang="en-US" altLang="zh-CN" b="1" dirty="0">
                <a:solidFill>
                  <a:srgbClr val="34495E"/>
                </a:solidFill>
                <a:latin typeface="仿宋" panose="02010609060101010101" pitchFamily="49" charset="-122"/>
                <a:ea typeface="仿宋" panose="02010609060101010101" pitchFamily="49" charset="-122"/>
              </a:rPr>
              <a:t>R</a:t>
            </a:r>
            <a:r>
              <a:rPr lang="zh-CN" altLang="zh-CN" b="1" dirty="0">
                <a:solidFill>
                  <a:srgbClr val="34495E"/>
                </a:solidFill>
                <a:latin typeface="仿宋" panose="02010609060101010101" pitchFamily="49" charset="-122"/>
                <a:ea typeface="仿宋" panose="02010609060101010101" pitchFamily="49" charset="-122"/>
              </a:rPr>
              <a:t>owkey的缩短</a:t>
            </a:r>
            <a:r>
              <a:rPr lang="zh-CN" altLang="zh-CN" b="1" dirty="0">
                <a:solidFill>
                  <a:srgbClr val="34495E"/>
                </a:solidFill>
                <a:latin typeface="仿宋" panose="02010609060101010101" pitchFamily="49" charset="-122"/>
                <a:ea typeface="仿宋" panose="02010609060101010101" pitchFamily="49" charset="-122"/>
              </a:rPr>
              <a:t>节省</a:t>
            </a:r>
            <a:r>
              <a:rPr lang="zh-CN" altLang="zh-CN" b="1" dirty="0" smtClean="0">
                <a:solidFill>
                  <a:srgbClr val="34495E"/>
                </a:solidFill>
                <a:latin typeface="仿宋" panose="02010609060101010101" pitchFamily="49" charset="-122"/>
                <a:ea typeface="仿宋" panose="02010609060101010101" pitchFamily="49" charset="-122"/>
              </a:rPr>
              <a:t>存储空间</a:t>
            </a:r>
            <a:endParaRPr lang="en-US" altLang="zh-CN" b="1" dirty="0">
              <a:solidFill>
                <a:srgbClr val="34495E"/>
              </a:solidFill>
              <a:latin typeface="仿宋" panose="02010609060101010101" pitchFamily="49" charset="-122"/>
              <a:ea typeface="仿宋" panose="02010609060101010101" pitchFamily="49" charset="-122"/>
            </a:endParaRPr>
          </a:p>
          <a:p>
            <a:pPr marL="342900" lvl="0" indent="-342900">
              <a:lnSpc>
                <a:spcPct val="150000"/>
              </a:lnSpc>
              <a:buFont typeface="+mj-lt"/>
              <a:buAutoNum type="alphaUcPeriod"/>
            </a:pPr>
            <a:r>
              <a:rPr kumimoji="0" lang="zh-CN"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提高查询效率：减少key匹配查找的时间</a:t>
            </a:r>
            <a:endParaRPr lang="en-US" altLang="zh-CN" b="1" dirty="0">
              <a:latin typeface="仿宋" panose="02010609060101010101" pitchFamily="49" charset="-122"/>
              <a:ea typeface="仿宋" panose="02010609060101010101" pitchFamily="49" charset="-122"/>
            </a:endParaRPr>
          </a:p>
          <a:p>
            <a:pPr marL="342900" lvl="0" indent="-342900">
              <a:lnSpc>
                <a:spcPct val="150000"/>
              </a:lnSpc>
              <a:buFont typeface="+mj-lt"/>
              <a:buAutoNum type="alphaUcPeriod"/>
            </a:pPr>
            <a:r>
              <a:rPr kumimoji="0" lang="zh-CN"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提高传输效率：节省了</a:t>
            </a:r>
            <a:r>
              <a:rPr lang="zh-CN" altLang="en-US" b="1" dirty="0" smtClean="0">
                <a:solidFill>
                  <a:srgbClr val="34495E"/>
                </a:solidFill>
                <a:latin typeface="仿宋" panose="02010609060101010101" pitchFamily="49" charset="-122"/>
                <a:ea typeface="仿宋" panose="02010609060101010101" pitchFamily="49" charset="-122"/>
              </a:rPr>
              <a:t>数据传输</a:t>
            </a:r>
            <a:r>
              <a:rPr kumimoji="0" lang="zh-CN"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的带宽，提高了数据写入和读取的速度。</a:t>
            </a:r>
            <a:endParaRPr lang="en-US" altLang="zh-CN" b="1" dirty="0">
              <a:latin typeface="仿宋" panose="02010609060101010101" pitchFamily="49" charset="-122"/>
              <a:ea typeface="仿宋" panose="02010609060101010101" pitchFamily="49" charset="-122"/>
            </a:endParaRPr>
          </a:p>
          <a:p>
            <a:pPr marL="342900" lvl="0" indent="-342900">
              <a:lnSpc>
                <a:spcPct val="150000"/>
              </a:lnSpc>
              <a:buFont typeface="+mj-lt"/>
              <a:buAutoNum type="alphaUcPeriod"/>
            </a:pPr>
            <a:r>
              <a:rPr kumimoji="0" lang="zh-CN" altLang="zh-CN" b="1" i="0" u="none" strike="noStrike" cap="none" normalizeH="0" baseline="0" dirty="0" smtClean="0">
                <a:ln>
                  <a:noFill/>
                </a:ln>
                <a:solidFill>
                  <a:srgbClr val="34495E"/>
                </a:solidFill>
                <a:effectLst/>
                <a:latin typeface="仿宋" panose="02010609060101010101" pitchFamily="49" charset="-122"/>
                <a:ea typeface="仿宋" panose="02010609060101010101" pitchFamily="49" charset="-122"/>
              </a:rPr>
              <a:t>缓解Java程序内存压力：Java程序，GC是老大难的问题，能节省内存的地方尽量节省。原先用String存储的metric name、tag key或tag value，现在均可以用3个字节的byte array替换，大大节省了内存占用。</a:t>
            </a:r>
            <a:endParaRPr kumimoji="0" lang="zh-CN" altLang="zh-CN" b="1"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61007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62666" y="1266760"/>
            <a:ext cx="11666667" cy="5876190"/>
          </a:xfrm>
          <a:prstGeom prst="rect">
            <a:avLst/>
          </a:prstGeom>
        </p:spPr>
      </p:pic>
    </p:spTree>
    <p:extLst>
      <p:ext uri="{BB962C8B-B14F-4D97-AF65-F5344CB8AC3E}">
        <p14:creationId xmlns:p14="http://schemas.microsoft.com/office/powerpoint/2010/main" val="301048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smtClean="0">
                <a:cs typeface="Segoe UI Light" panose="020B0502040204020203" pitchFamily="34" charset="0"/>
              </a:rPr>
              <a:t>相关概念</a:t>
            </a:r>
            <a:endParaRPr lang="zh-CN" altLang="en-US" dirty="0">
              <a:cs typeface="Segoe UI Light" panose="020B0502040204020203" pitchFamily="34" charset="0"/>
            </a:endParaRPr>
          </a:p>
        </p:txBody>
      </p:sp>
      <p:sp>
        <p:nvSpPr>
          <p:cNvPr id="11" name="矩形 10"/>
          <p:cNvSpPr/>
          <p:nvPr/>
        </p:nvSpPr>
        <p:spPr>
          <a:xfrm>
            <a:off x="658500" y="1507145"/>
            <a:ext cx="10384638" cy="5151538"/>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altLang="zh-CN" sz="2400" b="1" dirty="0"/>
              <a:t>TSDB </a:t>
            </a:r>
            <a:r>
              <a:rPr lang="zh-CN" altLang="en-US" dirty="0"/>
              <a:t>：</a:t>
            </a:r>
            <a:r>
              <a:rPr lang="en-US" altLang="zh-CN" dirty="0"/>
              <a:t>Time Series Database</a:t>
            </a:r>
            <a:r>
              <a:rPr lang="zh-CN" altLang="en-US" dirty="0"/>
              <a:t>，时序数据库，用于保存时间序列（按时间顺序变化）的海量数据</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smtClean="0"/>
              <a:t>度量</a:t>
            </a:r>
            <a:r>
              <a:rPr lang="zh-CN" altLang="en-US" sz="2400" dirty="0"/>
              <a:t>（</a:t>
            </a:r>
            <a:r>
              <a:rPr lang="en-US" altLang="zh-CN" sz="2400" dirty="0"/>
              <a:t>metric</a:t>
            </a:r>
            <a:r>
              <a:rPr lang="zh-CN" altLang="en-US" sz="2400" dirty="0"/>
              <a:t>）</a:t>
            </a:r>
            <a:r>
              <a:rPr lang="zh-CN" altLang="en-US" dirty="0"/>
              <a:t>：数据指标的类别，如发动机的温度、发动机转速</a:t>
            </a:r>
            <a:r>
              <a:rPr lang="zh-CN" altLang="en-US" dirty="0" smtClean="0"/>
              <a:t>、风速、系统负载值等。</a:t>
            </a:r>
            <a:endParaRPr lang="en-US" altLang="zh-CN" dirty="0" smtClean="0"/>
          </a:p>
          <a:p>
            <a:pPr marL="342900" indent="-342900">
              <a:lnSpc>
                <a:spcPct val="150000"/>
              </a:lnSpc>
              <a:buFont typeface="Wingdings" panose="05000000000000000000" pitchFamily="2" charset="2"/>
              <a:buChar char="ü"/>
            </a:pPr>
            <a:r>
              <a:rPr lang="zh-CN" altLang="en-US" sz="2400" dirty="0"/>
              <a:t>时间</a:t>
            </a:r>
            <a:r>
              <a:rPr lang="zh-CN" altLang="en-US" sz="2400" dirty="0"/>
              <a:t>戳（</a:t>
            </a:r>
            <a:r>
              <a:rPr lang="en-US" altLang="zh-CN" sz="2400" dirty="0"/>
              <a:t>timestamp</a:t>
            </a:r>
            <a:r>
              <a:rPr lang="zh-CN" altLang="en-US" sz="2400" dirty="0"/>
              <a:t>）</a:t>
            </a:r>
            <a:r>
              <a:rPr lang="zh-CN" altLang="en-US" dirty="0"/>
              <a:t>：数据产生的时间点</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数值</a:t>
            </a:r>
            <a:r>
              <a:rPr lang="zh-CN" altLang="en-US" sz="2400" dirty="0"/>
              <a:t>（</a:t>
            </a:r>
            <a:r>
              <a:rPr lang="en-US" altLang="zh-CN" sz="2400" dirty="0"/>
              <a:t>value</a:t>
            </a:r>
            <a:r>
              <a:rPr lang="zh-CN" altLang="en-US" sz="2400" dirty="0"/>
              <a:t>）</a:t>
            </a:r>
            <a:r>
              <a:rPr lang="zh-CN" altLang="en-US" dirty="0"/>
              <a:t>：度量对应的数值，如</a:t>
            </a:r>
            <a:r>
              <a:rPr lang="en-US" altLang="zh-CN" dirty="0"/>
              <a:t>56°C</a:t>
            </a:r>
            <a:r>
              <a:rPr lang="zh-CN" altLang="en-US" dirty="0"/>
              <a:t>、</a:t>
            </a:r>
            <a:r>
              <a:rPr lang="en-US" altLang="zh-CN" dirty="0"/>
              <a:t>1000r/s</a:t>
            </a:r>
            <a:r>
              <a:rPr lang="zh-CN" altLang="en-US" dirty="0"/>
              <a:t>等（实际中不带单位）</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标签</a:t>
            </a:r>
            <a:r>
              <a:rPr lang="zh-CN" altLang="en-US" sz="2400" dirty="0"/>
              <a:t>（</a:t>
            </a:r>
            <a:r>
              <a:rPr lang="en-US" altLang="zh-CN" sz="2400" dirty="0"/>
              <a:t>tag</a:t>
            </a:r>
            <a:r>
              <a:rPr lang="zh-CN" altLang="en-US" sz="2400" dirty="0"/>
              <a:t>）</a:t>
            </a:r>
            <a:r>
              <a:rPr lang="zh-CN" altLang="en-US" dirty="0"/>
              <a:t>：一个标签是一个</a:t>
            </a:r>
            <a:r>
              <a:rPr lang="en-US" altLang="zh-CN" dirty="0"/>
              <a:t>key-value</a:t>
            </a:r>
            <a:r>
              <a:rPr lang="zh-CN" altLang="en-US" dirty="0"/>
              <a:t>对，用于提供额外的信息，如</a:t>
            </a:r>
            <a:r>
              <a:rPr lang="en-US" altLang="zh-CN" dirty="0"/>
              <a:t>"</a:t>
            </a:r>
            <a:r>
              <a:rPr lang="zh-CN" altLang="en-US" dirty="0"/>
              <a:t>设备号</a:t>
            </a:r>
            <a:r>
              <a:rPr lang="en-US" altLang="zh-CN" dirty="0"/>
              <a:t>=95D8-7913"</a:t>
            </a:r>
            <a:r>
              <a:rPr lang="zh-CN" altLang="en-US" dirty="0"/>
              <a:t>、“型号</a:t>
            </a:r>
            <a:r>
              <a:rPr lang="en-US" altLang="zh-CN" dirty="0"/>
              <a:t>=ABC123”</a:t>
            </a:r>
            <a:r>
              <a:rPr lang="zh-CN" altLang="en-US" dirty="0"/>
              <a:t>、“出厂编号</a:t>
            </a:r>
            <a:r>
              <a:rPr lang="en-US" altLang="zh-CN" dirty="0"/>
              <a:t>=1234567890”</a:t>
            </a:r>
            <a:r>
              <a:rPr lang="zh-CN" altLang="en-US" dirty="0"/>
              <a:t>等</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数据</a:t>
            </a:r>
            <a:r>
              <a:rPr lang="zh-CN" altLang="en-US" sz="2400" dirty="0"/>
              <a:t>点（</a:t>
            </a:r>
            <a:r>
              <a:rPr lang="en-US" altLang="zh-CN" sz="2400" dirty="0"/>
              <a:t>data point</a:t>
            </a:r>
            <a:r>
              <a:rPr lang="zh-CN" altLang="en-US" sz="2400" dirty="0"/>
              <a:t>）</a:t>
            </a:r>
            <a:r>
              <a:rPr lang="zh-CN" altLang="en-US" dirty="0"/>
              <a:t>：“</a:t>
            </a:r>
            <a:r>
              <a:rPr lang="en-US" altLang="zh-CN" dirty="0"/>
              <a:t>1</a:t>
            </a:r>
            <a:r>
              <a:rPr lang="zh-CN" altLang="en-US" dirty="0"/>
              <a:t>个</a:t>
            </a:r>
            <a:r>
              <a:rPr lang="en-US" altLang="zh-CN" dirty="0"/>
              <a:t>metric+1</a:t>
            </a:r>
            <a:r>
              <a:rPr lang="zh-CN" altLang="en-US" dirty="0"/>
              <a:t>个</a:t>
            </a:r>
            <a:r>
              <a:rPr lang="en-US" altLang="zh-CN" dirty="0"/>
              <a:t>timestamp+1</a:t>
            </a:r>
            <a:r>
              <a:rPr lang="zh-CN" altLang="en-US" dirty="0"/>
              <a:t>个</a:t>
            </a:r>
            <a:r>
              <a:rPr lang="en-US" altLang="zh-CN" dirty="0"/>
              <a:t>value + n</a:t>
            </a:r>
            <a:r>
              <a:rPr lang="zh-CN" altLang="en-US" dirty="0"/>
              <a:t>个</a:t>
            </a:r>
            <a:r>
              <a:rPr lang="en-US" altLang="zh-CN" dirty="0"/>
              <a:t>tag</a:t>
            </a:r>
            <a:r>
              <a:rPr lang="zh-CN" altLang="en-US" dirty="0"/>
              <a:t>（</a:t>
            </a:r>
            <a:r>
              <a:rPr lang="en-US" altLang="zh-CN" dirty="0"/>
              <a:t>n&gt;=1</a:t>
            </a:r>
            <a:r>
              <a:rPr lang="zh-CN" altLang="en-US" dirty="0"/>
              <a:t>）”唯一定义了一个数据点。当写入的</a:t>
            </a:r>
            <a:r>
              <a:rPr lang="en-US" altLang="zh-CN" dirty="0"/>
              <a:t>metric</a:t>
            </a:r>
            <a:r>
              <a:rPr lang="zh-CN" altLang="en-US" dirty="0"/>
              <a:t>、</a:t>
            </a:r>
            <a:r>
              <a:rPr lang="en-US" altLang="zh-CN" dirty="0"/>
              <a:t>timestamp</a:t>
            </a:r>
            <a:r>
              <a:rPr lang="zh-CN" altLang="en-US" dirty="0"/>
              <a:t>、</a:t>
            </a:r>
            <a:r>
              <a:rPr lang="en-US" altLang="zh-CN" dirty="0"/>
              <a:t>n</a:t>
            </a:r>
            <a:r>
              <a:rPr lang="zh-CN" altLang="en-US" dirty="0"/>
              <a:t>个</a:t>
            </a:r>
            <a:r>
              <a:rPr lang="en-US" altLang="zh-CN" dirty="0"/>
              <a:t>tag</a:t>
            </a:r>
            <a:r>
              <a:rPr lang="zh-CN" altLang="en-US" dirty="0"/>
              <a:t>都相同时，后写入的</a:t>
            </a:r>
            <a:r>
              <a:rPr lang="en-US" altLang="zh-CN" dirty="0"/>
              <a:t>value</a:t>
            </a:r>
            <a:r>
              <a:rPr lang="zh-CN" altLang="en-US" dirty="0"/>
              <a:t>会覆盖先写入的</a:t>
            </a:r>
            <a:r>
              <a:rPr lang="en-US" altLang="zh-CN" dirty="0"/>
              <a:t>value</a:t>
            </a:r>
            <a:r>
              <a:rPr lang="zh-CN" altLang="en-US" dirty="0" smtClean="0"/>
              <a:t>。</a:t>
            </a:r>
            <a:endParaRPr lang="en-US" altLang="zh-CN" dirty="0" smtClean="0"/>
          </a:p>
          <a:p>
            <a:pPr marL="342900" indent="-342900">
              <a:lnSpc>
                <a:spcPct val="150000"/>
              </a:lnSpc>
              <a:buFont typeface="Wingdings" panose="05000000000000000000" pitchFamily="2" charset="2"/>
              <a:buChar char="ü"/>
            </a:pPr>
            <a:r>
              <a:rPr lang="zh-CN" altLang="en-US" sz="2400" dirty="0"/>
              <a:t>时间序列</a:t>
            </a:r>
            <a:r>
              <a:rPr lang="zh-CN" altLang="en-US" dirty="0" smtClean="0"/>
              <a:t> ：</a:t>
            </a:r>
            <a:r>
              <a:rPr lang="zh-CN" altLang="en-US" dirty="0" smtClean="0"/>
              <a:t>又称为时间线，</a:t>
            </a:r>
            <a:r>
              <a:rPr lang="zh-CN" altLang="en-US" dirty="0" smtClean="0"/>
              <a:t>“</a:t>
            </a:r>
            <a:r>
              <a:rPr lang="en-US" altLang="zh-CN" dirty="0"/>
              <a:t>1</a:t>
            </a:r>
            <a:r>
              <a:rPr lang="zh-CN" altLang="en-US" dirty="0"/>
              <a:t>个</a:t>
            </a:r>
            <a:r>
              <a:rPr lang="en-US" altLang="zh-CN" dirty="0"/>
              <a:t>metric +n</a:t>
            </a:r>
            <a:r>
              <a:rPr lang="zh-CN" altLang="en-US" dirty="0"/>
              <a:t>个</a:t>
            </a:r>
            <a:r>
              <a:rPr lang="en-US" altLang="zh-CN" dirty="0"/>
              <a:t>tag</a:t>
            </a:r>
            <a:r>
              <a:rPr lang="zh-CN" altLang="en-US" dirty="0"/>
              <a:t>（</a:t>
            </a:r>
            <a:r>
              <a:rPr lang="en-US" altLang="zh-CN" dirty="0"/>
              <a:t>n&gt;=1</a:t>
            </a:r>
            <a:r>
              <a:rPr lang="zh-CN" altLang="en-US" dirty="0"/>
              <a:t>）”定义了一个时间序列</a:t>
            </a:r>
            <a:r>
              <a:rPr lang="zh-CN" altLang="en-US" dirty="0" smtClean="0"/>
              <a:t>。</a:t>
            </a:r>
            <a:endParaRPr lang="zh-CN" alt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查询接口</a:t>
            </a:r>
            <a:endParaRPr lang="zh-CN" altLang="en-US" dirty="0"/>
          </a:p>
        </p:txBody>
      </p:sp>
      <p:pic>
        <p:nvPicPr>
          <p:cNvPr id="4" name="图片 3"/>
          <p:cNvPicPr>
            <a:picLocks noChangeAspect="1"/>
          </p:cNvPicPr>
          <p:nvPr/>
        </p:nvPicPr>
        <p:blipFill>
          <a:blip r:embed="rId2"/>
          <a:stretch>
            <a:fillRect/>
          </a:stretch>
        </p:blipFill>
        <p:spPr>
          <a:xfrm>
            <a:off x="372953" y="1235150"/>
            <a:ext cx="11819047" cy="5828571"/>
          </a:xfrm>
          <a:prstGeom prst="rect">
            <a:avLst/>
          </a:prstGeom>
        </p:spPr>
      </p:pic>
    </p:spTree>
    <p:extLst>
      <p:ext uri="{BB962C8B-B14F-4D97-AF65-F5344CB8AC3E}">
        <p14:creationId xmlns:p14="http://schemas.microsoft.com/office/powerpoint/2010/main" val="327206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TSUID Index and Meta Table</a:t>
            </a:r>
            <a:endParaRPr lang="zh-CN" altLang="en-US" dirty="0"/>
          </a:p>
        </p:txBody>
      </p:sp>
      <p:pic>
        <p:nvPicPr>
          <p:cNvPr id="4" name="图片 3"/>
          <p:cNvPicPr>
            <a:picLocks noChangeAspect="1"/>
          </p:cNvPicPr>
          <p:nvPr/>
        </p:nvPicPr>
        <p:blipFill>
          <a:blip r:embed="rId2"/>
          <a:stretch>
            <a:fillRect/>
          </a:stretch>
        </p:blipFill>
        <p:spPr>
          <a:xfrm>
            <a:off x="521207" y="1753238"/>
            <a:ext cx="11257143" cy="5104762"/>
          </a:xfrm>
          <a:prstGeom prst="rect">
            <a:avLst/>
          </a:prstGeom>
        </p:spPr>
      </p:pic>
    </p:spTree>
    <p:extLst>
      <p:ext uri="{BB962C8B-B14F-4D97-AF65-F5344CB8AC3E}">
        <p14:creationId xmlns:p14="http://schemas.microsoft.com/office/powerpoint/2010/main" val="4160439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20183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79357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32852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zh-CN" altLang="en-US" dirty="0" smtClean="0">
                <a:cs typeface="Segoe UI Light" panose="020B0502040204020203" pitchFamily="34" charset="0"/>
              </a:rPr>
              <a:t>示例数据</a:t>
            </a:r>
            <a:endParaRPr lang="zh-CN" altLang="en-US" dirty="0">
              <a:cs typeface="Segoe UI Light" panose="020B0502040204020203" pitchFamily="34" charset="0"/>
            </a:endParaRPr>
          </a:p>
        </p:txBody>
      </p:sp>
      <p:pic>
        <p:nvPicPr>
          <p:cNvPr id="12" name="图片 11"/>
          <p:cNvPicPr>
            <a:picLocks noChangeAspect="1"/>
          </p:cNvPicPr>
          <p:nvPr/>
        </p:nvPicPr>
        <p:blipFill>
          <a:blip r:embed="rId3"/>
          <a:stretch>
            <a:fillRect/>
          </a:stretch>
        </p:blipFill>
        <p:spPr>
          <a:xfrm>
            <a:off x="1179278" y="3312506"/>
            <a:ext cx="6219048" cy="2466667"/>
          </a:xfrm>
          <a:prstGeom prst="rect">
            <a:avLst/>
          </a:prstGeom>
        </p:spPr>
      </p:pic>
      <p:pic>
        <p:nvPicPr>
          <p:cNvPr id="13" name="图片 12"/>
          <p:cNvPicPr>
            <a:picLocks noChangeAspect="1"/>
          </p:cNvPicPr>
          <p:nvPr/>
        </p:nvPicPr>
        <p:blipFill>
          <a:blip r:embed="rId4"/>
          <a:stretch>
            <a:fillRect/>
          </a:stretch>
        </p:blipFill>
        <p:spPr>
          <a:xfrm>
            <a:off x="1138906" y="5976740"/>
            <a:ext cx="9847619" cy="495238"/>
          </a:xfrm>
          <a:prstGeom prst="rect">
            <a:avLst/>
          </a:prstGeom>
        </p:spPr>
      </p:pic>
      <p:pic>
        <p:nvPicPr>
          <p:cNvPr id="6" name="图片 5"/>
          <p:cNvPicPr>
            <a:picLocks noChangeAspect="1"/>
          </p:cNvPicPr>
          <p:nvPr/>
        </p:nvPicPr>
        <p:blipFill>
          <a:blip r:embed="rId5"/>
          <a:stretch>
            <a:fillRect/>
          </a:stretch>
        </p:blipFill>
        <p:spPr>
          <a:xfrm>
            <a:off x="1138906" y="1311089"/>
            <a:ext cx="6803735" cy="1803850"/>
          </a:xfrm>
          <a:prstGeom prst="rect">
            <a:avLst/>
          </a:prstGeom>
        </p:spPr>
      </p:pic>
    </p:spTree>
    <p:extLst>
      <p:ext uri="{BB962C8B-B14F-4D97-AF65-F5344CB8AC3E}">
        <p14:creationId xmlns:p14="http://schemas.microsoft.com/office/powerpoint/2010/main" val="2541270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20183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60748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2069202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96336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r>
              <a:rPr lang="zh-CN" altLang="en-US" dirty="0" smtClean="0">
                <a:cs typeface="Segoe UI Light" panose="020B0502040204020203" pitchFamily="34" charset="0"/>
              </a:rPr>
              <a:t>时间序列示例</a:t>
            </a:r>
            <a:r>
              <a:rPr lang="zh-CN" altLang="en-US" dirty="0">
                <a:cs typeface="Segoe UI Light" panose="020B0502040204020203" pitchFamily="34" charset="0"/>
              </a:rPr>
              <a:t>数据</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9" name="矩形 8"/>
          <p:cNvSpPr/>
          <p:nvPr/>
        </p:nvSpPr>
        <p:spPr>
          <a:xfrm>
            <a:off x="718889" y="1382245"/>
            <a:ext cx="6160213" cy="2169825"/>
          </a:xfrm>
          <a:prstGeom prst="rect">
            <a:avLst/>
          </a:prstGeom>
        </p:spPr>
        <p:txBody>
          <a:bodyPr wrap="square">
            <a:spAutoFit/>
          </a:bodyPr>
          <a:lstStyle/>
          <a:p>
            <a:pPr>
              <a:lnSpc>
                <a:spcPct val="150000"/>
              </a:lnSpc>
            </a:pPr>
            <a:r>
              <a:rPr lang="en-US" altLang="zh-CN" dirty="0" err="1">
                <a:solidFill>
                  <a:srgbClr val="0070C0"/>
                </a:solidFill>
              </a:rPr>
              <a:t>sys.cpu.user</a:t>
            </a:r>
            <a:r>
              <a:rPr lang="en-US" altLang="zh-CN" dirty="0"/>
              <a:t> </a:t>
            </a:r>
            <a:r>
              <a:rPr lang="en-US" altLang="zh-CN" dirty="0" smtClean="0"/>
              <a:t>   </a:t>
            </a:r>
            <a:r>
              <a:rPr lang="en-US" altLang="zh-CN" dirty="0" smtClean="0">
                <a:solidFill>
                  <a:schemeClr val="accent2"/>
                </a:solidFill>
              </a:rPr>
              <a:t>host</a:t>
            </a:r>
            <a:r>
              <a:rPr lang="en-US" altLang="zh-CN" dirty="0" smtClean="0"/>
              <a:t>=</a:t>
            </a:r>
            <a:r>
              <a:rPr lang="en-US" altLang="zh-CN" dirty="0" smtClean="0">
                <a:solidFill>
                  <a:srgbClr val="FF0000"/>
                </a:solidFill>
              </a:rPr>
              <a:t>webserver01</a:t>
            </a:r>
            <a:r>
              <a:rPr lang="en-US" altLang="zh-CN" dirty="0" smtClean="0"/>
              <a:t>    </a:t>
            </a:r>
            <a:r>
              <a:rPr lang="en-US" altLang="zh-CN" dirty="0" smtClean="0">
                <a:solidFill>
                  <a:srgbClr val="00B050"/>
                </a:solidFill>
              </a:rPr>
              <a:t>1356998400</a:t>
            </a:r>
            <a:r>
              <a:rPr lang="en-US" altLang="zh-CN" dirty="0" smtClean="0"/>
              <a:t>        </a:t>
            </a:r>
            <a:r>
              <a:rPr lang="en-US" altLang="zh-CN" dirty="0" smtClean="0">
                <a:solidFill>
                  <a:srgbClr val="FFC000"/>
                </a:solidFill>
              </a:rPr>
              <a:t>50</a:t>
            </a:r>
            <a:r>
              <a:rPr lang="en-US" altLang="zh-CN" dirty="0" smtClean="0"/>
              <a:t> </a:t>
            </a:r>
          </a:p>
          <a:p>
            <a:pPr>
              <a:lnSpc>
                <a:spcPct val="150000"/>
              </a:lnSpc>
            </a:pPr>
            <a:r>
              <a:rPr lang="en-US" altLang="zh-CN" dirty="0" err="1" smtClean="0">
                <a:solidFill>
                  <a:srgbClr val="0070C0"/>
                </a:solidFill>
              </a:rPr>
              <a:t>sys.cpu.user</a:t>
            </a:r>
            <a:r>
              <a:rPr lang="en-US" altLang="zh-CN" dirty="0" smtClean="0">
                <a:solidFill>
                  <a:srgbClr val="0070C0"/>
                </a:solidFill>
              </a:rPr>
              <a:t> </a:t>
            </a:r>
            <a:r>
              <a:rPr lang="en-US" altLang="zh-CN" dirty="0" smtClean="0">
                <a:solidFill>
                  <a:srgbClr val="00B0F0"/>
                </a:solidFill>
              </a:rPr>
              <a:t> </a:t>
            </a:r>
            <a:r>
              <a:rPr lang="en-US" altLang="zh-CN" dirty="0" smtClean="0"/>
              <a:t>  </a:t>
            </a:r>
            <a:r>
              <a:rPr lang="en-US" altLang="zh-CN" dirty="0" smtClean="0">
                <a:solidFill>
                  <a:schemeClr val="accent2"/>
                </a:solidFill>
              </a:rPr>
              <a:t>host</a:t>
            </a:r>
            <a:r>
              <a:rPr lang="en-US" altLang="zh-CN" dirty="0" smtClean="0"/>
              <a:t>=</a:t>
            </a:r>
            <a:r>
              <a:rPr lang="en-US" altLang="zh-CN" dirty="0">
                <a:solidFill>
                  <a:srgbClr val="FF0000"/>
                </a:solidFill>
              </a:rPr>
              <a:t>webserver01</a:t>
            </a:r>
            <a:r>
              <a:rPr lang="en-US" altLang="zh-CN" dirty="0" smtClean="0"/>
              <a:t>,</a:t>
            </a:r>
            <a:r>
              <a:rPr lang="en-US" altLang="zh-CN" dirty="0">
                <a:solidFill>
                  <a:schemeClr val="accent2"/>
                </a:solidFill>
              </a:rPr>
              <a:t>cpu</a:t>
            </a:r>
            <a:r>
              <a:rPr lang="en-US" altLang="zh-CN" dirty="0" smtClean="0"/>
              <a:t>=</a:t>
            </a:r>
            <a:r>
              <a:rPr lang="en-US" altLang="zh-CN" dirty="0">
                <a:solidFill>
                  <a:srgbClr val="FF0000"/>
                </a:solidFill>
              </a:rPr>
              <a:t>0</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1</a:t>
            </a:r>
          </a:p>
          <a:p>
            <a:pPr>
              <a:lnSpc>
                <a:spcPct val="150000"/>
              </a:lnSpc>
            </a:pPr>
            <a:r>
              <a:rPr lang="en-US" altLang="zh-CN" dirty="0" err="1" smtClean="0">
                <a:solidFill>
                  <a:srgbClr val="0070C0"/>
                </a:solidFill>
              </a:rPr>
              <a:t>sys.cpu.user</a:t>
            </a:r>
            <a:r>
              <a:rPr lang="en-US" altLang="zh-CN" dirty="0" smtClean="0">
                <a:solidFill>
                  <a:srgbClr val="0070C0"/>
                </a:solidFill>
              </a:rPr>
              <a:t> </a:t>
            </a:r>
            <a:r>
              <a:rPr lang="en-US" altLang="zh-CN" dirty="0" smtClean="0">
                <a:solidFill>
                  <a:srgbClr val="00B0F0"/>
                </a:solidFill>
              </a:rPr>
              <a:t>   </a:t>
            </a:r>
            <a:r>
              <a:rPr lang="en-US" altLang="zh-CN" dirty="0">
                <a:solidFill>
                  <a:schemeClr val="accent2"/>
                </a:solidFill>
              </a:rPr>
              <a:t>host</a:t>
            </a:r>
            <a:r>
              <a:rPr lang="en-US" altLang="zh-CN" dirty="0"/>
              <a:t>=</a:t>
            </a:r>
            <a:r>
              <a:rPr lang="en-US" altLang="zh-CN" dirty="0">
                <a:solidFill>
                  <a:srgbClr val="FF0000"/>
                </a:solidFill>
              </a:rPr>
              <a:t>webserver01</a:t>
            </a:r>
            <a:r>
              <a:rPr lang="en-US" altLang="zh-CN" dirty="0"/>
              <a:t>,</a:t>
            </a:r>
            <a:r>
              <a:rPr lang="en-US" altLang="zh-CN" dirty="0">
                <a:solidFill>
                  <a:schemeClr val="accent2"/>
                </a:solidFill>
              </a:rPr>
              <a:t>cpu</a:t>
            </a:r>
            <a:r>
              <a:rPr lang="en-US" altLang="zh-CN" dirty="0"/>
              <a:t>=</a:t>
            </a:r>
            <a:r>
              <a:rPr lang="en-US" altLang="zh-CN" dirty="0">
                <a:solidFill>
                  <a:srgbClr val="FF0000"/>
                </a:solidFill>
              </a:rPr>
              <a:t>1</a:t>
            </a:r>
            <a:r>
              <a:rPr lang="en-US" altLang="zh-CN" dirty="0"/>
              <a:t> </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0</a:t>
            </a:r>
          </a:p>
          <a:p>
            <a:pPr>
              <a:lnSpc>
                <a:spcPct val="150000"/>
              </a:lnSpc>
            </a:pPr>
            <a:r>
              <a:rPr lang="en-US" altLang="zh-CN" dirty="0" err="1" smtClean="0">
                <a:solidFill>
                  <a:srgbClr val="0070C0"/>
                </a:solidFill>
              </a:rPr>
              <a:t>sys.cpu.user</a:t>
            </a:r>
            <a:r>
              <a:rPr lang="en-US" altLang="zh-CN" dirty="0" smtClean="0"/>
              <a:t>    </a:t>
            </a:r>
            <a:r>
              <a:rPr lang="en-US" altLang="zh-CN" dirty="0">
                <a:solidFill>
                  <a:schemeClr val="accent2"/>
                </a:solidFill>
              </a:rPr>
              <a:t>host</a:t>
            </a:r>
            <a:r>
              <a:rPr lang="en-US" altLang="zh-CN" dirty="0"/>
              <a:t>=</a:t>
            </a:r>
            <a:r>
              <a:rPr lang="en-US" altLang="zh-CN" dirty="0">
                <a:solidFill>
                  <a:srgbClr val="FF0000"/>
                </a:solidFill>
              </a:rPr>
              <a:t>webserver01</a:t>
            </a:r>
            <a:r>
              <a:rPr lang="en-US" altLang="zh-CN" dirty="0"/>
              <a:t>,</a:t>
            </a:r>
            <a:r>
              <a:rPr lang="en-US" altLang="zh-CN" dirty="0">
                <a:solidFill>
                  <a:schemeClr val="accent2"/>
                </a:solidFill>
              </a:rPr>
              <a:t>cpu</a:t>
            </a:r>
            <a:r>
              <a:rPr lang="en-US" altLang="zh-CN" dirty="0"/>
              <a:t>=</a:t>
            </a:r>
            <a:r>
              <a:rPr lang="en-US" altLang="zh-CN" dirty="0">
                <a:solidFill>
                  <a:srgbClr val="FF0000"/>
                </a:solidFill>
              </a:rPr>
              <a:t>2</a:t>
            </a:r>
            <a:r>
              <a:rPr lang="en-US" altLang="zh-CN" dirty="0"/>
              <a:t> </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2</a:t>
            </a:r>
          </a:p>
          <a:p>
            <a:pPr>
              <a:lnSpc>
                <a:spcPct val="150000"/>
              </a:lnSpc>
            </a:pPr>
            <a:r>
              <a:rPr lang="en-US" altLang="zh-CN" dirty="0" err="1" smtClean="0">
                <a:solidFill>
                  <a:srgbClr val="0070C0"/>
                </a:solidFill>
              </a:rPr>
              <a:t>sys.cpu.user</a:t>
            </a:r>
            <a:r>
              <a:rPr lang="en-US" altLang="zh-CN" dirty="0" smtClean="0">
                <a:solidFill>
                  <a:srgbClr val="00B0F0"/>
                </a:solidFill>
              </a:rPr>
              <a:t>    </a:t>
            </a:r>
            <a:r>
              <a:rPr lang="en-US" altLang="zh-CN" dirty="0" smtClean="0">
                <a:solidFill>
                  <a:schemeClr val="accent2"/>
                </a:solidFill>
              </a:rPr>
              <a:t>host</a:t>
            </a:r>
            <a:r>
              <a:rPr lang="en-US" altLang="zh-CN" dirty="0" smtClean="0"/>
              <a:t>=</a:t>
            </a:r>
            <a:r>
              <a:rPr lang="en-US" altLang="zh-CN" dirty="0">
                <a:solidFill>
                  <a:srgbClr val="FF0000"/>
                </a:solidFill>
              </a:rPr>
              <a:t>webserver01</a:t>
            </a:r>
            <a:r>
              <a:rPr lang="en-US" altLang="zh-CN" dirty="0" smtClean="0"/>
              <a:t>,</a:t>
            </a:r>
            <a:r>
              <a:rPr lang="en-US" altLang="zh-CN" dirty="0">
                <a:solidFill>
                  <a:schemeClr val="accent2"/>
                </a:solidFill>
              </a:rPr>
              <a:t>cpu</a:t>
            </a:r>
            <a:r>
              <a:rPr lang="en-US" altLang="zh-CN" dirty="0" smtClean="0"/>
              <a:t>=</a:t>
            </a:r>
            <a:r>
              <a:rPr lang="en-US" altLang="zh-CN" dirty="0">
                <a:solidFill>
                  <a:srgbClr val="FF0000"/>
                </a:solidFill>
              </a:rPr>
              <a:t>3</a:t>
            </a:r>
            <a:r>
              <a:rPr lang="en-US" altLang="zh-CN" dirty="0" smtClean="0"/>
              <a:t>    </a:t>
            </a:r>
            <a:r>
              <a:rPr lang="en-US" altLang="zh-CN" dirty="0">
                <a:solidFill>
                  <a:srgbClr val="00B050"/>
                </a:solidFill>
              </a:rPr>
              <a:t>1356998400</a:t>
            </a:r>
            <a:r>
              <a:rPr lang="en-US" altLang="zh-CN" dirty="0" smtClean="0"/>
              <a:t>   </a:t>
            </a:r>
            <a:r>
              <a:rPr lang="en-US" altLang="zh-CN" dirty="0">
                <a:solidFill>
                  <a:srgbClr val="FFC000"/>
                </a:solidFill>
              </a:rPr>
              <a:t>0</a:t>
            </a:r>
            <a:r>
              <a:rPr lang="en-US" altLang="zh-CN" dirty="0" smtClean="0"/>
              <a:t> </a:t>
            </a:r>
            <a:endParaRPr lang="zh-CN" altLang="en-US" dirty="0"/>
          </a:p>
        </p:txBody>
      </p:sp>
      <p:pic>
        <p:nvPicPr>
          <p:cNvPr id="12" name="图片 11"/>
          <p:cNvPicPr>
            <a:picLocks noChangeAspect="1"/>
          </p:cNvPicPr>
          <p:nvPr/>
        </p:nvPicPr>
        <p:blipFill>
          <a:blip r:embed="rId3"/>
          <a:stretch>
            <a:fillRect/>
          </a:stretch>
        </p:blipFill>
        <p:spPr>
          <a:xfrm>
            <a:off x="521207" y="3772564"/>
            <a:ext cx="7206439" cy="2789009"/>
          </a:xfrm>
          <a:prstGeom prst="rect">
            <a:avLst/>
          </a:prstGeom>
        </p:spPr>
      </p:pic>
      <p:sp>
        <p:nvSpPr>
          <p:cNvPr id="10" name="矩形 9"/>
          <p:cNvSpPr/>
          <p:nvPr/>
        </p:nvSpPr>
        <p:spPr>
          <a:xfrm>
            <a:off x="7904926" y="1445034"/>
            <a:ext cx="4009429" cy="3877985"/>
          </a:xfrm>
          <a:prstGeom prst="rect">
            <a:avLst/>
          </a:prstGeom>
        </p:spPr>
        <p:txBody>
          <a:bodyPr wrap="square">
            <a:spAutoFit/>
          </a:bodyPr>
          <a:lstStyle/>
          <a:p>
            <a:pPr>
              <a:lnSpc>
                <a:spcPct val="150000"/>
              </a:lnSpc>
            </a:pPr>
            <a:r>
              <a:rPr lang="en-US" altLang="zh-CN" sz="3600" dirty="0" smtClean="0"/>
              <a:t>Data Point:</a:t>
            </a:r>
          </a:p>
          <a:p>
            <a:pPr marL="285750" indent="-285750">
              <a:lnSpc>
                <a:spcPct val="150000"/>
              </a:lnSpc>
              <a:buFont typeface="Wingdings" panose="05000000000000000000" pitchFamily="2" charset="2"/>
              <a:buChar char="l"/>
            </a:pPr>
            <a:r>
              <a:rPr lang="en-US" altLang="zh-CN" sz="3200" dirty="0" smtClean="0"/>
              <a:t> </a:t>
            </a:r>
            <a:r>
              <a:rPr lang="en-US" altLang="zh-CN" sz="3200" dirty="0" smtClean="0">
                <a:solidFill>
                  <a:srgbClr val="0070C0"/>
                </a:solidFill>
              </a:rPr>
              <a:t>Metrics</a:t>
            </a:r>
            <a:r>
              <a:rPr lang="en-US" altLang="zh-CN" sz="3200" dirty="0" smtClean="0"/>
              <a:t> </a:t>
            </a:r>
          </a:p>
          <a:p>
            <a:pPr marL="285750" indent="-285750">
              <a:lnSpc>
                <a:spcPct val="150000"/>
              </a:lnSpc>
              <a:buFont typeface="Wingdings" panose="05000000000000000000" pitchFamily="2" charset="2"/>
              <a:buChar char="l"/>
            </a:pPr>
            <a:r>
              <a:rPr lang="en-US" altLang="zh-CN" sz="3200" dirty="0" smtClean="0"/>
              <a:t>+Tags(=</a:t>
            </a:r>
            <a:r>
              <a:rPr lang="en-US" altLang="zh-CN" sz="3200" dirty="0" err="1" smtClean="0">
                <a:solidFill>
                  <a:schemeClr val="accent2"/>
                </a:solidFill>
              </a:rPr>
              <a:t>TagK</a:t>
            </a:r>
            <a:r>
              <a:rPr lang="en-US" altLang="zh-CN" sz="3200" dirty="0" err="1" smtClean="0"/>
              <a:t>+</a:t>
            </a:r>
            <a:r>
              <a:rPr lang="en-US" altLang="zh-CN" sz="3200" dirty="0" err="1" smtClean="0">
                <a:solidFill>
                  <a:srgbClr val="FF0000"/>
                </a:solidFill>
              </a:rPr>
              <a:t>Tagv</a:t>
            </a:r>
            <a:r>
              <a:rPr lang="en-US" altLang="zh-CN" sz="3200" dirty="0" smtClean="0"/>
              <a:t>)</a:t>
            </a:r>
          </a:p>
          <a:p>
            <a:pPr marL="285750" indent="-285750">
              <a:lnSpc>
                <a:spcPct val="150000"/>
              </a:lnSpc>
              <a:buFont typeface="Wingdings" panose="05000000000000000000" pitchFamily="2" charset="2"/>
              <a:buChar char="l"/>
            </a:pPr>
            <a:r>
              <a:rPr lang="en-US" altLang="zh-CN" sz="3200" dirty="0" smtClean="0"/>
              <a:t>+</a:t>
            </a:r>
            <a:r>
              <a:rPr lang="en-US" altLang="zh-CN" sz="3200" dirty="0" smtClean="0">
                <a:solidFill>
                  <a:srgbClr val="FFC000"/>
                </a:solidFill>
              </a:rPr>
              <a:t>Value</a:t>
            </a:r>
          </a:p>
          <a:p>
            <a:pPr marL="285750" indent="-285750">
              <a:lnSpc>
                <a:spcPct val="150000"/>
              </a:lnSpc>
              <a:buFont typeface="Wingdings" panose="05000000000000000000" pitchFamily="2" charset="2"/>
              <a:buChar char="l"/>
            </a:pPr>
            <a:r>
              <a:rPr lang="en-US" altLang="zh-CN" sz="3200" dirty="0" smtClean="0"/>
              <a:t>+</a:t>
            </a:r>
            <a:r>
              <a:rPr lang="en-US" altLang="zh-CN" sz="3200" dirty="0" smtClean="0">
                <a:solidFill>
                  <a:srgbClr val="00B050"/>
                </a:solidFill>
              </a:rPr>
              <a:t>Timestamp</a:t>
            </a:r>
            <a:r>
              <a:rPr lang="en-US" altLang="zh-CN" sz="3200" dirty="0" smtClean="0"/>
              <a:t> </a:t>
            </a:r>
            <a:endParaRPr lang="zh-CN" altLang="en-US" sz="3200" dirty="0"/>
          </a:p>
        </p:txBody>
      </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859806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2537700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 y="1291951"/>
            <a:ext cx="11130862" cy="5449080"/>
          </a:xfrm>
          <a:prstGeom prst="rect">
            <a:avLst/>
          </a:prstGeom>
        </p:spPr>
      </p:pic>
    </p:spTree>
    <p:extLst>
      <p:ext uri="{BB962C8B-B14F-4D97-AF65-F5344CB8AC3E}">
        <p14:creationId xmlns:p14="http://schemas.microsoft.com/office/powerpoint/2010/main" val="3367349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 y="1291951"/>
            <a:ext cx="11130862" cy="5449080"/>
          </a:xfrm>
          <a:prstGeom prst="rect">
            <a:avLst/>
          </a:prstGeom>
        </p:spPr>
      </p:pic>
    </p:spTree>
    <p:extLst>
      <p:ext uri="{BB962C8B-B14F-4D97-AF65-F5344CB8AC3E}">
        <p14:creationId xmlns:p14="http://schemas.microsoft.com/office/powerpoint/2010/main" val="4073881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803982" cy="5078313"/>
          </a:xfrm>
          <a:prstGeom prst="rect">
            <a:avLst/>
          </a:prstGeom>
        </p:spPr>
        <p:txBody>
          <a:bodyPr wrap="square">
            <a:spAutoFit/>
          </a:bodyPr>
          <a:lstStyle/>
          <a:p>
            <a:r>
              <a:rPr lang="zh-CN" altLang="en-US" dirty="0"/>
              <a:t>每</a:t>
            </a:r>
            <a:r>
              <a:rPr lang="zh-CN" altLang="en-US" dirty="0" smtClean="0"/>
              <a:t>一行</a:t>
            </a:r>
            <a:r>
              <a:rPr lang="en-US" altLang="zh-CN" dirty="0" smtClean="0"/>
              <a:t>Schema</a:t>
            </a:r>
            <a:r>
              <a:rPr lang="zh-CN" altLang="en-US" dirty="0" smtClean="0"/>
              <a:t>可以不同</a:t>
            </a:r>
            <a:endParaRPr lang="en-US" altLang="zh-CN" dirty="0" smtClean="0"/>
          </a:p>
          <a:p>
            <a:endParaRPr lang="en-US" altLang="zh-CN" dirty="0"/>
          </a:p>
          <a:p>
            <a:r>
              <a:rPr lang="zh-CN" altLang="en-US" dirty="0" smtClean="0"/>
              <a:t>可以称为</a:t>
            </a:r>
            <a:r>
              <a:rPr lang="en-US" altLang="zh-CN" dirty="0" err="1" smtClean="0"/>
              <a:t>Schemaless</a:t>
            </a:r>
            <a:endParaRPr lang="en-US" altLang="zh-CN" dirty="0" smtClean="0"/>
          </a:p>
          <a:p>
            <a:endParaRPr lang="en-US" altLang="zh-CN" dirty="0"/>
          </a:p>
          <a:p>
            <a:r>
              <a:rPr lang="zh-CN" altLang="en-US" dirty="0" smtClean="0"/>
              <a:t>数据是字典排序的</a:t>
            </a:r>
            <a:endParaRPr lang="en-US" altLang="zh-CN" dirty="0" smtClean="0"/>
          </a:p>
          <a:p>
            <a:endParaRPr lang="en-US" altLang="zh-CN" dirty="0"/>
          </a:p>
          <a:p>
            <a:r>
              <a:rPr lang="zh-CN" altLang="en-US" dirty="0" smtClean="0"/>
              <a:t>每个单元格可以存储不同的版本，一般是时间戳</a:t>
            </a:r>
            <a:endParaRPr lang="en-US" altLang="zh-CN" dirty="0" smtClean="0"/>
          </a:p>
          <a:p>
            <a:endParaRPr lang="en-US" altLang="zh-CN" dirty="0"/>
          </a:p>
          <a:p>
            <a:r>
              <a:rPr lang="zh-CN" altLang="en-US" dirty="0" smtClean="0"/>
              <a:t>可以获取指定版本的数据</a:t>
            </a:r>
            <a:endParaRPr lang="en-US" altLang="zh-CN" dirty="0" smtClean="0"/>
          </a:p>
          <a:p>
            <a:endParaRPr lang="en-US" altLang="zh-CN" dirty="0"/>
          </a:p>
          <a:p>
            <a:r>
              <a:rPr lang="en-US" altLang="zh-CN" dirty="0" smtClean="0"/>
              <a:t>?</a:t>
            </a:r>
            <a:r>
              <a:rPr lang="zh-CN" altLang="en-US" dirty="0" smtClean="0"/>
              <a:t>如何实现多版本</a:t>
            </a:r>
            <a:endParaRPr lang="zh-CN" altLang="en-US" dirty="0"/>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045" y="1257954"/>
            <a:ext cx="6792685" cy="5195097"/>
          </a:xfrm>
          <a:prstGeom prst="rect">
            <a:avLst/>
          </a:prstGeom>
        </p:spPr>
      </p:pic>
      <p:sp>
        <p:nvSpPr>
          <p:cNvPr id="6" name="矩形 5"/>
          <p:cNvSpPr/>
          <p:nvPr/>
        </p:nvSpPr>
        <p:spPr>
          <a:xfrm>
            <a:off x="709748" y="1629732"/>
            <a:ext cx="2751909" cy="4524315"/>
          </a:xfrm>
          <a:prstGeom prst="rect">
            <a:avLst/>
          </a:prstGeom>
        </p:spPr>
        <p:txBody>
          <a:bodyPr wrap="square">
            <a:spAutoFit/>
          </a:bodyPr>
          <a:lstStyle/>
          <a:p>
            <a:r>
              <a:rPr lang="zh-TW" altLang="en-US" dirty="0"/>
              <a:t>有時候，你可以將 </a:t>
            </a:r>
            <a:r>
              <a:rPr lang="en-US" altLang="zh-TW" dirty="0" err="1"/>
              <a:t>HBase</a:t>
            </a:r>
            <a:r>
              <a:rPr lang="en-US" altLang="zh-TW" dirty="0"/>
              <a:t> </a:t>
            </a:r>
            <a:r>
              <a:rPr lang="zh-TW" altLang="en-US" dirty="0"/>
              <a:t>的資料模型視為一個多維映射的模型，下列圖 </a:t>
            </a:r>
            <a:r>
              <a:rPr lang="en-US" altLang="zh-TW" dirty="0"/>
              <a:t>2 </a:t>
            </a:r>
            <a:r>
              <a:rPr lang="zh-TW" altLang="en-US" dirty="0"/>
              <a:t>將 圖 </a:t>
            </a:r>
            <a:r>
              <a:rPr lang="en-US" altLang="zh-TW" dirty="0"/>
              <a:t>1 </a:t>
            </a:r>
            <a:r>
              <a:rPr lang="zh-TW" altLang="en-US" dirty="0"/>
              <a:t>中的第一列視為多維映射</a:t>
            </a:r>
            <a:r>
              <a:rPr lang="zh-TW" altLang="en-US" dirty="0" smtClean="0"/>
              <a:t>：</a:t>
            </a:r>
            <a:endParaRPr lang="en-US" altLang="zh-TW" dirty="0" smtClean="0"/>
          </a:p>
          <a:p>
            <a:r>
              <a:rPr lang="en-US" altLang="zh-CN" dirty="0"/>
              <a:t>A distributed Hash Map</a:t>
            </a:r>
          </a:p>
          <a:p>
            <a:r>
              <a:rPr lang="en-US" altLang="zh-CN" dirty="0"/>
              <a:t>• Imagine a complex, concatenated key including the user given row key and</a:t>
            </a:r>
          </a:p>
          <a:p>
            <a:r>
              <a:rPr lang="en-US" altLang="zh-CN" dirty="0"/>
              <a:t>column name, the timestamp (version)</a:t>
            </a:r>
          </a:p>
          <a:p>
            <a:r>
              <a:rPr lang="en-US" altLang="zh-CN" dirty="0"/>
              <a:t>• Complex key points to actual value, that is, the cell</a:t>
            </a:r>
          </a:p>
          <a:p>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en-US" altLang="zh-CN" sz="1200" dirty="0" smtClean="0">
                <a:solidFill>
                  <a:prstClr val="black">
                    <a:lumMod val="75000"/>
                    <a:lumOff val="25000"/>
                  </a:prstClr>
                </a:solidFill>
                <a:cs typeface="Segoe UI" panose="020B0502040204020203" pitchFamily="34" charset="0"/>
              </a:rPr>
              <a:t>Regions As Shards</a:t>
            </a:r>
            <a:endParaRPr lang="en-US" altLang="zh-CN" dirty="0">
              <a:solidFill>
                <a:prstClr val="black">
                  <a:lumMod val="75000"/>
                  <a:lumOff val="25000"/>
                </a:prstClr>
              </a:solidFill>
              <a:cs typeface="Segoe UI" panose="020B0502040204020203" pitchFamily="34" charset="0"/>
            </a:endParaRPr>
          </a:p>
          <a:p>
            <a:pPr>
              <a:lnSpc>
                <a:spcPts val="1800"/>
              </a:lnSpc>
              <a:spcAft>
                <a:spcPts val="600"/>
              </a:spcAft>
            </a:pPr>
            <a:endParaRPr lang="en-US" altLang="zh-CN" dirty="0" smtClean="0"/>
          </a:p>
          <a:p>
            <a:pPr>
              <a:lnSpc>
                <a:spcPts val="1800"/>
              </a:lnSpc>
              <a:spcAft>
                <a:spcPts val="600"/>
              </a:spcAft>
            </a:pPr>
            <a:r>
              <a:rPr lang="en-US" altLang="zh-CN" dirty="0" smtClean="0"/>
              <a:t>A </a:t>
            </a:r>
            <a:r>
              <a:rPr lang="en-US" altLang="zh-CN" b="1" dirty="0"/>
              <a:t>region </a:t>
            </a:r>
            <a:r>
              <a:rPr lang="en-US" altLang="zh-CN" dirty="0"/>
              <a:t>is served by </a:t>
            </a:r>
            <a:r>
              <a:rPr lang="en-US" altLang="zh-CN" b="1" dirty="0"/>
              <a:t>exactly</a:t>
            </a:r>
            <a:br>
              <a:rPr lang="en-US" altLang="zh-CN" b="1" dirty="0"/>
            </a:br>
            <a:r>
              <a:rPr lang="en-US" altLang="zh-CN" b="1" dirty="0"/>
              <a:t>one </a:t>
            </a:r>
            <a:r>
              <a:rPr lang="en-US" altLang="zh-CN" dirty="0"/>
              <a:t>region server </a:t>
            </a:r>
            <a:br>
              <a:rPr lang="en-US" altLang="zh-CN" dirty="0"/>
            </a:br>
            <a:endParaRPr lang="en-US" altLang="zh-CN" dirty="0" smtClean="0"/>
          </a:p>
          <a:p>
            <a:pPr>
              <a:lnSpc>
                <a:spcPts val="1800"/>
              </a:lnSpc>
              <a:spcAft>
                <a:spcPts val="600"/>
              </a:spcAft>
            </a:pPr>
            <a:r>
              <a:rPr lang="en-US" altLang="zh-CN" dirty="0"/>
              <a:t>Every region server serves</a:t>
            </a:r>
            <a:br>
              <a:rPr lang="en-US" altLang="zh-CN" dirty="0"/>
            </a:br>
            <a:r>
              <a:rPr lang="en-US" altLang="zh-CN" b="1" dirty="0"/>
              <a:t>many </a:t>
            </a:r>
            <a:r>
              <a:rPr lang="en-US" altLang="zh-CN" dirty="0"/>
              <a:t>regions</a:t>
            </a:r>
            <a:br>
              <a:rPr lang="en-US" altLang="zh-CN" dirty="0"/>
            </a:br>
            <a:r>
              <a:rPr lang="en-US" altLang="zh-CN" dirty="0"/>
              <a:t>• Table data is </a:t>
            </a:r>
            <a:r>
              <a:rPr lang="en-US" altLang="zh-CN" b="1" dirty="0"/>
              <a:t>spread </a:t>
            </a:r>
            <a:r>
              <a:rPr lang="en-US" altLang="zh-CN" dirty="0"/>
              <a:t>over servers</a:t>
            </a:r>
            <a:br>
              <a:rPr lang="en-US" altLang="zh-CN" dirty="0"/>
            </a:br>
            <a:r>
              <a:rPr lang="en-US" altLang="zh-CN" dirty="0"/>
              <a:t>• Distribution of </a:t>
            </a:r>
            <a:r>
              <a:rPr lang="en-US" altLang="zh-CN" b="1" dirty="0"/>
              <a:t>I/O</a:t>
            </a:r>
            <a:r>
              <a:rPr lang="en-US" altLang="zh-CN" dirty="0"/>
              <a:t> </a:t>
            </a:r>
            <a:br>
              <a:rPr lang="en-US" altLang="zh-CN" dirty="0"/>
            </a:br>
            <a:endParaRPr lang="en-US" altLang="zh-CN" dirty="0" smtClean="0"/>
          </a:p>
          <a:p>
            <a:pPr>
              <a:lnSpc>
                <a:spcPts val="1800"/>
              </a:lnSpc>
              <a:spcAft>
                <a:spcPts val="600"/>
              </a:spcAft>
            </a:pPr>
            <a:r>
              <a:rPr lang="en-US" altLang="zh-CN" dirty="0">
                <a:solidFill>
                  <a:srgbClr val="FF0000"/>
                </a:solidFill>
              </a:rPr>
              <a:t>Assignment is based on</a:t>
            </a:r>
            <a:br>
              <a:rPr lang="en-US" altLang="zh-CN" dirty="0">
                <a:solidFill>
                  <a:srgbClr val="FF0000"/>
                </a:solidFill>
              </a:rPr>
            </a:br>
            <a:r>
              <a:rPr lang="en-US" altLang="zh-CN" dirty="0">
                <a:solidFill>
                  <a:srgbClr val="FF0000"/>
                </a:solidFill>
              </a:rPr>
              <a:t>configurable logic</a:t>
            </a:r>
            <a:br>
              <a:rPr lang="en-US" altLang="zh-CN" dirty="0">
                <a:solidFill>
                  <a:srgbClr val="FF0000"/>
                </a:solidFill>
              </a:rPr>
            </a:br>
            <a:r>
              <a:rPr lang="en-US" altLang="zh-CN" dirty="0">
                <a:solidFill>
                  <a:srgbClr val="FF0000"/>
                </a:solidFill>
              </a:rPr>
              <a:t>• </a:t>
            </a:r>
            <a:r>
              <a:rPr lang="en-US" altLang="zh-CN" b="1" dirty="0">
                <a:solidFill>
                  <a:srgbClr val="FF0000"/>
                </a:solidFill>
              </a:rPr>
              <a:t>Balancing </a:t>
            </a:r>
            <a:r>
              <a:rPr lang="en-US" altLang="zh-CN" dirty="0">
                <a:solidFill>
                  <a:srgbClr val="FF0000"/>
                </a:solidFill>
              </a:rPr>
              <a:t>cluster load</a:t>
            </a:r>
            <a:r>
              <a:rPr lang="en-US" altLang="zh-CN" dirty="0"/>
              <a:t/>
            </a:r>
            <a:br>
              <a:rPr lang="en-US" altLang="zh-CN" dirty="0"/>
            </a:br>
            <a:r>
              <a:rPr lang="en-US" altLang="zh-CN" dirty="0"/>
              <a:t>• Clients talk </a:t>
            </a:r>
            <a:r>
              <a:rPr lang="en-US" altLang="zh-CN" b="1" dirty="0"/>
              <a:t>directly </a:t>
            </a:r>
            <a:r>
              <a:rPr lang="en-US" altLang="zh-CN" dirty="0"/>
              <a:t>to region</a:t>
            </a:r>
            <a:br>
              <a:rPr lang="en-US" altLang="zh-CN" dirty="0"/>
            </a:br>
            <a:r>
              <a:rPr lang="en-US" altLang="zh-CN" dirty="0"/>
              <a:t>servers </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5" y="122603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a:lnSpc>
                <a:spcPts val="1800"/>
              </a:lnSpc>
              <a:spcAft>
                <a:spcPts val="600"/>
              </a:spcAft>
            </a:pPr>
            <a:r>
              <a:rPr lang="en-US" altLang="zh-CN" dirty="0"/>
              <a:t/>
            </a:r>
            <a:br>
              <a:rPr lang="en-US" altLang="zh-CN" dirty="0"/>
            </a:br>
            <a:r>
              <a:rPr lang="en-US" altLang="zh-CN" dirty="0"/>
              <a:t>Region 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a:lnSpc>
                <a:spcPts val="1800"/>
              </a:lnSpc>
              <a:spcAft>
                <a:spcPts val="600"/>
              </a:spcAft>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a:lnSpc>
                <a:spcPts val="1800"/>
              </a:lnSpc>
              <a:spcAft>
                <a:spcPts val="600"/>
              </a:spcAft>
            </a:pPr>
            <a:r>
              <a:rPr lang="en-US" altLang="zh-CN" dirty="0" smtClean="0"/>
              <a:t>Zookeeper</a:t>
            </a:r>
            <a:r>
              <a:rPr lang="en-US" altLang="zh-CN" dirty="0"/>
              <a:t>, which is part of HDFS, maintains a live cluster state</a:t>
            </a:r>
            <a:r>
              <a:rPr lang="en-US" altLang="zh-CN" dirty="0" smtClean="0"/>
              <a:t>.</a:t>
            </a:r>
          </a:p>
          <a:p>
            <a:pPr>
              <a:lnSpc>
                <a:spcPts val="1800"/>
              </a:lnSpc>
              <a:spcAft>
                <a:spcPts val="600"/>
              </a:spcAft>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a:lnSpc>
                <a:spcPts val="1800"/>
              </a:lnSpc>
              <a:spcAft>
                <a:spcPts val="600"/>
              </a:spcAft>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a:t>
            </a:r>
            <a:r>
              <a:rPr lang="zh-CN" altLang="en-US" dirty="0" smtClean="0"/>
              <a:t>数据模型</a:t>
            </a:r>
            <a:r>
              <a:rPr lang="en-US" altLang="zh-CN" dirty="0" smtClean="0"/>
              <a:t>-How</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02" y="1355424"/>
            <a:ext cx="9096249" cy="5192308"/>
          </a:xfrm>
          <a:prstGeom prst="rect">
            <a:avLst/>
          </a:prstGeom>
        </p:spPr>
      </p:pic>
      <p:sp>
        <p:nvSpPr>
          <p:cNvPr id="4" name="云形 3"/>
          <p:cNvSpPr/>
          <p:nvPr/>
        </p:nvSpPr>
        <p:spPr>
          <a:xfrm>
            <a:off x="9988061" y="2671418"/>
            <a:ext cx="1772529" cy="15896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t>?</a:t>
            </a:r>
            <a:endParaRPr lang="zh-CN" altLang="en-US" sz="4800" dirty="0"/>
          </a:p>
        </p:txBody>
      </p:sp>
    </p:spTree>
    <p:extLst>
      <p:ext uri="{BB962C8B-B14F-4D97-AF65-F5344CB8AC3E}">
        <p14:creationId xmlns:p14="http://schemas.microsoft.com/office/powerpoint/2010/main" val="188796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a:lnSpc>
                <a:spcPts val="1800"/>
              </a:lnSpc>
              <a:spcAft>
                <a:spcPts val="600"/>
              </a:spcAft>
            </a:pPr>
            <a:r>
              <a:rPr lang="en-US" altLang="zh-CN" dirty="0"/>
              <a:t/>
            </a:r>
            <a:br>
              <a:rPr lang="en-US" altLang="zh-CN" dirty="0"/>
            </a:br>
            <a:r>
              <a:rPr lang="en-US" altLang="zh-CN" dirty="0" err="1"/>
              <a:t>HBase</a:t>
            </a:r>
            <a:r>
              <a:rPr lang="en-US" altLang="zh-CN" dirty="0"/>
              <a:t> Tables are divided horizontally by row key range into “Regions.” A region contains all rows in the table between the region’s start key and end key. Regions are assigned to the nodes in the cluster, called “Region Servers,” and these serve data for reads and writes. A 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a:lnSpc>
                <a:spcPts val="1800"/>
              </a:lnSpc>
              <a:spcAft>
                <a:spcPts val="600"/>
              </a:spcAft>
            </a:pPr>
            <a:r>
              <a:rPr lang="en-US" altLang="zh-CN" dirty="0"/>
              <a:t/>
            </a:r>
            <a:br>
              <a:rPr lang="en-US" altLang="zh-CN" dirty="0"/>
            </a:br>
            <a:r>
              <a:rPr lang="en-US" altLang="zh-CN" dirty="0"/>
              <a:t>Region assignment, DDL (create, delete tables) operations are handled by the </a:t>
            </a:r>
            <a:r>
              <a:rPr lang="en-US" altLang="zh-CN" dirty="0" err="1"/>
              <a:t>HBase</a:t>
            </a:r>
            <a:r>
              <a:rPr lang="en-US" altLang="zh-CN" dirty="0"/>
              <a:t> </a:t>
            </a:r>
            <a:r>
              <a:rPr lang="en-US" altLang="zh-CN" dirty="0" err="1"/>
              <a:t>Master.A</a:t>
            </a:r>
            <a:r>
              <a:rPr lang="en-US" altLang="zh-CN" dirty="0"/>
              <a:t> master is responsible for:- Coordinating the region servers  - Assigning regions on startup , re-assigning regions for recovery or load balancing  - Monitoring all </a:t>
            </a:r>
            <a:r>
              <a:rPr lang="en-US" altLang="zh-CN" dirty="0" err="1"/>
              <a:t>RegionServer</a:t>
            </a:r>
            <a:r>
              <a:rPr lang="en-US" altLang="zh-CN" dirty="0"/>
              <a:t> instances in the cluster (listens for notifications from zookeeper)- Admin functions  - Interface for creating, deleting, updating tables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zh-cn"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2448659"/>
          </a:xfrm>
        </p:spPr>
        <p:txBody>
          <a:bodyPr vert="horz" lIns="91440" tIns="45720" rIns="91440" bIns="45720" rtlCol="0">
            <a:normAutofit/>
          </a:bodyPr>
          <a:lstStyle/>
          <a:p>
            <a:pPr>
              <a:lnSpc>
                <a:spcPts val="1800"/>
              </a:lnSpc>
              <a:spcAft>
                <a:spcPts val="600"/>
              </a:spcAft>
            </a:pPr>
            <a:r>
              <a:rPr lang="en-US" altLang="zh-CN" dirty="0"/>
              <a:t/>
            </a:r>
            <a:br>
              <a:rPr lang="en-US" altLang="zh-CN" dirty="0"/>
            </a:br>
            <a:r>
              <a:rPr lang="en-US" altLang="zh-CN" dirty="0" err="1"/>
              <a:t>HBase</a:t>
            </a:r>
            <a:r>
              <a:rPr lang="en-US" altLang="zh-CN" dirty="0"/>
              <a:t> uses </a:t>
            </a:r>
            <a:r>
              <a:rPr lang="en-US" altLang="zh-CN" dirty="0" err="1"/>
              <a:t>ZooKeeper</a:t>
            </a:r>
            <a:r>
              <a:rPr lang="en-US" altLang="zh-CN" dirty="0"/>
              <a:t> as a distributed coordination service to maintain server state in the cluster. Zookeeper maintains which servers are alive and available, and provides server failure notification. Zookeeper uses consensus to guarantee common shared state. Note that there should be three or five machines for consensus.</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465" y="448056"/>
            <a:ext cx="6696075" cy="3028950"/>
          </a:xfrm>
          <a:prstGeom prst="rect">
            <a:avLst/>
          </a:prstGeom>
        </p:spPr>
      </p:pic>
      <p:sp>
        <p:nvSpPr>
          <p:cNvPr id="7" name="矩形 6"/>
          <p:cNvSpPr/>
          <p:nvPr/>
        </p:nvSpPr>
        <p:spPr>
          <a:xfrm>
            <a:off x="541610" y="3879669"/>
            <a:ext cx="4056516" cy="1477328"/>
          </a:xfrm>
          <a:prstGeom prst="rect">
            <a:avLst/>
          </a:prstGeom>
        </p:spPr>
        <p:txBody>
          <a:bodyPr wrap="square">
            <a:spAutoFit/>
          </a:bodyPr>
          <a:lstStyle/>
          <a:p>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endParaRPr lang="zh-CN" altLang="en-US" dirty="0"/>
          </a:p>
        </p:txBody>
      </p:sp>
      <p:sp>
        <p:nvSpPr>
          <p:cNvPr id="8" name="矩形 7"/>
          <p:cNvSpPr/>
          <p:nvPr/>
        </p:nvSpPr>
        <p:spPr>
          <a:xfrm>
            <a:off x="4798423" y="4064335"/>
            <a:ext cx="7184311" cy="3693319"/>
          </a:xfrm>
          <a:prstGeom prst="rect">
            <a:avLst/>
          </a:prstGeom>
        </p:spPr>
        <p:txBody>
          <a:bodyPr wrap="square">
            <a:spAutoFit/>
          </a:bodyPr>
          <a:lstStyle/>
          <a:p>
            <a:r>
              <a:rPr lang="en-US" altLang="zh-CN" dirty="0"/>
              <a:t>Each Region Server creates an ephemeral node. The </a:t>
            </a:r>
            <a:r>
              <a:rPr lang="en-US" altLang="zh-CN" dirty="0" err="1"/>
              <a:t>HMaster</a:t>
            </a:r>
            <a:r>
              <a:rPr lang="en-US" altLang="zh-CN" dirty="0"/>
              <a:t> monitors these nodes to discover available region servers, and it also monitors these nodes for server failures. </a:t>
            </a:r>
            <a:r>
              <a:rPr lang="en-US" altLang="zh-CN" dirty="0" err="1"/>
              <a:t>HMasters</a:t>
            </a:r>
            <a:r>
              <a:rPr lang="en-US" altLang="zh-CN" dirty="0"/>
              <a:t> vie </a:t>
            </a:r>
            <a:r>
              <a:rPr lang="zh-CN" altLang="en-US" dirty="0"/>
              <a:t>（竞争）</a:t>
            </a:r>
            <a:r>
              <a:rPr lang="en-US" altLang="zh-CN" dirty="0"/>
              <a:t>to create an ephemeral node. Zookeeper determines the first one and uses it to make sure that only one master is active. The active </a:t>
            </a:r>
            <a:r>
              <a:rPr lang="en-US" altLang="zh-CN" dirty="0" err="1"/>
              <a:t>HMaster</a:t>
            </a:r>
            <a:r>
              <a:rPr lang="en-US" altLang="zh-CN" dirty="0"/>
              <a:t> sends heartbeats to Zookeeper, and the inactive </a:t>
            </a:r>
            <a:r>
              <a:rPr lang="en-US" altLang="zh-CN" dirty="0" err="1"/>
              <a:t>HMaster</a:t>
            </a:r>
            <a:r>
              <a:rPr lang="en-US" altLang="zh-CN" dirty="0"/>
              <a:t> listens for notifications of the active </a:t>
            </a:r>
            <a:r>
              <a:rPr lang="en-US" altLang="zh-CN" dirty="0" err="1"/>
              <a:t>HMaster</a:t>
            </a:r>
            <a:r>
              <a:rPr lang="en-US" altLang="zh-CN" dirty="0"/>
              <a:t> </a:t>
            </a:r>
            <a:r>
              <a:rPr lang="en-US" altLang="zh-CN" dirty="0" err="1"/>
              <a:t>failure.If</a:t>
            </a:r>
            <a:r>
              <a:rPr lang="en-US" altLang="zh-CN" dirty="0"/>
              <a:t> a region server or the active </a:t>
            </a:r>
            <a:r>
              <a:rPr lang="en-US" altLang="zh-CN" dirty="0" err="1"/>
              <a:t>HMaster</a:t>
            </a:r>
            <a:r>
              <a:rPr lang="en-US" altLang="zh-CN" dirty="0"/>
              <a:t> fails to send a heartbeat, the session is expired and the corresponding ephemeral node is deleted. Listeners for updates will be notified of the deleted nodes. The active </a:t>
            </a:r>
            <a:r>
              <a:rPr lang="en-US" altLang="zh-CN" dirty="0" err="1"/>
              <a:t>HMaster</a:t>
            </a:r>
            <a:r>
              <a:rPr lang="en-US" altLang="zh-CN" dirty="0"/>
              <a:t> listens for region servers, and will recover region servers on failure. The Inactive </a:t>
            </a:r>
            <a:r>
              <a:rPr lang="en-US" altLang="zh-CN" dirty="0" err="1"/>
              <a:t>HMaster</a:t>
            </a:r>
            <a:r>
              <a:rPr lang="en-US" altLang="zh-CN" dirty="0"/>
              <a:t> listens for active </a:t>
            </a:r>
            <a:r>
              <a:rPr lang="en-US" altLang="zh-CN" dirty="0" err="1"/>
              <a:t>HMaster</a:t>
            </a:r>
            <a:r>
              <a:rPr lang="en-US" altLang="zh-CN" dirty="0"/>
              <a:t> failure, and if an active </a:t>
            </a:r>
            <a:r>
              <a:rPr lang="en-US" altLang="zh-CN" dirty="0" err="1"/>
              <a:t>HMaster</a:t>
            </a:r>
            <a:r>
              <a:rPr lang="en-US" altLang="zh-CN" dirty="0"/>
              <a:t> fails, the inactive </a:t>
            </a:r>
            <a:r>
              <a:rPr lang="en-US" altLang="zh-CN" dirty="0" err="1"/>
              <a:t>HMaster</a:t>
            </a:r>
            <a:r>
              <a:rPr lang="en-US" altLang="zh-CN" dirty="0"/>
              <a:t> becomes active.</a:t>
            </a:r>
            <a:endParaRPr lang="zh-CN" altLang="en-US" dirty="0"/>
          </a:p>
        </p:txBody>
      </p:sp>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a:t>
            </a:r>
            <a:endParaRPr lang="zh-cn"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195942" y="1410789"/>
            <a:ext cx="11665131" cy="5078313"/>
          </a:xfrm>
          <a:prstGeom prst="rect">
            <a:avLst/>
          </a:prstGeom>
        </p:spPr>
        <p:txBody>
          <a:bodyPr wrap="square">
            <a:spAutoFit/>
          </a:bodyPr>
          <a:lstStyle/>
          <a:p>
            <a:r>
              <a:rPr lang="en-US" altLang="zh-CN" dirty="0"/>
              <a:t>When </a:t>
            </a:r>
            <a:r>
              <a:rPr lang="en-US" altLang="zh-CN" dirty="0" err="1"/>
              <a:t>RegionServer</a:t>
            </a:r>
            <a:r>
              <a:rPr lang="en-US" altLang="zh-CN" dirty="0"/>
              <a:t> (RS) receives write request, it directs the request to specific Region. Each Region stores set of rows. Rows data can be separated in multiple column families (CFs). Data of particular CF is stored in </a:t>
            </a:r>
            <a:r>
              <a:rPr lang="en-US" altLang="zh-CN" dirty="0" err="1"/>
              <a:t>HStore</a:t>
            </a:r>
            <a:r>
              <a:rPr lang="en-US" altLang="zh-CN" dirty="0"/>
              <a:t> which consists of </a:t>
            </a:r>
            <a:r>
              <a:rPr lang="en-US" altLang="zh-CN" dirty="0" err="1"/>
              <a:t>Memstore</a:t>
            </a:r>
            <a:r>
              <a:rPr lang="en-US" altLang="zh-CN" dirty="0"/>
              <a:t> and a set of </a:t>
            </a:r>
            <a:r>
              <a:rPr lang="en-US" altLang="zh-CN" dirty="0" err="1"/>
              <a:t>HFiles</a:t>
            </a:r>
            <a:r>
              <a:rPr lang="en-US" altLang="zh-CN" dirty="0"/>
              <a:t>. </a:t>
            </a:r>
            <a:r>
              <a:rPr lang="en-US" altLang="zh-CN" dirty="0" err="1"/>
              <a:t>Memstore</a:t>
            </a:r>
            <a:r>
              <a:rPr lang="en-US" altLang="zh-CN" dirty="0"/>
              <a:t> is kept in RS main memory, while </a:t>
            </a:r>
            <a:r>
              <a:rPr lang="en-US" altLang="zh-CN" dirty="0" err="1"/>
              <a:t>HFiles</a:t>
            </a:r>
            <a:r>
              <a:rPr lang="en-US" altLang="zh-CN" dirty="0"/>
              <a:t> are written to HDFS. When write request is processed, data is first written into the </a:t>
            </a:r>
            <a:r>
              <a:rPr lang="en-US" altLang="zh-CN" dirty="0" err="1"/>
              <a:t>Memstore</a:t>
            </a:r>
            <a:r>
              <a:rPr lang="en-US" altLang="zh-CN" dirty="0"/>
              <a:t>. Then, when certain thresholds are met (obviously, main memory is well-limited) </a:t>
            </a:r>
            <a:r>
              <a:rPr lang="en-US" altLang="zh-CN" dirty="0" err="1"/>
              <a:t>Memstore</a:t>
            </a:r>
            <a:r>
              <a:rPr lang="en-US" altLang="zh-CN" dirty="0"/>
              <a:t> data gets flushed into </a:t>
            </a:r>
            <a:r>
              <a:rPr lang="en-US" altLang="zh-CN" dirty="0" err="1"/>
              <a:t>HFile.The</a:t>
            </a:r>
            <a:r>
              <a:rPr lang="en-US" altLang="zh-CN" dirty="0"/>
              <a:t> main reason for using </a:t>
            </a:r>
            <a:r>
              <a:rPr lang="en-US" altLang="zh-CN" dirty="0" err="1"/>
              <a:t>Memstore</a:t>
            </a:r>
            <a:r>
              <a:rPr lang="en-US" altLang="zh-CN" dirty="0"/>
              <a:t> is the need to store data on DFS ordered by row key. As HDFS is designed for sequential reads/writes, with no file modifications allowed, </a:t>
            </a:r>
            <a:r>
              <a:rPr lang="en-US" altLang="zh-CN" dirty="0" err="1"/>
              <a:t>HBase</a:t>
            </a:r>
            <a:r>
              <a:rPr lang="en-US" altLang="zh-CN" dirty="0"/>
              <a:t> cannot efficiently write data to disk as it is being received: the written data will not be sorted (when the input is not sorted) which means not optimized for future retrieval. To solve this problem </a:t>
            </a:r>
            <a:r>
              <a:rPr lang="en-US" altLang="zh-CN" dirty="0" err="1"/>
              <a:t>HBase</a:t>
            </a:r>
            <a:r>
              <a:rPr lang="en-US" altLang="zh-CN" dirty="0"/>
              <a:t> buffers last received data in memory (in </a:t>
            </a:r>
            <a:r>
              <a:rPr lang="en-US" altLang="zh-CN" dirty="0" err="1"/>
              <a:t>Memstore</a:t>
            </a:r>
            <a:r>
              <a:rPr lang="en-US" altLang="zh-CN" dirty="0"/>
              <a:t>), “sorts” it before flushing, and then writes to HDFS using fast sequential writes. Note that in reality </a:t>
            </a:r>
            <a:r>
              <a:rPr lang="en-US" altLang="zh-CN" dirty="0" err="1"/>
              <a:t>HFile</a:t>
            </a:r>
            <a:r>
              <a:rPr lang="en-US" altLang="zh-CN" dirty="0"/>
              <a:t> is not just a simple list of sorted rows, it is much more than </a:t>
            </a:r>
            <a:r>
              <a:rPr lang="en-US" altLang="zh-CN" dirty="0" err="1"/>
              <a:t>that.Apart</a:t>
            </a:r>
            <a:r>
              <a:rPr lang="en-US" altLang="zh-CN" dirty="0"/>
              <a:t> from solving the “non-ordered” problem, </a:t>
            </a:r>
            <a:r>
              <a:rPr lang="en-US" altLang="zh-CN" dirty="0" err="1"/>
              <a:t>Memstore</a:t>
            </a:r>
            <a:r>
              <a:rPr lang="en-US" altLang="zh-CN" dirty="0"/>
              <a:t> also has other benefits, e.g.:- It acts as a in-memory cache which keeps recently added data. This is useful in numerous cases when last written data is accessed more frequently than older data- There are certain optimizations that can be done to rows/cells when they are stored in memory before writing to persistent store. E.g. when it is configured to store one version of a cell for certain CF and </a:t>
            </a:r>
            <a:r>
              <a:rPr lang="en-US" altLang="zh-CN" dirty="0" err="1"/>
              <a:t>Memstore</a:t>
            </a:r>
            <a:r>
              <a:rPr lang="en-US" altLang="zh-CN" dirty="0"/>
              <a:t> contains multiple updates for that cell, only most recent one can be kept and older ones can be omitted (and never written to </a:t>
            </a:r>
            <a:r>
              <a:rPr lang="en-US" altLang="zh-CN" dirty="0" err="1"/>
              <a:t>HFile</a:t>
            </a:r>
            <a:r>
              <a:rPr lang="en-US" altLang="zh-CN" dirty="0"/>
              <a:t>).Important thing to note is that every </a:t>
            </a:r>
            <a:r>
              <a:rPr lang="en-US" altLang="zh-CN" dirty="0" err="1"/>
              <a:t>Memstore</a:t>
            </a:r>
            <a:r>
              <a:rPr lang="en-US" altLang="zh-CN" dirty="0"/>
              <a:t> flush creates one </a:t>
            </a:r>
            <a:r>
              <a:rPr lang="en-US" altLang="zh-CN" dirty="0" err="1"/>
              <a:t>HFile</a:t>
            </a:r>
            <a:r>
              <a:rPr lang="en-US" altLang="zh-CN" dirty="0"/>
              <a:t> per </a:t>
            </a:r>
            <a:r>
              <a:rPr lang="en-US" altLang="zh-CN" dirty="0" err="1"/>
              <a:t>CF.On</a:t>
            </a:r>
            <a:r>
              <a:rPr lang="en-US" altLang="zh-CN" dirty="0"/>
              <a:t> the reading end things are simple: </a:t>
            </a:r>
            <a:r>
              <a:rPr lang="en-US" altLang="zh-CN" dirty="0" err="1"/>
              <a:t>HBase</a:t>
            </a:r>
            <a:r>
              <a:rPr lang="en-US" altLang="zh-CN" dirty="0"/>
              <a:t> first checks if requested data is in </a:t>
            </a:r>
            <a:r>
              <a:rPr lang="en-US" altLang="zh-CN" dirty="0" err="1"/>
              <a:t>Memstore</a:t>
            </a:r>
            <a:r>
              <a:rPr lang="en-US" altLang="zh-CN" dirty="0"/>
              <a:t>, then goes to </a:t>
            </a:r>
            <a:r>
              <a:rPr lang="en-US" altLang="zh-CN" dirty="0" err="1"/>
              <a:t>HFiles</a:t>
            </a:r>
            <a:r>
              <a:rPr lang="en-US" altLang="zh-CN" dirty="0"/>
              <a:t> and returns merged result to the user.</a:t>
            </a:r>
            <a:endParaRPr lang="zh-CN" altLang="en-US" dirty="0"/>
          </a:p>
        </p:txBody>
      </p:sp>
    </p:spTree>
    <p:extLst>
      <p:ext uri="{BB962C8B-B14F-4D97-AF65-F5344CB8AC3E}">
        <p14:creationId xmlns:p14="http://schemas.microsoft.com/office/powerpoint/2010/main" val="3178235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7" y="1304679"/>
            <a:ext cx="11670793" cy="6186309"/>
          </a:xfrm>
          <a:prstGeom prst="rect">
            <a:avLst/>
          </a:prstGeom>
        </p:spPr>
        <p:txBody>
          <a:bodyPr wrap="square">
            <a:spAutoFit/>
          </a:bodyPr>
          <a:lstStyle/>
          <a:p>
            <a:r>
              <a:rPr lang="en-US" altLang="zh-CN" dirty="0" err="1"/>
              <a:t>Memstore</a:t>
            </a:r>
            <a:r>
              <a:rPr lang="en-US" altLang="zh-CN" dirty="0"/>
              <a:t> Flush</a:t>
            </a:r>
            <a:r>
              <a:rPr lang="zh-CN" altLang="en-US" dirty="0"/>
              <a:t>触发条件</a:t>
            </a:r>
          </a:p>
          <a:p>
            <a:endParaRPr lang="zh-CN" altLang="en-US" dirty="0"/>
          </a:p>
          <a:p>
            <a:r>
              <a:rPr lang="en-US" altLang="zh-CN" dirty="0" err="1"/>
              <a:t>HBase</a:t>
            </a:r>
            <a:r>
              <a:rPr lang="zh-CN" altLang="en-US" dirty="0"/>
              <a:t>会在如下几种情况下触发</a:t>
            </a:r>
            <a:r>
              <a:rPr lang="en-US" altLang="zh-CN" dirty="0"/>
              <a:t>flush</a:t>
            </a:r>
            <a:r>
              <a:rPr lang="zh-CN" altLang="en-US" dirty="0"/>
              <a:t>操作，需要注意的是</a:t>
            </a:r>
            <a:r>
              <a:rPr lang="en-US" altLang="zh-CN" dirty="0" err="1"/>
              <a:t>MemStore</a:t>
            </a:r>
            <a:r>
              <a:rPr lang="zh-CN" altLang="en-US" dirty="0"/>
              <a:t>的最小</a:t>
            </a:r>
            <a:r>
              <a:rPr lang="en-US" altLang="zh-CN" dirty="0"/>
              <a:t>flush</a:t>
            </a:r>
            <a:r>
              <a:rPr lang="zh-CN" altLang="en-US" dirty="0"/>
              <a:t>单元是</a:t>
            </a:r>
            <a:r>
              <a:rPr lang="en-US" altLang="zh-CN" dirty="0" err="1"/>
              <a:t>HRegion</a:t>
            </a:r>
            <a:r>
              <a:rPr lang="zh-CN" altLang="en-US" dirty="0"/>
              <a:t>而不是单个</a:t>
            </a:r>
            <a:r>
              <a:rPr lang="en-US" altLang="zh-CN" dirty="0" err="1"/>
              <a:t>MemStore</a:t>
            </a:r>
            <a:r>
              <a:rPr lang="zh-CN" altLang="en-US" dirty="0"/>
              <a:t>。可想而知，如果一个</a:t>
            </a:r>
            <a:r>
              <a:rPr lang="en-US" altLang="zh-CN" dirty="0" err="1"/>
              <a:t>HRegion</a:t>
            </a:r>
            <a:r>
              <a:rPr lang="zh-CN" altLang="en-US" dirty="0"/>
              <a:t>中</a:t>
            </a:r>
            <a:r>
              <a:rPr lang="en-US" altLang="zh-CN" dirty="0" err="1"/>
              <a:t>Memstore</a:t>
            </a:r>
            <a:r>
              <a:rPr lang="zh-CN" altLang="en-US" dirty="0"/>
              <a:t>过多，每次</a:t>
            </a:r>
            <a:r>
              <a:rPr lang="en-US" altLang="zh-CN" dirty="0"/>
              <a:t>flush</a:t>
            </a:r>
            <a:r>
              <a:rPr lang="zh-CN" altLang="en-US" dirty="0"/>
              <a:t>的开销必然会很大，因此我们也建议在进行表设计的时候尽量减少</a:t>
            </a:r>
            <a:r>
              <a:rPr lang="en-US" altLang="zh-CN" dirty="0" err="1"/>
              <a:t>ColumnFamily</a:t>
            </a:r>
            <a:r>
              <a:rPr lang="zh-CN" altLang="en-US" dirty="0"/>
              <a:t>的个数。</a:t>
            </a:r>
          </a:p>
          <a:p>
            <a:endParaRPr lang="zh-CN" altLang="en-US" dirty="0"/>
          </a:p>
          <a:p>
            <a:endParaRPr lang="zh-CN" altLang="en-US" dirty="0"/>
          </a:p>
          <a:p>
            <a:r>
              <a:rPr lang="en-US" altLang="zh-CN" dirty="0" err="1"/>
              <a:t>Memstore</a:t>
            </a:r>
            <a:r>
              <a:rPr lang="zh-CN" altLang="en-US" dirty="0"/>
              <a:t>级别限制：当</a:t>
            </a:r>
            <a:r>
              <a:rPr lang="en-US" altLang="zh-CN" dirty="0"/>
              <a:t>Region</a:t>
            </a:r>
            <a:r>
              <a:rPr lang="zh-CN" altLang="en-US" dirty="0"/>
              <a:t>中任意一个</a:t>
            </a:r>
            <a:r>
              <a:rPr lang="en-US" altLang="zh-CN" dirty="0" err="1"/>
              <a:t>MemStore</a:t>
            </a:r>
            <a:r>
              <a:rPr lang="zh-CN" altLang="en-US" dirty="0"/>
              <a:t>的大小达到了上限（</a:t>
            </a:r>
            <a:r>
              <a:rPr lang="en-US" altLang="zh-CN" dirty="0" err="1"/>
              <a:t>hbase.hregion.memstore.flush.size</a:t>
            </a:r>
            <a:r>
              <a:rPr lang="zh-CN" altLang="en-US" dirty="0"/>
              <a:t>，默认</a:t>
            </a:r>
            <a:r>
              <a:rPr lang="en-US" altLang="zh-CN" dirty="0"/>
              <a:t>128MB</a:t>
            </a:r>
            <a:r>
              <a:rPr lang="zh-CN" altLang="en-US" dirty="0"/>
              <a:t>），会触发</a:t>
            </a:r>
            <a:r>
              <a:rPr lang="en-US" altLang="zh-CN" dirty="0" err="1"/>
              <a:t>Memstore</a:t>
            </a:r>
            <a:r>
              <a:rPr lang="zh-CN" altLang="en-US" dirty="0"/>
              <a:t>刷新。</a:t>
            </a:r>
          </a:p>
          <a:p>
            <a:r>
              <a:rPr lang="en-US" altLang="zh-CN" dirty="0"/>
              <a:t>Region</a:t>
            </a:r>
            <a:r>
              <a:rPr lang="zh-CN" altLang="en-US" dirty="0"/>
              <a:t>级别限制：当</a:t>
            </a:r>
            <a:r>
              <a:rPr lang="en-US" altLang="zh-CN" dirty="0"/>
              <a:t>Region</a:t>
            </a:r>
            <a:r>
              <a:rPr lang="zh-CN" altLang="en-US" dirty="0"/>
              <a:t>中所有</a:t>
            </a:r>
            <a:r>
              <a:rPr lang="en-US" altLang="zh-CN" dirty="0" err="1"/>
              <a:t>Memstore</a:t>
            </a:r>
            <a:r>
              <a:rPr lang="zh-CN" altLang="en-US" dirty="0"/>
              <a:t>的大小总和达到了上限（</a:t>
            </a:r>
            <a:r>
              <a:rPr lang="en-US" altLang="zh-CN" dirty="0" err="1"/>
              <a:t>hbase.hregion.memstore.block.multiplier</a:t>
            </a:r>
            <a:r>
              <a:rPr lang="en-US" altLang="zh-CN" dirty="0"/>
              <a:t> * </a:t>
            </a:r>
            <a:r>
              <a:rPr lang="en-US" altLang="zh-CN" dirty="0" err="1"/>
              <a:t>hbase.hregion.memstore.flush.size</a:t>
            </a:r>
            <a:r>
              <a:rPr lang="zh-CN" altLang="en-US" dirty="0"/>
              <a:t>，默认 </a:t>
            </a:r>
            <a:r>
              <a:rPr lang="en-US" altLang="zh-CN" dirty="0"/>
              <a:t>2* 128M = 256M</a:t>
            </a:r>
            <a:r>
              <a:rPr lang="zh-CN" altLang="en-US" dirty="0"/>
              <a:t>），会触发</a:t>
            </a:r>
            <a:r>
              <a:rPr lang="en-US" altLang="zh-CN" dirty="0" err="1"/>
              <a:t>memstore</a:t>
            </a:r>
            <a:r>
              <a:rPr lang="zh-CN" altLang="en-US" dirty="0"/>
              <a:t>刷新。</a:t>
            </a:r>
          </a:p>
          <a:p>
            <a:r>
              <a:rPr lang="en-US" altLang="zh-CN" dirty="0"/>
              <a:t>Region Server</a:t>
            </a:r>
            <a:r>
              <a:rPr lang="zh-CN" altLang="en-US" dirty="0"/>
              <a:t>级别限制：当一个</a:t>
            </a:r>
            <a:r>
              <a:rPr lang="en-US" altLang="zh-CN" dirty="0"/>
              <a:t>Region Server</a:t>
            </a:r>
            <a:r>
              <a:rPr lang="zh-CN" altLang="en-US" dirty="0"/>
              <a:t>中所有</a:t>
            </a:r>
            <a:r>
              <a:rPr lang="en-US" altLang="zh-CN" dirty="0" err="1"/>
              <a:t>Memstore</a:t>
            </a:r>
            <a:r>
              <a:rPr lang="zh-CN" altLang="en-US" dirty="0"/>
              <a:t>的大小总和达到了上限（</a:t>
            </a:r>
            <a:r>
              <a:rPr lang="en-US" altLang="zh-CN" dirty="0" err="1"/>
              <a:t>hbase.regionserver.global.memstore.upperLimit</a:t>
            </a:r>
            <a:r>
              <a:rPr lang="en-US" altLang="zh-CN" dirty="0"/>
              <a:t> </a:t>
            </a:r>
            <a:r>
              <a:rPr lang="zh-CN" altLang="en-US" dirty="0"/>
              <a:t>＊ </a:t>
            </a:r>
            <a:r>
              <a:rPr lang="en-US" altLang="zh-CN" dirty="0" err="1"/>
              <a:t>hbase_heapsize</a:t>
            </a:r>
            <a:r>
              <a:rPr lang="zh-CN" altLang="en-US" dirty="0"/>
              <a:t>，默认 </a:t>
            </a:r>
            <a:r>
              <a:rPr lang="en-US" altLang="zh-CN" dirty="0"/>
              <a:t>40%</a:t>
            </a:r>
            <a:r>
              <a:rPr lang="zh-CN" altLang="en-US" dirty="0"/>
              <a:t>的</a:t>
            </a:r>
            <a:r>
              <a:rPr lang="en-US" altLang="zh-CN" dirty="0"/>
              <a:t>JVM</a:t>
            </a:r>
            <a:r>
              <a:rPr lang="zh-CN" altLang="en-US" dirty="0"/>
              <a:t>内存使用量），会触发部分</a:t>
            </a:r>
            <a:r>
              <a:rPr lang="en-US" altLang="zh-CN" dirty="0" err="1"/>
              <a:t>Memstore</a:t>
            </a:r>
            <a:r>
              <a:rPr lang="zh-CN" altLang="en-US" dirty="0"/>
              <a:t>刷新。</a:t>
            </a:r>
            <a:r>
              <a:rPr lang="en-US" altLang="zh-CN" dirty="0"/>
              <a:t>Flush</a:t>
            </a:r>
            <a:r>
              <a:rPr lang="zh-CN" altLang="en-US" dirty="0"/>
              <a:t>顺序是按照</a:t>
            </a:r>
            <a:r>
              <a:rPr lang="en-US" altLang="zh-CN" dirty="0" err="1"/>
              <a:t>Memstore</a:t>
            </a:r>
            <a:r>
              <a:rPr lang="zh-CN" altLang="en-US" dirty="0"/>
              <a:t>由大到小执行，先</a:t>
            </a:r>
            <a:r>
              <a:rPr lang="en-US" altLang="zh-CN" dirty="0"/>
              <a:t>Flush </a:t>
            </a:r>
            <a:r>
              <a:rPr lang="en-US" altLang="zh-CN" dirty="0" err="1"/>
              <a:t>Memstore</a:t>
            </a:r>
            <a:r>
              <a:rPr lang="zh-CN" altLang="en-US" dirty="0"/>
              <a:t>最大的</a:t>
            </a:r>
            <a:r>
              <a:rPr lang="en-US" altLang="zh-CN" dirty="0"/>
              <a:t>Region</a:t>
            </a:r>
            <a:r>
              <a:rPr lang="zh-CN" altLang="en-US" dirty="0"/>
              <a:t>，再执行次大的，直至总体</a:t>
            </a:r>
            <a:r>
              <a:rPr lang="en-US" altLang="zh-CN" dirty="0" err="1"/>
              <a:t>Memstore</a:t>
            </a:r>
            <a:r>
              <a:rPr lang="zh-CN" altLang="en-US" dirty="0"/>
              <a:t>内存使用量低于阈值（</a:t>
            </a:r>
            <a:r>
              <a:rPr lang="en-US" altLang="zh-CN" dirty="0" err="1"/>
              <a:t>hbase.regionserver.global.memstore.lowerLimit</a:t>
            </a:r>
            <a:r>
              <a:rPr lang="en-US" altLang="zh-CN" dirty="0"/>
              <a:t> </a:t>
            </a:r>
            <a:r>
              <a:rPr lang="zh-CN" altLang="en-US" dirty="0"/>
              <a:t>＊ </a:t>
            </a:r>
            <a:r>
              <a:rPr lang="en-US" altLang="zh-CN" dirty="0" err="1"/>
              <a:t>hbase_heapsize</a:t>
            </a:r>
            <a:r>
              <a:rPr lang="zh-CN" altLang="en-US" dirty="0"/>
              <a:t>，默认 </a:t>
            </a:r>
            <a:r>
              <a:rPr lang="en-US" altLang="zh-CN" dirty="0"/>
              <a:t>38%</a:t>
            </a:r>
            <a:r>
              <a:rPr lang="zh-CN" altLang="en-US" dirty="0"/>
              <a:t>的</a:t>
            </a:r>
            <a:r>
              <a:rPr lang="en-US" altLang="zh-CN" dirty="0"/>
              <a:t>JVM</a:t>
            </a:r>
            <a:r>
              <a:rPr lang="zh-CN" altLang="en-US" dirty="0"/>
              <a:t>内存使用量）。</a:t>
            </a:r>
          </a:p>
          <a:p>
            <a:r>
              <a:rPr lang="zh-CN" altLang="en-US" dirty="0"/>
              <a:t>当一个</a:t>
            </a:r>
            <a:r>
              <a:rPr lang="en-US" altLang="zh-CN" dirty="0"/>
              <a:t>Region Server</a:t>
            </a:r>
            <a:r>
              <a:rPr lang="zh-CN" altLang="en-US" dirty="0"/>
              <a:t>中</a:t>
            </a:r>
            <a:r>
              <a:rPr lang="en-US" altLang="zh-CN" dirty="0" err="1"/>
              <a:t>HLog</a:t>
            </a:r>
            <a:r>
              <a:rPr lang="zh-CN" altLang="en-US" dirty="0"/>
              <a:t>数量达到上限（可通过参数</a:t>
            </a:r>
            <a:r>
              <a:rPr lang="en-US" altLang="zh-CN" dirty="0" err="1"/>
              <a:t>hbase.regionserver.maxlogs</a:t>
            </a:r>
            <a:r>
              <a:rPr lang="zh-CN" altLang="en-US" dirty="0"/>
              <a:t>配置）时，系统会选取最早的一个 </a:t>
            </a:r>
            <a:r>
              <a:rPr lang="en-US" altLang="zh-CN" dirty="0" err="1"/>
              <a:t>HLog</a:t>
            </a:r>
            <a:r>
              <a:rPr lang="zh-CN" altLang="en-US" dirty="0"/>
              <a:t>对应的一个或多个</a:t>
            </a:r>
            <a:r>
              <a:rPr lang="en-US" altLang="zh-CN" dirty="0"/>
              <a:t>Region</a:t>
            </a:r>
            <a:r>
              <a:rPr lang="zh-CN" altLang="en-US" dirty="0"/>
              <a:t>进行</a:t>
            </a:r>
            <a:r>
              <a:rPr lang="en-US" altLang="zh-CN" dirty="0"/>
              <a:t>flush</a:t>
            </a:r>
          </a:p>
          <a:p>
            <a:r>
              <a:rPr lang="en-US" altLang="zh-CN" dirty="0" err="1"/>
              <a:t>HBase</a:t>
            </a:r>
            <a:r>
              <a:rPr lang="zh-CN" altLang="en-US" dirty="0"/>
              <a:t>定期刷新</a:t>
            </a:r>
            <a:r>
              <a:rPr lang="en-US" altLang="zh-CN" dirty="0" err="1"/>
              <a:t>Memstore</a:t>
            </a:r>
            <a:r>
              <a:rPr lang="zh-CN" altLang="en-US" dirty="0"/>
              <a:t>：默认周期为</a:t>
            </a:r>
            <a:r>
              <a:rPr lang="en-US" altLang="zh-CN" dirty="0"/>
              <a:t>1</a:t>
            </a:r>
            <a:r>
              <a:rPr lang="zh-CN" altLang="en-US" dirty="0"/>
              <a:t>小时，确保</a:t>
            </a:r>
            <a:r>
              <a:rPr lang="en-US" altLang="zh-CN" dirty="0" err="1"/>
              <a:t>Memstore</a:t>
            </a:r>
            <a:r>
              <a:rPr lang="zh-CN" altLang="en-US" dirty="0"/>
              <a:t>不会长时间没有持久化。为避免所有的</a:t>
            </a:r>
            <a:r>
              <a:rPr lang="en-US" altLang="zh-CN" dirty="0" err="1"/>
              <a:t>MemStore</a:t>
            </a:r>
            <a:r>
              <a:rPr lang="zh-CN" altLang="en-US" dirty="0"/>
              <a:t>在同一时间都进行</a:t>
            </a:r>
            <a:r>
              <a:rPr lang="en-US" altLang="zh-CN" dirty="0"/>
              <a:t>flush</a:t>
            </a:r>
            <a:r>
              <a:rPr lang="zh-CN" altLang="en-US" dirty="0"/>
              <a:t>导致的问题，定期的</a:t>
            </a:r>
            <a:r>
              <a:rPr lang="en-US" altLang="zh-CN" dirty="0"/>
              <a:t>flush</a:t>
            </a:r>
            <a:r>
              <a:rPr lang="zh-CN" altLang="en-US" dirty="0"/>
              <a:t>操作有</a:t>
            </a:r>
            <a:r>
              <a:rPr lang="en-US" altLang="zh-CN" dirty="0"/>
              <a:t>20000</a:t>
            </a:r>
            <a:r>
              <a:rPr lang="zh-CN" altLang="en-US" dirty="0"/>
              <a:t>左右的随机延时。</a:t>
            </a:r>
          </a:p>
          <a:p>
            <a:r>
              <a:rPr lang="zh-CN" altLang="en-US" dirty="0"/>
              <a:t>手动执行</a:t>
            </a:r>
            <a:r>
              <a:rPr lang="en-US" altLang="zh-CN" dirty="0"/>
              <a:t>flush</a:t>
            </a:r>
            <a:r>
              <a:rPr lang="zh-CN" altLang="en-US" dirty="0"/>
              <a:t>：用户可以通过</a:t>
            </a:r>
            <a:r>
              <a:rPr lang="en-US" altLang="zh-CN" dirty="0"/>
              <a:t>shell</a:t>
            </a:r>
            <a:r>
              <a:rPr lang="zh-CN" altLang="en-US" dirty="0"/>
              <a:t>命令 </a:t>
            </a:r>
            <a:r>
              <a:rPr lang="en-US" altLang="zh-CN" dirty="0"/>
              <a:t>flush ‘</a:t>
            </a:r>
            <a:r>
              <a:rPr lang="en-US" altLang="zh-CN" dirty="0" err="1"/>
              <a:t>tablename</a:t>
            </a:r>
            <a:r>
              <a:rPr lang="en-US" altLang="zh-CN" dirty="0"/>
              <a:t>’</a:t>
            </a:r>
            <a:r>
              <a:rPr lang="zh-CN" altLang="en-US" dirty="0"/>
              <a:t>或者</a:t>
            </a:r>
            <a:r>
              <a:rPr lang="en-US" altLang="zh-CN" dirty="0"/>
              <a:t>flush ‘region name’</a:t>
            </a:r>
            <a:r>
              <a:rPr lang="zh-CN" altLang="en-US" dirty="0"/>
              <a:t>分别对一个表或者一个</a:t>
            </a:r>
            <a:r>
              <a:rPr lang="en-US" altLang="zh-CN" dirty="0"/>
              <a:t>Region</a:t>
            </a:r>
            <a:r>
              <a:rPr lang="zh-CN" altLang="en-US" dirty="0"/>
              <a:t>进行</a:t>
            </a:r>
            <a:r>
              <a:rPr lang="en-US" altLang="zh-CN" dirty="0"/>
              <a:t>flush</a:t>
            </a:r>
            <a:r>
              <a:rPr lang="zh-CN" altLang="en-US" dirty="0"/>
              <a:t>。</a:t>
            </a:r>
          </a:p>
        </p:txBody>
      </p:sp>
    </p:spTree>
    <p:extLst>
      <p:ext uri="{BB962C8B-B14F-4D97-AF65-F5344CB8AC3E}">
        <p14:creationId xmlns:p14="http://schemas.microsoft.com/office/powerpoint/2010/main" val="4253931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631372" y="1558562"/>
            <a:ext cx="9427028" cy="4247317"/>
          </a:xfrm>
          <a:prstGeom prst="rect">
            <a:avLst/>
          </a:prstGeom>
        </p:spPr>
        <p:txBody>
          <a:bodyPr wrap="square">
            <a:spAutoFit/>
          </a:bodyPr>
          <a:lstStyle/>
          <a:p>
            <a:endParaRPr lang="zh-CN" altLang="en-US" dirty="0"/>
          </a:p>
          <a:p>
            <a:r>
              <a:rPr lang="zh-CN" altLang="en-US" dirty="0"/>
              <a:t>为了减少</a:t>
            </a:r>
            <a:r>
              <a:rPr lang="en-US" altLang="zh-CN" dirty="0"/>
              <a:t>flush</a:t>
            </a:r>
            <a:r>
              <a:rPr lang="zh-CN" altLang="en-US" dirty="0"/>
              <a:t>过程对读写的影响，</a:t>
            </a:r>
            <a:r>
              <a:rPr lang="en-US" altLang="zh-CN" dirty="0" err="1"/>
              <a:t>HBase</a:t>
            </a:r>
            <a:r>
              <a:rPr lang="zh-CN" altLang="en-US" dirty="0"/>
              <a:t>采用了类似于两阶段提交的方式，将整个</a:t>
            </a:r>
            <a:r>
              <a:rPr lang="en-US" altLang="zh-CN" dirty="0"/>
              <a:t>flush</a:t>
            </a:r>
            <a:r>
              <a:rPr lang="zh-CN" altLang="en-US" dirty="0"/>
              <a:t>过程分为三个阶段：</a:t>
            </a:r>
          </a:p>
          <a:p>
            <a:endParaRPr lang="zh-CN" altLang="en-US" dirty="0"/>
          </a:p>
          <a:p>
            <a:endParaRPr lang="zh-CN" altLang="en-US" dirty="0"/>
          </a:p>
          <a:p>
            <a:r>
              <a:rPr lang="en-US" altLang="zh-CN" dirty="0"/>
              <a:t>prepare</a:t>
            </a:r>
            <a:r>
              <a:rPr lang="zh-CN" altLang="en-US" dirty="0"/>
              <a:t>阶段：遍历当前</a:t>
            </a:r>
            <a:r>
              <a:rPr lang="en-US" altLang="zh-CN" dirty="0"/>
              <a:t>Region</a:t>
            </a:r>
            <a:r>
              <a:rPr lang="zh-CN" altLang="en-US" dirty="0"/>
              <a:t>中的所有</a:t>
            </a:r>
            <a:r>
              <a:rPr lang="en-US" altLang="zh-CN" dirty="0" err="1"/>
              <a:t>Memstore</a:t>
            </a:r>
            <a:r>
              <a:rPr lang="zh-CN" altLang="en-US" dirty="0"/>
              <a:t>，将</a:t>
            </a:r>
            <a:r>
              <a:rPr lang="en-US" altLang="zh-CN" dirty="0" err="1"/>
              <a:t>Memstore</a:t>
            </a:r>
            <a:r>
              <a:rPr lang="zh-CN" altLang="en-US" dirty="0"/>
              <a:t>中当前数据集</a:t>
            </a:r>
            <a:r>
              <a:rPr lang="en-US" altLang="zh-CN" dirty="0" err="1"/>
              <a:t>kvset</a:t>
            </a:r>
            <a:r>
              <a:rPr lang="zh-CN" altLang="en-US" dirty="0"/>
              <a:t>做一个快照</a:t>
            </a:r>
            <a:r>
              <a:rPr lang="en-US" altLang="zh-CN" dirty="0"/>
              <a:t>snapshot</a:t>
            </a:r>
            <a:r>
              <a:rPr lang="zh-CN" altLang="en-US" dirty="0"/>
              <a:t>，然后再新建一个新的</a:t>
            </a:r>
            <a:r>
              <a:rPr lang="en-US" altLang="zh-CN" dirty="0" err="1"/>
              <a:t>kvset</a:t>
            </a:r>
            <a:r>
              <a:rPr lang="zh-CN" altLang="en-US" dirty="0"/>
              <a:t>。后期的所有写入操作都会写入新的</a:t>
            </a:r>
            <a:r>
              <a:rPr lang="en-US" altLang="zh-CN" dirty="0" err="1"/>
              <a:t>kvset</a:t>
            </a:r>
            <a:r>
              <a:rPr lang="zh-CN" altLang="en-US" dirty="0"/>
              <a:t>中，而整个</a:t>
            </a:r>
            <a:r>
              <a:rPr lang="en-US" altLang="zh-CN" dirty="0"/>
              <a:t>flush</a:t>
            </a:r>
            <a:r>
              <a:rPr lang="zh-CN" altLang="en-US" dirty="0"/>
              <a:t>阶段读操作会首先分别遍历</a:t>
            </a:r>
            <a:r>
              <a:rPr lang="en-US" altLang="zh-CN" dirty="0" err="1"/>
              <a:t>kvset</a:t>
            </a:r>
            <a:r>
              <a:rPr lang="zh-CN" altLang="en-US" dirty="0"/>
              <a:t>和</a:t>
            </a:r>
            <a:r>
              <a:rPr lang="en-US" altLang="zh-CN" dirty="0"/>
              <a:t>snapshot</a:t>
            </a:r>
            <a:r>
              <a:rPr lang="zh-CN" altLang="en-US" dirty="0"/>
              <a:t>，如果查找不到再会到</a:t>
            </a:r>
            <a:r>
              <a:rPr lang="en-US" altLang="zh-CN" dirty="0" err="1"/>
              <a:t>HFile</a:t>
            </a:r>
            <a:r>
              <a:rPr lang="zh-CN" altLang="en-US" dirty="0"/>
              <a:t>中查找。</a:t>
            </a:r>
            <a:r>
              <a:rPr lang="en-US" altLang="zh-CN" dirty="0"/>
              <a:t>prepare</a:t>
            </a:r>
            <a:r>
              <a:rPr lang="zh-CN" altLang="en-US" dirty="0"/>
              <a:t>阶段需要加一把</a:t>
            </a:r>
            <a:r>
              <a:rPr lang="en-US" altLang="zh-CN" dirty="0" err="1"/>
              <a:t>updateLock</a:t>
            </a:r>
            <a:r>
              <a:rPr lang="zh-CN" altLang="en-US" dirty="0"/>
              <a:t>对写请求阻塞，结束之后会释放该锁。因为此阶段没有任何费时操作，因此持锁时间很短。</a:t>
            </a:r>
          </a:p>
          <a:p>
            <a:r>
              <a:rPr lang="en-US" altLang="zh-CN" dirty="0"/>
              <a:t>flush</a:t>
            </a:r>
            <a:r>
              <a:rPr lang="zh-CN" altLang="en-US" dirty="0"/>
              <a:t>阶段：遍历所有</a:t>
            </a:r>
            <a:r>
              <a:rPr lang="en-US" altLang="zh-CN" dirty="0" err="1"/>
              <a:t>Memstore</a:t>
            </a:r>
            <a:r>
              <a:rPr lang="zh-CN" altLang="en-US" dirty="0"/>
              <a:t>，将</a:t>
            </a:r>
            <a:r>
              <a:rPr lang="en-US" altLang="zh-CN" dirty="0"/>
              <a:t>prepare</a:t>
            </a:r>
            <a:r>
              <a:rPr lang="zh-CN" altLang="en-US" dirty="0"/>
              <a:t>阶段生成的</a:t>
            </a:r>
            <a:r>
              <a:rPr lang="en-US" altLang="zh-CN" dirty="0"/>
              <a:t>snapshot</a:t>
            </a:r>
            <a:r>
              <a:rPr lang="zh-CN" altLang="en-US" dirty="0"/>
              <a:t>持久化为临时文件，临时文件会统一放到目录</a:t>
            </a:r>
            <a:r>
              <a:rPr lang="en-US" altLang="zh-CN" dirty="0"/>
              <a:t>.</a:t>
            </a:r>
            <a:r>
              <a:rPr lang="en-US" altLang="zh-CN" dirty="0" err="1"/>
              <a:t>tmp</a:t>
            </a:r>
            <a:r>
              <a:rPr lang="zh-CN" altLang="en-US" dirty="0"/>
              <a:t>下。这个过程因为涉及到磁盘</a:t>
            </a:r>
            <a:r>
              <a:rPr lang="en-US" altLang="zh-CN" dirty="0"/>
              <a:t>IO</a:t>
            </a:r>
            <a:r>
              <a:rPr lang="zh-CN" altLang="en-US" dirty="0"/>
              <a:t>操作，因此相对比较耗时。</a:t>
            </a:r>
          </a:p>
          <a:p>
            <a:r>
              <a:rPr lang="en-US" altLang="zh-CN" dirty="0"/>
              <a:t>commit</a:t>
            </a:r>
            <a:r>
              <a:rPr lang="zh-CN" altLang="en-US" dirty="0"/>
              <a:t>阶段：遍历所有的</a:t>
            </a:r>
            <a:r>
              <a:rPr lang="en-US" altLang="zh-CN" dirty="0" err="1"/>
              <a:t>Memstore</a:t>
            </a:r>
            <a:r>
              <a:rPr lang="zh-CN" altLang="en-US" dirty="0"/>
              <a:t>，将</a:t>
            </a:r>
            <a:r>
              <a:rPr lang="en-US" altLang="zh-CN" dirty="0"/>
              <a:t>flush</a:t>
            </a:r>
            <a:r>
              <a:rPr lang="zh-CN" altLang="en-US" dirty="0"/>
              <a:t>阶段生成的临时文件移到指定的</a:t>
            </a:r>
            <a:r>
              <a:rPr lang="en-US" altLang="zh-CN" dirty="0" err="1"/>
              <a:t>ColumnFamily</a:t>
            </a:r>
            <a:r>
              <a:rPr lang="zh-CN" altLang="en-US" dirty="0"/>
              <a:t>目录下，针对</a:t>
            </a:r>
            <a:r>
              <a:rPr lang="en-US" altLang="zh-CN" dirty="0" err="1"/>
              <a:t>HFile</a:t>
            </a:r>
            <a:r>
              <a:rPr lang="zh-CN" altLang="en-US" dirty="0"/>
              <a:t>生成对应的</a:t>
            </a:r>
            <a:r>
              <a:rPr lang="en-US" altLang="zh-CN" dirty="0" err="1"/>
              <a:t>storefile</a:t>
            </a:r>
            <a:r>
              <a:rPr lang="zh-CN" altLang="en-US" dirty="0"/>
              <a:t>和</a:t>
            </a:r>
            <a:r>
              <a:rPr lang="en-US" altLang="zh-CN" dirty="0"/>
              <a:t>Reader</a:t>
            </a:r>
            <a:r>
              <a:rPr lang="zh-CN" altLang="en-US" dirty="0"/>
              <a:t>，把</a:t>
            </a:r>
            <a:r>
              <a:rPr lang="en-US" altLang="zh-CN" dirty="0" err="1"/>
              <a:t>storefile</a:t>
            </a:r>
            <a:r>
              <a:rPr lang="zh-CN" altLang="en-US" dirty="0"/>
              <a:t>添加到</a:t>
            </a:r>
            <a:r>
              <a:rPr lang="en-US" altLang="zh-CN" dirty="0" err="1"/>
              <a:t>HStore</a:t>
            </a:r>
            <a:r>
              <a:rPr lang="zh-CN" altLang="en-US" dirty="0"/>
              <a:t>的</a:t>
            </a:r>
            <a:r>
              <a:rPr lang="en-US" altLang="zh-CN" dirty="0" err="1"/>
              <a:t>storefiles</a:t>
            </a:r>
            <a:r>
              <a:rPr lang="zh-CN" altLang="en-US" dirty="0"/>
              <a:t>列表中，最后再清空</a:t>
            </a:r>
            <a:r>
              <a:rPr lang="en-US" altLang="zh-CN" dirty="0"/>
              <a:t>prepare</a:t>
            </a:r>
            <a:r>
              <a:rPr lang="zh-CN" altLang="en-US" dirty="0"/>
              <a:t>阶段生成的</a:t>
            </a:r>
            <a:r>
              <a:rPr lang="en-US" altLang="zh-CN" dirty="0"/>
              <a:t>snapshot</a:t>
            </a:r>
            <a:r>
              <a:rPr lang="zh-CN" altLang="en-US" dirty="0"/>
              <a:t>。</a:t>
            </a:r>
          </a:p>
        </p:txBody>
      </p:sp>
    </p:spTree>
    <p:extLst>
      <p:ext uri="{BB962C8B-B14F-4D97-AF65-F5344CB8AC3E}">
        <p14:creationId xmlns:p14="http://schemas.microsoft.com/office/powerpoint/2010/main" val="2398897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a:t>
            </a:r>
            <a:r>
              <a:rPr lang="en-US" altLang="zh-CN" dirty="0" smtClean="0"/>
              <a:t>-</a:t>
            </a:r>
            <a:r>
              <a:rPr lang="zh-CN" altLang="en-US" dirty="0" smtClean="0"/>
              <a:t>客户端</a:t>
            </a:r>
            <a:endParaRPr lang="zh-CN" altLang="en-US" dirty="0"/>
          </a:p>
        </p:txBody>
      </p:sp>
      <p:sp>
        <p:nvSpPr>
          <p:cNvPr id="4" name="矩形 3"/>
          <p:cNvSpPr/>
          <p:nvPr/>
        </p:nvSpPr>
        <p:spPr>
          <a:xfrm>
            <a:off x="866503" y="2065334"/>
            <a:ext cx="9144000" cy="4524315"/>
          </a:xfrm>
          <a:prstGeom prst="rect">
            <a:avLst/>
          </a:prstGeom>
        </p:spPr>
        <p:txBody>
          <a:bodyPr wrap="square">
            <a:spAutoFit/>
          </a:bodyPr>
          <a:lstStyle/>
          <a:p>
            <a:r>
              <a:rPr lang="zh-CN" altLang="en-US" dirty="0"/>
              <a:t>客户端流程解析</a:t>
            </a:r>
          </a:p>
          <a:p>
            <a:endParaRPr lang="zh-CN" altLang="en-US" dirty="0"/>
          </a:p>
          <a:p>
            <a:r>
              <a:rPr lang="zh-CN" altLang="en-US" dirty="0"/>
              <a:t>（</a:t>
            </a:r>
            <a:r>
              <a:rPr lang="en-US" altLang="zh-CN" dirty="0"/>
              <a:t>1</a:t>
            </a:r>
            <a:r>
              <a:rPr lang="zh-CN" altLang="en-US" dirty="0"/>
              <a:t>）用户提交</a:t>
            </a:r>
            <a:r>
              <a:rPr lang="en-US" altLang="zh-CN" dirty="0"/>
              <a:t>put</a:t>
            </a:r>
            <a:r>
              <a:rPr lang="zh-CN" altLang="en-US" dirty="0"/>
              <a:t>请求后，</a:t>
            </a:r>
            <a:r>
              <a:rPr lang="en-US" altLang="zh-CN" dirty="0" err="1"/>
              <a:t>HBase</a:t>
            </a:r>
            <a:r>
              <a:rPr lang="zh-CN" altLang="en-US" dirty="0"/>
              <a:t>客户端会将</a:t>
            </a:r>
            <a:r>
              <a:rPr lang="en-US" altLang="zh-CN" dirty="0"/>
              <a:t>put</a:t>
            </a:r>
            <a:r>
              <a:rPr lang="zh-CN" altLang="en-US" dirty="0"/>
              <a:t>请求添加到本地</a:t>
            </a:r>
            <a:r>
              <a:rPr lang="en-US" altLang="zh-CN" dirty="0"/>
              <a:t>buffer</a:t>
            </a:r>
            <a:r>
              <a:rPr lang="zh-CN" altLang="en-US" dirty="0"/>
              <a:t>中，符合一定条件就会通过</a:t>
            </a:r>
            <a:r>
              <a:rPr lang="en-US" altLang="zh-CN" dirty="0" err="1"/>
              <a:t>AsyncProcess</a:t>
            </a:r>
            <a:r>
              <a:rPr lang="zh-CN" altLang="en-US" dirty="0"/>
              <a:t>异步批量提交。</a:t>
            </a:r>
            <a:r>
              <a:rPr lang="en-US" altLang="zh-CN" dirty="0" err="1"/>
              <a:t>HBase</a:t>
            </a:r>
            <a:r>
              <a:rPr lang="zh-CN" altLang="en-US" dirty="0"/>
              <a:t>默认设置</a:t>
            </a:r>
            <a:r>
              <a:rPr lang="en-US" altLang="zh-CN" dirty="0" err="1"/>
              <a:t>autoflush</a:t>
            </a:r>
            <a:r>
              <a:rPr lang="en-US" altLang="zh-CN" dirty="0"/>
              <a:t>=true</a:t>
            </a:r>
            <a:r>
              <a:rPr lang="zh-CN" altLang="en-US" dirty="0"/>
              <a:t>，表示</a:t>
            </a:r>
            <a:r>
              <a:rPr lang="en-US" altLang="zh-CN" dirty="0"/>
              <a:t>put</a:t>
            </a:r>
            <a:r>
              <a:rPr lang="zh-CN" altLang="en-US" dirty="0"/>
              <a:t>请求直接会提交给服务器进行处理；用户可以设置</a:t>
            </a:r>
            <a:r>
              <a:rPr lang="en-US" altLang="zh-CN" dirty="0" err="1"/>
              <a:t>autoflush</a:t>
            </a:r>
            <a:r>
              <a:rPr lang="en-US" altLang="zh-CN" dirty="0"/>
              <a:t>=false</a:t>
            </a:r>
            <a:r>
              <a:rPr lang="zh-CN" altLang="en-US" dirty="0"/>
              <a:t>，这样的话</a:t>
            </a:r>
            <a:r>
              <a:rPr lang="en-US" altLang="zh-CN" dirty="0"/>
              <a:t>put</a:t>
            </a:r>
            <a:r>
              <a:rPr lang="zh-CN" altLang="en-US" dirty="0"/>
              <a:t>请求会首先放到本地</a:t>
            </a:r>
            <a:r>
              <a:rPr lang="en-US" altLang="zh-CN" dirty="0"/>
              <a:t>buffer</a:t>
            </a:r>
            <a:r>
              <a:rPr lang="zh-CN" altLang="en-US" dirty="0"/>
              <a:t>，等到本地</a:t>
            </a:r>
            <a:r>
              <a:rPr lang="en-US" altLang="zh-CN" dirty="0"/>
              <a:t>buffer</a:t>
            </a:r>
            <a:r>
              <a:rPr lang="zh-CN" altLang="en-US" dirty="0"/>
              <a:t>大小超过一定阈值（默认为</a:t>
            </a:r>
            <a:r>
              <a:rPr lang="en-US" altLang="zh-CN" dirty="0"/>
              <a:t>2M</a:t>
            </a:r>
            <a:r>
              <a:rPr lang="zh-CN" altLang="en-US" dirty="0"/>
              <a:t>，可以通过配置文件配置）之后才会提交。很显然，后者采用</a:t>
            </a:r>
            <a:r>
              <a:rPr lang="en-US" altLang="zh-CN" dirty="0"/>
              <a:t>group commit</a:t>
            </a:r>
            <a:r>
              <a:rPr lang="zh-CN" altLang="en-US" dirty="0"/>
              <a:t>机制提交请求，可以极大地提升写入性能，但是因为没有保护机制，如果客户端崩溃的话会导致提交的请求丢失。</a:t>
            </a:r>
          </a:p>
          <a:p>
            <a:endParaRPr lang="zh-CN" altLang="en-US" dirty="0"/>
          </a:p>
          <a:p>
            <a:r>
              <a:rPr lang="zh-CN" altLang="en-US" dirty="0"/>
              <a:t>（</a:t>
            </a:r>
            <a:r>
              <a:rPr lang="en-US" altLang="zh-CN" dirty="0"/>
              <a:t>2</a:t>
            </a:r>
            <a:r>
              <a:rPr lang="zh-CN" altLang="en-US" dirty="0"/>
              <a:t>）在提交之前，</a:t>
            </a:r>
            <a:r>
              <a:rPr lang="en-US" altLang="zh-CN" dirty="0" err="1"/>
              <a:t>HBase</a:t>
            </a:r>
            <a:r>
              <a:rPr lang="zh-CN" altLang="en-US" dirty="0"/>
              <a:t>会在元数据表</a:t>
            </a:r>
            <a:r>
              <a:rPr lang="en-US" altLang="zh-CN" dirty="0"/>
              <a:t>.meta.</a:t>
            </a:r>
            <a:r>
              <a:rPr lang="zh-CN" altLang="en-US" dirty="0"/>
              <a:t>中根据</a:t>
            </a:r>
            <a:r>
              <a:rPr lang="en-US" altLang="zh-CN" dirty="0" err="1"/>
              <a:t>rowkey</a:t>
            </a:r>
            <a:r>
              <a:rPr lang="zh-CN" altLang="en-US" dirty="0"/>
              <a:t>找到它们归属的</a:t>
            </a:r>
            <a:r>
              <a:rPr lang="en-US" altLang="zh-CN" dirty="0"/>
              <a:t>region server</a:t>
            </a:r>
            <a:r>
              <a:rPr lang="zh-CN" altLang="en-US" dirty="0"/>
              <a:t>，这个定位的过程是通过</a:t>
            </a:r>
            <a:r>
              <a:rPr lang="en-US" altLang="zh-CN" dirty="0" err="1"/>
              <a:t>HConnection</a:t>
            </a:r>
            <a:r>
              <a:rPr lang="zh-CN" altLang="en-US" dirty="0"/>
              <a:t>的</a:t>
            </a:r>
            <a:r>
              <a:rPr lang="en-US" altLang="zh-CN" dirty="0" err="1"/>
              <a:t>locateRegion</a:t>
            </a:r>
            <a:r>
              <a:rPr lang="zh-CN" altLang="en-US" dirty="0"/>
              <a:t>方法获得的。如果是批量请求的话还会把这些</a:t>
            </a:r>
            <a:r>
              <a:rPr lang="en-US" altLang="zh-CN" dirty="0" err="1"/>
              <a:t>rowkey</a:t>
            </a:r>
            <a:r>
              <a:rPr lang="zh-CN" altLang="en-US" dirty="0"/>
              <a:t>按照</a:t>
            </a:r>
            <a:r>
              <a:rPr lang="en-US" altLang="zh-CN" dirty="0" err="1"/>
              <a:t>HRegionLocation</a:t>
            </a:r>
            <a:r>
              <a:rPr lang="zh-CN" altLang="en-US" dirty="0"/>
              <a:t>分组，每个分组可以对应一次</a:t>
            </a:r>
            <a:r>
              <a:rPr lang="en-US" altLang="zh-CN" dirty="0"/>
              <a:t>RPC</a:t>
            </a:r>
            <a:r>
              <a:rPr lang="zh-CN" altLang="en-US" dirty="0"/>
              <a:t>请求。</a:t>
            </a:r>
          </a:p>
          <a:p>
            <a:endParaRPr lang="zh-CN" altLang="en-US" dirty="0"/>
          </a:p>
          <a:p>
            <a:r>
              <a:rPr lang="zh-CN" altLang="en-US" dirty="0"/>
              <a:t>（</a:t>
            </a:r>
            <a:r>
              <a:rPr lang="en-US" altLang="zh-CN" dirty="0"/>
              <a:t>3</a:t>
            </a:r>
            <a:r>
              <a:rPr lang="zh-CN" altLang="en-US" dirty="0"/>
              <a:t>）</a:t>
            </a:r>
            <a:r>
              <a:rPr lang="en-US" altLang="zh-CN" dirty="0" err="1"/>
              <a:t>HBase</a:t>
            </a:r>
            <a:r>
              <a:rPr lang="zh-CN" altLang="en-US" dirty="0"/>
              <a:t>会为每个</a:t>
            </a:r>
            <a:r>
              <a:rPr lang="en-US" altLang="zh-CN" dirty="0" err="1"/>
              <a:t>HRegionLocation</a:t>
            </a:r>
            <a:r>
              <a:rPr lang="zh-CN" altLang="en-US" dirty="0"/>
              <a:t>构造一个远程</a:t>
            </a:r>
            <a:r>
              <a:rPr lang="en-US" altLang="zh-CN" dirty="0"/>
              <a:t>RPC</a:t>
            </a:r>
            <a:r>
              <a:rPr lang="zh-CN" altLang="en-US" dirty="0"/>
              <a:t>请求</a:t>
            </a:r>
            <a:r>
              <a:rPr lang="en-US" altLang="zh-CN" dirty="0" err="1"/>
              <a:t>MultiServerCallable</a:t>
            </a:r>
            <a:r>
              <a:rPr lang="en-US" altLang="zh-CN" dirty="0"/>
              <a:t>&lt;Row&gt;</a:t>
            </a:r>
            <a:r>
              <a:rPr lang="zh-CN" altLang="en-US" dirty="0"/>
              <a:t>，然后通过</a:t>
            </a:r>
            <a:r>
              <a:rPr lang="en-US" altLang="zh-CN" dirty="0" err="1"/>
              <a:t>rpcCallerFactory</a:t>
            </a:r>
            <a:r>
              <a:rPr lang="en-US" altLang="zh-CN" dirty="0"/>
              <a:t>.&lt;</a:t>
            </a:r>
            <a:r>
              <a:rPr lang="en-US" altLang="zh-CN" dirty="0" err="1"/>
              <a:t>MultiResponse</a:t>
            </a:r>
            <a:r>
              <a:rPr lang="en-US" altLang="zh-CN" dirty="0"/>
              <a:t>&gt; </a:t>
            </a:r>
            <a:r>
              <a:rPr lang="en-US" altLang="zh-CN" dirty="0" err="1"/>
              <a:t>newCaller</a:t>
            </a:r>
            <a:r>
              <a:rPr lang="en-US" altLang="zh-CN" dirty="0"/>
              <a:t>()</a:t>
            </a:r>
            <a:r>
              <a:rPr lang="zh-CN" altLang="en-US" dirty="0"/>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659392"/>
            <a:ext cx="11991702" cy="5355312"/>
          </a:xfrm>
          <a:prstGeom prst="rect">
            <a:avLst/>
          </a:prstGeom>
        </p:spPr>
        <p:txBody>
          <a:bodyPr wrap="square">
            <a:spAutoFit/>
          </a:bodyPr>
          <a:lstStyle/>
          <a:p>
            <a:r>
              <a:rPr lang="en-US" altLang="zh-CN" dirty="0" err="1"/>
              <a:t>Memstore</a:t>
            </a:r>
            <a:r>
              <a:rPr lang="en-US" altLang="zh-CN" dirty="0"/>
              <a:t> Flush</a:t>
            </a:r>
            <a:r>
              <a:rPr lang="zh-CN" altLang="en-US" dirty="0"/>
              <a:t>对业务读写的影响</a:t>
            </a:r>
          </a:p>
          <a:p>
            <a:endParaRPr lang="zh-CN" altLang="en-US" dirty="0"/>
          </a:p>
          <a:p>
            <a:r>
              <a:rPr lang="zh-CN" altLang="en-US" dirty="0"/>
              <a:t>上文介绍了</a:t>
            </a:r>
            <a:r>
              <a:rPr lang="en-US" altLang="zh-CN" dirty="0" err="1"/>
              <a:t>HBase</a:t>
            </a:r>
            <a:r>
              <a:rPr lang="zh-CN" altLang="en-US" dirty="0"/>
              <a:t>在什么场景下会触发</a:t>
            </a:r>
            <a:r>
              <a:rPr lang="en-US" altLang="zh-CN" dirty="0"/>
              <a:t>flush</a:t>
            </a:r>
            <a:r>
              <a:rPr lang="zh-CN" altLang="en-US" dirty="0"/>
              <a:t>操作以及</a:t>
            </a:r>
            <a:r>
              <a:rPr lang="en-US" altLang="zh-CN" dirty="0"/>
              <a:t>flush</a:t>
            </a:r>
            <a:r>
              <a:rPr lang="zh-CN" altLang="en-US" dirty="0"/>
              <a:t>操作的基本流程，想必对于</a:t>
            </a:r>
            <a:r>
              <a:rPr lang="en-US" altLang="zh-CN" dirty="0" err="1"/>
              <a:t>HBase</a:t>
            </a:r>
            <a:r>
              <a:rPr lang="zh-CN" altLang="en-US" dirty="0"/>
              <a:t>用户来说，最关心的是</a:t>
            </a:r>
            <a:r>
              <a:rPr lang="en-US" altLang="zh-CN" dirty="0"/>
              <a:t>flush</a:t>
            </a:r>
            <a:r>
              <a:rPr lang="zh-CN" altLang="en-US" dirty="0"/>
              <a:t>行为会对读写请求造成哪些影响以及如何避免。因为不同触发方式下的</a:t>
            </a:r>
            <a:r>
              <a:rPr lang="en-US" altLang="zh-CN" dirty="0"/>
              <a:t>flush</a:t>
            </a:r>
            <a:r>
              <a:rPr lang="zh-CN" altLang="en-US" dirty="0"/>
              <a:t>操作对用户请求影响不尽相同，因此下面会根据</a:t>
            </a:r>
            <a:r>
              <a:rPr lang="en-US" altLang="zh-CN" dirty="0"/>
              <a:t>flush</a:t>
            </a:r>
            <a:r>
              <a:rPr lang="zh-CN" altLang="en-US" dirty="0"/>
              <a:t>的不同触发方式分别进行总结，并且会根据影响大小进行归类：</a:t>
            </a:r>
          </a:p>
          <a:p>
            <a:endParaRPr lang="zh-CN" altLang="en-US" dirty="0"/>
          </a:p>
          <a:p>
            <a:r>
              <a:rPr lang="zh-CN" altLang="en-US" dirty="0"/>
              <a:t>影响甚微</a:t>
            </a:r>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a:t>
            </a:r>
            <a:r>
              <a:rPr lang="en-US" altLang="zh-CN" dirty="0" smtClean="0"/>
              <a:t>-Server</a:t>
            </a:r>
            <a:r>
              <a:rPr lang="zh-CN" altLang="en-US" dirty="0" smtClean="0"/>
              <a:t>流程</a:t>
            </a:r>
            <a:endParaRPr lang="zh-CN" altLang="en-US" dirty="0"/>
          </a:p>
        </p:txBody>
      </p:sp>
      <p:pic>
        <p:nvPicPr>
          <p:cNvPr id="10242" name="Picture 2"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181" y="1711235"/>
            <a:ext cx="66770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元数据</a:t>
            </a:r>
            <a:r>
              <a:rPr lang="zh-CN" altLang="en-US" dirty="0" smtClean="0"/>
              <a:t>模型</a:t>
            </a:r>
            <a:r>
              <a:rPr lang="en-US" altLang="zh-CN" dirty="0" smtClean="0"/>
              <a:t>-Yes</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78" y="1309700"/>
            <a:ext cx="8874654" cy="5203083"/>
          </a:xfrm>
          <a:prstGeom prst="rect">
            <a:avLst/>
          </a:prstGeom>
        </p:spPr>
      </p:pic>
    </p:spTree>
    <p:extLst>
      <p:ext uri="{BB962C8B-B14F-4D97-AF65-F5344CB8AC3E}">
        <p14:creationId xmlns:p14="http://schemas.microsoft.com/office/powerpoint/2010/main" val="32465746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5367"/>
            <a:ext cx="11183113" cy="4801314"/>
          </a:xfrm>
          <a:prstGeom prst="rect">
            <a:avLst/>
          </a:prstGeom>
        </p:spPr>
        <p:txBody>
          <a:bodyPr wrap="square">
            <a:spAutoFit/>
          </a:bodyPr>
          <a:lstStyle/>
          <a:p>
            <a:r>
              <a:rPr lang="zh-CN" altLang="en-US" dirty="0"/>
              <a:t>相关</a:t>
            </a:r>
            <a:r>
              <a:rPr lang="en-US" altLang="zh-CN" dirty="0"/>
              <a:t>JVM</a:t>
            </a:r>
            <a:r>
              <a:rPr lang="zh-CN" altLang="en-US" dirty="0"/>
              <a:t>配置以及</a:t>
            </a:r>
            <a:r>
              <a:rPr lang="en-US" altLang="zh-CN" dirty="0" err="1"/>
              <a:t>HBase</a:t>
            </a:r>
            <a:r>
              <a:rPr lang="zh-CN" altLang="en-US" dirty="0"/>
              <a:t>配置：</a:t>
            </a:r>
          </a:p>
          <a:p>
            <a:endParaRPr lang="zh-CN" altLang="en-US" dirty="0"/>
          </a:p>
          <a:p>
            <a:r>
              <a:rPr lang="en-US" altLang="zh-CN" dirty="0" err="1"/>
              <a:t>maxHeap</a:t>
            </a:r>
            <a:r>
              <a:rPr lang="en-US" altLang="zh-CN" dirty="0"/>
              <a:t> = 71</a:t>
            </a:r>
          </a:p>
          <a:p>
            <a:r>
              <a:rPr lang="en-US" altLang="zh-CN" dirty="0" err="1"/>
              <a:t>hbase.regionserver.global.memstore.upperLimit</a:t>
            </a:r>
            <a:r>
              <a:rPr lang="en-US" altLang="zh-CN" dirty="0"/>
              <a:t> = 0.35</a:t>
            </a:r>
          </a:p>
          <a:p>
            <a:r>
              <a:rPr lang="en-US" altLang="zh-CN" dirty="0" err="1"/>
              <a:t>hbase.regionserver.global.memstore.lowerLimit</a:t>
            </a:r>
            <a:r>
              <a:rPr lang="en-US" altLang="zh-CN" dirty="0"/>
              <a:t> = 0.30</a:t>
            </a:r>
          </a:p>
          <a:p>
            <a:r>
              <a:rPr lang="zh-CN" altLang="en-US" dirty="0"/>
              <a:t>基于上述配置，可以得到触发</a:t>
            </a:r>
            <a:r>
              <a:rPr lang="en-US" altLang="zh-CN" dirty="0"/>
              <a:t>Region Server</a:t>
            </a:r>
            <a:r>
              <a:rPr lang="zh-CN" altLang="en-US" dirty="0"/>
              <a:t>级别的总</a:t>
            </a:r>
            <a:r>
              <a:rPr lang="en-US" altLang="zh-CN" dirty="0" err="1"/>
              <a:t>Memstore</a:t>
            </a:r>
            <a:r>
              <a:rPr lang="zh-CN" altLang="en-US" dirty="0"/>
              <a:t>内存和为</a:t>
            </a:r>
            <a:r>
              <a:rPr lang="en-US" altLang="zh-CN" dirty="0"/>
              <a:t>24.9G</a:t>
            </a:r>
            <a:r>
              <a:rPr lang="zh-CN" altLang="en-US" dirty="0"/>
              <a:t>，如下所示：</a:t>
            </a:r>
          </a:p>
          <a:p>
            <a:endParaRPr lang="zh-CN" altLang="en-US" dirty="0"/>
          </a:p>
          <a:p>
            <a:r>
              <a:rPr lang="en-US" altLang="zh-CN" dirty="0"/>
              <a:t>2015-10-12 13:05:16,232 INFO  [regionserver60020] </a:t>
            </a:r>
            <a:r>
              <a:rPr lang="en-US" altLang="zh-CN" dirty="0" err="1"/>
              <a:t>regionserver.MemStoreFlusher</a:t>
            </a:r>
            <a:r>
              <a:rPr lang="en-US" altLang="zh-CN" dirty="0"/>
              <a:t>: </a:t>
            </a:r>
            <a:r>
              <a:rPr lang="en-US" altLang="zh-CN" dirty="0" err="1"/>
              <a:t>globalMemStoreLimit</a:t>
            </a:r>
            <a:r>
              <a:rPr lang="en-US" altLang="zh-CN" dirty="0"/>
              <a:t>=24.9 G, </a:t>
            </a:r>
            <a:r>
              <a:rPr lang="en-US" altLang="zh-CN" dirty="0" err="1"/>
              <a:t>globalMemStoreLimitLowMark</a:t>
            </a:r>
            <a:r>
              <a:rPr lang="en-US" altLang="zh-CN" dirty="0"/>
              <a:t>=21.3 G, </a:t>
            </a:r>
            <a:r>
              <a:rPr lang="en-US" altLang="zh-CN" dirty="0" err="1"/>
              <a:t>maxHeap</a:t>
            </a:r>
            <a:r>
              <a:rPr lang="en-US" altLang="zh-CN" dirty="0"/>
              <a:t>=71 G</a:t>
            </a:r>
          </a:p>
          <a:p>
            <a:r>
              <a:rPr lang="zh-CN" altLang="en-US" dirty="0"/>
              <a:t>假设每个</a:t>
            </a:r>
            <a:r>
              <a:rPr lang="en-US" altLang="zh-CN" dirty="0" err="1"/>
              <a:t>Memstore</a:t>
            </a:r>
            <a:r>
              <a:rPr lang="zh-CN" altLang="en-US" dirty="0"/>
              <a:t>大小为默认</a:t>
            </a:r>
            <a:r>
              <a:rPr lang="en-US" altLang="zh-CN" dirty="0"/>
              <a:t>128M</a:t>
            </a:r>
            <a:r>
              <a:rPr lang="zh-CN" altLang="en-US" dirty="0"/>
              <a:t>，在上述配置下如果每个</a:t>
            </a:r>
            <a:r>
              <a:rPr lang="en-US" altLang="zh-CN" dirty="0"/>
              <a:t>Region</a:t>
            </a:r>
            <a:r>
              <a:rPr lang="zh-CN" altLang="en-US" dirty="0"/>
              <a:t>有两个</a:t>
            </a:r>
            <a:r>
              <a:rPr lang="en-US" altLang="zh-CN" dirty="0" err="1"/>
              <a:t>Memstore</a:t>
            </a:r>
            <a:r>
              <a:rPr lang="zh-CN" altLang="en-US" dirty="0"/>
              <a:t>，整个</a:t>
            </a:r>
            <a:r>
              <a:rPr lang="en-US" altLang="zh-CN" dirty="0"/>
              <a:t>Region Server</a:t>
            </a:r>
            <a:r>
              <a:rPr lang="zh-CN" altLang="en-US" dirty="0"/>
              <a:t>上运行了</a:t>
            </a:r>
            <a:r>
              <a:rPr lang="en-US" altLang="zh-CN" dirty="0"/>
              <a:t>100</a:t>
            </a:r>
            <a:r>
              <a:rPr lang="zh-CN" altLang="en-US" dirty="0"/>
              <a:t>个</a:t>
            </a:r>
            <a:r>
              <a:rPr lang="en-US" altLang="zh-CN" dirty="0"/>
              <a:t>region</a:t>
            </a:r>
            <a:r>
              <a:rPr lang="zh-CN" altLang="en-US" dirty="0"/>
              <a:t>，根据计算可得总消耗内存 </a:t>
            </a:r>
            <a:r>
              <a:rPr lang="en-US" altLang="zh-CN" dirty="0"/>
              <a:t>= 128M * 100 * 2 = 25.6G &gt; 24.9G</a:t>
            </a:r>
            <a:r>
              <a:rPr lang="zh-CN" altLang="en-US" dirty="0"/>
              <a:t>，很显然，这种情况下就会触发</a:t>
            </a:r>
            <a:r>
              <a:rPr lang="en-US" altLang="zh-CN" dirty="0"/>
              <a:t>Region Server</a:t>
            </a:r>
            <a:r>
              <a:rPr lang="zh-CN" altLang="en-US" dirty="0"/>
              <a:t>级别限制，对用户影响相当大。</a:t>
            </a:r>
          </a:p>
          <a:p>
            <a:endParaRPr lang="zh-CN" altLang="en-US" dirty="0"/>
          </a:p>
          <a:p>
            <a:r>
              <a:rPr lang="zh-CN" altLang="en-US" dirty="0"/>
              <a:t>根据上面的分析，导致触发</a:t>
            </a:r>
            <a:r>
              <a:rPr lang="en-US" altLang="zh-CN" dirty="0"/>
              <a:t>Region Server</a:t>
            </a:r>
            <a:r>
              <a:rPr lang="zh-CN" altLang="en-US" dirty="0"/>
              <a:t>级别限制的因素主要有一个</a:t>
            </a:r>
            <a:r>
              <a:rPr lang="en-US" altLang="zh-CN" dirty="0"/>
              <a:t>Region Server</a:t>
            </a:r>
            <a:r>
              <a:rPr lang="zh-CN" altLang="en-US" dirty="0"/>
              <a:t>上运行的</a:t>
            </a:r>
            <a:r>
              <a:rPr lang="en-US" altLang="zh-CN" dirty="0"/>
              <a:t>Region</a:t>
            </a:r>
            <a:r>
              <a:rPr lang="zh-CN" altLang="en-US" dirty="0"/>
              <a:t>总数，一个是</a:t>
            </a:r>
            <a:r>
              <a:rPr lang="en-US" altLang="zh-CN" dirty="0"/>
              <a:t>Region</a:t>
            </a:r>
            <a:r>
              <a:rPr lang="zh-CN" altLang="en-US" dirty="0"/>
              <a:t>上的</a:t>
            </a:r>
            <a:r>
              <a:rPr lang="en-US" altLang="zh-CN" dirty="0"/>
              <a:t>Store</a:t>
            </a:r>
            <a:r>
              <a:rPr lang="zh-CN" altLang="en-US" dirty="0"/>
              <a:t>数（即表的</a:t>
            </a:r>
            <a:r>
              <a:rPr lang="en-US" altLang="zh-CN" dirty="0" err="1"/>
              <a:t>ColumnFamily</a:t>
            </a:r>
            <a:r>
              <a:rPr lang="zh-CN" altLang="en-US" dirty="0"/>
              <a:t>数）。对于前者，根据读写请求量一般建议线上一个</a:t>
            </a:r>
            <a:r>
              <a:rPr lang="en-US" altLang="zh-CN" dirty="0"/>
              <a:t>Region Server</a:t>
            </a:r>
            <a:r>
              <a:rPr lang="zh-CN" altLang="en-US" dirty="0"/>
              <a:t>上运行的</a:t>
            </a:r>
            <a:r>
              <a:rPr lang="en-US" altLang="zh-CN" dirty="0"/>
              <a:t>Region</a:t>
            </a:r>
            <a:r>
              <a:rPr lang="zh-CN" altLang="en-US" dirty="0"/>
              <a:t>保持在</a:t>
            </a:r>
            <a:r>
              <a:rPr lang="en-US" altLang="zh-CN" dirty="0"/>
              <a:t>50~80</a:t>
            </a:r>
            <a:r>
              <a:rPr lang="zh-CN" altLang="en-US" dirty="0"/>
              <a:t>个左右，太小的话会浪费资源，太大的话有可能触发其他异常；对于后者，建议</a:t>
            </a:r>
            <a:r>
              <a:rPr lang="en-US" altLang="zh-CN" dirty="0" err="1"/>
              <a:t>ColumnFamily</a:t>
            </a:r>
            <a:r>
              <a:rPr lang="zh-CN" altLang="en-US" dirty="0"/>
              <a:t>越少越好，如果从逻辑上确实需要多个</a:t>
            </a:r>
            <a:r>
              <a:rPr lang="en-US" altLang="zh-CN" dirty="0" err="1"/>
              <a:t>ColumnFamily</a:t>
            </a:r>
            <a:r>
              <a:rPr lang="zh-CN" altLang="en-US" dirty="0"/>
              <a:t>，最好控制在</a:t>
            </a:r>
            <a:r>
              <a:rPr lang="en-US" altLang="zh-CN" dirty="0"/>
              <a:t>3</a:t>
            </a:r>
            <a:r>
              <a:rPr lang="zh-CN" altLang="en-US" dirty="0"/>
              <a:t>个以内。</a:t>
            </a:r>
          </a:p>
        </p:txBody>
      </p:sp>
    </p:spTree>
    <p:extLst>
      <p:ext uri="{BB962C8B-B14F-4D97-AF65-F5344CB8AC3E}">
        <p14:creationId xmlns:p14="http://schemas.microsoft.com/office/powerpoint/2010/main" val="3115100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644433" y="1414373"/>
            <a:ext cx="11229703" cy="7017306"/>
          </a:xfrm>
          <a:prstGeom prst="rect">
            <a:avLst/>
          </a:prstGeom>
        </p:spPr>
        <p:txBody>
          <a:bodyPr wrap="square">
            <a:spAutoFit/>
          </a:bodyPr>
          <a:lstStyle/>
          <a:p>
            <a:r>
              <a:rPr lang="zh-CN" altLang="en-US" dirty="0"/>
              <a:t>（</a:t>
            </a:r>
            <a:r>
              <a:rPr lang="en-US" altLang="zh-CN" dirty="0"/>
              <a:t>1</a:t>
            </a:r>
            <a:r>
              <a:rPr lang="zh-CN" altLang="en-US" dirty="0"/>
              <a:t>）获取行锁、</a:t>
            </a:r>
            <a:r>
              <a:rPr lang="en-US" altLang="zh-CN" dirty="0"/>
              <a:t>Region</a:t>
            </a:r>
            <a:r>
              <a:rPr lang="zh-CN" altLang="en-US" dirty="0"/>
              <a:t>更新共享锁： </a:t>
            </a:r>
            <a:r>
              <a:rPr lang="en-US" altLang="zh-CN" dirty="0" err="1"/>
              <a:t>HBase</a:t>
            </a:r>
            <a:r>
              <a:rPr lang="zh-CN" altLang="en-US" dirty="0"/>
              <a:t>中使用行锁保证对同一行数据的更新都是互斥操作，用以保证更新的原子性，要么更新成功，要么失败。</a:t>
            </a:r>
          </a:p>
          <a:p>
            <a:endParaRPr lang="zh-CN" altLang="en-US" dirty="0"/>
          </a:p>
          <a:p>
            <a:r>
              <a:rPr lang="zh-CN" altLang="en-US" dirty="0"/>
              <a:t>（</a:t>
            </a:r>
            <a:r>
              <a:rPr lang="en-US" altLang="zh-CN" dirty="0"/>
              <a:t>2</a:t>
            </a:r>
            <a:r>
              <a:rPr lang="zh-CN" altLang="en-US" dirty="0"/>
              <a:t>）开始写事务：获取</a:t>
            </a:r>
            <a:r>
              <a:rPr lang="en-US" altLang="zh-CN" dirty="0"/>
              <a:t>write number</a:t>
            </a:r>
            <a:r>
              <a:rPr lang="zh-CN" altLang="en-US" dirty="0"/>
              <a:t>，用于实现</a:t>
            </a:r>
            <a:r>
              <a:rPr lang="en-US" altLang="zh-CN" dirty="0"/>
              <a:t>MVCC</a:t>
            </a:r>
            <a:r>
              <a:rPr lang="zh-CN" altLang="en-US" dirty="0"/>
              <a:t>，实现数据的非锁定读，在保证读写一致性的前提下提高读取性能。</a:t>
            </a:r>
          </a:p>
          <a:p>
            <a:endParaRPr lang="zh-CN" altLang="en-US" dirty="0"/>
          </a:p>
          <a:p>
            <a:r>
              <a:rPr lang="zh-CN" altLang="en-US" dirty="0"/>
              <a:t>（</a:t>
            </a:r>
            <a:r>
              <a:rPr lang="en-US" altLang="zh-CN" dirty="0"/>
              <a:t>3</a:t>
            </a:r>
            <a:r>
              <a:rPr lang="zh-CN" altLang="en-US" dirty="0"/>
              <a:t>）写缓存</a:t>
            </a:r>
            <a:r>
              <a:rPr lang="en-US" altLang="zh-CN" dirty="0" err="1"/>
              <a:t>memstore</a:t>
            </a:r>
            <a:r>
              <a:rPr lang="zh-CN" altLang="en-US" dirty="0"/>
              <a:t>：</a:t>
            </a:r>
            <a:r>
              <a:rPr lang="en-US" altLang="zh-CN" dirty="0" err="1"/>
              <a:t>HBase</a:t>
            </a:r>
            <a:r>
              <a:rPr lang="zh-CN" altLang="en-US" dirty="0"/>
              <a:t>中每列族都会对应一个</a:t>
            </a:r>
            <a:r>
              <a:rPr lang="en-US" altLang="zh-CN" dirty="0"/>
              <a:t>store</a:t>
            </a:r>
            <a:r>
              <a:rPr lang="zh-CN" altLang="en-US" dirty="0"/>
              <a:t>，用来存储该列数据。每个</a:t>
            </a:r>
            <a:r>
              <a:rPr lang="en-US" altLang="zh-CN" dirty="0"/>
              <a:t>store</a:t>
            </a:r>
            <a:r>
              <a:rPr lang="zh-CN" altLang="en-US" dirty="0"/>
              <a:t>都会有个写缓存</a:t>
            </a:r>
            <a:r>
              <a:rPr lang="en-US" altLang="zh-CN" dirty="0" err="1"/>
              <a:t>memstore</a:t>
            </a:r>
            <a:r>
              <a:rPr lang="zh-CN" altLang="en-US" dirty="0"/>
              <a:t>，用于缓存写入数据。</a:t>
            </a:r>
            <a:r>
              <a:rPr lang="en-US" altLang="zh-CN" dirty="0" err="1"/>
              <a:t>HBase</a:t>
            </a:r>
            <a:r>
              <a:rPr lang="zh-CN" altLang="en-US" dirty="0"/>
              <a:t>并不会直接将数据落盘，而是先写入缓存，等缓存满足一定大小之后再一起落盘。</a:t>
            </a:r>
          </a:p>
          <a:p>
            <a:endParaRPr lang="zh-CN" altLang="en-US" dirty="0"/>
          </a:p>
          <a:p>
            <a:r>
              <a:rPr lang="zh-CN" altLang="en-US" dirty="0"/>
              <a:t>（</a:t>
            </a:r>
            <a:r>
              <a:rPr lang="en-US" altLang="zh-CN" dirty="0"/>
              <a:t>4</a:t>
            </a:r>
            <a:r>
              <a:rPr lang="zh-CN" altLang="en-US" dirty="0"/>
              <a:t>）</a:t>
            </a:r>
            <a:r>
              <a:rPr lang="en-US" altLang="zh-CN" dirty="0"/>
              <a:t>Append </a:t>
            </a:r>
            <a:r>
              <a:rPr lang="en-US" altLang="zh-CN" dirty="0" err="1"/>
              <a:t>HLog</a:t>
            </a:r>
            <a:r>
              <a:rPr lang="zh-CN" altLang="en-US" dirty="0"/>
              <a:t>：</a:t>
            </a:r>
            <a:r>
              <a:rPr lang="en-US" altLang="zh-CN" dirty="0" err="1"/>
              <a:t>HBase</a:t>
            </a:r>
            <a:r>
              <a:rPr lang="zh-CN" altLang="en-US" dirty="0"/>
              <a:t>使用</a:t>
            </a:r>
            <a:r>
              <a:rPr lang="en-US" altLang="zh-CN" dirty="0"/>
              <a:t>WAL</a:t>
            </a:r>
            <a:r>
              <a:rPr lang="zh-CN" altLang="en-US" dirty="0"/>
              <a:t>机制保证数据可靠性，即首先写日志再写缓存，即使发生宕机，也可以通过恢复</a:t>
            </a:r>
            <a:r>
              <a:rPr lang="en-US" altLang="zh-CN" dirty="0" err="1"/>
              <a:t>HLog</a:t>
            </a:r>
            <a:r>
              <a:rPr lang="zh-CN" altLang="en-US" dirty="0"/>
              <a:t>还原出原始数据。该步骤就是将数据构造为</a:t>
            </a:r>
            <a:r>
              <a:rPr lang="en-US" altLang="zh-CN" dirty="0" err="1"/>
              <a:t>WALEdit</a:t>
            </a:r>
            <a:r>
              <a:rPr lang="zh-CN" altLang="en-US" dirty="0"/>
              <a:t>对象，然后顺序写入</a:t>
            </a:r>
            <a:r>
              <a:rPr lang="en-US" altLang="zh-CN" dirty="0" err="1"/>
              <a:t>HLog</a:t>
            </a:r>
            <a:r>
              <a:rPr lang="zh-CN" altLang="en-US" dirty="0"/>
              <a:t>中，此时不需要执行</a:t>
            </a:r>
            <a:r>
              <a:rPr lang="en-US" altLang="zh-CN" dirty="0"/>
              <a:t>sync</a:t>
            </a:r>
            <a:r>
              <a:rPr lang="zh-CN" altLang="en-US" dirty="0"/>
              <a:t>操作。</a:t>
            </a:r>
            <a:r>
              <a:rPr lang="en-US" altLang="zh-CN" dirty="0"/>
              <a:t>0.98</a:t>
            </a:r>
            <a:r>
              <a:rPr lang="zh-CN" altLang="en-US" dirty="0"/>
              <a:t>版本采用了新的写线程模式实现</a:t>
            </a:r>
            <a:r>
              <a:rPr lang="en-US" altLang="zh-CN" dirty="0" err="1"/>
              <a:t>HLog</a:t>
            </a:r>
            <a:r>
              <a:rPr lang="zh-CN" altLang="en-US" dirty="0"/>
              <a:t>日志的写入，可以使得整个数据更新性能得到极大提升，具体原理见下一个章节。</a:t>
            </a:r>
          </a:p>
          <a:p>
            <a:endParaRPr lang="zh-CN" altLang="en-US" dirty="0"/>
          </a:p>
          <a:p>
            <a:r>
              <a:rPr lang="zh-CN" altLang="en-US" dirty="0"/>
              <a:t>（</a:t>
            </a:r>
            <a:r>
              <a:rPr lang="en-US" altLang="zh-CN" dirty="0"/>
              <a:t>5</a:t>
            </a:r>
            <a:r>
              <a:rPr lang="zh-CN" altLang="en-US" dirty="0"/>
              <a:t>）释放行锁以及共享锁</a:t>
            </a:r>
          </a:p>
          <a:p>
            <a:endParaRPr lang="zh-CN" altLang="en-US" dirty="0"/>
          </a:p>
          <a:p>
            <a:r>
              <a:rPr lang="zh-CN" altLang="en-US" dirty="0"/>
              <a:t>（</a:t>
            </a:r>
            <a:r>
              <a:rPr lang="en-US" altLang="zh-CN" dirty="0"/>
              <a:t>6</a:t>
            </a:r>
            <a:r>
              <a:rPr lang="zh-CN" altLang="en-US" dirty="0"/>
              <a:t>）</a:t>
            </a:r>
            <a:r>
              <a:rPr lang="en-US" altLang="zh-CN" dirty="0"/>
              <a:t>Sync </a:t>
            </a:r>
            <a:r>
              <a:rPr lang="en-US" altLang="zh-CN" dirty="0" err="1"/>
              <a:t>HLog</a:t>
            </a:r>
            <a:r>
              <a:rPr lang="zh-CN" altLang="en-US" dirty="0"/>
              <a:t>：</a:t>
            </a:r>
            <a:r>
              <a:rPr lang="en-US" altLang="zh-CN" dirty="0" err="1"/>
              <a:t>HLog</a:t>
            </a:r>
            <a:r>
              <a:rPr lang="zh-CN" altLang="en-US" dirty="0"/>
              <a:t>真正</a:t>
            </a:r>
            <a:r>
              <a:rPr lang="en-US" altLang="zh-CN" dirty="0"/>
              <a:t>sync</a:t>
            </a:r>
            <a:r>
              <a:rPr lang="zh-CN" altLang="en-US" dirty="0"/>
              <a:t>到</a:t>
            </a:r>
            <a:r>
              <a:rPr lang="en-US" altLang="zh-CN" dirty="0"/>
              <a:t>HDFS</a:t>
            </a:r>
            <a:r>
              <a:rPr lang="zh-CN" altLang="en-US" dirty="0"/>
              <a:t>，在释放行锁之后执行</a:t>
            </a:r>
            <a:r>
              <a:rPr lang="en-US" altLang="zh-CN" dirty="0"/>
              <a:t>sync</a:t>
            </a:r>
            <a:r>
              <a:rPr lang="zh-CN" altLang="en-US" dirty="0"/>
              <a:t>操作是为了尽量减少持锁时间，提升写性能。如果</a:t>
            </a:r>
            <a:r>
              <a:rPr lang="en-US" altLang="zh-CN" dirty="0"/>
              <a:t>Sync</a:t>
            </a:r>
            <a:r>
              <a:rPr lang="zh-CN" altLang="en-US" dirty="0"/>
              <a:t>失败，执行回滚操作将</a:t>
            </a:r>
            <a:r>
              <a:rPr lang="en-US" altLang="zh-CN" dirty="0" err="1"/>
              <a:t>memstore</a:t>
            </a:r>
            <a:r>
              <a:rPr lang="zh-CN" altLang="en-US" dirty="0"/>
              <a:t>中已经写入的数据移除。</a:t>
            </a:r>
          </a:p>
          <a:p>
            <a:endParaRPr lang="zh-CN" altLang="en-US" dirty="0"/>
          </a:p>
          <a:p>
            <a:r>
              <a:rPr lang="zh-CN" altLang="en-US" dirty="0"/>
              <a:t>（</a:t>
            </a:r>
            <a:r>
              <a:rPr lang="en-US" altLang="zh-CN" dirty="0"/>
              <a:t>7</a:t>
            </a:r>
            <a:r>
              <a:rPr lang="zh-CN" altLang="en-US" dirty="0"/>
              <a:t>）结束写事务：此时该线程的更新操作才会对其他读请求可见，更新才实际生效。具体分析见文章</a:t>
            </a:r>
            <a:r>
              <a:rPr lang="en-US" altLang="zh-CN" dirty="0"/>
              <a:t>《</a:t>
            </a:r>
            <a:r>
              <a:rPr lang="zh-CN" altLang="en-US" dirty="0"/>
              <a:t>数据库事务系列－</a:t>
            </a:r>
            <a:r>
              <a:rPr lang="en-US" altLang="zh-CN" dirty="0" err="1"/>
              <a:t>HBase</a:t>
            </a:r>
            <a:r>
              <a:rPr lang="zh-CN" altLang="en-US" dirty="0"/>
              <a:t>行级事务模型</a:t>
            </a:r>
            <a:r>
              <a:rPr lang="en-US" altLang="zh-CN" dirty="0"/>
              <a:t>》</a:t>
            </a:r>
          </a:p>
          <a:p>
            <a:endParaRPr lang="en-US" altLang="zh-CN" dirty="0"/>
          </a:p>
          <a:p>
            <a:r>
              <a:rPr lang="zh-CN" altLang="en-US" dirty="0"/>
              <a:t>（</a:t>
            </a:r>
            <a:r>
              <a:rPr lang="en-US" altLang="zh-CN" dirty="0"/>
              <a:t>8</a:t>
            </a:r>
            <a:r>
              <a:rPr lang="zh-CN" altLang="en-US" dirty="0"/>
              <a:t>）</a:t>
            </a:r>
            <a:r>
              <a:rPr lang="en-US" altLang="zh-CN" dirty="0"/>
              <a:t>flush </a:t>
            </a:r>
            <a:r>
              <a:rPr lang="en-US" altLang="zh-CN" dirty="0" err="1"/>
              <a:t>memstore</a:t>
            </a:r>
            <a:r>
              <a:rPr lang="zh-CN" altLang="en-US" dirty="0"/>
              <a:t>：当写缓存满</a:t>
            </a:r>
            <a:r>
              <a:rPr lang="en-US" altLang="zh-CN" dirty="0"/>
              <a:t>64M</a:t>
            </a:r>
            <a:r>
              <a:rPr lang="zh-CN" altLang="en-US" dirty="0"/>
              <a:t>之后，会启动</a:t>
            </a:r>
            <a:r>
              <a:rPr lang="en-US" altLang="zh-CN" dirty="0"/>
              <a:t>flush</a:t>
            </a:r>
            <a:r>
              <a:rPr lang="zh-CN" altLang="en-US" dirty="0"/>
              <a:t>线程将数据刷新到硬盘。刷新操作涉及到</a:t>
            </a:r>
            <a:r>
              <a:rPr lang="en-US" altLang="zh-CN" dirty="0" err="1"/>
              <a:t>HFile</a:t>
            </a:r>
            <a:r>
              <a:rPr lang="zh-CN" altLang="en-US" dirty="0"/>
              <a:t>相关结构，后面会详细对此进行介绍。</a:t>
            </a:r>
          </a:p>
        </p:txBody>
      </p:sp>
    </p:spTree>
    <p:extLst>
      <p:ext uri="{BB962C8B-B14F-4D97-AF65-F5344CB8AC3E}">
        <p14:creationId xmlns:p14="http://schemas.microsoft.com/office/powerpoint/2010/main" val="2513240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444370" cy="1477328"/>
          </a:xfrm>
          <a:prstGeom prst="rect">
            <a:avLst/>
          </a:prstGeom>
        </p:spPr>
        <p:txBody>
          <a:bodyPr wrap="square">
            <a:spAutoFit/>
          </a:bodyPr>
          <a:lstStyle/>
          <a:p>
            <a:r>
              <a:rPr lang="en-US" altLang="zh-CN" dirty="0"/>
              <a:t>WAL(Write-Ahead Logging)</a:t>
            </a:r>
            <a:r>
              <a:rPr lang="zh-CN" altLang="en-US" dirty="0"/>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dirty="0"/>
              <a:t>WAL</a:t>
            </a:r>
            <a:r>
              <a:rPr lang="zh-CN" altLang="en-US" dirty="0"/>
              <a:t>将一次随机写转化为了一次顺序写加一次内存写。提升写性能的同时，</a:t>
            </a:r>
            <a:r>
              <a:rPr lang="en-US" altLang="zh-CN" dirty="0"/>
              <a:t>WAL</a:t>
            </a:r>
            <a:r>
              <a:rPr lang="zh-CN" altLang="en-US" dirty="0"/>
              <a:t>可以保证数据的可靠性，即在任何情况下数据不丢失。假如一次写入完成之后发生了宕机，即使所有缓存中的数据丢失，也可以通过恢复日志还原出丢失的数据。</a:t>
            </a:r>
          </a:p>
        </p:txBody>
      </p:sp>
      <p:sp>
        <p:nvSpPr>
          <p:cNvPr id="5" name="矩形 4"/>
          <p:cNvSpPr/>
          <p:nvPr/>
        </p:nvSpPr>
        <p:spPr>
          <a:xfrm>
            <a:off x="521207" y="3290564"/>
            <a:ext cx="13011913" cy="4524315"/>
          </a:xfrm>
          <a:prstGeom prst="rect">
            <a:avLst/>
          </a:prstGeom>
        </p:spPr>
        <p:txBody>
          <a:bodyPr wrap="square">
            <a:spAutoFit/>
          </a:bodyPr>
          <a:lstStyle/>
          <a:p>
            <a:r>
              <a:rPr lang="en-US" altLang="zh-CN" dirty="0"/>
              <a:t>WAL</a:t>
            </a:r>
            <a:r>
              <a:rPr lang="zh-CN" altLang="en-US" dirty="0"/>
              <a:t>持久化等级</a:t>
            </a:r>
          </a:p>
          <a:p>
            <a:endParaRPr lang="zh-CN" altLang="en-US" dirty="0"/>
          </a:p>
          <a:p>
            <a:r>
              <a:rPr lang="en-US" altLang="zh-CN" dirty="0" err="1"/>
              <a:t>HBase</a:t>
            </a:r>
            <a:r>
              <a:rPr lang="zh-CN" altLang="en-US" dirty="0"/>
              <a:t>中可以通过设置</a:t>
            </a:r>
            <a:r>
              <a:rPr lang="en-US" altLang="zh-CN" dirty="0"/>
              <a:t>WAL</a:t>
            </a:r>
            <a:r>
              <a:rPr lang="zh-CN" altLang="en-US" dirty="0"/>
              <a:t>的持久化等级决定是否开启</a:t>
            </a:r>
            <a:r>
              <a:rPr lang="en-US" altLang="zh-CN" dirty="0"/>
              <a:t>WAL</a:t>
            </a:r>
            <a:r>
              <a:rPr lang="zh-CN" altLang="en-US" dirty="0"/>
              <a:t>机制、以及</a:t>
            </a:r>
            <a:r>
              <a:rPr lang="en-US" altLang="zh-CN" dirty="0" err="1"/>
              <a:t>HLog</a:t>
            </a:r>
            <a:r>
              <a:rPr lang="zh-CN" altLang="en-US" dirty="0"/>
              <a:t>的落盘方式。</a:t>
            </a:r>
            <a:r>
              <a:rPr lang="en-US" altLang="zh-CN" dirty="0"/>
              <a:t>WAL</a:t>
            </a:r>
            <a:r>
              <a:rPr lang="zh-CN" altLang="en-US" dirty="0"/>
              <a:t>的持久化等级分为如下四个等级：</a:t>
            </a:r>
          </a:p>
          <a:p>
            <a:endParaRPr lang="zh-CN" altLang="en-US" dirty="0"/>
          </a:p>
          <a:p>
            <a:r>
              <a:rPr lang="en-US" altLang="zh-CN" dirty="0"/>
              <a:t>1. SKIP_WAL</a:t>
            </a:r>
            <a:r>
              <a:rPr lang="zh-CN" altLang="en-US" dirty="0"/>
              <a:t>：只写缓存，不写</a:t>
            </a:r>
            <a:r>
              <a:rPr lang="en-US" altLang="zh-CN" dirty="0" err="1"/>
              <a:t>HLog</a:t>
            </a:r>
            <a:r>
              <a:rPr lang="zh-CN" altLang="en-US" dirty="0"/>
              <a:t>日志。这种方式因为只写内存，因此可以极大的提升写入性能，但是数据有丢失的风险。在实际应用过程中并不建议设置此等级，除非确认不要求数据的可靠性。</a:t>
            </a:r>
          </a:p>
          <a:p>
            <a:endParaRPr lang="zh-CN" altLang="en-US" dirty="0"/>
          </a:p>
          <a:p>
            <a:r>
              <a:rPr lang="en-US" altLang="zh-CN" dirty="0"/>
              <a:t>2. ASYNC_WAL</a:t>
            </a:r>
            <a:r>
              <a:rPr lang="zh-CN" altLang="en-US" dirty="0"/>
              <a:t>：异步将数据写入</a:t>
            </a:r>
            <a:r>
              <a:rPr lang="en-US" altLang="zh-CN" dirty="0" err="1"/>
              <a:t>HLog</a:t>
            </a:r>
            <a:r>
              <a:rPr lang="zh-CN" altLang="en-US" dirty="0"/>
              <a:t>日志中。</a:t>
            </a:r>
          </a:p>
          <a:p>
            <a:endParaRPr lang="zh-CN" altLang="en-US" dirty="0"/>
          </a:p>
          <a:p>
            <a:r>
              <a:rPr lang="en-US" altLang="zh-CN" dirty="0"/>
              <a:t>3. SYNC_WAL</a:t>
            </a:r>
            <a:r>
              <a:rPr lang="zh-CN" altLang="en-US" dirty="0"/>
              <a:t>：同步将数据写入日志文件中，需要注意的是数据只是被写入文件系统中，并没有真正落盘。</a:t>
            </a:r>
          </a:p>
          <a:p>
            <a:endParaRPr lang="zh-CN" altLang="en-US" dirty="0"/>
          </a:p>
          <a:p>
            <a:r>
              <a:rPr lang="en-US" altLang="zh-CN" dirty="0"/>
              <a:t>4. FSYNC_WAL</a:t>
            </a:r>
            <a:r>
              <a:rPr lang="zh-CN" altLang="en-US" dirty="0"/>
              <a:t>：同步将数据写入日志文件并强制落盘。最严格的日志写入等级，可以保证数据不会丢失，但是性能相对比较差。</a:t>
            </a:r>
          </a:p>
          <a:p>
            <a:endParaRPr lang="zh-CN" altLang="en-US" dirty="0"/>
          </a:p>
          <a:p>
            <a:r>
              <a:rPr lang="en-US" altLang="zh-CN" dirty="0"/>
              <a:t>5. USER_DEFAULT</a:t>
            </a:r>
            <a:r>
              <a:rPr lang="zh-CN" altLang="en-US" dirty="0"/>
              <a:t>：默认如果用户没有指定持久化等级，</a:t>
            </a:r>
            <a:r>
              <a:rPr lang="en-US" altLang="zh-CN" dirty="0" err="1"/>
              <a:t>HBase</a:t>
            </a:r>
            <a:r>
              <a:rPr lang="zh-CN" altLang="en-US" dirty="0"/>
              <a:t>使用</a:t>
            </a:r>
            <a:r>
              <a:rPr lang="en-US" altLang="zh-CN" dirty="0"/>
              <a:t>SYNC_WAL</a:t>
            </a:r>
            <a:r>
              <a:rPr lang="zh-CN" altLang="en-US" dirty="0"/>
              <a:t>等级持久化数据。</a:t>
            </a:r>
          </a:p>
          <a:p>
            <a:endParaRPr lang="zh-CN" altLang="en-US" dirty="0"/>
          </a:p>
          <a:p>
            <a:r>
              <a:rPr lang="zh-CN" altLang="en-US" dirty="0"/>
              <a:t>用户可以通过客户端设置</a:t>
            </a:r>
            <a:r>
              <a:rPr lang="en-US" altLang="zh-CN" dirty="0"/>
              <a:t>WAL</a:t>
            </a:r>
            <a:r>
              <a:rPr lang="zh-CN" altLang="en-US" dirty="0"/>
              <a:t>持久化等级，代码：</a:t>
            </a:r>
            <a:r>
              <a:rPr lang="en-US" altLang="zh-CN" dirty="0" err="1"/>
              <a:t>put.setDurability</a:t>
            </a:r>
            <a:r>
              <a:rPr lang="en-US" altLang="zh-CN" dirty="0"/>
              <a:t>(Durability. SYNC_WAL );</a:t>
            </a:r>
            <a:endParaRPr lang="zh-CN" altLang="en-US" dirty="0"/>
          </a:p>
        </p:txBody>
      </p:sp>
      <p:sp>
        <p:nvSpPr>
          <p:cNvPr id="6" name="矩形 5"/>
          <p:cNvSpPr/>
          <p:nvPr/>
        </p:nvSpPr>
        <p:spPr>
          <a:xfrm>
            <a:off x="1960141" y="659970"/>
            <a:ext cx="4875374" cy="369332"/>
          </a:xfrm>
          <a:prstGeom prst="rect">
            <a:avLst/>
          </a:prstGeom>
        </p:spPr>
        <p:txBody>
          <a:bodyPr wrap="none">
            <a:spAutoFit/>
          </a:bodyPr>
          <a:lstStyle/>
          <a:p>
            <a:r>
              <a:rPr lang="zh-CN" altLang="en-US" dirty="0"/>
              <a:t>http://hbasefly.com/2016/03/23/hbase_writer/</a:t>
            </a:r>
          </a:p>
        </p:txBody>
      </p:sp>
    </p:spTree>
    <p:extLst>
      <p:ext uri="{BB962C8B-B14F-4D97-AF65-F5344CB8AC3E}">
        <p14:creationId xmlns:p14="http://schemas.microsoft.com/office/powerpoint/2010/main" val="26760645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03641" y="339374"/>
            <a:ext cx="9328187" cy="6304517"/>
          </a:xfrm>
          <a:prstGeom prst="rect">
            <a:avLst/>
          </a:prstGeom>
        </p:spPr>
      </p:pic>
    </p:spTree>
    <p:extLst>
      <p:ext uri="{BB962C8B-B14F-4D97-AF65-F5344CB8AC3E}">
        <p14:creationId xmlns:p14="http://schemas.microsoft.com/office/powerpoint/2010/main" val="3529256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078313"/>
          </a:xfrm>
          <a:prstGeom prst="rect">
            <a:avLst/>
          </a:prstGeom>
        </p:spPr>
        <p:txBody>
          <a:bodyPr wrap="square">
            <a:spAutoFit/>
          </a:bodyPr>
          <a:lstStyle/>
          <a:p>
            <a:r>
              <a:rPr lang="zh-CN" altLang="en-US"/>
              <a:t>在介绍</a:t>
            </a:r>
            <a:r>
              <a:rPr lang="en-US" altLang="zh-CN" dirty="0" err="1"/>
              <a:t>BlockCache</a:t>
            </a:r>
            <a:r>
              <a:rPr lang="zh-CN" altLang="en-US" dirty="0"/>
              <a:t>之前，简单地回顾一下</a:t>
            </a:r>
            <a:r>
              <a:rPr lang="en-US" altLang="zh-CN" dirty="0" err="1"/>
              <a:t>HBase</a:t>
            </a:r>
            <a:r>
              <a:rPr lang="zh-CN" altLang="en-US" dirty="0"/>
              <a:t>中</a:t>
            </a:r>
            <a:r>
              <a:rPr lang="en-US" altLang="zh-CN" dirty="0"/>
              <a:t>Block</a:t>
            </a:r>
            <a:r>
              <a:rPr lang="zh-CN" altLang="en-US" dirty="0"/>
              <a:t>的概念，详细介绍戳这里。 </a:t>
            </a:r>
            <a:r>
              <a:rPr lang="en-US" altLang="zh-CN" dirty="0"/>
              <a:t>Block</a:t>
            </a:r>
            <a:r>
              <a:rPr lang="zh-CN" altLang="en-US" dirty="0"/>
              <a:t>是</a:t>
            </a:r>
            <a:r>
              <a:rPr lang="en-US" altLang="zh-CN" dirty="0" err="1"/>
              <a:t>HBase</a:t>
            </a:r>
            <a:r>
              <a:rPr lang="zh-CN" altLang="en-US" dirty="0"/>
              <a:t>中最小的数据存储单元，默认为</a:t>
            </a:r>
            <a:r>
              <a:rPr lang="en-US" altLang="zh-CN" dirty="0"/>
              <a:t>64K</a:t>
            </a:r>
            <a:r>
              <a:rPr lang="zh-CN" altLang="en-US" dirty="0"/>
              <a:t>，在建表语句中可以通过参数</a:t>
            </a:r>
            <a:r>
              <a:rPr lang="en-US" altLang="zh-CN" dirty="0" err="1"/>
              <a:t>BlockSize</a:t>
            </a:r>
            <a:r>
              <a:rPr lang="zh-CN" altLang="en-US" dirty="0"/>
              <a:t>指定。</a:t>
            </a:r>
            <a:r>
              <a:rPr lang="en-US" altLang="zh-CN" dirty="0" err="1"/>
              <a:t>HBase</a:t>
            </a:r>
            <a:r>
              <a:rPr lang="zh-CN" altLang="en-US" dirty="0"/>
              <a:t>中</a:t>
            </a:r>
            <a:r>
              <a:rPr lang="en-US" altLang="zh-CN" dirty="0"/>
              <a:t>Block</a:t>
            </a:r>
            <a:r>
              <a:rPr lang="zh-CN" altLang="en-US" dirty="0"/>
              <a:t>分为四种类型：</a:t>
            </a:r>
            <a:r>
              <a:rPr lang="en-US" altLang="zh-CN" dirty="0"/>
              <a:t>Data Block</a:t>
            </a:r>
            <a:r>
              <a:rPr lang="zh-CN" altLang="en-US" dirty="0"/>
              <a:t>，</a:t>
            </a:r>
            <a:r>
              <a:rPr lang="en-US" altLang="zh-CN" dirty="0"/>
              <a:t>Index Block</a:t>
            </a:r>
            <a:r>
              <a:rPr lang="zh-CN" altLang="en-US" dirty="0"/>
              <a:t>，</a:t>
            </a:r>
            <a:r>
              <a:rPr lang="en-US" altLang="zh-CN" dirty="0"/>
              <a:t>Bloom Block</a:t>
            </a:r>
            <a:r>
              <a:rPr lang="zh-CN" altLang="en-US" dirty="0"/>
              <a:t>和</a:t>
            </a:r>
            <a:r>
              <a:rPr lang="en-US" altLang="zh-CN" dirty="0"/>
              <a:t>Meta Block</a:t>
            </a:r>
            <a:r>
              <a:rPr lang="zh-CN" altLang="en-US" dirty="0"/>
              <a:t>。其中</a:t>
            </a:r>
            <a:r>
              <a:rPr lang="en-US" altLang="zh-CN" dirty="0"/>
              <a:t>Data Block</a:t>
            </a:r>
            <a:r>
              <a:rPr lang="zh-CN" altLang="en-US" dirty="0"/>
              <a:t>用于存储实际数据，通常情况下每个</a:t>
            </a:r>
            <a:r>
              <a:rPr lang="en-US" altLang="zh-CN" dirty="0"/>
              <a:t>Data Block</a:t>
            </a:r>
            <a:r>
              <a:rPr lang="zh-CN" altLang="en-US" dirty="0"/>
              <a:t>可以存放多条</a:t>
            </a:r>
            <a:r>
              <a:rPr lang="en-US" altLang="zh-CN" dirty="0" err="1"/>
              <a:t>KeyValue</a:t>
            </a:r>
            <a:r>
              <a:rPr lang="zh-CN" altLang="en-US" dirty="0"/>
              <a:t>数据对；</a:t>
            </a:r>
            <a:r>
              <a:rPr lang="en-US" altLang="zh-CN" dirty="0"/>
              <a:t>Index Block</a:t>
            </a:r>
            <a:r>
              <a:rPr lang="zh-CN" altLang="en-US" dirty="0"/>
              <a:t>和</a:t>
            </a:r>
            <a:r>
              <a:rPr lang="en-US" altLang="zh-CN" dirty="0"/>
              <a:t>Bloom Block</a:t>
            </a:r>
            <a:r>
              <a:rPr lang="zh-CN" altLang="en-US" dirty="0"/>
              <a:t>都用于优化随机读的查找路径，其中</a:t>
            </a:r>
            <a:r>
              <a:rPr lang="en-US" altLang="zh-CN" dirty="0"/>
              <a:t>Index Block</a:t>
            </a:r>
            <a:r>
              <a:rPr lang="zh-CN" altLang="en-US" dirty="0"/>
              <a:t>通过存储索引数据加快数据查找，而</a:t>
            </a:r>
            <a:r>
              <a:rPr lang="en-US" altLang="zh-CN" dirty="0"/>
              <a:t>Bloom Block</a:t>
            </a:r>
            <a:r>
              <a:rPr lang="zh-CN" altLang="en-US" dirty="0"/>
              <a:t>通过一定算法可以过滤掉部分一定不存在待查</a:t>
            </a:r>
            <a:r>
              <a:rPr lang="en-US" altLang="zh-CN" dirty="0" err="1"/>
              <a:t>KeyValue</a:t>
            </a:r>
            <a:r>
              <a:rPr lang="zh-CN" altLang="en-US" dirty="0"/>
              <a:t>的数据文件，减少不必要的</a:t>
            </a:r>
            <a:r>
              <a:rPr lang="en-US" altLang="zh-CN" dirty="0"/>
              <a:t>IO</a:t>
            </a:r>
            <a:r>
              <a:rPr lang="zh-CN" altLang="en-US" dirty="0"/>
              <a:t>操作；</a:t>
            </a:r>
            <a:r>
              <a:rPr lang="en-US" altLang="zh-CN" dirty="0"/>
              <a:t>Meta Block</a:t>
            </a:r>
            <a:r>
              <a:rPr lang="zh-CN" altLang="en-US" dirty="0"/>
              <a:t>主要存储整个</a:t>
            </a:r>
            <a:r>
              <a:rPr lang="en-US" altLang="zh-CN" dirty="0" err="1"/>
              <a:t>HFile</a:t>
            </a:r>
            <a:r>
              <a:rPr lang="zh-CN" altLang="en-US" dirty="0"/>
              <a:t>的元数据。</a:t>
            </a:r>
          </a:p>
          <a:p>
            <a:endParaRPr lang="zh-CN" altLang="en-US" dirty="0"/>
          </a:p>
          <a:p>
            <a:endParaRPr lang="zh-CN" altLang="en-US" dirty="0"/>
          </a:p>
          <a:p>
            <a:r>
              <a:rPr lang="en-US" altLang="zh-CN" dirty="0" err="1"/>
              <a:t>BlockCache</a:t>
            </a:r>
            <a:r>
              <a:rPr lang="zh-CN" altLang="en-US" dirty="0"/>
              <a:t>是</a:t>
            </a:r>
            <a:r>
              <a:rPr lang="en-US" altLang="zh-CN" dirty="0"/>
              <a:t>Region Server</a:t>
            </a:r>
            <a:r>
              <a:rPr lang="zh-CN" altLang="en-US" dirty="0"/>
              <a:t>级别的，一个</a:t>
            </a:r>
            <a:r>
              <a:rPr lang="en-US" altLang="zh-CN" dirty="0"/>
              <a:t>Region Server</a:t>
            </a:r>
            <a:r>
              <a:rPr lang="zh-CN" altLang="en-US" dirty="0"/>
              <a:t>只有一个</a:t>
            </a:r>
            <a:r>
              <a:rPr lang="en-US" altLang="zh-CN" dirty="0"/>
              <a:t>Block Cache</a:t>
            </a:r>
            <a:r>
              <a:rPr lang="zh-CN" altLang="en-US" dirty="0"/>
              <a:t>，在</a:t>
            </a:r>
            <a:r>
              <a:rPr lang="en-US" altLang="zh-CN" dirty="0"/>
              <a:t>Region Server</a:t>
            </a:r>
            <a:r>
              <a:rPr lang="zh-CN" altLang="en-US" dirty="0"/>
              <a:t>启动的时候完成</a:t>
            </a:r>
            <a:r>
              <a:rPr lang="en-US" altLang="zh-CN" dirty="0"/>
              <a:t>Block Cache</a:t>
            </a:r>
            <a:r>
              <a:rPr lang="zh-CN" altLang="en-US" dirty="0"/>
              <a:t>的初始化工作。到目前为止，</a:t>
            </a:r>
            <a:r>
              <a:rPr lang="en-US" altLang="zh-CN" dirty="0" err="1"/>
              <a:t>HBase</a:t>
            </a:r>
            <a:r>
              <a:rPr lang="zh-CN" altLang="en-US" dirty="0"/>
              <a:t>先后实现了</a:t>
            </a:r>
            <a:r>
              <a:rPr lang="en-US" altLang="zh-CN" dirty="0"/>
              <a:t>3</a:t>
            </a:r>
            <a:r>
              <a:rPr lang="zh-CN" altLang="en-US" dirty="0"/>
              <a:t>种</a:t>
            </a:r>
            <a:r>
              <a:rPr lang="en-US" altLang="zh-CN" dirty="0"/>
              <a:t>Block Cache</a:t>
            </a:r>
            <a:r>
              <a:rPr lang="zh-CN" altLang="en-US" dirty="0"/>
              <a:t>方案，</a:t>
            </a:r>
            <a:r>
              <a:rPr lang="en-US" altLang="zh-CN" dirty="0" err="1"/>
              <a:t>LRUBlockCache</a:t>
            </a:r>
            <a:r>
              <a:rPr lang="zh-CN" altLang="en-US" dirty="0"/>
              <a:t>是最初的实现方案，也是默认的实现方案；</a:t>
            </a:r>
            <a:r>
              <a:rPr lang="en-US" altLang="zh-CN" dirty="0" err="1"/>
              <a:t>HBase</a:t>
            </a:r>
            <a:r>
              <a:rPr lang="en-US" altLang="zh-CN" dirty="0"/>
              <a:t> 0.92</a:t>
            </a:r>
            <a:r>
              <a:rPr lang="zh-CN" altLang="en-US" dirty="0"/>
              <a:t>版本实现了第二种方案</a:t>
            </a:r>
            <a:r>
              <a:rPr lang="en-US" altLang="zh-CN" dirty="0" err="1"/>
              <a:t>SlabCache</a:t>
            </a:r>
            <a:r>
              <a:rPr lang="zh-CN" altLang="en-US" dirty="0"/>
              <a:t>，见</a:t>
            </a:r>
            <a:r>
              <a:rPr lang="en-US" altLang="zh-CN" dirty="0"/>
              <a:t>HBASE-4027</a:t>
            </a:r>
            <a:r>
              <a:rPr lang="zh-CN" altLang="en-US" dirty="0"/>
              <a:t>；</a:t>
            </a:r>
            <a:r>
              <a:rPr lang="en-US" altLang="zh-CN" dirty="0" err="1"/>
              <a:t>HBase</a:t>
            </a:r>
            <a:r>
              <a:rPr lang="en-US" altLang="zh-CN" dirty="0"/>
              <a:t> 0.96</a:t>
            </a:r>
            <a:r>
              <a:rPr lang="zh-CN" altLang="en-US" dirty="0"/>
              <a:t>之后官方提供了另一种可选方案</a:t>
            </a:r>
            <a:r>
              <a:rPr lang="en-US" altLang="zh-CN" dirty="0" err="1"/>
              <a:t>BucketCache</a:t>
            </a:r>
            <a:r>
              <a:rPr lang="zh-CN" altLang="en-US" dirty="0"/>
              <a:t>，见</a:t>
            </a:r>
            <a:r>
              <a:rPr lang="en-US" altLang="zh-CN" dirty="0"/>
              <a:t>HBASE-7404</a:t>
            </a:r>
            <a:r>
              <a:rPr lang="zh-CN" altLang="en-US" dirty="0"/>
              <a:t>。</a:t>
            </a:r>
          </a:p>
          <a:p>
            <a:endParaRPr lang="zh-CN" altLang="en-US" dirty="0"/>
          </a:p>
          <a:p>
            <a:endParaRPr lang="zh-CN" altLang="en-US" dirty="0"/>
          </a:p>
          <a:p>
            <a:r>
              <a:rPr lang="zh-CN" altLang="en-US" dirty="0"/>
              <a:t>这三种方案的不同之处在于对内存的管理模式，其中</a:t>
            </a:r>
            <a:r>
              <a:rPr lang="en-US" altLang="zh-CN" dirty="0" err="1"/>
              <a:t>LRUBlockCache</a:t>
            </a:r>
            <a:r>
              <a:rPr lang="zh-CN" altLang="en-US" dirty="0"/>
              <a:t>是将所有数据都放入</a:t>
            </a:r>
            <a:r>
              <a:rPr lang="en-US" altLang="zh-CN" dirty="0"/>
              <a:t>JVM Heap</a:t>
            </a:r>
            <a:r>
              <a:rPr lang="zh-CN" altLang="en-US" dirty="0"/>
              <a:t>中，交给</a:t>
            </a:r>
            <a:r>
              <a:rPr lang="en-US" altLang="zh-CN" dirty="0"/>
              <a:t>JVM</a:t>
            </a:r>
            <a:r>
              <a:rPr lang="zh-CN" altLang="en-US" dirty="0"/>
              <a:t>进行管理。而后两者采用了不同机制将部分数据存储在堆外，交给</a:t>
            </a:r>
            <a:r>
              <a:rPr lang="en-US" altLang="zh-CN" dirty="0" err="1"/>
              <a:t>HBase</a:t>
            </a:r>
            <a:r>
              <a:rPr lang="zh-CN" altLang="en-US" dirty="0"/>
              <a:t>自己管理。这种演变过程是因为</a:t>
            </a:r>
            <a:r>
              <a:rPr lang="en-US" altLang="zh-CN" dirty="0" err="1"/>
              <a:t>LRUBlockCache</a:t>
            </a:r>
            <a:r>
              <a:rPr lang="zh-CN" altLang="en-US" dirty="0"/>
              <a:t>方案中</a:t>
            </a:r>
            <a:r>
              <a:rPr lang="en-US" altLang="zh-CN" dirty="0"/>
              <a:t>JVM</a:t>
            </a:r>
            <a:r>
              <a:rPr lang="zh-CN" altLang="en-US" dirty="0"/>
              <a:t>垃圾回收机制经常会导致程序长时间暂停，而采用堆外内存对数据进行管理可以有效避免这种情况发生。</a:t>
            </a:r>
          </a:p>
        </p:txBody>
      </p:sp>
    </p:spTree>
    <p:extLst>
      <p:ext uri="{BB962C8B-B14F-4D97-AF65-F5344CB8AC3E}">
        <p14:creationId xmlns:p14="http://schemas.microsoft.com/office/powerpoint/2010/main" val="3517875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4" name="矩形 3"/>
          <p:cNvSpPr/>
          <p:nvPr/>
        </p:nvSpPr>
        <p:spPr>
          <a:xfrm>
            <a:off x="696685" y="1425752"/>
            <a:ext cx="8342811" cy="1754326"/>
          </a:xfrm>
          <a:prstGeom prst="rect">
            <a:avLst/>
          </a:prstGeom>
        </p:spPr>
        <p:txBody>
          <a:bodyPr wrap="square">
            <a:spAutoFit/>
          </a:bodyPr>
          <a:lstStyle/>
          <a:p>
            <a:r>
              <a:rPr lang="en-US" altLang="zh-CN" dirty="0"/>
              <a:t>As we know, for read performance, </a:t>
            </a:r>
            <a:r>
              <a:rPr lang="en-US" altLang="zh-CN" dirty="0" err="1"/>
              <a:t>HBase</a:t>
            </a:r>
            <a:r>
              <a:rPr lang="en-US" altLang="zh-CN" dirty="0"/>
              <a:t> is an optimized distributed data store. But this optimal read performance needs one file per column family. Although, during the heavy writes, it is not always possible to have one file per column family. Hence, to reduce the maximum number of disk seeks needed for read, </a:t>
            </a:r>
            <a:r>
              <a:rPr lang="en-US" altLang="zh-CN" dirty="0" err="1"/>
              <a:t>HBase</a:t>
            </a:r>
            <a:r>
              <a:rPr lang="en-US" altLang="zh-CN" dirty="0"/>
              <a:t> tries to combine all </a:t>
            </a:r>
            <a:r>
              <a:rPr lang="en-US" altLang="zh-CN" dirty="0" err="1"/>
              <a:t>HFiles</a:t>
            </a:r>
            <a:r>
              <a:rPr lang="en-US" altLang="zh-CN" dirty="0"/>
              <a:t> into a large single </a:t>
            </a:r>
            <a:r>
              <a:rPr lang="en-US" altLang="zh-CN" dirty="0" err="1"/>
              <a:t>HFile</a:t>
            </a:r>
            <a:r>
              <a:rPr lang="en-US" altLang="zh-CN" dirty="0"/>
              <a:t>. So, this process is what we call Compaction.</a:t>
            </a:r>
            <a:endParaRPr lang="zh-CN" altLang="en-US" dirty="0"/>
          </a:p>
        </p:txBody>
      </p:sp>
    </p:spTree>
    <p:extLst>
      <p:ext uri="{BB962C8B-B14F-4D97-AF65-F5344CB8AC3E}">
        <p14:creationId xmlns:p14="http://schemas.microsoft.com/office/powerpoint/2010/main" val="3260393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Minor </a:t>
            </a:r>
            <a:r>
              <a:rPr lang="en-US" altLang="zh-CN" dirty="0" smtClean="0"/>
              <a:t>Compaction</a:t>
            </a:r>
            <a:endParaRPr lang="zh-CN" altLang="en-US" dirty="0"/>
          </a:p>
        </p:txBody>
      </p:sp>
      <p:sp>
        <p:nvSpPr>
          <p:cNvPr id="4" name="矩形 3"/>
          <p:cNvSpPr/>
          <p:nvPr/>
        </p:nvSpPr>
        <p:spPr>
          <a:xfrm>
            <a:off x="911766" y="1684331"/>
            <a:ext cx="8963754" cy="2585323"/>
          </a:xfrm>
          <a:prstGeom prst="rect">
            <a:avLst/>
          </a:prstGeom>
        </p:spPr>
        <p:txBody>
          <a:bodyPr wrap="square">
            <a:spAutoFit/>
          </a:bodyPr>
          <a:lstStyle/>
          <a:p>
            <a:r>
              <a:rPr lang="en-US" altLang="zh-CN" dirty="0" err="1" smtClean="0"/>
              <a:t>HBase</a:t>
            </a:r>
            <a:r>
              <a:rPr lang="en-US" altLang="zh-CN" dirty="0" smtClean="0"/>
              <a:t> </a:t>
            </a:r>
            <a:r>
              <a:rPr lang="en-US" altLang="zh-CN" dirty="0"/>
              <a:t>Minor </a:t>
            </a:r>
            <a:r>
              <a:rPr lang="en-US" altLang="zh-CN" dirty="0" smtClean="0"/>
              <a:t>Compaction</a:t>
            </a:r>
          </a:p>
          <a:p>
            <a:r>
              <a:rPr lang="en-US" altLang="zh-CN" dirty="0" smtClean="0"/>
              <a:t>The </a:t>
            </a:r>
            <a:r>
              <a:rPr lang="en-US" altLang="zh-CN" dirty="0"/>
              <a:t>process of combining the configurable number of smaller </a:t>
            </a:r>
            <a:r>
              <a:rPr lang="en-US" altLang="zh-CN" dirty="0" err="1"/>
              <a:t>HFiles</a:t>
            </a:r>
            <a:r>
              <a:rPr lang="en-US" altLang="zh-CN" dirty="0"/>
              <a:t> into one large </a:t>
            </a:r>
            <a:r>
              <a:rPr lang="en-US" altLang="zh-CN" dirty="0" err="1"/>
              <a:t>HFile</a:t>
            </a:r>
            <a:r>
              <a:rPr lang="en-US" altLang="zh-CN" dirty="0"/>
              <a:t> is what we call Minor compaction. Though, it is quite important since, reading particular rows needs many disk reads and may reduce overall performance, without </a:t>
            </a:r>
            <a:r>
              <a:rPr lang="en-US" altLang="zh-CN" dirty="0" err="1"/>
              <a:t>it.Here</a:t>
            </a:r>
            <a:r>
              <a:rPr lang="en-US" altLang="zh-CN" dirty="0"/>
              <a:t> are the several processes which involve in </a:t>
            </a:r>
            <a:r>
              <a:rPr lang="en-US" altLang="zh-CN" dirty="0" err="1"/>
              <a:t>HBase</a:t>
            </a:r>
            <a:r>
              <a:rPr lang="en-US" altLang="zh-CN" dirty="0"/>
              <a:t> Minor Compaction, are</a:t>
            </a:r>
            <a:r>
              <a:rPr lang="en-US" altLang="zh-CN" dirty="0" smtClean="0"/>
              <a:t>:</a:t>
            </a:r>
          </a:p>
          <a:p>
            <a:pPr marL="342900" indent="-342900">
              <a:buAutoNum type="arabicPeriod"/>
            </a:pPr>
            <a:r>
              <a:rPr lang="en-US" altLang="zh-CN" dirty="0" smtClean="0"/>
              <a:t>By </a:t>
            </a:r>
            <a:r>
              <a:rPr lang="en-US" altLang="zh-CN" dirty="0"/>
              <a:t>combining smaller </a:t>
            </a:r>
            <a:r>
              <a:rPr lang="en-US" altLang="zh-CN" dirty="0" err="1"/>
              <a:t>Hfiles</a:t>
            </a:r>
            <a:r>
              <a:rPr lang="en-US" altLang="zh-CN" dirty="0"/>
              <a:t>, it creates bigger </a:t>
            </a:r>
            <a:r>
              <a:rPr lang="en-US" altLang="zh-CN" dirty="0" err="1"/>
              <a:t>Hfile</a:t>
            </a:r>
            <a:r>
              <a:rPr lang="en-US" altLang="zh-CN" dirty="0" smtClean="0"/>
              <a:t>.</a:t>
            </a:r>
          </a:p>
          <a:p>
            <a:pPr marL="342900" indent="-342900">
              <a:buAutoNum type="arabicPeriod"/>
            </a:pPr>
            <a:r>
              <a:rPr lang="en-US" altLang="zh-CN" dirty="0" smtClean="0"/>
              <a:t>2</a:t>
            </a:r>
            <a:r>
              <a:rPr lang="en-US" altLang="zh-CN" dirty="0"/>
              <a:t>. Also, </a:t>
            </a:r>
            <a:r>
              <a:rPr lang="en-US" altLang="zh-CN" dirty="0" err="1"/>
              <a:t>Hfile</a:t>
            </a:r>
            <a:r>
              <a:rPr lang="en-US" altLang="zh-CN" dirty="0"/>
              <a:t> stores the deleted file along with it</a:t>
            </a:r>
            <a:r>
              <a:rPr lang="en-US" altLang="zh-CN" dirty="0" smtClean="0"/>
              <a:t>.</a:t>
            </a:r>
          </a:p>
          <a:p>
            <a:pPr marL="342900" indent="-342900">
              <a:buAutoNum type="arabicPeriod"/>
            </a:pPr>
            <a:r>
              <a:rPr lang="en-US" altLang="zh-CN" dirty="0" smtClean="0"/>
              <a:t>3</a:t>
            </a:r>
            <a:r>
              <a:rPr lang="en-US" altLang="zh-CN" dirty="0"/>
              <a:t>. To store more data increases space in memory</a:t>
            </a:r>
            <a:r>
              <a:rPr lang="en-US" altLang="zh-CN" dirty="0" smtClean="0"/>
              <a:t>.</a:t>
            </a:r>
          </a:p>
          <a:p>
            <a:pPr marL="342900" indent="-342900">
              <a:buAutoNum type="arabicPeriod"/>
            </a:pPr>
            <a:r>
              <a:rPr lang="en-US" altLang="zh-CN" dirty="0" smtClean="0"/>
              <a:t>4</a:t>
            </a:r>
            <a:r>
              <a:rPr lang="en-US" altLang="zh-CN" dirty="0"/>
              <a:t>. Uses merge sorting.</a:t>
            </a:r>
            <a:endParaRPr lang="zh-CN" altLang="en-US" dirty="0"/>
          </a:p>
        </p:txBody>
      </p:sp>
    </p:spTree>
    <p:extLst>
      <p:ext uri="{BB962C8B-B14F-4D97-AF65-F5344CB8AC3E}">
        <p14:creationId xmlns:p14="http://schemas.microsoft.com/office/powerpoint/2010/main" val="611053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Minor Compaction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44891"/>
            <a:ext cx="8907560" cy="5463303"/>
          </a:xfrm>
          <a:prstGeom prst="rect">
            <a:avLst/>
          </a:prstGeom>
        </p:spPr>
      </p:pic>
    </p:spTree>
    <p:extLst>
      <p:ext uri="{BB962C8B-B14F-4D97-AF65-F5344CB8AC3E}">
        <p14:creationId xmlns:p14="http://schemas.microsoft.com/office/powerpoint/2010/main" val="34536129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Compaction</a:t>
            </a:r>
            <a:endParaRPr lang="zh-CN" altLang="en-US" dirty="0"/>
          </a:p>
        </p:txBody>
      </p:sp>
      <p:sp>
        <p:nvSpPr>
          <p:cNvPr id="4" name="矩形 3"/>
          <p:cNvSpPr/>
          <p:nvPr/>
        </p:nvSpPr>
        <p:spPr>
          <a:xfrm>
            <a:off x="911766" y="1720674"/>
            <a:ext cx="6096000" cy="4801314"/>
          </a:xfrm>
          <a:prstGeom prst="rect">
            <a:avLst/>
          </a:prstGeom>
        </p:spPr>
        <p:txBody>
          <a:bodyPr>
            <a:spAutoFit/>
          </a:bodyPr>
          <a:lstStyle/>
          <a:p>
            <a:r>
              <a:rPr lang="en-US" altLang="zh-CN" dirty="0"/>
              <a:t>Whereas, a process of combining the </a:t>
            </a:r>
            <a:r>
              <a:rPr lang="en-US" altLang="zh-CN" dirty="0" err="1"/>
              <a:t>StoreFiles</a:t>
            </a:r>
            <a:r>
              <a:rPr lang="en-US" altLang="zh-CN" dirty="0"/>
              <a:t> of regions into a single </a:t>
            </a:r>
            <a:r>
              <a:rPr lang="en-US" altLang="zh-CN" dirty="0" err="1"/>
              <a:t>StoreFile</a:t>
            </a:r>
            <a:r>
              <a:rPr lang="en-US" altLang="zh-CN" dirty="0"/>
              <a:t>, is what we call </a:t>
            </a:r>
            <a:r>
              <a:rPr lang="en-US" altLang="zh-CN" dirty="0" err="1"/>
              <a:t>HBase</a:t>
            </a:r>
            <a:r>
              <a:rPr lang="en-US" altLang="zh-CN" dirty="0"/>
              <a:t> Major Compaction. Also, it deletes remove and expired versions. As a process, it merges all </a:t>
            </a:r>
            <a:r>
              <a:rPr lang="en-US" altLang="zh-CN" dirty="0" err="1"/>
              <a:t>StoreFiles</a:t>
            </a:r>
            <a:r>
              <a:rPr lang="en-US" altLang="zh-CN" dirty="0"/>
              <a:t> into single </a:t>
            </a:r>
            <a:r>
              <a:rPr lang="en-US" altLang="zh-CN" dirty="0" err="1"/>
              <a:t>StoreFile</a:t>
            </a:r>
            <a:r>
              <a:rPr lang="en-US" altLang="zh-CN" dirty="0"/>
              <a:t> and also runs every 24 hours. However, the region will split into new regions after compaction, if the new larger </a:t>
            </a:r>
            <a:r>
              <a:rPr lang="en-US" altLang="zh-CN" dirty="0" err="1"/>
              <a:t>StoreFile</a:t>
            </a:r>
            <a:r>
              <a:rPr lang="en-US" altLang="zh-CN" dirty="0"/>
              <a:t> is greater than a certain size (defined by property).Have a look at </a:t>
            </a:r>
            <a:r>
              <a:rPr lang="en-US" altLang="zh-CN" dirty="0" err="1"/>
              <a:t>HBase</a:t>
            </a:r>
            <a:r>
              <a:rPr lang="en-US" altLang="zh-CN" dirty="0"/>
              <a:t> </a:t>
            </a:r>
            <a:r>
              <a:rPr lang="en-US" altLang="zh-CN" dirty="0" err="1"/>
              <a:t>CommandsWell</a:t>
            </a:r>
            <a:r>
              <a:rPr lang="en-US" altLang="zh-CN" dirty="0"/>
              <a:t>, the </a:t>
            </a:r>
            <a:r>
              <a:rPr lang="en-US" altLang="zh-CN" dirty="0" err="1"/>
              <a:t>HBase</a:t>
            </a:r>
            <a:r>
              <a:rPr lang="en-US" altLang="zh-CN" dirty="0"/>
              <a:t> Major Compaction in </a:t>
            </a:r>
            <a:r>
              <a:rPr lang="en-US" altLang="zh-CN" dirty="0" err="1"/>
              <a:t>HBase</a:t>
            </a:r>
            <a:r>
              <a:rPr lang="en-US" altLang="zh-CN" dirty="0"/>
              <a:t> is the other way to go around:1. Data present per column family in one region is accumulated to 1 Hfile.2. All deleted files or expired cells are deleted permanently, during this process.3. Increase read performance of newly created Hfile.4. It accepts lots of I/O.5. Possibilities for traffic congestion.6. The other name of major compaction process is Write amplification Process.7. And it is must schedule this process at a minimum bandwidth of network I/O.</a:t>
            </a:r>
            <a:endParaRPr lang="zh-CN" altLang="en-US" dirty="0"/>
          </a:p>
        </p:txBody>
      </p:sp>
    </p:spTree>
    <p:extLst>
      <p:ext uri="{BB962C8B-B14F-4D97-AF65-F5344CB8AC3E}">
        <p14:creationId xmlns:p14="http://schemas.microsoft.com/office/powerpoint/2010/main" val="964813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227909"/>
            <a:ext cx="10058400" cy="6169151"/>
          </a:xfrm>
          <a:prstGeom prst="rect">
            <a:avLst/>
          </a:prstGeom>
        </p:spPr>
      </p:pic>
    </p:spTree>
    <p:extLst>
      <p:ext uri="{BB962C8B-B14F-4D97-AF65-F5344CB8AC3E}">
        <p14:creationId xmlns:p14="http://schemas.microsoft.com/office/powerpoint/2010/main" val="294687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-UID</a:t>
            </a:r>
            <a:endParaRPr lang="zh-CN" altLang="en-US" dirty="0"/>
          </a:p>
        </p:txBody>
      </p:sp>
      <p:sp>
        <p:nvSpPr>
          <p:cNvPr id="4" name="Rectangle 1"/>
          <p:cNvSpPr>
            <a:spLocks noChangeArrowheads="1"/>
          </p:cNvSpPr>
          <p:nvPr/>
        </p:nvSpPr>
        <p:spPr bwMode="auto">
          <a:xfrm>
            <a:off x="1294931" y="1569619"/>
            <a:ext cx="8721267" cy="468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eaLnBrk="0" fontAlgn="base" hangingPunct="0">
              <a:lnSpc>
                <a:spcPct val="200000"/>
              </a:lnSpc>
              <a:spcBef>
                <a:spcPct val="0"/>
              </a:spcBef>
              <a:spcAft>
                <a:spcPct val="0"/>
              </a:spcAf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OpenTSDB分配UID时遵循如下规则</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endParaRPr kumimoji="0" lang="zh-CN" altLang="zh-CN"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metrics、tagKey和tagValue的UID分别独立分配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每个metrics名称（tagKey/tagValue）的UID值都是唯一。不存在不同的metrics（tagKey/tagValue）使用相同的UID，也不存在同一个metrics（tagKey/tagValue）使用多个不同的UID </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UID值的范围是0x000000到0xFFFFFF，即metrics（或tagKey、tagValue）最多只能存在16</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777</a:t>
            </a:r>
            <a:r>
              <a:rPr kumimoji="0" lang="en-US" altLang="zh-CN" b="0" i="0" u="none" strike="noStrike" cap="none" normalizeH="0" baseline="0" dirty="0" smtClean="0">
                <a:ln>
                  <a:noFill/>
                </a:ln>
                <a:solidFill>
                  <a:srgbClr val="34495E"/>
                </a:solidFill>
                <a:effectLst/>
                <a:latin typeface="Arial" panose="020B0604020202020204" pitchFamily="34" charset="0"/>
                <a:ea typeface="Source Sans Pro"/>
              </a:rPr>
              <a:t>,</a:t>
            </a:r>
            <a:r>
              <a:rPr kumimoji="0" lang="zh-CN" altLang="zh-CN" b="0" i="0" u="none" strike="noStrike" cap="none" normalizeH="0" baseline="0" dirty="0" smtClean="0">
                <a:ln>
                  <a:noFill/>
                </a:ln>
                <a:solidFill>
                  <a:srgbClr val="34495E"/>
                </a:solidFill>
                <a:effectLst/>
                <a:latin typeface="Arial" panose="020B0604020202020204" pitchFamily="34" charset="0"/>
                <a:ea typeface="Source Sans Pro"/>
              </a:rPr>
              <a:t>216个不同的值。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4900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Compaction</a:t>
            </a:r>
            <a:r>
              <a:rPr lang="zh-CN" altLang="en-US" dirty="0"/>
              <a:t>策略</a:t>
            </a:r>
          </a:p>
        </p:txBody>
      </p:sp>
      <p:sp>
        <p:nvSpPr>
          <p:cNvPr id="5" name="矩形 4"/>
          <p:cNvSpPr/>
          <p:nvPr/>
        </p:nvSpPr>
        <p:spPr>
          <a:xfrm>
            <a:off x="657496" y="1511338"/>
            <a:ext cx="10080171" cy="4801314"/>
          </a:xfrm>
          <a:prstGeom prst="rect">
            <a:avLst/>
          </a:prstGeom>
        </p:spPr>
        <p:txBody>
          <a:bodyPr wrap="square">
            <a:spAutoFit/>
          </a:bodyPr>
          <a:lstStyle/>
          <a:p>
            <a:r>
              <a:rPr lang="en-US" altLang="zh-CN" dirty="0"/>
              <a:t>Stripe Compaction</a:t>
            </a:r>
            <a:r>
              <a:rPr lang="zh-CN" altLang="en-US" dirty="0"/>
              <a:t>它的设计初衷是，</a:t>
            </a:r>
            <a:r>
              <a:rPr lang="en-US" altLang="zh-CN" dirty="0"/>
              <a:t>Major Compaction</a:t>
            </a:r>
            <a:r>
              <a:rPr lang="zh-CN" altLang="en-US" dirty="0"/>
              <a:t>占用大量的</a:t>
            </a:r>
            <a:r>
              <a:rPr lang="en-US" altLang="zh-CN" dirty="0"/>
              <a:t>IO</a:t>
            </a:r>
            <a:r>
              <a:rPr lang="zh-CN" altLang="en-US" dirty="0"/>
              <a:t>资源，所以很多</a:t>
            </a:r>
            <a:r>
              <a:rPr lang="en-US" altLang="zh-CN" dirty="0" err="1"/>
              <a:t>HBase</a:t>
            </a:r>
            <a:r>
              <a:rPr lang="zh-CN" altLang="en-US" dirty="0"/>
              <a:t>用户关闭了自动触发的</a:t>
            </a:r>
            <a:r>
              <a:rPr lang="en-US" altLang="zh-CN" dirty="0"/>
              <a:t>Major Compaction</a:t>
            </a:r>
            <a:r>
              <a:rPr lang="zh-CN" altLang="en-US" dirty="0"/>
              <a:t>，改为手动触发，因为</a:t>
            </a:r>
            <a:r>
              <a:rPr lang="en-US" altLang="zh-CN" dirty="0"/>
              <a:t>Major Compaction</a:t>
            </a:r>
            <a:r>
              <a:rPr lang="zh-CN" altLang="en-US" dirty="0"/>
              <a:t>依然会被用来清理一些不再需要的数据。随着时间的推移，</a:t>
            </a:r>
            <a:r>
              <a:rPr lang="en-US" altLang="zh-CN" dirty="0"/>
              <a:t>Major Compaction</a:t>
            </a:r>
            <a:r>
              <a:rPr lang="zh-CN" altLang="en-US" dirty="0"/>
              <a:t>要合并的文件总</a:t>
            </a:r>
            <a:r>
              <a:rPr lang="en-US" altLang="zh-CN" dirty="0"/>
              <a:t>Size</a:t>
            </a:r>
            <a:r>
              <a:rPr lang="zh-CN" altLang="en-US" dirty="0"/>
              <a:t>越来越大，但事实上，真的有必要每一次都将所有的文件合并成一个大的</a:t>
            </a:r>
            <a:r>
              <a:rPr lang="en-US" altLang="zh-CN" dirty="0" err="1"/>
              <a:t>HFile</a:t>
            </a:r>
            <a:r>
              <a:rPr lang="zh-CN" altLang="en-US" dirty="0"/>
              <a:t>文件吗？尤其是，不断的将一些较老的数据和最新的数据合并在一起，对于一些业务场景而言根本就是不必要的。因此，它的设计思路为：将一个</a:t>
            </a:r>
            <a:r>
              <a:rPr lang="en-US" altLang="zh-CN" dirty="0"/>
              <a:t>Region</a:t>
            </a:r>
            <a:r>
              <a:rPr lang="zh-CN" altLang="en-US" dirty="0"/>
              <a:t>划分为多个</a:t>
            </a:r>
            <a:r>
              <a:rPr lang="en-US" altLang="zh-CN" dirty="0"/>
              <a:t>Stripes(</a:t>
            </a:r>
            <a:r>
              <a:rPr lang="zh-CN" altLang="en-US" dirty="0"/>
              <a:t>可以理解为</a:t>
            </a:r>
            <a:r>
              <a:rPr lang="en-US" altLang="zh-CN" dirty="0"/>
              <a:t>Sub-Regions</a:t>
            </a:r>
            <a:r>
              <a:rPr lang="zh-CN" altLang="en-US" dirty="0"/>
              <a:t>），</a:t>
            </a:r>
            <a:r>
              <a:rPr lang="en-US" altLang="zh-CN" dirty="0"/>
              <a:t>Compaction</a:t>
            </a:r>
            <a:r>
              <a:rPr lang="zh-CN" altLang="en-US" dirty="0"/>
              <a:t>可以控制在</a:t>
            </a:r>
            <a:r>
              <a:rPr lang="en-US" altLang="zh-CN" dirty="0"/>
              <a:t>Stripe(Sub-Region)</a:t>
            </a:r>
            <a:r>
              <a:rPr lang="zh-CN" altLang="en-US" dirty="0"/>
              <a:t>层面发生，而不是整个</a:t>
            </a:r>
            <a:r>
              <a:rPr lang="en-US" altLang="zh-CN" dirty="0"/>
              <a:t>Region</a:t>
            </a:r>
            <a:r>
              <a:rPr lang="zh-CN" altLang="en-US" dirty="0"/>
              <a:t>级别，这样可以有效降低</a:t>
            </a:r>
            <a:r>
              <a:rPr lang="en-US" altLang="zh-CN" dirty="0"/>
              <a:t>Compaction</a:t>
            </a:r>
            <a:r>
              <a:rPr lang="zh-CN" altLang="en-US" dirty="0"/>
              <a:t>对</a:t>
            </a:r>
            <a:r>
              <a:rPr lang="en-US" altLang="zh-CN" dirty="0"/>
              <a:t>IO</a:t>
            </a:r>
            <a:r>
              <a:rPr lang="zh-CN" altLang="en-US" dirty="0"/>
              <a:t>资源的占用。那为何不直接通过设置更多的</a:t>
            </a:r>
            <a:r>
              <a:rPr lang="en-US" altLang="zh-CN" dirty="0"/>
              <a:t>Region</a:t>
            </a:r>
            <a:r>
              <a:rPr lang="zh-CN" altLang="en-US" dirty="0"/>
              <a:t>数量来解决这个问题？更多的</a:t>
            </a:r>
            <a:r>
              <a:rPr lang="en-US" altLang="zh-CN" dirty="0"/>
              <a:t>Region</a:t>
            </a:r>
            <a:r>
              <a:rPr lang="zh-CN" altLang="en-US" dirty="0"/>
              <a:t>意味着会加大</a:t>
            </a:r>
            <a:r>
              <a:rPr lang="en-US" altLang="zh-CN" dirty="0" err="1"/>
              <a:t>HBase</a:t>
            </a:r>
            <a:r>
              <a:rPr lang="zh-CN" altLang="en-US" dirty="0"/>
              <a:t>集群的负担，尤其是加重</a:t>
            </a:r>
            <a:r>
              <a:rPr lang="en-US" altLang="zh-CN" dirty="0"/>
              <a:t>Region Assignment</a:t>
            </a:r>
            <a:r>
              <a:rPr lang="zh-CN" altLang="en-US" dirty="0"/>
              <a:t>流程的负担，另外，</a:t>
            </a:r>
            <a:r>
              <a:rPr lang="en-US" altLang="zh-CN" dirty="0"/>
              <a:t>Region</a:t>
            </a:r>
            <a:r>
              <a:rPr lang="zh-CN" altLang="en-US" dirty="0"/>
              <a:t>增多，</a:t>
            </a:r>
            <a:r>
              <a:rPr lang="en-US" altLang="zh-CN" dirty="0" err="1"/>
              <a:t>MemStore</a:t>
            </a:r>
            <a:r>
              <a:rPr lang="zh-CN" altLang="en-US" dirty="0"/>
              <a:t>占用的总体内存变大，而在实际内存无法变大的情况下，只会使得</a:t>
            </a:r>
            <a:r>
              <a:rPr lang="en-US" altLang="zh-CN" dirty="0"/>
              <a:t>Flush</a:t>
            </a:r>
            <a:r>
              <a:rPr lang="zh-CN" altLang="en-US" dirty="0"/>
              <a:t>更早被触发，</a:t>
            </a:r>
            <a:r>
              <a:rPr lang="en-US" altLang="zh-CN" dirty="0"/>
              <a:t>Flush</a:t>
            </a:r>
            <a:r>
              <a:rPr lang="zh-CN" altLang="en-US" dirty="0"/>
              <a:t>的质量变差。新</a:t>
            </a:r>
            <a:r>
              <a:rPr lang="en-US" altLang="zh-CN" dirty="0"/>
              <a:t>Flush</a:t>
            </a:r>
            <a:r>
              <a:rPr lang="zh-CN" altLang="en-US" dirty="0"/>
              <a:t>产生的</a:t>
            </a:r>
            <a:r>
              <a:rPr lang="en-US" altLang="zh-CN" dirty="0" err="1"/>
              <a:t>HFile</a:t>
            </a:r>
            <a:r>
              <a:rPr lang="zh-CN" altLang="en-US" dirty="0"/>
              <a:t>文件，先放到一个称之为</a:t>
            </a:r>
            <a:r>
              <a:rPr lang="en-US" altLang="zh-CN" dirty="0"/>
              <a:t>L0</a:t>
            </a:r>
            <a:r>
              <a:rPr lang="zh-CN" altLang="en-US" dirty="0"/>
              <a:t>的区域，</a:t>
            </a:r>
            <a:r>
              <a:rPr lang="en-US" altLang="zh-CN" dirty="0"/>
              <a:t>L0</a:t>
            </a:r>
            <a:r>
              <a:rPr lang="zh-CN" altLang="en-US" dirty="0"/>
              <a:t>中</a:t>
            </a:r>
            <a:r>
              <a:rPr lang="en-US" altLang="zh-CN" dirty="0"/>
              <a:t>Key Range</a:t>
            </a:r>
            <a:r>
              <a:rPr lang="zh-CN" altLang="en-US" dirty="0"/>
              <a:t>是</a:t>
            </a:r>
            <a:r>
              <a:rPr lang="en-US" altLang="zh-CN" dirty="0"/>
              <a:t>Region</a:t>
            </a:r>
            <a:r>
              <a:rPr lang="zh-CN" altLang="en-US" dirty="0"/>
              <a:t>的完整</a:t>
            </a:r>
            <a:r>
              <a:rPr lang="en-US" altLang="zh-CN" dirty="0"/>
              <a:t>Key Range</a:t>
            </a:r>
            <a:r>
              <a:rPr lang="zh-CN" altLang="en-US" dirty="0"/>
              <a:t>，当对</a:t>
            </a:r>
            <a:r>
              <a:rPr lang="en-US" altLang="zh-CN" dirty="0"/>
              <a:t>L0</a:t>
            </a:r>
            <a:r>
              <a:rPr lang="zh-CN" altLang="en-US" dirty="0"/>
              <a:t>中的文件执行</a:t>
            </a:r>
            <a:r>
              <a:rPr lang="en-US" altLang="zh-CN" dirty="0"/>
              <a:t>Compaction</a:t>
            </a:r>
            <a:r>
              <a:rPr lang="zh-CN" altLang="en-US" dirty="0"/>
              <a:t>时，再将</a:t>
            </a:r>
            <a:r>
              <a:rPr lang="en-US" altLang="zh-CN" dirty="0"/>
              <a:t>Compaction</a:t>
            </a:r>
            <a:r>
              <a:rPr lang="zh-CN" altLang="en-US" dirty="0"/>
              <a:t>的结果输出到对应的</a:t>
            </a:r>
            <a:r>
              <a:rPr lang="en-US" altLang="zh-CN" dirty="0"/>
              <a:t>Stripe</a:t>
            </a:r>
            <a:r>
              <a:rPr lang="zh-CN" altLang="en-US" dirty="0"/>
              <a:t>中：</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16304518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-UID</a:t>
            </a:r>
            <a:endParaRPr lang="zh-CN" altLang="en-US" dirty="0"/>
          </a:p>
        </p:txBody>
      </p:sp>
      <p:sp>
        <p:nvSpPr>
          <p:cNvPr id="4" name="Rectangle 1"/>
          <p:cNvSpPr>
            <a:spLocks noChangeArrowheads="1"/>
          </p:cNvSpPr>
          <p:nvPr/>
        </p:nvSpPr>
        <p:spPr bwMode="auto">
          <a:xfrm>
            <a:off x="521207" y="880387"/>
            <a:ext cx="11126842" cy="2333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kumimoji="0" lang="en-US" altLang="zh-CN" b="0" i="0" u="none" strike="noStrike" cap="none" normalizeH="0" baseline="0" dirty="0" smtClean="0">
              <a:ln>
                <a:noFill/>
              </a:ln>
              <a:solidFill>
                <a:srgbClr val="34495E"/>
              </a:solidFill>
              <a:effectLst/>
              <a:latin typeface="Arial" panose="020B0604020202020204" pitchFamily="34" charset="0"/>
              <a:ea typeface="Source Sans Pro"/>
            </a:endParaRPr>
          </a:p>
          <a:p>
            <a:pPr marL="285750" indent="-285750" eaLnBrk="0" fontAlgn="base" hangingPunct="0">
              <a:lnSpc>
                <a:spcPct val="150000"/>
              </a:lnSpc>
              <a:spcBef>
                <a:spcPct val="0"/>
              </a:spcBef>
              <a:spcAft>
                <a:spcPct val="0"/>
              </a:spcAft>
              <a:buFont typeface="Wingdings" panose="05000000000000000000" pitchFamily="2" charset="2"/>
              <a:buChar char="l"/>
            </a:pPr>
            <a:r>
              <a:rPr lang="zh-CN" altLang="zh-CN" dirty="0" smtClean="0">
                <a:solidFill>
                  <a:srgbClr val="34495E"/>
                </a:solidFill>
                <a:latin typeface="Arial" panose="020B0604020202020204" pitchFamily="34" charset="0"/>
                <a:ea typeface="Source Sans Pro"/>
              </a:rPr>
              <a:t>为了从UID索引到metrics（或tagKey、tagValue），同时也要从metrics（或tagKey、tagValue）索引到UID，OpenTSDB同时保存这两种映射关系数据。 在元数据表中，把这两种数据分别保存到两个名为”id”与”name”的Column Family中</a:t>
            </a:r>
            <a:r>
              <a:rPr lang="en-US" altLang="zh-CN" dirty="0" smtClean="0">
                <a:solidFill>
                  <a:srgbClr val="34495E"/>
                </a:solidFill>
                <a:latin typeface="Arial" panose="020B0604020202020204" pitchFamily="34" charset="0"/>
                <a:ea typeface="Source Sans Pro"/>
              </a:rPr>
              <a:t>;</a:t>
            </a:r>
          </a:p>
          <a:p>
            <a:pPr marL="285750" indent="-285750" eaLnBrk="0" fontAlgn="base" hangingPunct="0">
              <a:lnSpc>
                <a:spcPct val="150000"/>
              </a:lnSpc>
              <a:spcBef>
                <a:spcPct val="0"/>
              </a:spcBef>
              <a:spcAft>
                <a:spcPct val="0"/>
              </a:spcAft>
              <a:buFont typeface="Wingdings" panose="05000000000000000000" pitchFamily="2" charset="2"/>
              <a:buChar char="l"/>
            </a:pP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680864" y="2740701"/>
            <a:ext cx="1079993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hbase(main):009:0&gt; scan 'tsdb-uid‘</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column=id:metrics, timestamp=1530288910326, value=\x00\x00\x00\x00\x00\x00\x00\x12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column=id:tagk, timestamp=1529652270537, value=\x00\x00\x00\x00\x00\x00\x00\x0A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777777"/>
                </a:solidFill>
                <a:effectLst/>
                <a:latin typeface="Arial" panose="020B0604020202020204" pitchFamily="34" charset="0"/>
                <a:ea typeface="Source Sans Pro"/>
              </a:rPr>
              <a:t>\x00 column=id:tagv, timestamp=1530288910343, value=\x00\x00\x00\x00\x00\x00\x00\x12 </a:t>
            </a:r>
            <a:endParaRPr kumimoji="0" lang="en-US" altLang="zh-CN" b="0" i="0" u="none" strike="noStrike" cap="none" normalizeH="0" baseline="0" dirty="0" smtClean="0">
              <a:ln>
                <a:noFill/>
              </a:ln>
              <a:solidFill>
                <a:srgbClr val="777777"/>
              </a:solidFill>
              <a:effectLst/>
              <a:latin typeface="Arial" panose="020B0604020202020204" pitchFamily="34" charset="0"/>
              <a:ea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777777"/>
              </a:solidFill>
            </a:endParaRPr>
          </a:p>
          <a:p>
            <a:r>
              <a:rPr lang="zh-CN" altLang="zh-CN" dirty="0">
                <a:solidFill>
                  <a:srgbClr val="777777"/>
                </a:solidFill>
                <a:ea typeface="Source Sans Pro"/>
              </a:rPr>
              <a:t>\x00\x00\x01 column=name:metrics, timestamp=1528879705241, value=sys.cpu.user \x00\x00\x01 column=name:tagk, timestamp=1528879705280, value=host </a:t>
            </a:r>
            <a:endParaRPr lang="en-US" altLang="zh-CN" dirty="0" smtClean="0">
              <a:solidFill>
                <a:srgbClr val="777777"/>
              </a:solidFill>
              <a:ea typeface="Source Sans Pro"/>
            </a:endParaRPr>
          </a:p>
          <a:p>
            <a:r>
              <a:rPr lang="zh-CN" altLang="zh-CN" dirty="0" smtClean="0">
                <a:solidFill>
                  <a:srgbClr val="777777"/>
                </a:solidFill>
                <a:ea typeface="Source Sans Pro"/>
              </a:rPr>
              <a:t>\x</a:t>
            </a:r>
            <a:r>
              <a:rPr lang="zh-CN" altLang="zh-CN" dirty="0">
                <a:solidFill>
                  <a:srgbClr val="777777"/>
                </a:solidFill>
                <a:ea typeface="Source Sans Pro"/>
              </a:rPr>
              <a:t>00\x00\x01 column=name:tagv, timestamp=1528879705313, value=web01 </a:t>
            </a:r>
            <a:endParaRPr lang="en-US" altLang="zh-CN" dirty="0" smtClean="0">
              <a:solidFill>
                <a:srgbClr val="777777"/>
              </a:solidFill>
              <a:ea typeface="Source Sans Pro"/>
            </a:endParaRPr>
          </a:p>
          <a:p>
            <a:endParaRPr lang="en-US" altLang="zh-CN" sz="2800" dirty="0">
              <a:solidFill>
                <a:srgbClr val="777777"/>
              </a:solidFill>
            </a:endParaRPr>
          </a:p>
          <a:p>
            <a:r>
              <a:rPr lang="en-US" altLang="zh-CN" dirty="0" err="1">
                <a:solidFill>
                  <a:srgbClr val="777777"/>
                </a:solidFill>
                <a:ea typeface="Source Sans Pro"/>
              </a:rPr>
              <a:t>sys.cpu.user</a:t>
            </a:r>
            <a:r>
              <a:rPr lang="en-US" altLang="zh-CN" dirty="0">
                <a:solidFill>
                  <a:srgbClr val="777777"/>
                </a:solidFill>
                <a:ea typeface="Source Sans Pro"/>
              </a:rPr>
              <a:t>   </a:t>
            </a:r>
            <a:r>
              <a:rPr lang="en-US" altLang="zh-CN" dirty="0" smtClean="0">
                <a:solidFill>
                  <a:srgbClr val="777777"/>
                </a:solidFill>
                <a:ea typeface="Source Sans Pro"/>
              </a:rPr>
              <a:t>column=</a:t>
            </a:r>
            <a:r>
              <a:rPr lang="en-US" altLang="zh-CN" dirty="0" err="1" smtClean="0">
                <a:solidFill>
                  <a:srgbClr val="777777"/>
                </a:solidFill>
                <a:ea typeface="Source Sans Pro"/>
              </a:rPr>
              <a:t>id:metrics</a:t>
            </a:r>
            <a:r>
              <a:rPr lang="en-US" altLang="zh-CN" dirty="0">
                <a:solidFill>
                  <a:srgbClr val="777777"/>
                </a:solidFill>
                <a:ea typeface="Source Sans Pro"/>
              </a:rPr>
              <a:t>, timestamp=1528879705251, value=\x00\x00\x01</a:t>
            </a:r>
            <a:endParaRPr lang="zh-CN" altLang="zh-CN" dirty="0">
              <a:solidFill>
                <a:srgbClr val="777777"/>
              </a:solidFill>
              <a:ea typeface="Source Sans Pro"/>
            </a:endParaRPr>
          </a:p>
          <a:p>
            <a:pPr lvl="0"/>
            <a:r>
              <a:rPr lang="en-US" altLang="zh-CN" dirty="0">
                <a:solidFill>
                  <a:srgbClr val="777777"/>
                </a:solidFill>
                <a:ea typeface="Source Sans Pro"/>
              </a:rPr>
              <a:t>host              </a:t>
            </a:r>
            <a:r>
              <a:rPr lang="en-US" altLang="zh-CN" dirty="0" smtClean="0">
                <a:solidFill>
                  <a:srgbClr val="777777"/>
                </a:solidFill>
                <a:ea typeface="Source Sans Pro"/>
              </a:rPr>
              <a:t>  column=</a:t>
            </a:r>
            <a:r>
              <a:rPr lang="en-US" altLang="zh-CN" dirty="0" err="1" smtClean="0">
                <a:solidFill>
                  <a:srgbClr val="777777"/>
                </a:solidFill>
                <a:ea typeface="Source Sans Pro"/>
              </a:rPr>
              <a:t>id:tagk</a:t>
            </a:r>
            <a:r>
              <a:rPr lang="en-US" altLang="zh-CN" dirty="0">
                <a:solidFill>
                  <a:srgbClr val="777777"/>
                </a:solidFill>
                <a:ea typeface="Source Sans Pro"/>
              </a:rPr>
              <a:t>, timestamp=1528879705287, value=\x00\x00\x01 </a:t>
            </a:r>
            <a:endParaRPr lang="en-US" altLang="zh-CN" dirty="0">
              <a:solidFill>
                <a:srgbClr val="777777"/>
              </a:solidFill>
              <a:ea typeface="Source Sans Pro"/>
            </a:endParaRPr>
          </a:p>
          <a:p>
            <a:pPr lvl="0"/>
            <a:r>
              <a:rPr lang="en-US" altLang="zh-CN" dirty="0">
                <a:solidFill>
                  <a:srgbClr val="777777"/>
                </a:solidFill>
                <a:ea typeface="Source Sans Pro"/>
              </a:rPr>
              <a:t>web01          </a:t>
            </a:r>
            <a:r>
              <a:rPr lang="en-US" altLang="zh-CN" dirty="0" smtClean="0">
                <a:solidFill>
                  <a:srgbClr val="777777"/>
                </a:solidFill>
                <a:ea typeface="Source Sans Pro"/>
              </a:rPr>
              <a:t>  column=</a:t>
            </a:r>
            <a:r>
              <a:rPr lang="en-US" altLang="zh-CN" dirty="0" err="1" smtClean="0">
                <a:solidFill>
                  <a:srgbClr val="777777"/>
                </a:solidFill>
                <a:ea typeface="Source Sans Pro"/>
              </a:rPr>
              <a:t>id:tagv</a:t>
            </a:r>
            <a:r>
              <a:rPr lang="en-US" altLang="zh-CN" dirty="0">
                <a:solidFill>
                  <a:srgbClr val="777777"/>
                </a:solidFill>
                <a:ea typeface="Source Sans Pro"/>
              </a:rPr>
              <a:t>, timestamp=1528879705321, value=\x00\x00\x01 </a:t>
            </a:r>
            <a:endParaRPr lang="zh-CN" altLang="zh-CN" dirty="0">
              <a:solidFill>
                <a:srgbClr val="777777"/>
              </a:solidFill>
              <a:ea typeface="Source Sans Pro"/>
            </a:endParaRPr>
          </a:p>
        </p:txBody>
      </p:sp>
    </p:spTree>
    <p:extLst>
      <p:ext uri="{BB962C8B-B14F-4D97-AF65-F5344CB8AC3E}">
        <p14:creationId xmlns:p14="http://schemas.microsoft.com/office/powerpoint/2010/main" val="31835478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6071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元数据模型</a:t>
            </a:r>
            <a:r>
              <a:rPr lang="en-US" altLang="zh-CN" dirty="0" smtClean="0"/>
              <a:t>-TSUID</a:t>
            </a:r>
            <a:endParaRPr lang="zh-CN" altLang="en-US" dirty="0"/>
          </a:p>
        </p:txBody>
      </p:sp>
      <p:sp>
        <p:nvSpPr>
          <p:cNvPr id="5" name="矩形 4"/>
          <p:cNvSpPr/>
          <p:nvPr/>
        </p:nvSpPr>
        <p:spPr>
          <a:xfrm>
            <a:off x="521206" y="1595233"/>
            <a:ext cx="10915827" cy="1287212"/>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dirty="0"/>
              <a:t>对每一个</a:t>
            </a:r>
            <a:r>
              <a:rPr lang="en-US" altLang="zh-CN" dirty="0"/>
              <a:t>Data Point</a:t>
            </a:r>
            <a:r>
              <a:rPr lang="zh-CN" altLang="en-US" dirty="0"/>
              <a:t>，</a:t>
            </a:r>
            <a:r>
              <a:rPr lang="en-US" altLang="zh-CN" dirty="0"/>
              <a:t>metrics</a:t>
            </a:r>
            <a:r>
              <a:rPr lang="zh-CN" altLang="en-US" dirty="0"/>
              <a:t>、</a:t>
            </a:r>
            <a:r>
              <a:rPr lang="en-US" altLang="zh-CN" dirty="0"/>
              <a:t>timestamp</a:t>
            </a:r>
            <a:r>
              <a:rPr lang="zh-CN" altLang="en-US" dirty="0"/>
              <a:t>、</a:t>
            </a:r>
            <a:r>
              <a:rPr lang="en-US" altLang="zh-CN" dirty="0" err="1"/>
              <a:t>tagKey</a:t>
            </a:r>
            <a:r>
              <a:rPr lang="zh-CN" altLang="en-US" dirty="0"/>
              <a:t>和</a:t>
            </a:r>
            <a:r>
              <a:rPr lang="en-US" altLang="zh-CN" dirty="0" err="1"/>
              <a:t>tagValue</a:t>
            </a:r>
            <a:r>
              <a:rPr lang="zh-CN" altLang="en-US" dirty="0"/>
              <a:t>都是必要的构成元素。除</a:t>
            </a:r>
            <a:r>
              <a:rPr lang="en-US" altLang="zh-CN" dirty="0"/>
              <a:t>timestamp</a:t>
            </a:r>
            <a:r>
              <a:rPr lang="zh-CN" altLang="en-US" dirty="0"/>
              <a:t>外，</a:t>
            </a:r>
            <a:r>
              <a:rPr lang="en-US" altLang="zh-CN" dirty="0"/>
              <a:t>metrics</a:t>
            </a:r>
            <a:r>
              <a:rPr lang="zh-CN" altLang="en-US" dirty="0"/>
              <a:t>、</a:t>
            </a:r>
            <a:r>
              <a:rPr lang="en-US" altLang="zh-CN" dirty="0" err="1"/>
              <a:t>tagKey</a:t>
            </a:r>
            <a:r>
              <a:rPr lang="zh-CN" altLang="en-US" dirty="0"/>
              <a:t>和</a:t>
            </a:r>
            <a:r>
              <a:rPr lang="en-US" altLang="zh-CN" dirty="0" err="1"/>
              <a:t>tagValue</a:t>
            </a:r>
            <a:r>
              <a:rPr lang="zh-CN" altLang="en-US" dirty="0"/>
              <a:t>的</a:t>
            </a:r>
            <a:r>
              <a:rPr lang="en-US" altLang="zh-CN" dirty="0"/>
              <a:t>UID</a:t>
            </a:r>
            <a:r>
              <a:rPr lang="zh-CN" altLang="en-US" dirty="0"/>
              <a:t>就可组成一个</a:t>
            </a:r>
            <a:r>
              <a:rPr lang="en-US" altLang="zh-CN" dirty="0"/>
              <a:t>TSUID</a:t>
            </a:r>
            <a:r>
              <a:rPr lang="zh-CN" altLang="en-US" dirty="0"/>
              <a:t>，每一个</a:t>
            </a:r>
            <a:r>
              <a:rPr lang="en-US" altLang="zh-CN" dirty="0"/>
              <a:t>TSUID</a:t>
            </a:r>
            <a:r>
              <a:rPr lang="zh-CN" altLang="en-US" dirty="0"/>
              <a:t>关联一个时间序列，如下所示： </a:t>
            </a:r>
            <a:r>
              <a:rPr lang="en-US" altLang="zh-CN" dirty="0"/>
              <a:t>&lt;</a:t>
            </a:r>
            <a:r>
              <a:rPr lang="en-US" altLang="zh-CN" dirty="0" err="1"/>
              <a:t>metrics_UID</a:t>
            </a:r>
            <a:r>
              <a:rPr lang="en-US" altLang="zh-CN" dirty="0"/>
              <a:t>&gt;&lt;tagKey1_UID&gt;&lt;tagValue1_UID&gt;[…&lt;</a:t>
            </a:r>
            <a:r>
              <a:rPr lang="en-US" altLang="zh-CN" dirty="0" err="1"/>
              <a:t>tagKeyN_UID</a:t>
            </a:r>
            <a:r>
              <a:rPr lang="en-US" altLang="zh-CN" dirty="0"/>
              <a:t>&gt;&lt;</a:t>
            </a:r>
            <a:r>
              <a:rPr lang="en-US" altLang="zh-CN" dirty="0" err="1"/>
              <a:t>tagValueN_UID</a:t>
            </a:r>
            <a:r>
              <a:rPr lang="en-US" altLang="zh-CN" dirty="0"/>
              <a:t>&gt;] </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458" y="3389542"/>
            <a:ext cx="7063272" cy="2993633"/>
          </a:xfrm>
          <a:prstGeom prst="rect">
            <a:avLst/>
          </a:prstGeom>
        </p:spPr>
      </p:pic>
    </p:spTree>
    <p:extLst>
      <p:ext uri="{BB962C8B-B14F-4D97-AF65-F5344CB8AC3E}">
        <p14:creationId xmlns:p14="http://schemas.microsoft.com/office/powerpoint/2010/main" val="130054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1274</TotalTime>
  <Words>8936</Words>
  <Application>Microsoft Office PowerPoint</Application>
  <PresentationFormat>宽屏</PresentationFormat>
  <Paragraphs>426</Paragraphs>
  <Slides>85</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85</vt:i4>
      </vt:variant>
    </vt:vector>
  </HeadingPairs>
  <TitlesOfParts>
    <vt:vector size="94" baseType="lpstr">
      <vt:lpstr>OpenSans</vt:lpstr>
      <vt:lpstr>Source Sans Pro</vt:lpstr>
      <vt:lpstr>仿宋</vt:lpstr>
      <vt:lpstr>微软雅黑</vt:lpstr>
      <vt:lpstr>Arial</vt:lpstr>
      <vt:lpstr>Segoe UI</vt:lpstr>
      <vt:lpstr>Segoe UI Light</vt:lpstr>
      <vt:lpstr>Wingdings</vt:lpstr>
      <vt:lpstr>欢迎文档</vt:lpstr>
      <vt:lpstr>Opentsdb基本原理介绍</vt:lpstr>
      <vt:lpstr>什么是时序数据</vt:lpstr>
      <vt:lpstr>相关概念</vt:lpstr>
      <vt:lpstr>时间序列示例数据</vt:lpstr>
      <vt:lpstr>元数据模型-How？</vt:lpstr>
      <vt:lpstr>元数据模型-Yes！</vt:lpstr>
      <vt:lpstr>元数据模型-UID</vt:lpstr>
      <vt:lpstr>元数据模型-UID</vt:lpstr>
      <vt:lpstr>元数据模型-TSUID</vt:lpstr>
      <vt:lpstr>元数据模型-RowKey</vt:lpstr>
      <vt:lpstr>元数据模型-RowKey</vt:lpstr>
      <vt:lpstr>元数据模型-Qualifier</vt:lpstr>
      <vt:lpstr>元数据模型-Qualifier</vt:lpstr>
      <vt:lpstr>元数据模型-Qualifier</vt:lpstr>
      <vt:lpstr>元数据模型-Qualifier</vt:lpstr>
      <vt:lpstr>元数据模型-Value</vt:lpstr>
      <vt:lpstr>OpenTSDB架构</vt:lpstr>
      <vt:lpstr>写流程-HTTP</vt:lpstr>
      <vt:lpstr>读流程</vt:lpstr>
      <vt:lpstr>读流程</vt:lpstr>
      <vt:lpstr>读流程-计算逻辑</vt:lpstr>
      <vt:lpstr>Compaction</vt:lpstr>
      <vt:lpstr>优化总结：</vt:lpstr>
      <vt:lpstr>PowerPoint 演示文稿</vt:lpstr>
      <vt:lpstr>PowerPoint 演示文稿</vt:lpstr>
      <vt:lpstr>PowerPoint 演示文稿</vt:lpstr>
      <vt:lpstr>Tables</vt:lpstr>
      <vt:lpstr>元数据模型</vt:lpstr>
      <vt:lpstr>PowerPoint 演示文稿</vt:lpstr>
      <vt:lpstr>查询接口</vt:lpstr>
      <vt:lpstr>TSUID Index and Meta Table</vt:lpstr>
      <vt:lpstr>PowerPoint 演示文稿</vt:lpstr>
      <vt:lpstr>PowerPoint 演示文稿</vt:lpstr>
      <vt:lpstr>PowerPoint 演示文稿</vt:lpstr>
      <vt:lpstr>示例数据</vt:lpstr>
      <vt:lpstr>PowerPoint 演示文稿</vt:lpstr>
      <vt:lpstr>PowerPoint 演示文稿</vt:lpstr>
      <vt:lpstr>PowerPoint 演示文稿</vt:lpstr>
      <vt:lpstr>PowerPoint 演示文稿</vt:lpstr>
      <vt:lpstr>PowerPoint 演示文稿</vt:lpstr>
      <vt:lpstr>PowerPoint 演示文稿</vt:lpstr>
      <vt:lpstr>HBase的数据模型</vt:lpstr>
      <vt:lpstr>HBase的数据模型</vt:lpstr>
      <vt:lpstr>HBase的数据模型</vt:lpstr>
      <vt:lpstr>HBase的数据模型</vt:lpstr>
      <vt:lpstr>Hbase数据管理</vt:lpstr>
      <vt:lpstr>Hbase数据管理</vt:lpstr>
      <vt:lpstr>Hbase架构- servers</vt:lpstr>
      <vt:lpstr>PowerPoint 演示文稿</vt:lpstr>
      <vt:lpstr>Hbase架构-Regions</vt:lpstr>
      <vt:lpstr>Hbase架构-HMaster</vt:lpstr>
      <vt:lpstr>Hbase架构-ZooKeeper</vt:lpstr>
      <vt:lpstr>Hbase读写</vt:lpstr>
      <vt:lpstr>Memstore</vt:lpstr>
      <vt:lpstr>Memstore Flush</vt:lpstr>
      <vt:lpstr>Memstore Flush流程</vt:lpstr>
      <vt:lpstr>写-客户端</vt:lpstr>
      <vt:lpstr>PowerPoint 演示文稿</vt:lpstr>
      <vt:lpstr>写-Server流程</vt:lpstr>
      <vt:lpstr>PowerPoint 演示文稿</vt:lpstr>
      <vt:lpstr>PowerPoint 演示文稿</vt:lpstr>
      <vt:lpstr>WAL</vt:lpstr>
      <vt:lpstr>PowerPoint 演示文稿</vt:lpstr>
      <vt:lpstr>BlockCache</vt:lpstr>
      <vt:lpstr>Compaction</vt:lpstr>
      <vt:lpstr>Minor Compaction</vt:lpstr>
      <vt:lpstr>Minor Compaction</vt:lpstr>
      <vt:lpstr>Major Compaction</vt:lpstr>
      <vt:lpstr>PowerPoint 演示文稿</vt:lpstr>
      <vt:lpstr>几种Compaction策略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334</cp:revision>
  <dcterms:created xsi:type="dcterms:W3CDTF">2018-11-10T07:56:30Z</dcterms:created>
  <dcterms:modified xsi:type="dcterms:W3CDTF">2018-11-19T16:35:54Z</dcterms:modified>
  <cp:version/>
</cp:coreProperties>
</file>