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handoutMasterIdLst>
    <p:handoutMasterId r:id="rId64"/>
  </p:handoutMasterIdLst>
  <p:sldIdLst>
    <p:sldId id="272"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30" r:id="rId33"/>
    <p:sldId id="331" r:id="rId34"/>
    <p:sldId id="332"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33" r:id="rId55"/>
    <p:sldId id="323" r:id="rId56"/>
    <p:sldId id="324" r:id="rId57"/>
    <p:sldId id="325" r:id="rId58"/>
    <p:sldId id="326" r:id="rId59"/>
    <p:sldId id="327" r:id="rId60"/>
    <p:sldId id="328" r:id="rId61"/>
    <p:sldId id="329" r:id="rId6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C2459A-8875-4033-98C6-02923644E29D}" type="datetime2">
              <a:rPr lang="zh-CN" altLang="en-US" smtClean="0">
                <a:latin typeface="微软雅黑" panose="020B0503020204020204" pitchFamily="34" charset="-122"/>
                <a:ea typeface="微软雅黑" panose="020B0503020204020204" pitchFamily="34" charset="-122"/>
              </a:rPr>
              <a:t>2018年11月22日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0AF4-0B8A-4FA6-9844-3FD3A33F06DF}"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52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09F6B0C-6D1E-4F53-A8D4-0EE188F290A5}" type="datetime2">
              <a:rPr lang="zh-CN" altLang="en-US" smtClean="0"/>
              <a:pPr/>
              <a:t>2018年11月22日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93B0CF2-7F87-4E02-A248-870047730F99}" type="slidenum">
              <a:rPr lang="en-US" altLang="zh-CN" noProof="0" smtClean="0"/>
              <a:pPr/>
              <a:t>‹#›</a:t>
            </a:fld>
            <a:endParaRPr lang="zh-CN" altLang="en-U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13499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34080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1751831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05049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56439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254388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159786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369383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21627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76730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204813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289394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10" name="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cxnSp>
          <p:nvCxnSpPr>
            <p:cNvPr id="7" name="直接连接符​​(S)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软雅黑" panose="020B0503020204020204" pitchFamily="34" charset="-122"/>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17" name="副标题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宋体" panose="02010600030101010101" pitchFamily="2" charset="-122"/>
                <a:ea typeface="宋体" panose="02010600030101010101"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smtClean="0"/>
              <a:t>单击以编辑母版副标题样式</a:t>
            </a:r>
            <a:endParaRPr kumimoji="0" lang="en-US" dirty="0"/>
          </a:p>
        </p:txBody>
      </p:sp>
      <p:sp>
        <p:nvSpPr>
          <p:cNvPr id="30" name="日期占位符 29"/>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CD11CD66-A5DC-4DA4-9F16-86D76EE3D28C}" type="datetime2">
              <a:rPr lang="zh-CN" altLang="en-US" smtClean="0"/>
              <a:pPr/>
              <a:t>2018年11月22日</a:t>
            </a:fld>
            <a:endParaRPr lang="en-US" dirty="0"/>
          </a:p>
        </p:txBody>
      </p:sp>
      <p:sp>
        <p:nvSpPr>
          <p:cNvPr id="19" name="页脚占位符 18"/>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27" name="幻灯片编号占位符 26"/>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9901956E-1F06-4164-BE4D-6DAEAD41794D}" type="datetime2">
              <a:rPr lang="zh-CN" altLang="en-US" smtClean="0"/>
              <a:t>2018年11月22日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9200" y="914402"/>
            <a:ext cx="2743200" cy="5211763"/>
          </a:xfrm>
        </p:spPr>
        <p:txBody>
          <a:bodyPr vert="eaVert"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a:xfrm>
            <a:off x="609600" y="914402"/>
            <a:ext cx="8026400" cy="5211763"/>
          </a:xfrm>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0B6F4438-3803-4880-BD4A-05A7E0A21AC6}" type="datetime2">
              <a:rPr lang="zh-CN" altLang="en-US" smtClean="0"/>
              <a:t>2018年11月22日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2018年11月22日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824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内容占位符 2"/>
          <p:cNvSpPr>
            <a:spLocks noGrp="1"/>
          </p:cNvSpPr>
          <p:nvPr>
            <p:ph idx="1"/>
          </p:nvPr>
        </p:nvSpPr>
        <p:spPr/>
        <p:txBody>
          <a:bodyPr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FD45D8D3-C53C-4365-92C7-E8127B1A303F}" type="datetime2">
              <a:rPr lang="zh-CN" altLang="en-US" smtClean="0"/>
              <a:t>2018年11月22日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smtClean="0"/>
              <a:t>编辑母版文本样式</a:t>
            </a:r>
          </a:p>
        </p:txBody>
      </p:sp>
      <p:sp>
        <p:nvSpPr>
          <p:cNvPr id="4" name="日期占位符 3"/>
          <p:cNvSpPr>
            <a:spLocks noGrp="1"/>
          </p:cNvSpPr>
          <p:nvPr>
            <p:ph type="dt" sz="half" idx="10"/>
          </p:nvPr>
        </p:nvSpPr>
        <p:spPr/>
        <p:txBody>
          <a:bodyPr rtlCol="0"/>
          <a:lstStyle/>
          <a:p>
            <a:pPr rtl="0"/>
            <a:fld id="{B26F76AF-62D1-44AB-97DC-928467407F16}" type="datetime2">
              <a:rPr lang="zh-CN" altLang="en-US" smtClean="0"/>
              <a:t>2018年11月22日</a:t>
            </a:fld>
            <a:endParaRPr lang="en-US"/>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rtlCol="0"/>
          <a:lstStyle/>
          <a:p>
            <a:pPr rtl="0"/>
            <a:r>
              <a:rPr lang="zh-CN" altLang="en-US" smtClean="0"/>
              <a:t>单击此处编辑母版标题样式</a:t>
            </a:r>
            <a:endParaRPr kumimoji="0" lang="en-US" dirty="0"/>
          </a:p>
        </p:txBody>
      </p:sp>
      <p:sp>
        <p:nvSpPr>
          <p:cNvPr id="3" name="内容占位符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内容占位符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5" name="日期占位符 4"/>
          <p:cNvSpPr>
            <a:spLocks noGrp="1"/>
          </p:cNvSpPr>
          <p:nvPr>
            <p:ph type="dt" sz="half" idx="10"/>
          </p:nvPr>
        </p:nvSpPr>
        <p:spPr/>
        <p:txBody>
          <a:bodyPr rtlCol="0"/>
          <a:lstStyle/>
          <a:p>
            <a:pPr rtl="0"/>
            <a:fld id="{A77DD1BF-0CA4-45C0-B145-3B71A9C91F32}" type="datetime2">
              <a:rPr lang="zh-CN" altLang="en-US" smtClean="0"/>
              <a:t>2018年11月22日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rtlCol="0" anchor="b"/>
          <a:lstStyle>
            <a:lvl1pPr>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5" name="内容占位符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文本占位符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6" name="内容占位符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7" name="日期占位符 6"/>
          <p:cNvSpPr>
            <a:spLocks noGrp="1"/>
          </p:cNvSpPr>
          <p:nvPr>
            <p:ph type="dt" sz="half" idx="10"/>
          </p:nvPr>
        </p:nvSpPr>
        <p:spPr/>
        <p:txBody>
          <a:bodyPr rtlCol="0"/>
          <a:lstStyle/>
          <a:p>
            <a:pPr rtl="0"/>
            <a:fld id="{F62F6F57-75CB-45F9-B36A-87034102BC28}" type="datetime2">
              <a:rPr lang="zh-CN" altLang="en-US" smtClean="0"/>
              <a:t>2018年11月22日</a:t>
            </a:fld>
            <a:endParaRPr lang="en-US" dirty="0"/>
          </a:p>
        </p:txBody>
      </p:sp>
      <p:sp>
        <p:nvSpPr>
          <p:cNvPr id="8" name="页脚占位符 7"/>
          <p:cNvSpPr>
            <a:spLocks noGrp="1"/>
          </p:cNvSpPr>
          <p:nvPr>
            <p:ph type="ftr" sz="quarter" idx="11"/>
          </p:nvPr>
        </p:nvSpPr>
        <p:spPr/>
        <p:txBody>
          <a:bodyPr rtlCol="0"/>
          <a:lstStyle/>
          <a:p>
            <a:pPr rtl="0"/>
            <a:r>
              <a:rPr lang="zh-cn" dirty="0"/>
              <a:t>添加页脚</a:t>
            </a:r>
            <a:endParaRPr lang="en-US" dirty="0"/>
          </a:p>
        </p:txBody>
      </p:sp>
      <p:sp>
        <p:nvSpPr>
          <p:cNvPr id="9" name="幻灯片编号占位符 8"/>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日期占位符 2"/>
          <p:cNvSpPr>
            <a:spLocks noGrp="1"/>
          </p:cNvSpPr>
          <p:nvPr>
            <p:ph type="dt" sz="half" idx="10"/>
          </p:nvPr>
        </p:nvSpPr>
        <p:spPr/>
        <p:txBody>
          <a:bodyPr rtlCol="0"/>
          <a:lstStyle/>
          <a:p>
            <a:pPr rtl="0"/>
            <a:fld id="{0D078EEB-FFCC-4107-9E10-33B7696F266B}" type="datetime2">
              <a:rPr lang="zh-CN" altLang="en-US" smtClean="0"/>
              <a:t>2018年11月22日</a:t>
            </a:fld>
            <a:endParaRPr lang="en-US" dirty="0"/>
          </a:p>
        </p:txBody>
      </p:sp>
      <p:sp>
        <p:nvSpPr>
          <p:cNvPr id="4" name="页脚占位符 3"/>
          <p:cNvSpPr>
            <a:spLocks noGrp="1"/>
          </p:cNvSpPr>
          <p:nvPr>
            <p:ph type="ftr" sz="quarter" idx="11"/>
          </p:nvPr>
        </p:nvSpPr>
        <p:spPr/>
        <p:txBody>
          <a:bodyPr rtlCol="0"/>
          <a:lstStyle/>
          <a:p>
            <a:pPr rtl="0"/>
            <a:r>
              <a:rPr lang="zh-cn" dirty="0"/>
              <a:t>添加页脚</a:t>
            </a:r>
            <a:endParaRPr lang="en-US" dirty="0"/>
          </a:p>
        </p:txBody>
      </p:sp>
      <p:sp>
        <p:nvSpPr>
          <p:cNvPr id="5" name="幻灯片编号占位符 4"/>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F45204D-C376-4E95-AA80-BE101B54CAA7}" type="datetime2">
              <a:rPr lang="zh-CN" altLang="en-US" smtClean="0"/>
              <a:t>2018年11月22日</a:t>
            </a:fld>
            <a:endParaRPr lang="en-US" dirty="0"/>
          </a:p>
        </p:txBody>
      </p:sp>
      <p:sp>
        <p:nvSpPr>
          <p:cNvPr id="3" name="页脚占位符 2"/>
          <p:cNvSpPr>
            <a:spLocks noGrp="1"/>
          </p:cNvSpPr>
          <p:nvPr>
            <p:ph type="ftr" sz="quarter" idx="11"/>
          </p:nvPr>
        </p:nvSpPr>
        <p:spPr/>
        <p:txBody>
          <a:bodyPr rtlCol="0"/>
          <a:lstStyle/>
          <a:p>
            <a:pPr rtl="0"/>
            <a:r>
              <a:rPr lang="zh-cn" dirty="0"/>
              <a:t>添加页脚</a:t>
            </a:r>
            <a:endParaRPr lang="en-US" dirty="0"/>
          </a:p>
        </p:txBody>
      </p:sp>
      <p:sp>
        <p:nvSpPr>
          <p:cNvPr id="4" name="幻灯片编号占位符 3"/>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4" name="内容占位符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3" name="文本占位符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p>
            <a:pPr rtl="0"/>
            <a:fld id="{822B7A0D-F62E-4A31-8FE1-9C12BAFEE7E0}" type="datetime2">
              <a:rPr lang="zh-CN" altLang="en-US" smtClean="0"/>
              <a:t>2018年11月22日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9" name="单圆剪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kumimoji="0" lang="en-US" dirty="0"/>
          </a:p>
        </p:txBody>
      </p:sp>
      <p:sp>
        <p:nvSpPr>
          <p:cNvPr id="3" name="图片占位符 2" descr="为添加图像预留的空占位符。单击占位符，选择要添加的图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宋体" panose="02010600030101010101" pitchFamily="2" charset="-122"/>
                <a:ea typeface="宋体" panose="02010600030101010101" pitchFamily="2" charset="-122"/>
              </a:defRPr>
            </a:lvl1pPr>
          </a:lstStyle>
          <a:p>
            <a:pPr rtl="0"/>
            <a:r>
              <a:rPr lang="zh-CN" altLang="en-US" smtClean="0"/>
              <a:t>单击图标添加图片</a:t>
            </a:r>
            <a:endParaRPr kumimoji="0" lang="en-US" dirty="0"/>
          </a:p>
        </p:txBody>
      </p:sp>
      <p:sp>
        <p:nvSpPr>
          <p:cNvPr id="4" name="文本占位符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宋体" panose="02010600030101010101" pitchFamily="2" charset="-122"/>
                <a:ea typeface="宋体" panose="02010600030101010101" pitchFamily="2" charset="-122"/>
              </a:defRPr>
            </a:lvl1pPr>
            <a:lvl2pPr>
              <a:defRPr sz="1200"/>
            </a:lvl2pPr>
            <a:lvl3pPr>
              <a:defRPr sz="1000"/>
            </a:lvl3pPr>
            <a:lvl4pPr>
              <a:defRPr sz="900"/>
            </a:lvl4pPr>
            <a:lvl5pPr>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8112245-B2EB-463D-A54F-27C0EBF0BB6B}" type="datetime2">
              <a:rPr lang="zh-CN" altLang="en-US" smtClean="0"/>
              <a:pPr/>
              <a:t>2018年11月22日</a:t>
            </a:fld>
            <a:endParaRPr 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7" name="幻灯片编号占位符 6"/>
          <p:cNvSpPr>
            <a:spLocks noGrp="1"/>
          </p:cNvSpPr>
          <p:nvPr>
            <p:ph type="sldNum" sz="quarter" idx="12"/>
          </p:nvPr>
        </p:nvSpPr>
        <p:spPr>
          <a:xfrm>
            <a:off x="10769600" y="6356351"/>
            <a:ext cx="812800" cy="365125"/>
          </a:xfrm>
        </p:spPr>
        <p:txBody>
          <a:bodyPr rtlCol="0"/>
          <a:lstStyle>
            <a:lvl1pPr>
              <a:defRPr>
                <a:latin typeface="微软雅黑" panose="020B0503020204020204" pitchFamily="34" charset="-122"/>
                <a:ea typeface="微软雅黑" panose="020B0503020204020204" pitchFamily="34" charset="-122"/>
              </a:defRPr>
            </a:lvl1pPr>
          </a:lstStyle>
          <a:p>
            <a:fld id="{401CF334-2D5C-4859-84A6-CA7E6E43FAEB}" type="slidenum">
              <a:rPr lang="en-US" smtClean="0"/>
              <a:pPr/>
              <a:t>‹#›</a:t>
            </a:fld>
            <a:endParaRPr lang="en-US"/>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grpSp>
          <p:nvGrpSpPr>
            <p:cNvPr id="27" name="组 26"/>
            <p:cNvGrpSpPr/>
            <p:nvPr/>
          </p:nvGrpSpPr>
          <p:grpSpPr>
            <a:xfrm>
              <a:off x="0" y="-21658"/>
              <a:ext cx="12240731" cy="1041400"/>
              <a:chOff x="-25356" y="-7144"/>
              <a:chExt cx="12240731" cy="1041400"/>
            </a:xfrm>
          </p:grpSpPr>
          <p:sp>
            <p:nvSpPr>
              <p:cNvPr id="28" name="任意多边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29" name="任意多边形(F)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grpSp>
            <p:nvGrpSpPr>
              <p:cNvPr id="31" name="组 30"/>
              <p:cNvGrpSpPr/>
              <p:nvPr/>
            </p:nvGrpSpPr>
            <p:grpSpPr>
              <a:xfrm>
                <a:off x="-25356" y="202408"/>
                <a:ext cx="12240731" cy="649224"/>
                <a:chOff x="-19045" y="216550"/>
                <a:chExt cx="9180548" cy="649224"/>
              </a:xfrm>
            </p:grpSpPr>
            <p:sp>
              <p:nvSpPr>
                <p:cNvPr id="32" name="任意多边形(F)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sp>
              <p:nvSpPr>
                <p:cNvPr id="33" name="任意多边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grpSp>
        </p:grpSp>
      </p:grpSp>
      <p:sp>
        <p:nvSpPr>
          <p:cNvPr id="9" name="标题占位符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cn" dirty="0"/>
              <a:t>单击此处编辑母版标题样式</a:t>
            </a:r>
            <a:endParaRPr kumimoji="0" lang="en-US" dirty="0"/>
          </a:p>
        </p:txBody>
      </p:sp>
      <p:sp>
        <p:nvSpPr>
          <p:cNvPr id="30" name="文本占位符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cn" dirty="0"/>
              <a:t>单击此处编辑母版文本样式</a:t>
            </a:r>
          </a:p>
          <a:p>
            <a:pPr lvl="1" rtl="0" eaLnBrk="1" latinLnBrk="0" hangingPunct="1"/>
            <a:r>
              <a:rPr lang="zh-cn" dirty="0"/>
              <a:t>第二级</a:t>
            </a:r>
          </a:p>
          <a:p>
            <a:pPr lvl="2" rtl="0" eaLnBrk="1" latinLnBrk="0" hangingPunct="1"/>
            <a:r>
              <a:rPr lang="zh-cn" dirty="0"/>
              <a:t>第三级</a:t>
            </a:r>
          </a:p>
          <a:p>
            <a:pPr lvl="3" rtl="0" eaLnBrk="1" latinLnBrk="0" hangingPunct="1"/>
            <a:r>
              <a:rPr lang="zh-cn" dirty="0"/>
              <a:t>第四级</a:t>
            </a:r>
          </a:p>
          <a:p>
            <a:pPr lvl="4" rtl="0" eaLnBrk="1" latinLnBrk="0" hangingPunct="1"/>
            <a:r>
              <a:rPr lang="zh-cn" dirty="0"/>
              <a:t>第五级</a:t>
            </a:r>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A1BF8D8E-2417-46C9-A78C-AA0D8A744E10}" type="datetime2">
              <a:rPr lang="zh-CN" altLang="en-US" smtClean="0"/>
              <a:pPr/>
              <a:t>2018年11月22日</a:t>
            </a:fld>
            <a:endParaRPr lang="en-US" dirty="0"/>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18" name="幻灯片编号占位符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宋体" panose="02010600030101010101" pitchFamily="2" charset="-122"/>
          <a:ea typeface="宋体" panose="02010600030101010101" pitchFamily="2" charset="-122"/>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宋体" panose="02010600030101010101" pitchFamily="2" charset="-122"/>
          <a:ea typeface="宋体" panose="02010600030101010101" pitchFamily="2" charset="-122"/>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rtl="0"/>
            <a:r>
              <a:rPr lang="en-US" altLang="zh-CN" dirty="0" smtClean="0"/>
              <a:t>HBASE</a:t>
            </a:r>
            <a:r>
              <a:rPr lang="zh-CN" altLang="en-US" dirty="0" smtClean="0"/>
              <a:t>基本原理介绍</a:t>
            </a:r>
            <a:endParaRPr lang="zh-CN" altLang="en-US" dirty="0"/>
          </a:p>
        </p:txBody>
      </p:sp>
      <p:sp>
        <p:nvSpPr>
          <p:cNvPr id="5" name="副标题 4"/>
          <p:cNvSpPr>
            <a:spLocks noGrp="1"/>
          </p:cNvSpPr>
          <p:nvPr>
            <p:ph type="subTitle" idx="1"/>
          </p:nvPr>
        </p:nvSpPr>
        <p:spPr/>
        <p:txBody>
          <a:bodyPr rtlCol="0"/>
          <a:lstStyle/>
          <a:p>
            <a:pPr rtl="0"/>
            <a:endParaRPr lang="zh-CN"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087855" cy="4790886"/>
          </a:xfrm>
        </p:spPr>
        <p:txBody>
          <a:bodyPr vert="horz" lIns="91440" tIns="45720" rIns="91440" bIns="45720" rtlCol="0">
            <a:noAutofit/>
          </a:bodyPr>
          <a:lstStyle/>
          <a:p>
            <a:pPr marL="171450" indent="-171450">
              <a:lnSpc>
                <a:spcPct val="150000"/>
              </a:lnSpc>
              <a:spcAft>
                <a:spcPts val="600"/>
              </a:spcAft>
              <a:buFont typeface="Wingdings" panose="05000000000000000000" pitchFamily="2" charset="2"/>
              <a:buChar char="l"/>
            </a:pPr>
            <a:r>
              <a:rPr lang="en-US" altLang="zh-CN" sz="1800" dirty="0" err="1" smtClean="0"/>
              <a:t>RegionServer</a:t>
            </a:r>
            <a:r>
              <a:rPr lang="zh-CN" altLang="en-US" sz="1800" dirty="0" smtClean="0"/>
              <a:t>：读写</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smtClean="0"/>
              <a:t>HMaster</a:t>
            </a:r>
            <a:r>
              <a:rPr lang="zh-CN" altLang="en-US" sz="1800" dirty="0" smtClean="0"/>
              <a:t>：</a:t>
            </a:r>
            <a:r>
              <a:rPr lang="en-US" altLang="zh-CN" sz="1800" dirty="0" smtClean="0"/>
              <a:t>DDL</a:t>
            </a:r>
            <a:r>
              <a:rPr lang="zh-CN" altLang="en-US" sz="1800" dirty="0" smtClean="0"/>
              <a:t>，管理功能</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smtClean="0"/>
              <a:t>Zookeeper</a:t>
            </a:r>
            <a:r>
              <a:rPr lang="zh-CN" altLang="en-US" sz="1800" dirty="0" smtClean="0"/>
              <a:t>：分布式协调</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err="1" smtClean="0"/>
              <a:t>DataNode</a:t>
            </a:r>
            <a:r>
              <a:rPr lang="zh-CN" altLang="en-US" sz="1800" dirty="0" smtClean="0"/>
              <a:t>：数据存储</a:t>
            </a:r>
            <a:r>
              <a:rPr lang="en-US" altLang="zh-CN" sz="1800" dirty="0" smtClean="0"/>
              <a:t>.</a:t>
            </a:r>
          </a:p>
          <a:p>
            <a:pPr marL="171450" indent="-171450">
              <a:lnSpc>
                <a:spcPct val="150000"/>
              </a:lnSpc>
              <a:spcAft>
                <a:spcPts val="600"/>
              </a:spcAft>
              <a:buFont typeface="Wingdings" panose="05000000000000000000" pitchFamily="2" charset="2"/>
              <a:buChar char="l"/>
            </a:pPr>
            <a:r>
              <a:rPr lang="en-US" altLang="zh-CN" sz="1800" dirty="0" err="1" smtClean="0"/>
              <a:t>NameNode</a:t>
            </a:r>
            <a:r>
              <a:rPr lang="zh-CN" altLang="en-US" sz="1800" dirty="0" smtClean="0"/>
              <a:t>：数据块管理</a:t>
            </a:r>
            <a:r>
              <a:rPr lang="en-US" altLang="zh-CN" sz="1800" dirty="0" smtClean="0"/>
              <a:t>.</a:t>
            </a:r>
            <a:endParaRPr lang="zh-CN" altLang="en-US" sz="18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41307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ct val="150000"/>
              </a:lnSpc>
              <a:spcAft>
                <a:spcPts val="600"/>
              </a:spcAft>
              <a:buFont typeface="Wingdings" panose="05000000000000000000" pitchFamily="2" charset="2"/>
              <a:buChar char="l"/>
            </a:pPr>
            <a:r>
              <a:rPr lang="en-US" altLang="zh-CN" sz="1600" dirty="0" err="1" smtClean="0"/>
              <a:t>HBase</a:t>
            </a:r>
            <a:r>
              <a:rPr lang="en-US" altLang="zh-CN" sz="1600" dirty="0" smtClean="0"/>
              <a:t> Tables</a:t>
            </a:r>
            <a:r>
              <a:rPr lang="zh-CN" altLang="en-US" sz="1600" dirty="0" smtClean="0"/>
              <a:t>根据不同的</a:t>
            </a:r>
            <a:r>
              <a:rPr lang="en-US" altLang="zh-CN" sz="1600" dirty="0" smtClean="0"/>
              <a:t> row </a:t>
            </a:r>
            <a:r>
              <a:rPr lang="en-US" altLang="zh-CN" sz="1600" dirty="0"/>
              <a:t>key </a:t>
            </a:r>
            <a:r>
              <a:rPr lang="zh-CN" altLang="en-US" sz="1600" dirty="0" smtClean="0"/>
              <a:t>范围划分为不同的</a:t>
            </a:r>
            <a:r>
              <a:rPr lang="en-US" altLang="zh-CN" sz="1600" dirty="0" smtClean="0"/>
              <a:t> “</a:t>
            </a:r>
            <a:r>
              <a:rPr lang="en-US" altLang="zh-CN" sz="1600" dirty="0"/>
              <a:t>Regions.” </a:t>
            </a:r>
            <a:endParaRPr lang="en-US" altLang="zh-CN" sz="1600" dirty="0" smtClean="0"/>
          </a:p>
          <a:p>
            <a:pPr marL="171450" indent="-171450">
              <a:lnSpc>
                <a:spcPct val="150000"/>
              </a:lnSpc>
              <a:spcAft>
                <a:spcPts val="600"/>
              </a:spcAft>
              <a:buFont typeface="Wingdings" panose="05000000000000000000" pitchFamily="2" charset="2"/>
              <a:buChar char="l"/>
            </a:pPr>
            <a:r>
              <a:rPr lang="zh-CN" altLang="en-US" sz="1600" dirty="0" smtClean="0"/>
              <a:t>一个</a:t>
            </a:r>
            <a:r>
              <a:rPr lang="en-US" altLang="zh-CN" sz="1600" dirty="0" smtClean="0"/>
              <a:t>Region</a:t>
            </a:r>
            <a:r>
              <a:rPr lang="zh-CN" altLang="en-US" sz="1600" dirty="0" smtClean="0"/>
              <a:t>包含了</a:t>
            </a:r>
            <a:r>
              <a:rPr lang="en-US" altLang="zh-CN" sz="1600" dirty="0" smtClean="0"/>
              <a:t> </a:t>
            </a:r>
            <a:r>
              <a:rPr lang="zh-CN" altLang="en-US" sz="1600" dirty="0" smtClean="0"/>
              <a:t>一个表的</a:t>
            </a:r>
            <a:r>
              <a:rPr lang="en-US" altLang="zh-CN" sz="1600" dirty="0" smtClean="0"/>
              <a:t>start </a:t>
            </a:r>
            <a:r>
              <a:rPr lang="en-US" altLang="zh-CN" sz="1600" dirty="0"/>
              <a:t>key and end </a:t>
            </a:r>
            <a:r>
              <a:rPr lang="en-US" altLang="zh-CN" sz="1600" dirty="0" smtClean="0"/>
              <a:t>key</a:t>
            </a:r>
            <a:r>
              <a:rPr lang="zh-CN" altLang="en-US" sz="1600" dirty="0" smtClean="0"/>
              <a:t>的数据</a:t>
            </a:r>
            <a:r>
              <a:rPr lang="en-US" altLang="zh-CN" sz="1600" dirty="0" smtClean="0"/>
              <a:t>. </a:t>
            </a:r>
          </a:p>
          <a:p>
            <a:pPr marL="171450" indent="-171450">
              <a:lnSpc>
                <a:spcPct val="150000"/>
              </a:lnSpc>
              <a:spcAft>
                <a:spcPts val="600"/>
              </a:spcAft>
              <a:buFont typeface="Wingdings" panose="05000000000000000000" pitchFamily="2" charset="2"/>
              <a:buChar char="l"/>
            </a:pPr>
            <a:r>
              <a:rPr lang="en-US" altLang="zh-CN" sz="1600" dirty="0" smtClean="0"/>
              <a:t>Regions </a:t>
            </a:r>
            <a:r>
              <a:rPr lang="zh-CN" altLang="en-US" sz="1600" dirty="0" smtClean="0"/>
              <a:t>被分配到集群中的</a:t>
            </a:r>
            <a:r>
              <a:rPr lang="en-US" altLang="zh-CN" sz="1600" dirty="0" smtClean="0"/>
              <a:t>“</a:t>
            </a:r>
            <a:r>
              <a:rPr lang="en-US" altLang="zh-CN" sz="1600" dirty="0"/>
              <a:t>Region </a:t>
            </a:r>
            <a:r>
              <a:rPr lang="en-US" altLang="zh-CN" sz="1600" dirty="0" smtClean="0"/>
              <a:t>Servers”</a:t>
            </a:r>
            <a:r>
              <a:rPr lang="zh-CN" altLang="en-US" sz="1600" dirty="0" smtClean="0"/>
              <a:t>上，这些</a:t>
            </a:r>
            <a:r>
              <a:rPr lang="en-US" altLang="zh-CN" sz="1600" dirty="0" smtClean="0"/>
              <a:t>Server</a:t>
            </a:r>
            <a:r>
              <a:rPr lang="zh-CN" altLang="en-US" sz="1600" dirty="0" smtClean="0"/>
              <a:t>提供</a:t>
            </a:r>
            <a:r>
              <a:rPr lang="en-US" altLang="zh-CN" sz="1600" dirty="0" smtClean="0"/>
              <a:t>reads </a:t>
            </a:r>
            <a:r>
              <a:rPr lang="en-US" altLang="zh-CN" sz="1600" dirty="0"/>
              <a:t>and writes. </a:t>
            </a:r>
            <a:endParaRPr lang="en-US" altLang="zh-CN" sz="1600" dirty="0" smtClean="0"/>
          </a:p>
          <a:p>
            <a:pPr marL="171450" indent="-171450">
              <a:lnSpc>
                <a:spcPct val="150000"/>
              </a:lnSpc>
              <a:spcAft>
                <a:spcPts val="600"/>
              </a:spcAft>
              <a:buFont typeface="Wingdings" panose="05000000000000000000" pitchFamily="2" charset="2"/>
              <a:buChar char="l"/>
            </a:pPr>
            <a:r>
              <a:rPr lang="en-US" altLang="zh-CN" sz="1600" dirty="0" smtClean="0"/>
              <a:t>A </a:t>
            </a:r>
            <a:r>
              <a:rPr lang="en-US" altLang="zh-CN" sz="1600" dirty="0"/>
              <a:t>region server </a:t>
            </a:r>
            <a:r>
              <a:rPr lang="zh-CN" altLang="en-US" sz="1600" dirty="0" smtClean="0"/>
              <a:t>可以包含</a:t>
            </a:r>
            <a:r>
              <a:rPr lang="en-US" altLang="zh-CN" sz="1600" dirty="0" smtClean="0"/>
              <a:t>1,000 </a:t>
            </a:r>
            <a:r>
              <a:rPr lang="en-US" altLang="zh-CN" sz="1600" dirty="0"/>
              <a:t>regions.</a:t>
            </a:r>
            <a:endParaRPr lang="zh-CN" altLang="en-US" sz="16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1301588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594292"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dirty="0"/>
              <a:t>master is responsible for</a:t>
            </a:r>
            <a:r>
              <a:rPr lang="en-US" altLang="zh-CN" sz="1400" dirty="0" smtClean="0"/>
              <a:t>:</a:t>
            </a:r>
          </a:p>
          <a:p>
            <a:pPr lvl="1" indent="0">
              <a:lnSpc>
                <a:spcPts val="1800"/>
              </a:lnSpc>
              <a:spcAft>
                <a:spcPts val="600"/>
              </a:spcAft>
              <a:buNone/>
            </a:pPr>
            <a:r>
              <a:rPr lang="en-US" altLang="zh-CN" sz="1400" dirty="0" smtClean="0"/>
              <a:t>- </a:t>
            </a:r>
            <a:r>
              <a:rPr lang="en-US" altLang="zh-CN" sz="1400" dirty="0" err="1" smtClean="0"/>
              <a:t>RegionServer</a:t>
            </a:r>
            <a:r>
              <a:rPr lang="zh-CN" altLang="en-US" sz="1400" dirty="0" smtClean="0"/>
              <a:t>管理：</a:t>
            </a:r>
            <a:r>
              <a:rPr lang="en-US" altLang="zh-CN" sz="1400" dirty="0" smtClean="0"/>
              <a:t>RS</a:t>
            </a:r>
            <a:r>
              <a:rPr lang="zh-CN" altLang="en-US" sz="1400" dirty="0" smtClean="0"/>
              <a:t>的上下线</a:t>
            </a:r>
            <a:endParaRPr lang="en-US" altLang="zh-CN" sz="1400" dirty="0" smtClean="0"/>
          </a:p>
          <a:p>
            <a:pPr marL="400050" lvl="1" indent="-171450">
              <a:lnSpc>
                <a:spcPts val="1800"/>
              </a:lnSpc>
              <a:spcAft>
                <a:spcPts val="600"/>
              </a:spcAft>
              <a:buFontTx/>
              <a:buChar char="-"/>
            </a:pPr>
            <a:r>
              <a:rPr lang="zh-CN" altLang="en-US" sz="1400" dirty="0" smtClean="0"/>
              <a:t>管理功能：启动，停止，</a:t>
            </a:r>
            <a:r>
              <a:rPr lang="en-US" altLang="zh-CN" sz="1400" dirty="0" smtClean="0"/>
              <a:t>Balance</a:t>
            </a:r>
          </a:p>
          <a:p>
            <a:pPr marL="400050" lvl="1" indent="-171450">
              <a:lnSpc>
                <a:spcPts val="1800"/>
              </a:lnSpc>
              <a:spcAft>
                <a:spcPts val="600"/>
              </a:spcAft>
              <a:buFontTx/>
              <a:buChar char="-"/>
            </a:pPr>
            <a:r>
              <a:rPr lang="en-US" altLang="zh-CN" sz="1400" dirty="0" smtClean="0"/>
              <a:t>Region</a:t>
            </a:r>
            <a:r>
              <a:rPr lang="zh-CN" altLang="en-US" sz="1400" dirty="0" smtClean="0"/>
              <a:t>的分配，合并，分裂，下线，移动，</a:t>
            </a:r>
            <a:r>
              <a:rPr lang="en-US" altLang="zh-CN" sz="1400" dirty="0" smtClean="0"/>
              <a:t>Balance</a:t>
            </a:r>
            <a:r>
              <a:rPr lang="zh-CN" altLang="en-US" sz="1400" dirty="0" smtClean="0"/>
              <a:t>等</a:t>
            </a:r>
            <a:endParaRPr lang="en-US" altLang="zh-CN" sz="1400" dirty="0" smtClean="0"/>
          </a:p>
          <a:p>
            <a:pPr marL="400050" lvl="1" indent="-171450">
              <a:lnSpc>
                <a:spcPts val="1800"/>
              </a:lnSpc>
              <a:spcAft>
                <a:spcPts val="600"/>
              </a:spcAft>
              <a:buFontTx/>
              <a:buChar char="-"/>
            </a:pPr>
            <a:r>
              <a:rPr lang="en-US" altLang="zh-CN" sz="1400" dirty="0" err="1" smtClean="0"/>
              <a:t>NameSpace</a:t>
            </a:r>
            <a:r>
              <a:rPr lang="zh-CN" altLang="en-US" sz="1400" dirty="0" smtClean="0"/>
              <a:t>以及表的</a:t>
            </a:r>
            <a:r>
              <a:rPr lang="en-US" altLang="zh-CN" sz="1400" dirty="0" smtClean="0"/>
              <a:t>DDL </a:t>
            </a:r>
            <a:r>
              <a:rPr lang="en-US" altLang="zh-CN" sz="1400" dirty="0"/>
              <a:t>(create, </a:t>
            </a:r>
            <a:r>
              <a:rPr lang="en-US" altLang="zh-CN" sz="1400" dirty="0" err="1" smtClean="0"/>
              <a:t>delete,enable,disable,modify</a:t>
            </a:r>
            <a:r>
              <a:rPr lang="en-US" altLang="zh-CN" sz="1400" dirty="0" smtClean="0"/>
              <a:t>).</a:t>
            </a:r>
          </a:p>
          <a:p>
            <a:pPr marL="400050" lvl="1" indent="-171450">
              <a:lnSpc>
                <a:spcPts val="1800"/>
              </a:lnSpc>
              <a:spcAft>
                <a:spcPts val="600"/>
              </a:spcAft>
              <a:buFontTx/>
              <a:buChar char="-"/>
            </a:pPr>
            <a:r>
              <a:rPr lang="zh-CN" altLang="en-US" sz="1400" dirty="0" smtClean="0"/>
              <a:t>元数据管理：表信息，</a:t>
            </a:r>
            <a:r>
              <a:rPr lang="en-US" altLang="zh-CN" sz="1400" dirty="0" smtClean="0"/>
              <a:t>Region</a:t>
            </a:r>
            <a:r>
              <a:rPr lang="zh-CN" altLang="en-US" sz="1400" dirty="0" smtClean="0"/>
              <a:t>信息等</a:t>
            </a:r>
            <a:endParaRPr lang="en-US" altLang="zh-CN" sz="1400" dirty="0" smtClean="0"/>
          </a:p>
          <a:p>
            <a:pPr marL="400050" lvl="1" indent="-171450">
              <a:lnSpc>
                <a:spcPts val="1800"/>
              </a:lnSpc>
              <a:spcAft>
                <a:spcPts val="600"/>
              </a:spcAft>
              <a:buFontTx/>
              <a:buChar char="-"/>
            </a:pPr>
            <a:r>
              <a:rPr lang="zh-CN" altLang="en-US" sz="1400" dirty="0" smtClean="0"/>
              <a:t>快照管理</a:t>
            </a:r>
            <a:endParaRPr lang="en-US" altLang="zh-CN" sz="1400" dirty="0" smtClean="0"/>
          </a:p>
          <a:p>
            <a:pPr marL="400050" lvl="1" indent="-171450">
              <a:lnSpc>
                <a:spcPts val="1800"/>
              </a:lnSpc>
              <a:spcAft>
                <a:spcPts val="600"/>
              </a:spcAft>
              <a:buFontTx/>
              <a:buChar char="-"/>
            </a:pPr>
            <a:r>
              <a:rPr lang="zh-CN" altLang="en-US" sz="1400" dirty="0" smtClean="0"/>
              <a:t>实现类：</a:t>
            </a:r>
            <a:r>
              <a:rPr lang="en-US" altLang="zh-CN" sz="1400" dirty="0" err="1" smtClean="0"/>
              <a:t>org.apache.hadoop.hbase.master.MasterRpcServices</a:t>
            </a:r>
            <a:endParaRPr lang="en-US" altLang="zh-CN" sz="1400" dirty="0" smtClean="0"/>
          </a:p>
          <a:p>
            <a:pPr marL="400050" lvl="1" indent="-171450">
              <a:lnSpc>
                <a:spcPts val="1800"/>
              </a:lnSpc>
              <a:spcAft>
                <a:spcPts val="600"/>
              </a:spcAft>
              <a:buFontTx/>
              <a:buChar char="-"/>
            </a:pPr>
            <a:endParaRPr lang="en-US" altLang="zh-CN" sz="1400" dirty="0"/>
          </a:p>
          <a:p>
            <a:pPr marL="400050" lvl="1" indent="-171450">
              <a:lnSpc>
                <a:spcPts val="1800"/>
              </a:lnSpc>
              <a:spcAft>
                <a:spcPts val="600"/>
              </a:spcAft>
              <a:buFontTx/>
              <a:buChar char="-"/>
            </a:pPr>
            <a:endParaRPr lang="zh-CN" altLang="en-US" sz="14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1499211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ct val="150000"/>
              </a:lnSpc>
              <a:spcAft>
                <a:spcPts val="600"/>
              </a:spcAft>
              <a:buFont typeface="Wingdings" panose="05000000000000000000" pitchFamily="2" charset="2"/>
              <a:buChar char="l"/>
            </a:pPr>
            <a:r>
              <a:rPr lang="zh-CN" altLang="en-US" sz="1800" dirty="0" smtClean="0"/>
              <a:t>每个</a:t>
            </a:r>
            <a:r>
              <a:rPr lang="en-US" altLang="zh-CN" sz="1800" dirty="0" smtClean="0"/>
              <a:t>Region </a:t>
            </a:r>
            <a:r>
              <a:rPr lang="en-US" altLang="zh-CN" sz="1800" dirty="0"/>
              <a:t>servers </a:t>
            </a:r>
            <a:r>
              <a:rPr lang="zh-CN" altLang="en-US" sz="1800" dirty="0" smtClean="0"/>
              <a:t>都会向</a:t>
            </a:r>
            <a:r>
              <a:rPr lang="en-US" altLang="zh-CN" sz="1800" dirty="0" err="1" smtClean="0"/>
              <a:t>ZooKeeper</a:t>
            </a:r>
            <a:r>
              <a:rPr lang="zh-CN" altLang="en-US" sz="1800" dirty="0" smtClean="0"/>
              <a:t>注册</a:t>
            </a:r>
            <a:r>
              <a:rPr lang="en-US" altLang="zh-CN" sz="1800" dirty="0" smtClean="0"/>
              <a:t>.Master</a:t>
            </a:r>
            <a:r>
              <a:rPr lang="zh-CN" altLang="en-US" sz="1800" dirty="0" smtClean="0"/>
              <a:t>监听这些节点</a:t>
            </a:r>
            <a:r>
              <a:rPr lang="en-US" altLang="zh-CN" sz="1800" dirty="0" smtClean="0"/>
              <a:t>.</a:t>
            </a:r>
          </a:p>
          <a:p>
            <a:pPr marL="171450" indent="-171450">
              <a:lnSpc>
                <a:spcPct val="150000"/>
              </a:lnSpc>
              <a:spcAft>
                <a:spcPts val="600"/>
              </a:spcAft>
              <a:buFont typeface="Wingdings" panose="05000000000000000000" pitchFamily="2" charset="2"/>
              <a:buChar char="l"/>
            </a:pPr>
            <a:r>
              <a:rPr lang="en-US" altLang="zh-CN" sz="1800" dirty="0" err="1"/>
              <a:t>HMasters</a:t>
            </a:r>
            <a:r>
              <a:rPr lang="en-US" altLang="zh-CN" sz="1800" dirty="0"/>
              <a:t> </a:t>
            </a:r>
            <a:r>
              <a:rPr lang="zh-CN" altLang="en-US" sz="1800" dirty="0" smtClean="0"/>
              <a:t>通过</a:t>
            </a:r>
            <a:r>
              <a:rPr lang="en-US" altLang="zh-CN" sz="1800" dirty="0" smtClean="0"/>
              <a:t>ephemeral node</a:t>
            </a:r>
            <a:r>
              <a:rPr lang="zh-CN" altLang="en-US" sz="1800" dirty="0" smtClean="0"/>
              <a:t>进行</a:t>
            </a:r>
            <a:r>
              <a:rPr lang="en-US" altLang="zh-CN" sz="1800" dirty="0" smtClean="0"/>
              <a:t>active</a:t>
            </a:r>
            <a:r>
              <a:rPr lang="zh-CN" altLang="en-US" sz="1800" dirty="0" smtClean="0"/>
              <a:t>和</a:t>
            </a:r>
            <a:r>
              <a:rPr lang="en-US" altLang="zh-CN" sz="1800" dirty="0" smtClean="0"/>
              <a:t>standby</a:t>
            </a:r>
            <a:r>
              <a:rPr lang="zh-CN" altLang="en-US" sz="1800" dirty="0" smtClean="0"/>
              <a:t>竞争</a:t>
            </a:r>
            <a:r>
              <a:rPr lang="en-US" altLang="zh-CN" sz="1800" dirty="0" smtClean="0"/>
              <a:t>.</a:t>
            </a:r>
            <a:endParaRPr lang="zh-CN" altLang="en-US" sz="1800" dirty="0"/>
          </a:p>
          <a:p>
            <a:pPr marL="171450" indent="-171450">
              <a:lnSpc>
                <a:spcPct val="150000"/>
              </a:lnSpc>
              <a:spcAft>
                <a:spcPts val="600"/>
              </a:spcAft>
              <a:buFont typeface="Wingdings" panose="05000000000000000000" pitchFamily="2" charset="2"/>
              <a:buChar char="l"/>
            </a:pPr>
            <a:r>
              <a:rPr lang="en-US" altLang="zh-CN" sz="1800" dirty="0"/>
              <a:t>A</a:t>
            </a:r>
            <a:r>
              <a:rPr lang="en-US" altLang="zh-CN" sz="1800" dirty="0" smtClean="0"/>
              <a:t>ctive </a:t>
            </a:r>
            <a:r>
              <a:rPr lang="en-US" altLang="zh-CN" sz="1800" dirty="0" err="1"/>
              <a:t>HMaster</a:t>
            </a:r>
            <a:r>
              <a:rPr lang="en-US" altLang="zh-CN" sz="1800" dirty="0"/>
              <a:t> </a:t>
            </a:r>
            <a:r>
              <a:rPr lang="zh-CN" altLang="en-US" sz="1800" dirty="0" smtClean="0"/>
              <a:t>监听</a:t>
            </a:r>
            <a:r>
              <a:rPr lang="en-US" altLang="zh-CN" sz="1800" dirty="0" smtClean="0"/>
              <a:t>region </a:t>
            </a:r>
            <a:r>
              <a:rPr lang="en-US" altLang="zh-CN" sz="1800" dirty="0"/>
              <a:t>servers, </a:t>
            </a:r>
            <a:r>
              <a:rPr lang="zh-CN" altLang="en-US" sz="1800" dirty="0" smtClean="0"/>
              <a:t>有机器下线时进行</a:t>
            </a:r>
            <a:r>
              <a:rPr lang="en-US" altLang="zh-CN" sz="1800" dirty="0" smtClean="0"/>
              <a:t>region</a:t>
            </a:r>
            <a:r>
              <a:rPr lang="zh-CN" altLang="en-US" sz="1800" dirty="0" smtClean="0"/>
              <a:t>的恢复</a:t>
            </a:r>
            <a:r>
              <a:rPr lang="en-US" altLang="zh-CN" sz="1800" dirty="0" smtClean="0"/>
              <a:t>.</a:t>
            </a:r>
          </a:p>
          <a:p>
            <a:pPr marL="171450" indent="-171450">
              <a:lnSpc>
                <a:spcPct val="150000"/>
              </a:lnSpc>
              <a:spcAft>
                <a:spcPts val="600"/>
              </a:spcAft>
              <a:buFont typeface="Wingdings" panose="05000000000000000000" pitchFamily="2" charset="2"/>
              <a:buChar char="l"/>
            </a:pPr>
            <a:r>
              <a:rPr lang="en-US" altLang="zh-CN" sz="1800" dirty="0" smtClean="0"/>
              <a:t>Inactive </a:t>
            </a:r>
            <a:r>
              <a:rPr lang="en-US" altLang="zh-CN" sz="1800" dirty="0" err="1"/>
              <a:t>HMaster</a:t>
            </a:r>
            <a:r>
              <a:rPr lang="en-US" altLang="zh-CN" sz="1800" dirty="0"/>
              <a:t> </a:t>
            </a:r>
            <a:r>
              <a:rPr lang="zh-CN" altLang="en-US" sz="1800" dirty="0" smtClean="0"/>
              <a:t>在</a:t>
            </a:r>
            <a:r>
              <a:rPr lang="en-US" altLang="zh-CN" sz="1800" dirty="0" smtClean="0"/>
              <a:t>active </a:t>
            </a:r>
            <a:r>
              <a:rPr lang="en-US" altLang="zh-CN" sz="1800" dirty="0" err="1"/>
              <a:t>HMaster</a:t>
            </a:r>
            <a:r>
              <a:rPr lang="en-US" altLang="zh-CN" sz="1800" dirty="0"/>
              <a:t> </a:t>
            </a:r>
            <a:r>
              <a:rPr lang="zh-CN" altLang="en-US" sz="1800" dirty="0" smtClean="0"/>
              <a:t>失败时自动接管</a:t>
            </a:r>
            <a:endParaRPr lang="zh-CN" altLang="en-US" sz="18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895244"/>
            <a:ext cx="7927434" cy="3755543"/>
          </a:xfrm>
          <a:prstGeom prst="rect">
            <a:avLst/>
          </a:prstGeom>
        </p:spPr>
      </p:pic>
    </p:spTree>
    <p:extLst>
      <p:ext uri="{BB962C8B-B14F-4D97-AF65-F5344CB8AC3E}">
        <p14:creationId xmlns:p14="http://schemas.microsoft.com/office/powerpoint/2010/main" val="2934360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71847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483593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b="1" dirty="0">
                <a:latin typeface="宋体" panose="02010600030101010101" pitchFamily="2" charset="-122"/>
                <a:ea typeface="宋体" panose="02010600030101010101" pitchFamily="2" charset="-122"/>
              </a:rPr>
              <a:t>当</a:t>
            </a:r>
            <a:r>
              <a:rPr lang="en-US" altLang="zh-CN" sz="1600" b="1" dirty="0" err="1">
                <a:latin typeface="宋体" panose="02010600030101010101" pitchFamily="2" charset="-122"/>
                <a:ea typeface="宋体" panose="02010600030101010101" pitchFamily="2" charset="-122"/>
              </a:rPr>
              <a:t>RegionServer</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收到写请求的时候</a:t>
            </a:r>
            <a:r>
              <a:rPr lang="en-US" altLang="zh-CN" sz="1600" b="1" dirty="0">
                <a:latin typeface="宋体" panose="02010600030101010101" pitchFamily="2" charset="-122"/>
                <a:ea typeface="宋体" panose="02010600030101010101" pitchFamily="2" charset="-122"/>
              </a:rPr>
              <a:t>(write request)</a:t>
            </a:r>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会将请求转至相应的</a:t>
            </a:r>
            <a:r>
              <a:rPr lang="en-US" altLang="zh-CN" sz="1600" b="1" dirty="0">
                <a:latin typeface="宋体" panose="02010600030101010101" pitchFamily="2" charset="-122"/>
                <a:ea typeface="宋体" panose="02010600030101010101" pitchFamily="2" charset="-122"/>
              </a:rPr>
              <a:t>Region</a:t>
            </a:r>
            <a:r>
              <a:rPr lang="zh-CN" altLang="en-US" sz="1600" b="1" dirty="0">
                <a:latin typeface="宋体" panose="02010600030101010101" pitchFamily="2" charset="-122"/>
                <a:ea typeface="宋体" panose="02010600030101010101" pitchFamily="2" charset="-122"/>
              </a:rPr>
              <a:t>。每一个</a:t>
            </a:r>
            <a:r>
              <a:rPr lang="en-US" altLang="zh-CN" sz="1600" b="1" dirty="0">
                <a:latin typeface="宋体" panose="02010600030101010101" pitchFamily="2" charset="-122"/>
                <a:ea typeface="宋体" panose="02010600030101010101" pitchFamily="2" charset="-122"/>
              </a:rPr>
              <a:t>Region</a:t>
            </a:r>
            <a:r>
              <a:rPr lang="zh-CN" altLang="en-US" sz="1600" b="1" dirty="0">
                <a:latin typeface="宋体" panose="02010600030101010101" pitchFamily="2" charset="-122"/>
                <a:ea typeface="宋体" panose="02010600030101010101" pitchFamily="2" charset="-122"/>
              </a:rPr>
              <a:t>都存储着</a:t>
            </a:r>
            <a:r>
              <a:rPr lang="zh-CN" altLang="en-US" sz="1600" b="1" dirty="0" smtClean="0">
                <a:latin typeface="宋体" panose="02010600030101010101" pitchFamily="2" charset="-122"/>
                <a:ea typeface="宋体" panose="02010600030101010101" pitchFamily="2" charset="-122"/>
              </a:rPr>
              <a:t>一些</a:t>
            </a:r>
            <a:r>
              <a:rPr lang="en-US" altLang="zh-CN" sz="1600" b="1" dirty="0" smtClean="0">
                <a:latin typeface="宋体" panose="02010600030101010101" pitchFamily="2" charset="-122"/>
                <a:ea typeface="宋体" panose="02010600030101010101" pitchFamily="2" charset="-122"/>
              </a:rPr>
              <a:t>rows</a:t>
            </a:r>
            <a:r>
              <a:rPr lang="zh-CN" altLang="en-US" sz="1600" b="1" dirty="0" smtClean="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根据其列族的不同，将这些列数据存储在相应的列族中</a:t>
            </a:r>
            <a:r>
              <a:rPr lang="en-US" altLang="zh-CN" sz="1600" b="1" dirty="0">
                <a:latin typeface="宋体" panose="02010600030101010101" pitchFamily="2" charset="-122"/>
                <a:ea typeface="宋体" panose="02010600030101010101" pitchFamily="2" charset="-122"/>
              </a:rPr>
              <a:t>(Column Family</a:t>
            </a:r>
            <a:r>
              <a:rPr lang="zh-CN" altLang="en-US" sz="1600" b="1" dirty="0">
                <a:latin typeface="宋体" panose="02010600030101010101" pitchFamily="2" charset="-122"/>
                <a:ea typeface="宋体" panose="02010600030101010101" pitchFamily="2" charset="-122"/>
              </a:rPr>
              <a:t>，简写</a:t>
            </a:r>
            <a:r>
              <a:rPr lang="en-US" altLang="zh-CN" sz="1600" b="1" dirty="0">
                <a:latin typeface="宋体" panose="02010600030101010101" pitchFamily="2" charset="-122"/>
                <a:ea typeface="宋体" panose="02010600030101010101" pitchFamily="2" charset="-122"/>
              </a:rPr>
              <a:t>CF)</a:t>
            </a:r>
            <a:r>
              <a:rPr lang="zh-CN" altLang="en-US" sz="1600" b="1" dirty="0">
                <a:latin typeface="宋体" panose="02010600030101010101" pitchFamily="2" charset="-122"/>
                <a:ea typeface="宋体" panose="02010600030101010101" pitchFamily="2" charset="-122"/>
              </a:rPr>
              <a:t>。不同的</a:t>
            </a:r>
            <a:r>
              <a:rPr lang="en-US" altLang="zh-CN" sz="1600" b="1" dirty="0">
                <a:latin typeface="宋体" panose="02010600030101010101" pitchFamily="2" charset="-122"/>
                <a:ea typeface="宋体" panose="02010600030101010101" pitchFamily="2" charset="-122"/>
              </a:rPr>
              <a:t>CFs</a:t>
            </a:r>
            <a:r>
              <a:rPr lang="zh-CN" altLang="en-US" sz="1600" b="1" dirty="0">
                <a:latin typeface="宋体" panose="02010600030101010101" pitchFamily="2" charset="-122"/>
                <a:ea typeface="宋体" panose="02010600030101010101" pitchFamily="2" charset="-122"/>
              </a:rPr>
              <a:t>中的数据存储在各自的</a:t>
            </a:r>
            <a:r>
              <a:rPr lang="en-US" altLang="zh-CN" sz="1600" b="1" dirty="0" err="1">
                <a:latin typeface="宋体" panose="02010600030101010101" pitchFamily="2" charset="-122"/>
                <a:ea typeface="宋体" panose="02010600030101010101" pitchFamily="2" charset="-122"/>
              </a:rPr>
              <a:t>HStore</a:t>
            </a:r>
            <a:r>
              <a:rPr lang="zh-CN" altLang="en-US" sz="1600" b="1" dirty="0">
                <a:latin typeface="宋体" panose="02010600030101010101" pitchFamily="2" charset="-122"/>
                <a:ea typeface="宋体" panose="02010600030101010101" pitchFamily="2" charset="-122"/>
              </a:rPr>
              <a:t>中，</a:t>
            </a:r>
            <a:r>
              <a:rPr lang="en-US" altLang="zh-CN" sz="1600" b="1" dirty="0" err="1">
                <a:latin typeface="宋体" panose="02010600030101010101" pitchFamily="2" charset="-122"/>
                <a:ea typeface="宋体" panose="02010600030101010101" pitchFamily="2" charset="-122"/>
              </a:rPr>
              <a:t>HStore</a:t>
            </a:r>
            <a:r>
              <a:rPr lang="zh-CN" altLang="en-US" sz="1600" b="1" dirty="0">
                <a:latin typeface="宋体" panose="02010600030101010101" pitchFamily="2" charset="-122"/>
                <a:ea typeface="宋体" panose="02010600030101010101" pitchFamily="2" charset="-122"/>
              </a:rPr>
              <a:t>由一个</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及一系列</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组成。</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位于</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的主内存中，而</a:t>
            </a:r>
            <a:r>
              <a:rPr lang="en-US" altLang="zh-CN" sz="1600" b="1" dirty="0" err="1">
                <a:latin typeface="宋体" panose="02010600030101010101" pitchFamily="2" charset="-122"/>
                <a:ea typeface="宋体" panose="02010600030101010101" pitchFamily="2" charset="-122"/>
              </a:rPr>
              <a:t>HFiles</a:t>
            </a:r>
            <a:r>
              <a:rPr lang="zh-CN" altLang="en-US" sz="1600" b="1" dirty="0">
                <a:latin typeface="宋体" panose="02010600030101010101" pitchFamily="2" charset="-122"/>
                <a:ea typeface="宋体" panose="02010600030101010101" pitchFamily="2" charset="-122"/>
              </a:rPr>
              <a:t>被写入到</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中。当</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处理写请求的时候，数据首先写入到</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，然后当到达一定的阀值的时候，</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中的数据会被刷到</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a:t>
            </a:r>
          </a:p>
          <a:p>
            <a:pPr marL="285750" indent="-285750">
              <a:lnSpc>
                <a:spcPct val="150000"/>
              </a:lnSpc>
              <a:buFont typeface="Wingdings" panose="05000000000000000000" pitchFamily="2" charset="2"/>
              <a:buChar char="l"/>
            </a:pPr>
            <a:r>
              <a:rPr lang="zh-CN" altLang="en-US" sz="1600" b="1" dirty="0">
                <a:latin typeface="宋体" panose="02010600030101010101" pitchFamily="2" charset="-122"/>
                <a:ea typeface="宋体" panose="02010600030101010101" pitchFamily="2" charset="-122"/>
              </a:rPr>
              <a:t>用到</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最主要的原因是：存储在</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上的数据需要按照</a:t>
            </a:r>
            <a:r>
              <a:rPr lang="en-US" altLang="zh-CN" sz="1600" b="1" dirty="0">
                <a:latin typeface="宋体" panose="02010600030101010101" pitchFamily="2" charset="-122"/>
                <a:ea typeface="宋体" panose="02010600030101010101" pitchFamily="2" charset="-122"/>
              </a:rPr>
              <a:t>row key </a:t>
            </a:r>
            <a:r>
              <a:rPr lang="zh-CN" altLang="en-US" sz="1600" b="1" dirty="0">
                <a:latin typeface="宋体" panose="02010600030101010101" pitchFamily="2" charset="-122"/>
                <a:ea typeface="宋体" panose="02010600030101010101" pitchFamily="2" charset="-122"/>
              </a:rPr>
              <a:t>排序。而</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本身被设计为顺序读写</a:t>
            </a:r>
            <a:r>
              <a:rPr lang="en-US" altLang="zh-CN" sz="1600" b="1" dirty="0">
                <a:latin typeface="宋体" panose="02010600030101010101" pitchFamily="2" charset="-122"/>
                <a:ea typeface="宋体" panose="02010600030101010101" pitchFamily="2" charset="-122"/>
              </a:rPr>
              <a:t>(sequential reads/writes)</a:t>
            </a:r>
            <a:r>
              <a:rPr lang="zh-CN" altLang="en-US" sz="1600" b="1" dirty="0">
                <a:latin typeface="宋体" panose="02010600030101010101" pitchFamily="2" charset="-122"/>
                <a:ea typeface="宋体" panose="02010600030101010101" pitchFamily="2" charset="-122"/>
              </a:rPr>
              <a:t>，不允许修改。这样的话，</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就不能够高效的写数据，因为要写入到</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的数据不会被排序，这也就意味着没有为将来的检索优化。为了解决这个问题，</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将最近接收到的数据缓存在内存中</a:t>
            </a:r>
            <a:r>
              <a:rPr lang="en-US" altLang="zh-CN" sz="1600" b="1" dirty="0">
                <a:latin typeface="宋体" panose="02010600030101010101" pitchFamily="2" charset="-122"/>
                <a:ea typeface="宋体" panose="02010600030101010101" pitchFamily="2" charset="-122"/>
              </a:rPr>
              <a:t>(in </a:t>
            </a:r>
            <a:r>
              <a:rPr lang="en-US" altLang="zh-CN" sz="1600" b="1" dirty="0" err="1">
                <a:latin typeface="宋体" panose="02010600030101010101" pitchFamily="2" charset="-122"/>
                <a:ea typeface="宋体" panose="02010600030101010101" pitchFamily="2" charset="-122"/>
              </a:rPr>
              <a:t>Memstore</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，在持久化到</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之前完成排序，然后再快速的顺序写入</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。需要注意的一点是实际的</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中，不仅仅只是简单地排序的列数据的列表，详见</a:t>
            </a:r>
            <a:r>
              <a:rPr lang="en-US" altLang="zh-CN" sz="1600" b="1" u="sng" dirty="0">
                <a:latin typeface="宋体" panose="02010600030101010101" pitchFamily="2" charset="-122"/>
                <a:ea typeface="宋体" panose="02010600030101010101" pitchFamily="2" charset="-122"/>
                <a:hlinkClick r:id="rId2"/>
              </a:rPr>
              <a:t>Apache </a:t>
            </a:r>
            <a:r>
              <a:rPr lang="en-US" altLang="zh-CN" sz="1600" b="1" u="sng" dirty="0" err="1">
                <a:latin typeface="宋体" panose="02010600030101010101" pitchFamily="2" charset="-122"/>
                <a:ea typeface="宋体" panose="02010600030101010101" pitchFamily="2" charset="-122"/>
                <a:hlinkClick r:id="rId2"/>
              </a:rPr>
              <a:t>HBase</a:t>
            </a:r>
            <a:r>
              <a:rPr lang="en-US" altLang="zh-CN" sz="1600" b="1" u="sng" dirty="0">
                <a:latin typeface="宋体" panose="02010600030101010101" pitchFamily="2" charset="-122"/>
                <a:ea typeface="宋体" panose="02010600030101010101" pitchFamily="2" charset="-122"/>
                <a:hlinkClick r:id="rId2"/>
              </a:rPr>
              <a:t> I/O – </a:t>
            </a:r>
            <a:r>
              <a:rPr lang="en-US" altLang="zh-CN" sz="1600" b="1" u="sng" dirty="0" err="1">
                <a:latin typeface="宋体" panose="02010600030101010101" pitchFamily="2" charset="-122"/>
                <a:ea typeface="宋体" panose="02010600030101010101" pitchFamily="2" charset="-122"/>
                <a:hlinkClick r:id="rId2"/>
              </a:rPr>
              <a:t>HFile</a:t>
            </a:r>
            <a:r>
              <a:rPr lang="zh-CN" altLang="en-US" sz="1600" b="1" dirty="0">
                <a:latin typeface="宋体" panose="02010600030101010101" pitchFamily="2" charset="-122"/>
                <a:ea typeface="宋体" panose="02010600030101010101" pitchFamily="2" charset="-122"/>
              </a:rPr>
              <a:t>。</a:t>
            </a:r>
          </a:p>
          <a:p>
            <a:pPr marL="285750" indent="-285750">
              <a:lnSpc>
                <a:spcPct val="150000"/>
              </a:lnSpc>
              <a:buFont typeface="Wingdings" panose="05000000000000000000" pitchFamily="2" charset="2"/>
              <a:buChar char="l"/>
            </a:pPr>
            <a:r>
              <a:rPr lang="zh-CN" altLang="en-US" sz="1600" b="1" dirty="0" smtClean="0">
                <a:latin typeface="宋体" panose="02010600030101010101" pitchFamily="2" charset="-122"/>
                <a:ea typeface="宋体" panose="02010600030101010101" pitchFamily="2" charset="-122"/>
              </a:rPr>
              <a:t>每</a:t>
            </a:r>
            <a:r>
              <a:rPr lang="zh-CN" altLang="en-US" sz="1600" b="1" dirty="0">
                <a:latin typeface="宋体" panose="02010600030101010101" pitchFamily="2" charset="-122"/>
                <a:ea typeface="宋体" panose="02010600030101010101" pitchFamily="2" charset="-122"/>
              </a:rPr>
              <a:t>一次</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的</a:t>
            </a:r>
            <a:r>
              <a:rPr lang="en-US" altLang="zh-CN" sz="1600" b="1" dirty="0">
                <a:latin typeface="宋体" panose="02010600030101010101" pitchFamily="2" charset="-122"/>
                <a:ea typeface="宋体" panose="02010600030101010101" pitchFamily="2" charset="-122"/>
              </a:rPr>
              <a:t>flush</a:t>
            </a:r>
            <a:r>
              <a:rPr lang="zh-CN" altLang="en-US" sz="1600" b="1" dirty="0">
                <a:latin typeface="宋体" panose="02010600030101010101" pitchFamily="2" charset="-122"/>
                <a:ea typeface="宋体" panose="02010600030101010101" pitchFamily="2" charset="-122"/>
              </a:rPr>
              <a:t>，会为每一个</a:t>
            </a:r>
            <a:r>
              <a:rPr lang="en-US" altLang="zh-CN" sz="1600" b="1" dirty="0">
                <a:latin typeface="宋体" panose="02010600030101010101" pitchFamily="2" charset="-122"/>
                <a:ea typeface="宋体" panose="02010600030101010101" pitchFamily="2" charset="-122"/>
              </a:rPr>
              <a:t>CF</a:t>
            </a:r>
            <a:r>
              <a:rPr lang="zh-CN" altLang="en-US" sz="1600" b="1" dirty="0">
                <a:latin typeface="宋体" panose="02010600030101010101" pitchFamily="2" charset="-122"/>
                <a:ea typeface="宋体" panose="02010600030101010101" pitchFamily="2" charset="-122"/>
              </a:rPr>
              <a:t>创建一个新的</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 </a:t>
            </a:r>
            <a:endParaRPr lang="en-US" altLang="zh-CN" sz="1600" b="1"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b="1" dirty="0" smtClean="0">
                <a:latin typeface="宋体" panose="02010600030101010101" pitchFamily="2" charset="-122"/>
                <a:ea typeface="宋体" panose="02010600030101010101" pitchFamily="2" charset="-122"/>
              </a:rPr>
              <a:t>读数据：</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首先检查请求的数据是否在</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，不在的话就到</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中查找，最终返回</a:t>
            </a:r>
            <a:r>
              <a:rPr lang="en-US" altLang="zh-CN" sz="1600" b="1" dirty="0">
                <a:latin typeface="宋体" panose="02010600030101010101" pitchFamily="2" charset="-122"/>
                <a:ea typeface="宋体" panose="02010600030101010101" pitchFamily="2" charset="-122"/>
              </a:rPr>
              <a:t>merged</a:t>
            </a:r>
            <a:r>
              <a:rPr lang="zh-CN" altLang="en-US" sz="1600" b="1" dirty="0">
                <a:latin typeface="宋体" panose="02010600030101010101" pitchFamily="2" charset="-122"/>
                <a:ea typeface="宋体" panose="02010600030101010101" pitchFamily="2" charset="-122"/>
              </a:rPr>
              <a:t>的一个结果给用户。</a:t>
            </a:r>
          </a:p>
        </p:txBody>
      </p:sp>
    </p:spTree>
    <p:extLst>
      <p:ext uri="{BB962C8B-B14F-4D97-AF65-F5344CB8AC3E}">
        <p14:creationId xmlns:p14="http://schemas.microsoft.com/office/powerpoint/2010/main" val="114999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如果没有归档的</a:t>
            </a:r>
            <a:r>
              <a:rPr lang="en-US" altLang="zh-CN" sz="1400" dirty="0" smtClean="0">
                <a:solidFill>
                  <a:srgbClr val="FF0000"/>
                </a:solidFill>
                <a:latin typeface="仿宋" panose="02010609060101010101" pitchFamily="49" charset="-122"/>
                <a:ea typeface="仿宋" panose="02010609060101010101" pitchFamily="49" charset="-122"/>
              </a:rPr>
              <a:t>WAL</a:t>
            </a:r>
            <a:r>
              <a:rPr lang="zh-CN" altLang="en-US" sz="1400" dirty="0" smtClean="0">
                <a:solidFill>
                  <a:srgbClr val="FF0000"/>
                </a:solidFill>
                <a:latin typeface="仿宋" panose="02010609060101010101" pitchFamily="49" charset="-122"/>
                <a:ea typeface="仿宋" panose="02010609060101010101" pitchFamily="49" charset="-122"/>
              </a:rPr>
              <a:t>的数目大于配置的最大值，那么会选择出最老的</a:t>
            </a:r>
            <a:r>
              <a:rPr lang="en-US" altLang="zh-CN" sz="1400" dirty="0" smtClean="0">
                <a:solidFill>
                  <a:srgbClr val="FF0000"/>
                </a:solidFill>
                <a:latin typeface="仿宋" panose="02010609060101010101" pitchFamily="49" charset="-122"/>
                <a:ea typeface="仿宋" panose="02010609060101010101" pitchFamily="49" charset="-122"/>
              </a:rPr>
              <a:t>WAL</a:t>
            </a:r>
            <a:r>
              <a:rPr lang="zh-CN" altLang="en-US" sz="1400" dirty="0" smtClean="0">
                <a:solidFill>
                  <a:srgbClr val="FF0000"/>
                </a:solidFill>
                <a:latin typeface="仿宋" panose="02010609060101010101" pitchFamily="49" charset="-122"/>
                <a:ea typeface="仿宋" panose="02010609060101010101" pitchFamily="49" charset="-122"/>
              </a:rPr>
              <a:t>，看设计到哪些</a:t>
            </a:r>
            <a:r>
              <a:rPr lang="en-US" altLang="zh-CN" sz="1400" dirty="0" smtClean="0">
                <a:solidFill>
                  <a:srgbClr val="FF0000"/>
                </a:solidFill>
                <a:latin typeface="仿宋" panose="02010609060101010101" pitchFamily="49" charset="-122"/>
                <a:ea typeface="仿宋" panose="02010609060101010101" pitchFamily="49" charset="-122"/>
              </a:rPr>
              <a:t>Region</a:t>
            </a:r>
            <a:r>
              <a:rPr lang="zh-CN" altLang="en-US" sz="1400" dirty="0" smtClean="0">
                <a:solidFill>
                  <a:srgbClr val="FF0000"/>
                </a:solidFill>
                <a:latin typeface="仿宋" panose="02010609060101010101" pitchFamily="49" charset="-122"/>
                <a:ea typeface="仿宋" panose="02010609060101010101" pitchFamily="49" charset="-122"/>
              </a:rPr>
              <a:t>，然后刷新那些</a:t>
            </a:r>
            <a:r>
              <a:rPr lang="en-US" altLang="zh-CN" sz="1400" dirty="0" smtClean="0">
                <a:solidFill>
                  <a:srgbClr val="FF0000"/>
                </a:solidFill>
                <a:latin typeface="仿宋" panose="02010609060101010101" pitchFamily="49" charset="-122"/>
                <a:ea typeface="仿宋" panose="02010609060101010101" pitchFamily="49" charset="-122"/>
              </a:rPr>
              <a:t>Region</a:t>
            </a:r>
            <a:r>
              <a:rPr lang="zh-CN" altLang="en-US" sz="1400" dirty="0" smtClean="0">
                <a:solidFill>
                  <a:srgbClr val="FF0000"/>
                </a:solidFill>
                <a:latin typeface="仿宋" panose="02010609060101010101" pitchFamily="49" charset="-122"/>
                <a:ea typeface="仿宋" panose="02010609060101010101" pitchFamily="49" charset="-122"/>
              </a:rPr>
              <a:t>，再把</a:t>
            </a:r>
            <a:r>
              <a:rPr lang="en-US" altLang="zh-CN" sz="1400" dirty="0" smtClean="0">
                <a:solidFill>
                  <a:srgbClr val="FF0000"/>
                </a:solidFill>
                <a:latin typeface="仿宋" panose="02010609060101010101" pitchFamily="49" charset="-122"/>
                <a:ea typeface="仿宋" panose="02010609060101010101" pitchFamily="49" charset="-122"/>
              </a:rPr>
              <a:t>WAL</a:t>
            </a:r>
            <a:r>
              <a:rPr lang="zh-CN" altLang="en-US" sz="1400" dirty="0" smtClean="0">
                <a:solidFill>
                  <a:srgbClr val="FF0000"/>
                </a:solidFill>
                <a:latin typeface="仿宋" panose="02010609060101010101" pitchFamily="49" charset="-122"/>
                <a:ea typeface="仿宋" panose="02010609060101010101" pitchFamily="49" charset="-122"/>
              </a:rPr>
              <a:t>归档）</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04738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471282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每次的</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都会为每个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创建一个</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。频繁的</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就会创建大量的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。这样</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在检索的时候，就不得不读取大量的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，读性能会受很大影响。</a:t>
            </a:r>
          </a:p>
          <a:p>
            <a:pPr marL="285750" indent="-285750">
              <a:lnSpc>
                <a:spcPct val="20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为预防打开过多</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及避免读性能恶化，</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有专门的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合并处理</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HFile</a:t>
            </a:r>
            <a:r>
              <a:rPr lang="en-US" altLang="zh-CN" sz="1600" dirty="0">
                <a:latin typeface="宋体" panose="02010600030101010101" pitchFamily="2" charset="-122"/>
                <a:ea typeface="宋体" panose="02010600030101010101" pitchFamily="2" charset="-122"/>
              </a:rPr>
              <a:t> Compaction Process)</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会周期性的合并数个小</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为一个大的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。明显的，有</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产生的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越多，集群系统就要做更多的合并操作</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额外负载</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。更糟糕的是：</a:t>
            </a:r>
            <a:r>
              <a:rPr lang="en-US" altLang="zh-CN" sz="1600" dirty="0">
                <a:latin typeface="宋体" panose="02010600030101010101" pitchFamily="2" charset="-122"/>
                <a:ea typeface="宋体" panose="02010600030101010101" pitchFamily="2" charset="-122"/>
              </a:rPr>
              <a:t>Compaction</a:t>
            </a:r>
            <a:r>
              <a:rPr lang="zh-CN" altLang="en-US" sz="1600" dirty="0">
                <a:latin typeface="宋体" panose="02010600030101010101" pitchFamily="2" charset="-122"/>
                <a:ea typeface="宋体" panose="02010600030101010101" pitchFamily="2" charset="-122"/>
              </a:rPr>
              <a:t>处理是跟集群上的其他请求并行进行的。当</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不能够跟上</a:t>
            </a:r>
            <a:r>
              <a:rPr lang="en-US" altLang="zh-CN" sz="1600" dirty="0">
                <a:latin typeface="宋体" panose="02010600030101010101" pitchFamily="2" charset="-122"/>
                <a:ea typeface="宋体" panose="02010600030101010101" pitchFamily="2" charset="-122"/>
              </a:rPr>
              <a:t>Compaction</a:t>
            </a:r>
            <a:r>
              <a:rPr lang="zh-CN" altLang="en-US" sz="1600" dirty="0">
                <a:latin typeface="宋体" panose="02010600030101010101" pitchFamily="2" charset="-122"/>
                <a:ea typeface="宋体" panose="02010600030101010101" pitchFamily="2" charset="-122"/>
              </a:rPr>
              <a:t>的时候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同样有阈值设置项</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，会在</a:t>
            </a:r>
            <a:r>
              <a:rPr lang="en-US" altLang="zh-CN" sz="1600" dirty="0">
                <a:latin typeface="宋体" panose="02010600030101010101" pitchFamily="2" charset="-122"/>
                <a:ea typeface="宋体" panose="02010600030101010101" pitchFamily="2" charset="-122"/>
              </a:rPr>
              <a:t>RS</a:t>
            </a:r>
            <a:r>
              <a:rPr lang="zh-CN" altLang="en-US" sz="1600" dirty="0">
                <a:latin typeface="宋体" panose="02010600030101010101" pitchFamily="2" charset="-122"/>
                <a:ea typeface="宋体" panose="02010600030101010101" pitchFamily="2" charset="-122"/>
              </a:rPr>
              <a:t>上出现“写阻塞”。像上面说到的，这是最最不希望的</a:t>
            </a:r>
            <a:r>
              <a:rPr lang="zh-CN" altLang="en-US" sz="1600" dirty="0" smtClean="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严重关切</a:t>
            </a:r>
            <a:r>
              <a:rPr lang="en-US" altLang="zh-CN" sz="1600" dirty="0">
                <a:latin typeface="宋体" panose="02010600030101010101" pitchFamily="2" charset="-122"/>
                <a:ea typeface="宋体" panose="02010600030101010101" pitchFamily="2" charset="-122"/>
              </a:rPr>
              <a:t>RS</a:t>
            </a:r>
            <a:r>
              <a:rPr lang="zh-CN" altLang="en-US" sz="1600" dirty="0">
                <a:latin typeface="宋体" panose="02010600030101010101" pitchFamily="2" charset="-122"/>
                <a:ea typeface="宋体" panose="02010600030101010101" pitchFamily="2" charset="-122"/>
              </a:rPr>
              <a:t>上</a:t>
            </a:r>
            <a:r>
              <a:rPr lang="en-US" altLang="zh-CN" sz="1600" dirty="0">
                <a:latin typeface="宋体" panose="02010600030101010101" pitchFamily="2" charset="-122"/>
                <a:ea typeface="宋体" panose="02010600030101010101" pitchFamily="2" charset="-122"/>
              </a:rPr>
              <a:t>Compaction Queue </a:t>
            </a:r>
            <a:r>
              <a:rPr lang="zh-CN" altLang="en-US"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size</a:t>
            </a:r>
            <a:r>
              <a:rPr lang="zh-CN" altLang="en-US" sz="1600" dirty="0">
                <a:latin typeface="宋体" panose="02010600030101010101" pitchFamily="2" charset="-122"/>
                <a:ea typeface="宋体" panose="02010600030101010101" pitchFamily="2" charset="-122"/>
              </a:rPr>
              <a:t>。要在其引起问题前，阻止其持续增大</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每次</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，会为每个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都创建一个新的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。这样，不同</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中数据量的不均衡将会导致产生过多</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：当其中一个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的</a:t>
            </a:r>
            <a:r>
              <a:rPr lang="en-US" altLang="zh-CN" sz="1600" dirty="0" err="1">
                <a:latin typeface="宋体" panose="02010600030101010101" pitchFamily="2" charset="-122"/>
                <a:ea typeface="宋体" panose="02010600030101010101" pitchFamily="2" charset="-122"/>
              </a:rPr>
              <a:t>Memstore</a:t>
            </a:r>
            <a:r>
              <a:rPr lang="zh-CN" altLang="en-US" sz="1600" dirty="0">
                <a:latin typeface="宋体" panose="02010600030101010101" pitchFamily="2" charset="-122"/>
                <a:ea typeface="宋体" panose="02010600030101010101" pitchFamily="2" charset="-122"/>
              </a:rPr>
              <a:t>达到阈值</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时，所有其他</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的也会被</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。如上所述，太频繁的</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以及过多的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将会影响集群性能。因此很多情况下，一个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是最好的设计</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rPr>
              <a:t>启用压缩：</a:t>
            </a:r>
            <a:r>
              <a:rPr lang="zh-CN" altLang="en-US" sz="1600" dirty="0">
                <a:latin typeface="宋体" panose="02010600030101010101" pitchFamily="2" charset="-122"/>
                <a:ea typeface="宋体" panose="02010600030101010101" pitchFamily="2" charset="-122"/>
              </a:rPr>
              <a:t>使用压缩，当</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并将数据写入</a:t>
            </a:r>
            <a:r>
              <a:rPr lang="en-US" altLang="zh-CN" sz="1600" dirty="0">
                <a:latin typeface="宋体" panose="02010600030101010101" pitchFamily="2" charset="-122"/>
                <a:ea typeface="宋体" panose="02010600030101010101" pitchFamily="2" charset="-122"/>
              </a:rPr>
              <a:t>HDFS</a:t>
            </a:r>
            <a:r>
              <a:rPr lang="zh-CN" altLang="en-US" sz="1600" dirty="0">
                <a:latin typeface="宋体" panose="02010600030101010101" pitchFamily="2" charset="-122"/>
                <a:ea typeface="宋体" panose="02010600030101010101" pitchFamily="2" charset="-122"/>
              </a:rPr>
              <a:t>时候，数据会被压缩</a:t>
            </a:r>
          </a:p>
        </p:txBody>
      </p:sp>
    </p:spTree>
    <p:extLst>
      <p:ext uri="{BB962C8B-B14F-4D97-AF65-F5344CB8AC3E}">
        <p14:creationId xmlns:p14="http://schemas.microsoft.com/office/powerpoint/2010/main" val="3899957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b="1" dirty="0" smtClean="0">
                <a:latin typeface="仿宋" panose="02010609060101010101" pitchFamily="49" charset="-122"/>
                <a:ea typeface="仿宋" panose="02010609060101010101" pitchFamily="49" charset="-122"/>
              </a:rPr>
              <a:t>当</a:t>
            </a:r>
            <a:r>
              <a:rPr lang="zh-CN" altLang="en-US" sz="1600" b="1" dirty="0">
                <a:latin typeface="仿宋" panose="02010609060101010101" pitchFamily="49" charset="-122"/>
                <a:ea typeface="仿宋" panose="02010609060101010101" pitchFamily="49" charset="-122"/>
              </a:rPr>
              <a:t>数据被写入时会默认先写入</a:t>
            </a:r>
            <a:r>
              <a:rPr lang="en-US" altLang="zh-CN" sz="1600" b="1" dirty="0">
                <a:latin typeface="仿宋" panose="02010609060101010101" pitchFamily="49" charset="-122"/>
                <a:ea typeface="仿宋" panose="02010609060101010101" pitchFamily="49" charset="-122"/>
              </a:rPr>
              <a:t>Write-ahead Log(WAL)</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WAL</a:t>
            </a:r>
            <a:r>
              <a:rPr lang="zh-CN" altLang="en-US" sz="1600" b="1" dirty="0">
                <a:latin typeface="仿宋" panose="02010609060101010101" pitchFamily="49" charset="-122"/>
                <a:ea typeface="仿宋" panose="02010609060101010101" pitchFamily="49" charset="-122"/>
              </a:rPr>
              <a:t>中包含了所有已经写入</a:t>
            </a:r>
            <a:r>
              <a:rPr lang="en-US" altLang="zh-CN" sz="1600" b="1" dirty="0" err="1">
                <a:latin typeface="仿宋" panose="02010609060101010101" pitchFamily="49" charset="-122"/>
                <a:ea typeface="仿宋" panose="02010609060101010101" pitchFamily="49" charset="-122"/>
              </a:rPr>
              <a:t>Memstore</a:t>
            </a:r>
            <a:r>
              <a:rPr lang="zh-CN" altLang="en-US" sz="1600" b="1" dirty="0">
                <a:latin typeface="仿宋" panose="02010609060101010101" pitchFamily="49" charset="-122"/>
                <a:ea typeface="仿宋" panose="02010609060101010101" pitchFamily="49" charset="-122"/>
              </a:rPr>
              <a:t>但还未</a:t>
            </a:r>
            <a:r>
              <a:rPr lang="en-US" altLang="zh-CN" sz="1600" b="1" dirty="0">
                <a:latin typeface="仿宋" panose="02010609060101010101" pitchFamily="49" charset="-122"/>
                <a:ea typeface="仿宋" panose="02010609060101010101" pitchFamily="49" charset="-122"/>
              </a:rPr>
              <a:t>Flush</a:t>
            </a:r>
            <a:r>
              <a:rPr lang="zh-CN" altLang="en-US" sz="1600" b="1" dirty="0">
                <a:latin typeface="仿宋" panose="02010609060101010101" pitchFamily="49" charset="-122"/>
                <a:ea typeface="仿宋" panose="02010609060101010101" pitchFamily="49" charset="-122"/>
              </a:rPr>
              <a:t>到</a:t>
            </a:r>
            <a:r>
              <a:rPr lang="en-US" altLang="zh-CN" sz="1600" b="1" dirty="0" err="1">
                <a:latin typeface="仿宋" panose="02010609060101010101" pitchFamily="49" charset="-122"/>
                <a:ea typeface="仿宋" panose="02010609060101010101" pitchFamily="49" charset="-122"/>
              </a:rPr>
              <a:t>HFile</a:t>
            </a:r>
            <a:r>
              <a:rPr lang="zh-CN" altLang="en-US" sz="1600" b="1" dirty="0">
                <a:latin typeface="仿宋" panose="02010609060101010101" pitchFamily="49" charset="-122"/>
                <a:ea typeface="仿宋" panose="02010609060101010101" pitchFamily="49" charset="-122"/>
              </a:rPr>
              <a:t>的更改</a:t>
            </a:r>
            <a:r>
              <a:rPr lang="en-US" altLang="zh-CN" sz="1600" b="1" dirty="0">
                <a:latin typeface="仿宋" panose="02010609060101010101" pitchFamily="49" charset="-122"/>
                <a:ea typeface="仿宋" panose="02010609060101010101" pitchFamily="49" charset="-122"/>
              </a:rPr>
              <a:t>(edits)</a:t>
            </a:r>
            <a:r>
              <a:rPr lang="zh-CN" altLang="en-US" sz="1600" b="1" dirty="0">
                <a:latin typeface="仿宋" panose="02010609060101010101" pitchFamily="49" charset="-122"/>
                <a:ea typeface="仿宋" panose="02010609060101010101" pitchFamily="49" charset="-122"/>
              </a:rPr>
              <a:t>。在</a:t>
            </a:r>
            <a:r>
              <a:rPr lang="en-US" altLang="zh-CN" sz="1600" b="1" dirty="0" err="1">
                <a:latin typeface="仿宋" panose="02010609060101010101" pitchFamily="49" charset="-122"/>
                <a:ea typeface="仿宋" panose="02010609060101010101" pitchFamily="49" charset="-122"/>
              </a:rPr>
              <a:t>Memstore</a:t>
            </a:r>
            <a:r>
              <a:rPr lang="zh-CN" altLang="en-US" sz="1600" b="1" dirty="0">
                <a:latin typeface="仿宋" panose="02010609060101010101" pitchFamily="49" charset="-122"/>
                <a:ea typeface="仿宋" panose="02010609060101010101" pitchFamily="49" charset="-122"/>
              </a:rPr>
              <a:t>中数据还没有持久化，当</a:t>
            </a:r>
            <a:r>
              <a:rPr lang="en-US" altLang="zh-CN" sz="1600" b="1" dirty="0" err="1">
                <a:latin typeface="仿宋" panose="02010609060101010101" pitchFamily="49" charset="-122"/>
                <a:ea typeface="仿宋" panose="02010609060101010101" pitchFamily="49" charset="-122"/>
              </a:rPr>
              <a:t>RegionSever</a:t>
            </a:r>
            <a:r>
              <a:rPr lang="zh-CN" altLang="en-US" sz="1600" b="1" dirty="0">
                <a:latin typeface="仿宋" panose="02010609060101010101" pitchFamily="49" charset="-122"/>
                <a:ea typeface="仿宋" panose="02010609060101010101" pitchFamily="49" charset="-122"/>
              </a:rPr>
              <a:t>宕掉的时候，可以使用</a:t>
            </a:r>
            <a:r>
              <a:rPr lang="en-US" altLang="zh-CN" sz="1600" b="1" dirty="0">
                <a:latin typeface="仿宋" panose="02010609060101010101" pitchFamily="49" charset="-122"/>
                <a:ea typeface="仿宋" panose="02010609060101010101" pitchFamily="49" charset="-122"/>
              </a:rPr>
              <a:t>WAL</a:t>
            </a:r>
            <a:r>
              <a:rPr lang="zh-CN" altLang="en-US" sz="1600" b="1" dirty="0">
                <a:latin typeface="仿宋" panose="02010609060101010101" pitchFamily="49" charset="-122"/>
                <a:ea typeface="仿宋" panose="02010609060101010101" pitchFamily="49" charset="-122"/>
              </a:rPr>
              <a:t>恢复数据</a:t>
            </a:r>
            <a:r>
              <a:rPr lang="zh-CN" altLang="en-US" sz="1600" b="1" dirty="0" smtClean="0">
                <a:latin typeface="仿宋" panose="02010609060101010101" pitchFamily="49" charset="-122"/>
                <a:ea typeface="仿宋" panose="02010609060101010101" pitchFamily="49" charset="-122"/>
              </a:rPr>
              <a:t>。</a:t>
            </a:r>
            <a:endParaRPr lang="en-US" altLang="zh-CN" sz="1600" b="1"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8491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6" y="1088136"/>
            <a:ext cx="10817353" cy="5262979"/>
          </a:xfrm>
          <a:prstGeom prst="rect">
            <a:avLst/>
          </a:prstGeom>
        </p:spPr>
        <p:txBody>
          <a:bodyPr wrap="square">
            <a:spAutoFit/>
          </a:bodyPr>
          <a:lstStyle/>
          <a:p>
            <a:endParaRPr lang="zh-CN" altLang="en-US" sz="1600" dirty="0"/>
          </a:p>
          <a:p>
            <a:r>
              <a:rPr lang="zh-CN" altLang="en-US" sz="1600" dirty="0">
                <a:latin typeface="仿宋" panose="02010609060101010101" pitchFamily="49" charset="-122"/>
                <a:ea typeface="仿宋" panose="02010609060101010101" pitchFamily="49" charset="-122"/>
              </a:rPr>
              <a:t>为了减少</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过程对读写的影响</a:t>
            </a:r>
            <a:r>
              <a:rPr lang="zh-CN" altLang="en-US" sz="1600" dirty="0" smtClean="0">
                <a:latin typeface="仿宋" panose="02010609060101010101" pitchFamily="49" charset="-122"/>
                <a:ea typeface="仿宋" panose="02010609060101010101" pitchFamily="49" charset="-122"/>
              </a:rPr>
              <a:t>，将</a:t>
            </a:r>
            <a:r>
              <a:rPr lang="zh-CN" altLang="en-US" sz="1600" dirty="0">
                <a:latin typeface="仿宋" panose="02010609060101010101" pitchFamily="49" charset="-122"/>
                <a:ea typeface="仿宋" panose="02010609060101010101" pitchFamily="49" charset="-122"/>
              </a:rPr>
              <a:t>整个</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过程分为三个阶段：</a:t>
            </a:r>
          </a:p>
          <a:p>
            <a:endParaRPr lang="zh-CN" altLang="en-US" sz="16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600" dirty="0" smtClean="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当前</a:t>
            </a:r>
            <a:r>
              <a:rPr lang="en-US" altLang="zh-CN" sz="1600" dirty="0">
                <a:latin typeface="仿宋" panose="02010609060101010101" pitchFamily="49" charset="-122"/>
                <a:ea typeface="仿宋" panose="02010609060101010101" pitchFamily="49" charset="-122"/>
              </a:rPr>
              <a:t>Region</a:t>
            </a:r>
            <a:r>
              <a:rPr lang="zh-CN" altLang="en-US" sz="1600" dirty="0">
                <a:latin typeface="仿宋" panose="02010609060101010101" pitchFamily="49" charset="-122"/>
                <a:ea typeface="仿宋" panose="02010609060101010101" pitchFamily="49" charset="-122"/>
              </a:rPr>
              <a:t>中的所有</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中当前数据集</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做一个快照</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，然后再新建一个新的</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。后期的所有写入操作都会写入新的</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中，而整个</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阶段读操作会首先分别遍历</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，如果查找不到再会到</a:t>
            </a:r>
            <a:r>
              <a:rPr lang="en-US" altLang="zh-CN" sz="1600" dirty="0" err="1">
                <a:latin typeface="仿宋" panose="02010609060101010101" pitchFamily="49" charset="-122"/>
                <a:ea typeface="仿宋" panose="02010609060101010101" pitchFamily="49" charset="-122"/>
              </a:rPr>
              <a:t>HFile</a:t>
            </a:r>
            <a:r>
              <a:rPr lang="zh-CN" altLang="en-US" sz="1600" dirty="0">
                <a:latin typeface="仿宋" panose="02010609060101010101" pitchFamily="49" charset="-122"/>
                <a:ea typeface="仿宋" panose="02010609060101010101" pitchFamily="49" charset="-122"/>
              </a:rPr>
              <a:t>中查找。</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阶段需要加一把</a:t>
            </a:r>
            <a:r>
              <a:rPr lang="en-US" altLang="zh-CN" sz="1600" dirty="0" err="1">
                <a:latin typeface="仿宋" panose="02010609060101010101" pitchFamily="49" charset="-122"/>
                <a:ea typeface="仿宋" panose="02010609060101010101" pitchFamily="49" charset="-122"/>
              </a:rPr>
              <a:t>updateLock</a:t>
            </a:r>
            <a:r>
              <a:rPr lang="zh-CN" altLang="en-US" sz="16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600" dirty="0" smtClean="0">
                <a:latin typeface="仿宋" panose="02010609060101010101" pitchFamily="49" charset="-122"/>
                <a:ea typeface="仿宋" panose="02010609060101010101" pitchFamily="49" charset="-122"/>
              </a:rPr>
              <a:t>。</a:t>
            </a:r>
            <a:r>
              <a:rPr lang="en-US" altLang="zh-CN" sz="1600" dirty="0" smtClean="0">
                <a:latin typeface="仿宋" panose="02010609060101010101" pitchFamily="49" charset="-122"/>
                <a:ea typeface="仿宋" panose="02010609060101010101" pitchFamily="49" charset="-122"/>
              </a:rPr>
              <a:t>Prepare</a:t>
            </a:r>
            <a:r>
              <a:rPr lang="zh-CN" altLang="en-US" sz="1600" dirty="0" smtClean="0">
                <a:latin typeface="仿宋" panose="02010609060101010101" pitchFamily="49" charset="-122"/>
                <a:ea typeface="仿宋" panose="02010609060101010101" pitchFamily="49" charset="-122"/>
              </a:rPr>
              <a:t>的时候会在</a:t>
            </a:r>
            <a:r>
              <a:rPr lang="en-US" altLang="zh-CN" sz="1600" dirty="0" smtClean="0">
                <a:latin typeface="仿宋" panose="02010609060101010101" pitchFamily="49" charset="-122"/>
                <a:ea typeface="仿宋" panose="02010609060101010101" pitchFamily="49" charset="-122"/>
              </a:rPr>
              <a:t>WAL</a:t>
            </a:r>
            <a:r>
              <a:rPr lang="zh-CN" altLang="en-US" sz="1600" dirty="0" smtClean="0">
                <a:latin typeface="仿宋" panose="02010609060101010101" pitchFamily="49" charset="-122"/>
                <a:ea typeface="仿宋" panose="02010609060101010101" pitchFamily="49" charset="-122"/>
              </a:rPr>
              <a:t>里面写入一个</a:t>
            </a:r>
            <a:r>
              <a:rPr lang="en-US" altLang="zh-CN" sz="1600" dirty="0" smtClean="0">
                <a:latin typeface="仿宋" panose="02010609060101010101" pitchFamily="49" charset="-122"/>
                <a:ea typeface="仿宋" panose="02010609060101010101" pitchFamily="49" charset="-122"/>
              </a:rPr>
              <a:t>Flush</a:t>
            </a:r>
            <a:r>
              <a:rPr lang="zh-CN" altLang="en-US" sz="1600" dirty="0" smtClean="0">
                <a:latin typeface="仿宋" panose="02010609060101010101" pitchFamily="49" charset="-122"/>
                <a:ea typeface="仿宋" panose="02010609060101010101" pitchFamily="49" charset="-122"/>
              </a:rPr>
              <a:t>请求，</a:t>
            </a:r>
            <a:r>
              <a:rPr lang="en-US" altLang="zh-CN" sz="1600" dirty="0" smtClean="0">
                <a:latin typeface="仿宋" panose="02010609060101010101" pitchFamily="49" charset="-122"/>
                <a:ea typeface="仿宋" panose="02010609060101010101" pitchFamily="49" charset="-122"/>
              </a:rPr>
              <a:t>prepare</a:t>
            </a:r>
            <a:r>
              <a:rPr lang="zh-CN" altLang="en-US" sz="1600" dirty="0" smtClean="0">
                <a:latin typeface="仿宋" panose="02010609060101010101" pitchFamily="49" charset="-122"/>
                <a:ea typeface="仿宋" panose="02010609060101010101" pitchFamily="49" charset="-122"/>
              </a:rPr>
              <a:t>成功，就</a:t>
            </a:r>
            <a:r>
              <a:rPr lang="en-US" altLang="zh-CN" sz="1600" dirty="0" smtClean="0">
                <a:latin typeface="仿宋" panose="02010609060101010101" pitchFamily="49" charset="-122"/>
                <a:ea typeface="仿宋" panose="02010609060101010101" pitchFamily="49" charset="-122"/>
              </a:rPr>
              <a:t>sync WAL</a:t>
            </a:r>
            <a:r>
              <a:rPr lang="zh-CN" altLang="en-US" sz="1600" dirty="0" smtClean="0">
                <a:latin typeface="仿宋" panose="02010609060101010101" pitchFamily="49" charset="-122"/>
                <a:ea typeface="仿宋" panose="02010609060101010101" pitchFamily="49" charset="-122"/>
              </a:rPr>
              <a:t>，失败就写入</a:t>
            </a:r>
            <a:r>
              <a:rPr lang="en-US" altLang="zh-CN" sz="1600" dirty="0" smtClean="0">
                <a:latin typeface="仿宋" panose="02010609060101010101" pitchFamily="49" charset="-122"/>
                <a:ea typeface="仿宋" panose="02010609060101010101" pitchFamily="49" charset="-122"/>
              </a:rPr>
              <a:t>abort flush</a:t>
            </a:r>
            <a:r>
              <a:rPr lang="zh-CN" altLang="en-US" sz="1600" dirty="0" smtClean="0">
                <a:latin typeface="仿宋" panose="02010609060101010101" pitchFamily="49" charset="-122"/>
                <a:ea typeface="仿宋" panose="02010609060101010101" pitchFamily="49" charset="-122"/>
              </a:rPr>
              <a:t>请求，期间发生的异常（写</a:t>
            </a:r>
            <a:r>
              <a:rPr lang="en-US" altLang="zh-CN" sz="1600" dirty="0" smtClean="0">
                <a:latin typeface="仿宋" panose="02010609060101010101" pitchFamily="49" charset="-122"/>
                <a:ea typeface="仿宋" panose="02010609060101010101" pitchFamily="49" charset="-122"/>
              </a:rPr>
              <a:t>WAL</a:t>
            </a:r>
            <a:r>
              <a:rPr lang="zh-CN" altLang="en-US" sz="1600" dirty="0" smtClean="0">
                <a:latin typeface="仿宋" panose="02010609060101010101" pitchFamily="49" charset="-122"/>
                <a:ea typeface="仿宋" panose="02010609060101010101" pitchFamily="49" charset="-122"/>
              </a:rPr>
              <a:t>失败）会导致系统异常。</a:t>
            </a:r>
            <a:endParaRPr lang="zh-CN" altLang="en-US" sz="16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所有</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阶段生成的</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持久化为临时文件，临时文件会统一放到目录</a:t>
            </a:r>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tmp</a:t>
            </a:r>
            <a:r>
              <a:rPr lang="zh-CN" altLang="en-US" sz="1600" dirty="0">
                <a:latin typeface="仿宋" panose="02010609060101010101" pitchFamily="49" charset="-122"/>
                <a:ea typeface="仿宋" panose="02010609060101010101" pitchFamily="49" charset="-122"/>
              </a:rPr>
              <a:t>下。这个过程因为涉及到磁盘</a:t>
            </a:r>
            <a:r>
              <a:rPr lang="en-US" altLang="zh-CN" sz="1600" dirty="0">
                <a:latin typeface="仿宋" panose="02010609060101010101" pitchFamily="49" charset="-122"/>
                <a:ea typeface="仿宋" panose="02010609060101010101" pitchFamily="49" charset="-122"/>
              </a:rPr>
              <a:t>IO</a:t>
            </a:r>
            <a:r>
              <a:rPr lang="zh-CN" altLang="en-US" sz="16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600" dirty="0">
                <a:latin typeface="仿宋" panose="02010609060101010101" pitchFamily="49" charset="-122"/>
                <a:ea typeface="仿宋" panose="02010609060101010101" pitchFamily="49" charset="-122"/>
              </a:rPr>
              <a:t>commit</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所有的</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阶段生成的临时文件移到指定的</a:t>
            </a:r>
            <a:r>
              <a:rPr lang="en-US" altLang="zh-CN" sz="1600" dirty="0" err="1">
                <a:latin typeface="仿宋" panose="02010609060101010101" pitchFamily="49" charset="-122"/>
                <a:ea typeface="仿宋" panose="02010609060101010101" pitchFamily="49" charset="-122"/>
              </a:rPr>
              <a:t>ColumnFamily</a:t>
            </a:r>
            <a:r>
              <a:rPr lang="zh-CN" altLang="en-US" sz="1600" dirty="0">
                <a:latin typeface="仿宋" panose="02010609060101010101" pitchFamily="49" charset="-122"/>
                <a:ea typeface="仿宋" panose="02010609060101010101" pitchFamily="49" charset="-122"/>
              </a:rPr>
              <a:t>目录下，针对</a:t>
            </a:r>
            <a:r>
              <a:rPr lang="en-US" altLang="zh-CN" sz="1600" dirty="0" err="1">
                <a:latin typeface="仿宋" panose="02010609060101010101" pitchFamily="49" charset="-122"/>
                <a:ea typeface="仿宋" panose="02010609060101010101" pitchFamily="49" charset="-122"/>
              </a:rPr>
              <a:t>HFile</a:t>
            </a:r>
            <a:r>
              <a:rPr lang="zh-CN" altLang="en-US" sz="1600" dirty="0">
                <a:latin typeface="仿宋" panose="02010609060101010101" pitchFamily="49" charset="-122"/>
                <a:ea typeface="仿宋" panose="02010609060101010101" pitchFamily="49" charset="-122"/>
              </a:rPr>
              <a:t>生成对应的</a:t>
            </a:r>
            <a:r>
              <a:rPr lang="en-US" altLang="zh-CN" sz="1600" dirty="0" err="1">
                <a:latin typeface="仿宋" panose="02010609060101010101" pitchFamily="49" charset="-122"/>
                <a:ea typeface="仿宋" panose="02010609060101010101" pitchFamily="49" charset="-122"/>
              </a:rPr>
              <a:t>storefile</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Reader</a:t>
            </a:r>
            <a:r>
              <a:rPr lang="zh-CN" altLang="en-US" sz="1600" dirty="0">
                <a:latin typeface="仿宋" panose="02010609060101010101" pitchFamily="49" charset="-122"/>
                <a:ea typeface="仿宋" panose="02010609060101010101" pitchFamily="49" charset="-122"/>
              </a:rPr>
              <a:t>，把</a:t>
            </a:r>
            <a:r>
              <a:rPr lang="en-US" altLang="zh-CN" sz="1600" dirty="0" err="1">
                <a:latin typeface="仿宋" panose="02010609060101010101" pitchFamily="49" charset="-122"/>
                <a:ea typeface="仿宋" panose="02010609060101010101" pitchFamily="49" charset="-122"/>
              </a:rPr>
              <a:t>storefile</a:t>
            </a:r>
            <a:r>
              <a:rPr lang="zh-CN" altLang="en-US" sz="1600" dirty="0">
                <a:latin typeface="仿宋" panose="02010609060101010101" pitchFamily="49" charset="-122"/>
                <a:ea typeface="仿宋" panose="02010609060101010101" pitchFamily="49" charset="-122"/>
              </a:rPr>
              <a:t>添加到</a:t>
            </a:r>
            <a:r>
              <a:rPr lang="en-US" altLang="zh-CN" sz="1600" dirty="0" err="1">
                <a:latin typeface="仿宋" panose="02010609060101010101" pitchFamily="49" charset="-122"/>
                <a:ea typeface="仿宋" panose="02010609060101010101" pitchFamily="49" charset="-122"/>
              </a:rPr>
              <a:t>HStore</a:t>
            </a:r>
            <a:r>
              <a:rPr lang="zh-CN" altLang="en-US" sz="1600" dirty="0">
                <a:latin typeface="仿宋" panose="02010609060101010101" pitchFamily="49" charset="-122"/>
                <a:ea typeface="仿宋" panose="02010609060101010101" pitchFamily="49" charset="-122"/>
              </a:rPr>
              <a:t>的</a:t>
            </a:r>
            <a:r>
              <a:rPr lang="en-US" altLang="zh-CN" sz="1600" dirty="0" err="1">
                <a:latin typeface="仿宋" panose="02010609060101010101" pitchFamily="49" charset="-122"/>
                <a:ea typeface="仿宋" panose="02010609060101010101" pitchFamily="49" charset="-122"/>
              </a:rPr>
              <a:t>storefiles</a:t>
            </a:r>
            <a:r>
              <a:rPr lang="zh-CN" altLang="en-US" sz="1600" dirty="0">
                <a:latin typeface="仿宋" panose="02010609060101010101" pitchFamily="49" charset="-122"/>
                <a:ea typeface="仿宋" panose="02010609060101010101" pitchFamily="49" charset="-122"/>
              </a:rPr>
              <a:t>列表中，最后再清空</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阶段生成的</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97167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面向列的海量数据管理系统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p>
          <a:p>
            <a:pPr lvl="1">
              <a:lnSpc>
                <a:spcPct val="100000"/>
              </a:lnSpc>
              <a:spcAft>
                <a:spcPts val="600"/>
              </a:spcAft>
              <a:defRPr/>
            </a:pPr>
            <a:r>
              <a:rPr lang="zh-CN" altLang="en-US" sz="3200" dirty="0"/>
              <a:t>本身不支持</a:t>
            </a:r>
            <a:r>
              <a:rPr lang="en-US" altLang="zh-CN" sz="3200" smtClean="0"/>
              <a:t>SQL</a:t>
            </a:r>
            <a:endParaRPr lang="en-US" altLang="zh-CN" sz="32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1963273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4020873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2637195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3789435"/>
          </a:xfrm>
          <a:prstGeom prst="rect">
            <a:avLst/>
          </a:prstGeom>
        </p:spPr>
        <p:txBody>
          <a:bodyPr wrap="square">
            <a:spAutoFit/>
          </a:bodyPr>
          <a:lstStyle/>
          <a:p>
            <a:pPr>
              <a:lnSpc>
                <a:spcPct val="150000"/>
              </a:lnSpc>
            </a:pPr>
            <a:r>
              <a:rPr lang="en-US" altLang="zh-CN" dirty="0">
                <a:solidFill>
                  <a:schemeClr val="accent2">
                    <a:lumMod val="75000"/>
                  </a:schemeClr>
                </a:solidFill>
                <a:latin typeface="+mn-ea"/>
              </a:rPr>
              <a:t>Step 1</a:t>
            </a:r>
            <a:r>
              <a:rPr lang="en-US" altLang="zh-CN" dirty="0">
                <a:latin typeface="+mn-ea"/>
              </a:rPr>
              <a:t>: </a:t>
            </a:r>
            <a:r>
              <a:rPr lang="zh-CN" altLang="en-US" dirty="0" smtClean="0">
                <a:latin typeface="+mn-ea"/>
              </a:rPr>
              <a:t>客户端发送写请求时</a:t>
            </a:r>
            <a:r>
              <a:rPr lang="en-US" altLang="zh-CN" dirty="0" smtClean="0">
                <a:latin typeface="+mn-ea"/>
              </a:rPr>
              <a:t>, Server</a:t>
            </a:r>
            <a:r>
              <a:rPr lang="zh-CN" altLang="en-US" dirty="0" smtClean="0">
                <a:latin typeface="+mn-ea"/>
              </a:rPr>
              <a:t>端首先写</a:t>
            </a:r>
            <a:r>
              <a:rPr lang="en-US" altLang="zh-CN" dirty="0" smtClean="0">
                <a:latin typeface="+mn-ea"/>
              </a:rPr>
              <a:t>WAL </a:t>
            </a:r>
            <a:r>
              <a:rPr lang="en-US" altLang="zh-CN" dirty="0">
                <a:latin typeface="+mn-ea"/>
              </a:rPr>
              <a:t>(Write Ahead Log</a:t>
            </a:r>
            <a:r>
              <a:rPr lang="en-US" altLang="zh-CN" dirty="0" smtClean="0">
                <a:latin typeface="+mn-ea"/>
              </a:rPr>
              <a:t>).</a:t>
            </a:r>
            <a:r>
              <a:rPr lang="zh-CN" altLang="en-US" dirty="0" smtClean="0">
                <a:latin typeface="+mn-ea"/>
              </a:rPr>
              <a:t>。是</a:t>
            </a:r>
            <a:r>
              <a:rPr lang="en-US" altLang="zh-CN" dirty="0" smtClean="0">
                <a:latin typeface="+mn-ea"/>
              </a:rPr>
              <a:t>Region Server</a:t>
            </a:r>
            <a:r>
              <a:rPr lang="zh-CN" altLang="en-US" dirty="0" smtClean="0">
                <a:latin typeface="+mn-ea"/>
              </a:rPr>
              <a:t>级别的</a:t>
            </a:r>
            <a:r>
              <a:rPr lang="en-US" altLang="zh-CN" dirty="0" smtClean="0">
                <a:latin typeface="+mn-ea"/>
              </a:rPr>
              <a:t> </a:t>
            </a:r>
            <a:r>
              <a:rPr lang="zh-CN" altLang="en-US" dirty="0" smtClean="0">
                <a:latin typeface="+mn-ea"/>
              </a:rPr>
              <a:t>。</a:t>
            </a:r>
            <a:r>
              <a:rPr lang="en-US" altLang="zh-CN" dirty="0" smtClean="0">
                <a:latin typeface="+mn-ea"/>
              </a:rPr>
              <a:t> </a:t>
            </a:r>
            <a:r>
              <a:rPr lang="en-US" altLang="zh-CN" dirty="0">
                <a:latin typeface="+mn-ea"/>
              </a:rPr>
              <a:t>Region Server </a:t>
            </a:r>
            <a:r>
              <a:rPr lang="zh-CN" altLang="en-US" dirty="0" smtClean="0">
                <a:latin typeface="+mn-ea"/>
              </a:rPr>
              <a:t>使用</a:t>
            </a:r>
            <a:r>
              <a:rPr lang="en-US" altLang="zh-CN" dirty="0" smtClean="0">
                <a:latin typeface="+mn-ea"/>
              </a:rPr>
              <a:t>WAL</a:t>
            </a:r>
            <a:r>
              <a:rPr lang="zh-CN" altLang="en-US" dirty="0" smtClean="0">
                <a:latin typeface="+mn-ea"/>
              </a:rPr>
              <a:t>恢复数据。</a:t>
            </a:r>
            <a:endParaRPr lang="en-US" altLang="zh-CN" dirty="0" smtClean="0">
              <a:latin typeface="+mn-ea"/>
            </a:endParaRPr>
          </a:p>
          <a:p>
            <a:pPr>
              <a:lnSpc>
                <a:spcPct val="150000"/>
              </a:lnSpc>
            </a:pPr>
            <a:r>
              <a:rPr lang="en-US" altLang="zh-CN" dirty="0" smtClean="0">
                <a:solidFill>
                  <a:schemeClr val="accent2">
                    <a:lumMod val="75000"/>
                  </a:schemeClr>
                </a:solidFill>
                <a:latin typeface="+mn-ea"/>
              </a:rPr>
              <a:t>Step </a:t>
            </a:r>
            <a:r>
              <a:rPr lang="en-US" altLang="zh-CN" dirty="0">
                <a:solidFill>
                  <a:schemeClr val="accent2">
                    <a:lumMod val="75000"/>
                  </a:schemeClr>
                </a:solidFill>
                <a:latin typeface="+mn-ea"/>
              </a:rPr>
              <a:t>2</a:t>
            </a:r>
            <a:r>
              <a:rPr lang="en-US" altLang="zh-CN" dirty="0">
                <a:latin typeface="+mn-ea"/>
              </a:rPr>
              <a:t>: </a:t>
            </a:r>
            <a:r>
              <a:rPr lang="zh-CN" altLang="en-US" dirty="0" smtClean="0">
                <a:latin typeface="+mn-ea"/>
              </a:rPr>
              <a:t>写完</a:t>
            </a:r>
            <a:r>
              <a:rPr lang="en-US" altLang="zh-CN" dirty="0" smtClean="0">
                <a:latin typeface="+mn-ea"/>
              </a:rPr>
              <a:t>WAL,</a:t>
            </a:r>
            <a:r>
              <a:rPr lang="zh-CN" altLang="en-US" dirty="0" smtClean="0">
                <a:latin typeface="+mn-ea"/>
              </a:rPr>
              <a:t>数据写入</a:t>
            </a:r>
            <a:r>
              <a:rPr lang="en-US" altLang="zh-CN" dirty="0" smtClean="0">
                <a:latin typeface="+mn-ea"/>
              </a:rPr>
              <a:t> </a:t>
            </a:r>
            <a:r>
              <a:rPr lang="en-US" altLang="zh-CN" dirty="0" err="1" smtClean="0">
                <a:latin typeface="+mn-ea"/>
              </a:rPr>
              <a:t>MemStore</a:t>
            </a:r>
            <a:r>
              <a:rPr lang="en-US" altLang="zh-CN" dirty="0" smtClean="0">
                <a:latin typeface="+mn-ea"/>
              </a:rPr>
              <a:t>.</a:t>
            </a:r>
          </a:p>
          <a:p>
            <a:pPr>
              <a:lnSpc>
                <a:spcPct val="150000"/>
              </a:lnSpc>
            </a:pPr>
            <a:r>
              <a:rPr lang="en-US" altLang="zh-CN" dirty="0" smtClean="0">
                <a:solidFill>
                  <a:schemeClr val="accent2">
                    <a:lumMod val="75000"/>
                  </a:schemeClr>
                </a:solidFill>
                <a:latin typeface="+mn-ea"/>
              </a:rPr>
              <a:t>Step 3</a:t>
            </a:r>
            <a:r>
              <a:rPr lang="en-US" altLang="zh-CN" dirty="0" smtClean="0">
                <a:latin typeface="+mn-ea"/>
              </a:rPr>
              <a:t>: </a:t>
            </a:r>
            <a:r>
              <a:rPr lang="zh-CN" altLang="en-US" dirty="0" smtClean="0">
                <a:latin typeface="+mn-ea"/>
              </a:rPr>
              <a:t>写完</a:t>
            </a:r>
            <a:r>
              <a:rPr lang="en-US" altLang="zh-CN" dirty="0" err="1" smtClean="0">
                <a:latin typeface="+mn-ea"/>
              </a:rPr>
              <a:t>MemStore</a:t>
            </a:r>
            <a:r>
              <a:rPr lang="en-US" altLang="zh-CN" dirty="0" smtClean="0">
                <a:latin typeface="+mn-ea"/>
              </a:rPr>
              <a:t>, </a:t>
            </a:r>
            <a:r>
              <a:rPr lang="zh-CN" altLang="en-US" dirty="0" smtClean="0">
                <a:latin typeface="+mn-ea"/>
              </a:rPr>
              <a:t>发送响应到客户端</a:t>
            </a:r>
            <a:endParaRPr lang="en-US" altLang="zh-CN" dirty="0" smtClean="0">
              <a:latin typeface="+mn-ea"/>
            </a:endParaRPr>
          </a:p>
          <a:p>
            <a:pPr>
              <a:lnSpc>
                <a:spcPct val="150000"/>
              </a:lnSpc>
            </a:pPr>
            <a:r>
              <a:rPr lang="en-US" altLang="zh-CN" dirty="0" smtClean="0">
                <a:solidFill>
                  <a:schemeClr val="accent2">
                    <a:lumMod val="75000"/>
                  </a:schemeClr>
                </a:solidFill>
                <a:latin typeface="+mn-ea"/>
              </a:rPr>
              <a:t>Step </a:t>
            </a:r>
            <a:r>
              <a:rPr lang="en-US" altLang="zh-CN" dirty="0">
                <a:solidFill>
                  <a:schemeClr val="accent2">
                    <a:lumMod val="75000"/>
                  </a:schemeClr>
                </a:solidFill>
                <a:latin typeface="+mn-ea"/>
              </a:rPr>
              <a:t>4</a:t>
            </a:r>
            <a:r>
              <a:rPr lang="en-US" altLang="zh-CN" dirty="0">
                <a:latin typeface="+mn-ea"/>
              </a:rPr>
              <a:t>: </a:t>
            </a:r>
            <a:r>
              <a:rPr lang="en-US" altLang="zh-CN" dirty="0" err="1" smtClean="0">
                <a:latin typeface="+mn-ea"/>
              </a:rPr>
              <a:t>MemStore</a:t>
            </a:r>
            <a:r>
              <a:rPr lang="en-US" altLang="zh-CN" dirty="0" smtClean="0">
                <a:latin typeface="+mn-ea"/>
              </a:rPr>
              <a:t> </a:t>
            </a:r>
            <a:r>
              <a:rPr lang="zh-CN" altLang="en-US" dirty="0" smtClean="0">
                <a:latin typeface="+mn-ea"/>
              </a:rPr>
              <a:t>打到阈值后</a:t>
            </a:r>
            <a:r>
              <a:rPr lang="en-US" altLang="zh-CN" dirty="0" smtClean="0">
                <a:latin typeface="+mn-ea"/>
              </a:rPr>
              <a:t>, </a:t>
            </a:r>
            <a:r>
              <a:rPr lang="zh-CN" altLang="en-US" dirty="0" smtClean="0">
                <a:latin typeface="+mn-ea"/>
              </a:rPr>
              <a:t>刷到</a:t>
            </a:r>
            <a:r>
              <a:rPr lang="en-US" altLang="zh-CN" dirty="0" err="1" smtClean="0">
                <a:latin typeface="+mn-ea"/>
              </a:rPr>
              <a:t>HFile</a:t>
            </a:r>
            <a:r>
              <a:rPr lang="en-US" altLang="zh-CN" dirty="0">
                <a:latin typeface="+mn-ea"/>
              </a:rPr>
              <a:t>.</a:t>
            </a:r>
            <a:endParaRPr lang="zh-CN" altLang="en-US" dirty="0">
              <a:latin typeface="+mn-ea"/>
            </a:endParaRPr>
          </a:p>
        </p:txBody>
      </p:sp>
    </p:spTree>
    <p:extLst>
      <p:ext uri="{BB962C8B-B14F-4D97-AF65-F5344CB8AC3E}">
        <p14:creationId xmlns:p14="http://schemas.microsoft.com/office/powerpoint/2010/main" val="3133315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222798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2669040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21183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1118744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1321556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59608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03335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600" dirty="0">
                <a:solidFill>
                  <a:srgbClr val="00B0F0"/>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600" dirty="0">
                <a:solidFill>
                  <a:srgbClr val="00B0F0"/>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2600" b="1" dirty="0" err="1" smtClean="0">
                <a:solidFill>
                  <a:prstClr val="black">
                    <a:lumMod val="75000"/>
                    <a:lumOff val="25000"/>
                  </a:prstClr>
                </a:solidFill>
                <a:latin typeface="+mn-ea"/>
                <a:cs typeface="Segoe UI" panose="020B0502040204020203" pitchFamily="34" charset="0"/>
              </a:rPr>
              <a:t>HBase</a:t>
            </a:r>
            <a:r>
              <a:rPr lang="zh-CN" altLang="en-US" sz="2600" b="1" dirty="0" smtClean="0">
                <a:solidFill>
                  <a:prstClr val="black">
                    <a:lumMod val="75000"/>
                    <a:lumOff val="25000"/>
                  </a:prstClr>
                </a:solidFill>
                <a:latin typeface="+mn-ea"/>
                <a:cs typeface="Segoe UI" panose="020B0502040204020203" pitchFamily="34" charset="0"/>
              </a:rPr>
              <a:t>将</a:t>
            </a:r>
            <a:r>
              <a:rPr lang="zh-CN" altLang="en-US" sz="2600" b="1" dirty="0">
                <a:solidFill>
                  <a:prstClr val="black">
                    <a:lumMod val="75000"/>
                    <a:lumOff val="25000"/>
                  </a:prstClr>
                </a:solidFill>
                <a:latin typeface="+mn-ea"/>
                <a:cs typeface="Segoe UI" panose="020B0502040204020203" pitchFamily="34" charset="0"/>
              </a:rPr>
              <a:t>数据组织进一张张的表里面</a:t>
            </a:r>
            <a:r>
              <a:rPr lang="zh-CN" altLang="en-US" sz="2600" b="1" dirty="0" smtClean="0">
                <a:solidFill>
                  <a:prstClr val="black">
                    <a:lumMod val="75000"/>
                    <a:lumOff val="25000"/>
                  </a:prstClr>
                </a:solidFill>
                <a:latin typeface="+mn-ea"/>
                <a:cs typeface="Segoe UI" panose="020B0502040204020203" pitchFamily="34" charset="0"/>
              </a:rPr>
              <a:t>，表</a:t>
            </a:r>
            <a:r>
              <a:rPr lang="zh-CN" altLang="en-US" sz="2600" b="1" dirty="0">
                <a:solidFill>
                  <a:prstClr val="black">
                    <a:lumMod val="75000"/>
                    <a:lumOff val="25000"/>
                  </a:prstClr>
                </a:solidFill>
                <a:latin typeface="+mn-ea"/>
                <a:cs typeface="Segoe UI" panose="020B0502040204020203" pitchFamily="34" charset="0"/>
              </a:rPr>
              <a:t>名必须是能用在文件路径里的合法名字，因为</a:t>
            </a:r>
            <a:r>
              <a:rPr lang="en-US" altLang="zh-CN" sz="2600" b="1" dirty="0" err="1">
                <a:solidFill>
                  <a:prstClr val="black">
                    <a:lumMod val="75000"/>
                    <a:lumOff val="25000"/>
                  </a:prstClr>
                </a:solidFill>
                <a:latin typeface="+mn-ea"/>
                <a:cs typeface="Segoe UI" panose="020B0502040204020203" pitchFamily="34" charset="0"/>
              </a:rPr>
              <a:t>HBase</a:t>
            </a:r>
            <a:r>
              <a:rPr lang="zh-CN" altLang="en-US" sz="2600" b="1" dirty="0">
                <a:solidFill>
                  <a:prstClr val="black">
                    <a:lumMod val="75000"/>
                    <a:lumOff val="25000"/>
                  </a:prstClr>
                </a:solidFill>
                <a:latin typeface="+mn-ea"/>
                <a:cs typeface="Segoe UI" panose="020B0502040204020203" pitchFamily="34" charset="0"/>
              </a:rPr>
              <a:t>的表是映射成</a:t>
            </a:r>
            <a:r>
              <a:rPr lang="en-US" altLang="zh-CN" sz="2600" b="1" dirty="0" err="1">
                <a:solidFill>
                  <a:prstClr val="black">
                    <a:lumMod val="75000"/>
                    <a:lumOff val="25000"/>
                  </a:prstClr>
                </a:solidFill>
                <a:latin typeface="+mn-ea"/>
                <a:cs typeface="Segoe UI" panose="020B0502040204020203" pitchFamily="34" charset="0"/>
              </a:rPr>
              <a:t>hdfs</a:t>
            </a:r>
            <a:r>
              <a:rPr lang="zh-CN" altLang="en-US" sz="2600" b="1" dirty="0">
                <a:solidFill>
                  <a:prstClr val="black">
                    <a:lumMod val="75000"/>
                    <a:lumOff val="25000"/>
                  </a:prstClr>
                </a:solidFill>
                <a:latin typeface="+mn-ea"/>
                <a:cs typeface="Segoe UI" panose="020B0502040204020203" pitchFamily="34" charset="0"/>
              </a:rPr>
              <a:t>上面的文件</a:t>
            </a:r>
            <a:r>
              <a:rPr lang="zh-CN" altLang="en-US" sz="2600" b="1" dirty="0" smtClean="0">
                <a:solidFill>
                  <a:prstClr val="black">
                    <a:lumMod val="75000"/>
                    <a:lumOff val="25000"/>
                  </a:prstClr>
                </a:solidFill>
                <a:latin typeface="+mn-ea"/>
                <a:cs typeface="Segoe UI" panose="020B0502040204020203" pitchFamily="34" charset="0"/>
              </a:rPr>
              <a:t>。</a:t>
            </a:r>
            <a:endParaRPr lang="zh-CN" altLang="en-US" sz="2600" b="1" dirty="0">
              <a:solidFill>
                <a:prstClr val="black">
                  <a:lumMod val="75000"/>
                  <a:lumOff val="25000"/>
                </a:prstClr>
              </a:solidFill>
              <a:latin typeface="+mn-ea"/>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19455"/>
          </a:xfrm>
          <a:prstGeom prst="rect">
            <a:avLst/>
          </a:prstGeom>
        </p:spPr>
        <p:txBody>
          <a:bodyPr wrap="square">
            <a:spAutoFit/>
          </a:bodyPr>
          <a:lstStyle/>
          <a:p>
            <a:pPr>
              <a:lnSpc>
                <a:spcPct val="150000"/>
              </a:lnSpc>
            </a:pPr>
            <a:r>
              <a:rPr lang="zh-CN" altLang="en-US" dirty="0" smtClean="0">
                <a:solidFill>
                  <a:srgbClr val="00B0F0"/>
                </a:solidFill>
              </a:rPr>
              <a:t>行</a:t>
            </a:r>
            <a:r>
              <a:rPr lang="en-US" altLang="zh-CN" dirty="0">
                <a:solidFill>
                  <a:srgbClr val="00B0F0"/>
                </a:solidFill>
              </a:rPr>
              <a:t>(Row</a:t>
            </a:r>
            <a:r>
              <a:rPr lang="en-US" altLang="zh-CN" dirty="0">
                <a:solidFill>
                  <a:schemeClr val="accent2">
                    <a:lumMod val="75000"/>
                  </a:schemeClr>
                </a:solidFill>
              </a:rPr>
              <a:t>):</a:t>
            </a:r>
            <a:r>
              <a:rPr lang="en-US" altLang="zh-CN" sz="1600" b="1" dirty="0">
                <a:solidFill>
                  <a:schemeClr val="accent2">
                    <a:lumMod val="75000"/>
                  </a:schemeClr>
                </a:solidFill>
              </a:rPr>
              <a:t> </a:t>
            </a:r>
            <a:r>
              <a:rPr lang="zh-CN" altLang="en-US" sz="1600" b="1" dirty="0">
                <a:latin typeface="+mn-ea"/>
              </a:rPr>
              <a:t>在表里面，每一行代表着一个数据对象，每</a:t>
            </a:r>
            <a:r>
              <a:rPr lang="zh-CN" altLang="en-US" sz="1600" b="1" dirty="0" smtClean="0">
                <a:latin typeface="+mn-ea"/>
              </a:rPr>
              <a:t>一行以</a:t>
            </a:r>
            <a:r>
              <a:rPr lang="zh-CN" altLang="en-US" sz="1600" b="1" dirty="0">
                <a:latin typeface="+mn-ea"/>
              </a:rPr>
              <a:t>一个行键（</a:t>
            </a:r>
            <a:r>
              <a:rPr lang="en-US" altLang="zh-CN" sz="1600" b="1" dirty="0">
                <a:latin typeface="+mn-ea"/>
              </a:rPr>
              <a:t>Row Key</a:t>
            </a:r>
            <a:r>
              <a:rPr lang="zh-CN" altLang="en-US" sz="1600" b="1" dirty="0">
                <a:latin typeface="+mn-ea"/>
              </a:rPr>
              <a:t>）来进行唯一标识的，行</a:t>
            </a:r>
            <a:r>
              <a:rPr lang="zh-CN" altLang="en-US" sz="1600" b="1" dirty="0" smtClean="0">
                <a:latin typeface="+mn-ea"/>
              </a:rPr>
              <a:t>键以</a:t>
            </a:r>
            <a:r>
              <a:rPr lang="zh-CN" altLang="en-US" sz="1600" b="1" dirty="0">
                <a:latin typeface="+mn-ea"/>
              </a:rPr>
              <a:t>二进制的字节来</a:t>
            </a:r>
            <a:r>
              <a:rPr lang="zh-CN" altLang="en-US" sz="1600" b="1" dirty="0" smtClean="0">
                <a:latin typeface="+mn-ea"/>
              </a:rPr>
              <a:t>存储</a:t>
            </a:r>
            <a:r>
              <a:rPr lang="en-US" altLang="zh-CN" sz="1600" b="1" dirty="0" smtClean="0">
                <a:latin typeface="+mn-ea"/>
              </a:rPr>
              <a:t>,</a:t>
            </a:r>
            <a:r>
              <a:rPr lang="en-US" altLang="zh-CN" sz="1600" b="1" dirty="0" err="1" smtClean="0">
                <a:latin typeface="+mn-ea"/>
              </a:rPr>
              <a:t>Hbase</a:t>
            </a:r>
            <a:r>
              <a:rPr lang="zh-CN" altLang="en-US" sz="1600" b="1" dirty="0" smtClean="0">
                <a:latin typeface="+mn-ea"/>
              </a:rPr>
              <a:t>的键值是按照字典顺序来排序的。</a:t>
            </a:r>
            <a:endParaRPr lang="zh-CN" altLang="en-US" sz="1600" b="1" dirty="0">
              <a:latin typeface="+mn-ea"/>
            </a:endParaRPr>
          </a:p>
        </p:txBody>
      </p:sp>
      <p:sp>
        <p:nvSpPr>
          <p:cNvPr id="8" name="矩形 7"/>
          <p:cNvSpPr/>
          <p:nvPr/>
        </p:nvSpPr>
        <p:spPr>
          <a:xfrm>
            <a:off x="1036580" y="4000524"/>
            <a:ext cx="10766768" cy="1615827"/>
          </a:xfrm>
          <a:prstGeom prst="rect">
            <a:avLst/>
          </a:prstGeom>
        </p:spPr>
        <p:txBody>
          <a:bodyPr wrap="square">
            <a:spAutoFit/>
          </a:bodyPr>
          <a:lstStyle/>
          <a:p>
            <a:pPr>
              <a:lnSpc>
                <a:spcPct val="150000"/>
              </a:lnSpc>
            </a:pPr>
            <a:r>
              <a:rPr lang="zh-CN" altLang="en-US" dirty="0">
                <a:solidFill>
                  <a:srgbClr val="00B0F0"/>
                </a:solidFill>
              </a:rPr>
              <a:t>列族</a:t>
            </a:r>
            <a:r>
              <a:rPr lang="en-US" altLang="zh-CN" dirty="0">
                <a:solidFill>
                  <a:srgbClr val="00B0F0"/>
                </a:solidFill>
              </a:rPr>
              <a:t>(Column Family)</a:t>
            </a:r>
            <a:r>
              <a:rPr lang="en-US" altLang="zh-CN" dirty="0">
                <a:solidFill>
                  <a:schemeClr val="accent2">
                    <a:lumMod val="75000"/>
                  </a:schemeClr>
                </a:solidFill>
              </a:rPr>
              <a:t>: </a:t>
            </a:r>
            <a:r>
              <a:rPr lang="zh-CN" altLang="en-US" sz="1600" b="1" dirty="0">
                <a:latin typeface="+mn-ea"/>
              </a:rPr>
              <a:t>在定义</a:t>
            </a:r>
            <a:r>
              <a:rPr lang="en-US" altLang="zh-CN" sz="1600" b="1" dirty="0" err="1">
                <a:latin typeface="+mn-ea"/>
              </a:rPr>
              <a:t>HBase</a:t>
            </a:r>
            <a:r>
              <a:rPr lang="zh-CN" altLang="en-US" sz="1600" b="1" dirty="0">
                <a:latin typeface="+mn-ea"/>
              </a:rPr>
              <a:t>表的时候需要提前设置好列族</a:t>
            </a:r>
            <a:r>
              <a:rPr lang="en-US" altLang="zh-CN" sz="1600" b="1" dirty="0">
                <a:latin typeface="+mn-ea"/>
              </a:rPr>
              <a:t>, </a:t>
            </a:r>
            <a:r>
              <a:rPr lang="zh-CN" altLang="en-US" sz="1600" b="1" dirty="0">
                <a:latin typeface="+mn-ea"/>
              </a:rPr>
              <a:t>表中所有的列都需要组织在列族里面，列族一旦确定后，就不能轻易修改，因为它会影响到</a:t>
            </a:r>
            <a:r>
              <a:rPr lang="en-US" altLang="zh-CN" sz="1600" b="1" dirty="0" err="1">
                <a:latin typeface="+mn-ea"/>
              </a:rPr>
              <a:t>HBase</a:t>
            </a:r>
            <a:r>
              <a:rPr lang="zh-CN" altLang="en-US" sz="1600" b="1" dirty="0">
                <a:latin typeface="+mn-ea"/>
              </a:rPr>
              <a:t>真实的物理存储结构，但是列族中的列标识</a:t>
            </a:r>
            <a:r>
              <a:rPr lang="en-US" altLang="zh-CN" sz="1600" b="1" dirty="0">
                <a:latin typeface="+mn-ea"/>
              </a:rPr>
              <a:t>(Column Qualifier)</a:t>
            </a:r>
            <a:r>
              <a:rPr lang="zh-CN" altLang="en-US" sz="1600" b="1" dirty="0">
                <a:latin typeface="+mn-ea"/>
              </a:rPr>
              <a:t>以及其对应的值可以动态增删。表中的每一行都有相同的列族，但是</a:t>
            </a:r>
            <a:r>
              <a:rPr lang="zh-CN" altLang="en-US" sz="1600" b="1" dirty="0">
                <a:solidFill>
                  <a:srgbClr val="FF0000"/>
                </a:solidFill>
                <a:latin typeface="+mn-ea"/>
              </a:rPr>
              <a:t>不需要每一行的列族里都有一致的列标识</a:t>
            </a:r>
            <a:r>
              <a:rPr lang="en-US" altLang="zh-CN" sz="1600" b="1" dirty="0">
                <a:latin typeface="+mn-ea"/>
              </a:rPr>
              <a:t>(Column Qualifier)</a:t>
            </a:r>
            <a:r>
              <a:rPr lang="zh-CN" altLang="en-US" sz="1600" b="1" dirty="0">
                <a:latin typeface="+mn-ea"/>
              </a:rPr>
              <a:t>和值，所以说是一种</a:t>
            </a:r>
            <a:r>
              <a:rPr lang="zh-CN" altLang="en-US" sz="1600" b="1" dirty="0">
                <a:solidFill>
                  <a:srgbClr val="FF0000"/>
                </a:solidFill>
                <a:latin typeface="+mn-ea"/>
              </a:rPr>
              <a:t>稀疏的表</a:t>
            </a:r>
            <a:r>
              <a:rPr lang="zh-CN" altLang="en-US" sz="1600" b="1" dirty="0">
                <a:latin typeface="+mn-ea"/>
              </a:rPr>
              <a:t>结构，这样可以一定程度上避免数据的冗余</a:t>
            </a:r>
            <a:r>
              <a:rPr lang="zh-CN" altLang="en-US" sz="1600" b="1" dirty="0" smtClean="0">
                <a:latin typeface="+mn-ea"/>
              </a:rPr>
              <a:t>。</a:t>
            </a:r>
            <a:endParaRPr lang="zh-CN" altLang="en-US" sz="1600" b="1" dirty="0">
              <a:latin typeface="+mn-ea"/>
            </a:endParaRPr>
          </a:p>
        </p:txBody>
      </p:sp>
    </p:spTree>
    <p:extLst>
      <p:ext uri="{BB962C8B-B14F-4D97-AF65-F5344CB8AC3E}">
        <p14:creationId xmlns:p14="http://schemas.microsoft.com/office/powerpoint/2010/main" val="474178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345470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pic>
        <p:nvPicPr>
          <p:cNvPr id="1026" name="Picture 2" descr="7958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4012" y="1396462"/>
            <a:ext cx="6486525" cy="335311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1207" y="1088136"/>
            <a:ext cx="4712805" cy="549381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t>客户端首先会根据配置文件中</a:t>
            </a:r>
            <a:r>
              <a:rPr lang="en-US" altLang="zh-CN" dirty="0"/>
              <a:t>zookeeper</a:t>
            </a:r>
            <a:r>
              <a:rPr lang="zh-CN" altLang="en-US" dirty="0"/>
              <a:t>地址连接</a:t>
            </a:r>
            <a:r>
              <a:rPr lang="en-US" altLang="zh-CN" dirty="0"/>
              <a:t>zookeeper</a:t>
            </a:r>
            <a:r>
              <a:rPr lang="zh-CN" altLang="en-US" dirty="0"/>
              <a:t>，并读取</a:t>
            </a:r>
            <a:r>
              <a:rPr lang="en-US" altLang="zh-CN" dirty="0"/>
              <a:t>/&lt;</a:t>
            </a:r>
            <a:r>
              <a:rPr lang="en-US" altLang="zh-CN" dirty="0" err="1"/>
              <a:t>hbase-rootdir</a:t>
            </a:r>
            <a:r>
              <a:rPr lang="en-US" altLang="zh-CN" dirty="0"/>
              <a:t>&gt;/meta-region-server</a:t>
            </a:r>
            <a:r>
              <a:rPr lang="zh-CN" altLang="en-US" dirty="0"/>
              <a:t>节点信息，该节点信息存储</a:t>
            </a:r>
            <a:r>
              <a:rPr lang="en-US" altLang="zh-CN" dirty="0" err="1"/>
              <a:t>HBase</a:t>
            </a:r>
            <a:r>
              <a:rPr lang="zh-CN" altLang="en-US" dirty="0"/>
              <a:t>元数据（</a:t>
            </a:r>
            <a:r>
              <a:rPr lang="en-US" altLang="zh-CN" dirty="0" err="1"/>
              <a:t>hbase:meta</a:t>
            </a:r>
            <a:r>
              <a:rPr lang="zh-CN" altLang="en-US" dirty="0"/>
              <a:t>）表所在的</a:t>
            </a:r>
            <a:r>
              <a:rPr lang="en-US" altLang="zh-CN" dirty="0" err="1"/>
              <a:t>RegionServer</a:t>
            </a:r>
            <a:r>
              <a:rPr lang="zh-CN" altLang="en-US" dirty="0"/>
              <a:t>地址以及访问端口等</a:t>
            </a:r>
            <a:r>
              <a:rPr lang="zh-CN" altLang="en-US" dirty="0" smtClean="0"/>
              <a:t>信息。</a:t>
            </a:r>
          </a:p>
          <a:p>
            <a:pPr marL="285750" indent="-285750">
              <a:lnSpc>
                <a:spcPct val="150000"/>
              </a:lnSpc>
              <a:buFont typeface="Wingdings" panose="05000000000000000000" pitchFamily="2" charset="2"/>
              <a:buChar char="l"/>
            </a:pPr>
            <a:r>
              <a:rPr lang="zh-CN" altLang="en-US" dirty="0" smtClean="0"/>
              <a:t>根据</a:t>
            </a:r>
            <a:r>
              <a:rPr lang="en-US" altLang="zh-CN" dirty="0" err="1" smtClean="0"/>
              <a:t>hbase:meta</a:t>
            </a:r>
            <a:r>
              <a:rPr lang="zh-CN" altLang="en-US" dirty="0" smtClean="0"/>
              <a:t>所在</a:t>
            </a:r>
            <a:r>
              <a:rPr lang="en-US" altLang="zh-CN" dirty="0" err="1" smtClean="0"/>
              <a:t>RegionServer</a:t>
            </a:r>
            <a:r>
              <a:rPr lang="zh-CN" altLang="en-US" dirty="0" smtClean="0"/>
              <a:t>的访问信息，客户端会将该元数据表加载到本地并进行缓存。然后在表中确定待检索</a:t>
            </a:r>
            <a:r>
              <a:rPr lang="en-US" altLang="zh-CN" dirty="0" err="1" smtClean="0"/>
              <a:t>rowkey</a:t>
            </a:r>
            <a:r>
              <a:rPr lang="zh-CN" altLang="en-US" dirty="0" smtClean="0"/>
              <a:t>所在的</a:t>
            </a:r>
            <a:r>
              <a:rPr lang="en-US" altLang="zh-CN" dirty="0" err="1" smtClean="0"/>
              <a:t>RegionServer</a:t>
            </a:r>
            <a:r>
              <a:rPr lang="zh-CN" altLang="en-US" dirty="0" smtClean="0"/>
              <a:t>信息。</a:t>
            </a:r>
          </a:p>
          <a:p>
            <a:pPr marL="285750" indent="-285750">
              <a:lnSpc>
                <a:spcPct val="150000"/>
              </a:lnSpc>
              <a:buFont typeface="Wingdings" panose="05000000000000000000" pitchFamily="2" charset="2"/>
              <a:buChar char="l"/>
            </a:pPr>
            <a:r>
              <a:rPr lang="zh-CN" altLang="en-US" dirty="0" smtClean="0"/>
              <a:t>根据</a:t>
            </a:r>
            <a:r>
              <a:rPr lang="zh-CN" altLang="en-US" dirty="0"/>
              <a:t>数据所在</a:t>
            </a:r>
            <a:r>
              <a:rPr lang="en-US" altLang="zh-CN" dirty="0" err="1"/>
              <a:t>RegionServer</a:t>
            </a:r>
            <a:r>
              <a:rPr lang="zh-CN" altLang="en-US" dirty="0"/>
              <a:t>的访问信息，客户端会向该</a:t>
            </a:r>
            <a:r>
              <a:rPr lang="en-US" altLang="zh-CN" dirty="0" err="1"/>
              <a:t>RegionServer</a:t>
            </a:r>
            <a:r>
              <a:rPr lang="zh-CN" altLang="en-US" dirty="0"/>
              <a:t>发送真正的数据读取请求</a:t>
            </a:r>
            <a:r>
              <a:rPr lang="zh-CN" altLang="en-US" dirty="0" smtClean="0"/>
              <a:t>。</a:t>
            </a:r>
            <a:endParaRPr lang="en-US" altLang="zh-CN" dirty="0" smtClean="0"/>
          </a:p>
        </p:txBody>
      </p:sp>
      <p:sp>
        <p:nvSpPr>
          <p:cNvPr id="6" name="矩形 5"/>
          <p:cNvSpPr/>
          <p:nvPr/>
        </p:nvSpPr>
        <p:spPr>
          <a:xfrm>
            <a:off x="5234012" y="4996350"/>
            <a:ext cx="6096000" cy="1338828"/>
          </a:xfrm>
          <a:prstGeom prst="rect">
            <a:avLst/>
          </a:prstGeom>
        </p:spPr>
        <p:txBody>
          <a:bodyPr>
            <a:spAutoFit/>
          </a:bodyPr>
          <a:lstStyle/>
          <a:p>
            <a:pPr marL="285750" indent="-285750">
              <a:lnSpc>
                <a:spcPct val="150000"/>
              </a:lnSpc>
              <a:buFont typeface="Wingdings" panose="05000000000000000000" pitchFamily="2" charset="2"/>
              <a:buChar char="l"/>
            </a:pPr>
            <a:r>
              <a:rPr lang="zh-CN" altLang="en-US" dirty="0"/>
              <a:t>如果集群发生某些变化导致</a:t>
            </a:r>
            <a:r>
              <a:rPr lang="en-US" altLang="zh-CN" dirty="0" err="1"/>
              <a:t>hbase:meta</a:t>
            </a:r>
            <a:r>
              <a:rPr lang="zh-CN" altLang="en-US" dirty="0"/>
              <a:t>元数据更改，客户端再根据本地元数据表请求的时候就会发生异常，此时客户端需要重新加载一份最新的元数据表到本地。</a:t>
            </a:r>
            <a:endParaRPr lang="zh-CN" altLang="en-US" dirty="0"/>
          </a:p>
        </p:txBody>
      </p:sp>
    </p:spTree>
    <p:extLst>
      <p:ext uri="{BB962C8B-B14F-4D97-AF65-F5344CB8AC3E}">
        <p14:creationId xmlns:p14="http://schemas.microsoft.com/office/powerpoint/2010/main" val="3958380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Hbase</a:t>
            </a:r>
            <a:r>
              <a:rPr lang="zh-CN" altLang="en-US" dirty="0"/>
              <a:t>读路径</a:t>
            </a:r>
          </a:p>
        </p:txBody>
      </p:sp>
      <p:pic>
        <p:nvPicPr>
          <p:cNvPr id="2050" name="Picture 2" descr="818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951" y="448056"/>
            <a:ext cx="9033316" cy="852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973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a:t>
            </a:r>
            <a:endParaRPr lang="zh-CN" altLang="en-US" dirty="0"/>
          </a:p>
        </p:txBody>
      </p:sp>
      <p:sp>
        <p:nvSpPr>
          <p:cNvPr id="5" name="矩形 4"/>
          <p:cNvSpPr/>
          <p:nvPr/>
        </p:nvSpPr>
        <p:spPr>
          <a:xfrm>
            <a:off x="521206" y="1859012"/>
            <a:ext cx="11225316" cy="4524315"/>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smtClean="0"/>
              <a:t>构建</a:t>
            </a:r>
            <a:r>
              <a:rPr lang="en-US" altLang="zh-CN" sz="1600" dirty="0" err="1"/>
              <a:t>StoreFileScanner</a:t>
            </a:r>
            <a:r>
              <a:rPr lang="zh-CN" altLang="en-US" sz="1600" dirty="0"/>
              <a:t>：每个</a:t>
            </a:r>
            <a:r>
              <a:rPr lang="en-US" altLang="zh-CN" sz="1600" dirty="0" err="1"/>
              <a:t>StoreScanner</a:t>
            </a:r>
            <a:r>
              <a:rPr lang="zh-CN" altLang="en-US" sz="1600" dirty="0"/>
              <a:t>会为当前该</a:t>
            </a:r>
            <a:r>
              <a:rPr lang="en-US" altLang="zh-CN" sz="1600" dirty="0"/>
              <a:t>Store</a:t>
            </a:r>
            <a:r>
              <a:rPr lang="zh-CN" altLang="en-US" sz="1600" dirty="0"/>
              <a:t>中每个</a:t>
            </a:r>
            <a:r>
              <a:rPr lang="en-US" altLang="zh-CN" sz="1600" dirty="0" err="1"/>
              <a:t>HFile</a:t>
            </a:r>
            <a:r>
              <a:rPr lang="zh-CN" altLang="en-US" sz="1600" dirty="0"/>
              <a:t>构造一个</a:t>
            </a:r>
            <a:r>
              <a:rPr lang="en-US" altLang="zh-CN" sz="1600" dirty="0" err="1"/>
              <a:t>StoreFileScanner</a:t>
            </a:r>
            <a:r>
              <a:rPr lang="zh-CN" altLang="en-US" sz="1600" dirty="0"/>
              <a:t>，用于实际执行对应文件的检索。同时会为对应</a:t>
            </a:r>
            <a:r>
              <a:rPr lang="en-US" altLang="zh-CN" sz="1600" dirty="0" err="1"/>
              <a:t>Memstore</a:t>
            </a:r>
            <a:r>
              <a:rPr lang="zh-CN" altLang="en-US" sz="1600" dirty="0"/>
              <a:t>构造一个</a:t>
            </a:r>
            <a:r>
              <a:rPr lang="en-US" altLang="zh-CN" sz="1600" dirty="0" err="1"/>
              <a:t>MemstoreScanner</a:t>
            </a:r>
            <a:r>
              <a:rPr lang="zh-CN" altLang="en-US" sz="1600" dirty="0"/>
              <a:t>，用于执行该</a:t>
            </a:r>
            <a:r>
              <a:rPr lang="en-US" altLang="zh-CN" sz="1600" dirty="0"/>
              <a:t>Store</a:t>
            </a:r>
            <a:r>
              <a:rPr lang="zh-CN" altLang="en-US" sz="1600" dirty="0"/>
              <a:t>中</a:t>
            </a:r>
            <a:r>
              <a:rPr lang="en-US" altLang="zh-CN" sz="1600" dirty="0" err="1"/>
              <a:t>Memstore</a:t>
            </a:r>
            <a:r>
              <a:rPr lang="zh-CN" altLang="en-US" sz="1600" dirty="0"/>
              <a:t>的数据检索</a:t>
            </a:r>
            <a:r>
              <a:rPr lang="zh-CN" altLang="en-US" sz="1600" dirty="0" smtClean="0"/>
              <a:t>。</a:t>
            </a:r>
            <a:endParaRPr lang="zh-CN" altLang="en-US" sz="1600" dirty="0"/>
          </a:p>
          <a:p>
            <a:pPr marL="285750" indent="-285750">
              <a:lnSpc>
                <a:spcPct val="150000"/>
              </a:lnSpc>
              <a:buFont typeface="Wingdings" panose="05000000000000000000" pitchFamily="2" charset="2"/>
              <a:buChar char="u"/>
            </a:pPr>
            <a:r>
              <a:rPr lang="zh-CN" altLang="en-US" sz="1600" dirty="0" smtClean="0"/>
              <a:t>过滤</a:t>
            </a:r>
            <a:r>
              <a:rPr lang="zh-CN" altLang="en-US" sz="1600" dirty="0"/>
              <a:t>淘汰</a:t>
            </a:r>
            <a:r>
              <a:rPr lang="en-US" altLang="zh-CN" sz="1600" dirty="0" err="1"/>
              <a:t>StoreFileScanner</a:t>
            </a:r>
            <a:r>
              <a:rPr lang="zh-CN" altLang="en-US" sz="1600" dirty="0"/>
              <a:t>：根据</a:t>
            </a:r>
            <a:r>
              <a:rPr lang="en-US" altLang="zh-CN" sz="1600" dirty="0"/>
              <a:t>Time Range</a:t>
            </a:r>
            <a:r>
              <a:rPr lang="zh-CN" altLang="en-US" sz="1600" dirty="0"/>
              <a:t>以及</a:t>
            </a:r>
            <a:r>
              <a:rPr lang="en-US" altLang="zh-CN" sz="1600" dirty="0" err="1"/>
              <a:t>RowKey</a:t>
            </a:r>
            <a:r>
              <a:rPr lang="en-US" altLang="zh-CN" sz="1600" dirty="0"/>
              <a:t> Range</a:t>
            </a:r>
            <a:r>
              <a:rPr lang="zh-CN" altLang="en-US" sz="1600" dirty="0"/>
              <a:t>对</a:t>
            </a:r>
            <a:r>
              <a:rPr lang="en-US" altLang="zh-CN" sz="1600" dirty="0" err="1"/>
              <a:t>StoreFileScanner</a:t>
            </a:r>
            <a:r>
              <a:rPr lang="zh-CN" altLang="en-US" sz="1600" dirty="0"/>
              <a:t>以及</a:t>
            </a:r>
            <a:r>
              <a:rPr lang="en-US" altLang="zh-CN" sz="1600" dirty="0" err="1"/>
              <a:t>MemstoreScanner</a:t>
            </a:r>
            <a:r>
              <a:rPr lang="zh-CN" altLang="en-US" sz="1600" dirty="0"/>
              <a:t>进行过滤，淘汰肯定不存在待检索结果的</a:t>
            </a:r>
            <a:r>
              <a:rPr lang="en-US" altLang="zh-CN" sz="1600" dirty="0"/>
              <a:t>Scanner</a:t>
            </a:r>
            <a:r>
              <a:rPr lang="zh-CN" altLang="en-US" sz="1600" dirty="0"/>
              <a:t>。上图中</a:t>
            </a:r>
            <a:r>
              <a:rPr lang="en-US" altLang="zh-CN" sz="1600" dirty="0"/>
              <a:t>StoreFile3</a:t>
            </a:r>
            <a:r>
              <a:rPr lang="zh-CN" altLang="en-US" sz="1600" dirty="0"/>
              <a:t>因为检查</a:t>
            </a:r>
            <a:r>
              <a:rPr lang="en-US" altLang="zh-CN" sz="1600" dirty="0" err="1"/>
              <a:t>RowKeyRange</a:t>
            </a:r>
            <a:r>
              <a:rPr lang="zh-CN" altLang="en-US" sz="1600" dirty="0"/>
              <a:t>不存在待检索</a:t>
            </a:r>
            <a:r>
              <a:rPr lang="en-US" altLang="zh-CN" sz="1600" dirty="0" err="1"/>
              <a:t>Rowkey</a:t>
            </a:r>
            <a:r>
              <a:rPr lang="zh-CN" altLang="en-US" sz="1600" dirty="0"/>
              <a:t>所以被淘汰</a:t>
            </a:r>
            <a:r>
              <a:rPr lang="zh-CN" altLang="en-US" sz="1600" dirty="0" smtClean="0"/>
              <a:t>。</a:t>
            </a:r>
            <a:endParaRPr lang="zh-CN" altLang="en-US" sz="1600" dirty="0"/>
          </a:p>
          <a:p>
            <a:pPr marL="285750" indent="-285750">
              <a:lnSpc>
                <a:spcPct val="150000"/>
              </a:lnSpc>
              <a:buFont typeface="Wingdings" panose="05000000000000000000" pitchFamily="2" charset="2"/>
              <a:buChar char="u"/>
            </a:pPr>
            <a:r>
              <a:rPr lang="en-US" altLang="zh-CN" sz="1600" dirty="0" smtClean="0"/>
              <a:t>Seek </a:t>
            </a:r>
            <a:r>
              <a:rPr lang="en-US" altLang="zh-CN" sz="1600" dirty="0" err="1"/>
              <a:t>rowkey</a:t>
            </a:r>
            <a:r>
              <a:rPr lang="zh-CN" altLang="en-US" sz="1600" dirty="0"/>
              <a:t>：所有</a:t>
            </a:r>
            <a:r>
              <a:rPr lang="en-US" altLang="zh-CN" sz="1600" dirty="0" err="1"/>
              <a:t>StoreFileScanner</a:t>
            </a:r>
            <a:r>
              <a:rPr lang="zh-CN" altLang="en-US" sz="1600" dirty="0"/>
              <a:t>开始做准备工作，在负责的</a:t>
            </a:r>
            <a:r>
              <a:rPr lang="en-US" altLang="zh-CN" sz="1600" dirty="0" err="1"/>
              <a:t>HFile</a:t>
            </a:r>
            <a:r>
              <a:rPr lang="zh-CN" altLang="en-US" sz="1600" dirty="0"/>
              <a:t>中定位到满足条件的起始</a:t>
            </a:r>
            <a:r>
              <a:rPr lang="en-US" altLang="zh-CN" sz="1600" dirty="0"/>
              <a:t>Row</a:t>
            </a:r>
            <a:r>
              <a:rPr lang="zh-CN" altLang="en-US" sz="1600" dirty="0" smtClean="0"/>
              <a:t>。</a:t>
            </a:r>
            <a:r>
              <a:rPr lang="en-US" altLang="zh-CN" sz="1600" dirty="0" smtClean="0"/>
              <a:t>Seek</a:t>
            </a:r>
            <a:r>
              <a:rPr lang="zh-CN" altLang="en-US" sz="1600" dirty="0" smtClean="0"/>
              <a:t>过程是</a:t>
            </a:r>
            <a:r>
              <a:rPr lang="zh-CN" altLang="en-US" sz="1600" dirty="0"/>
              <a:t>一个很核心的步骤，它主要包含下面三步</a:t>
            </a:r>
            <a:r>
              <a:rPr lang="zh-CN" altLang="en-US" sz="1600" dirty="0" smtClean="0"/>
              <a:t>：</a:t>
            </a:r>
            <a:endParaRPr lang="zh-CN" altLang="en-US" sz="1600" dirty="0"/>
          </a:p>
          <a:p>
            <a:pPr marL="742950" lvl="1" indent="-285750">
              <a:lnSpc>
                <a:spcPct val="150000"/>
              </a:lnSpc>
              <a:buFont typeface="Wingdings" panose="05000000000000000000" pitchFamily="2" charset="2"/>
              <a:buChar char="Ø"/>
            </a:pPr>
            <a:r>
              <a:rPr lang="zh-CN" altLang="en-US" sz="1600" dirty="0"/>
              <a:t>定位</a:t>
            </a:r>
            <a:r>
              <a:rPr lang="en-US" altLang="zh-CN" sz="1600" dirty="0"/>
              <a:t>Block Offset</a:t>
            </a:r>
            <a:r>
              <a:rPr lang="zh-CN" altLang="en-US" sz="1600" dirty="0"/>
              <a:t>：在</a:t>
            </a:r>
            <a:r>
              <a:rPr lang="en-US" altLang="zh-CN" sz="1600" dirty="0" err="1"/>
              <a:t>Blockcache</a:t>
            </a:r>
            <a:r>
              <a:rPr lang="zh-CN" altLang="en-US" sz="1600" dirty="0"/>
              <a:t>中读取该</a:t>
            </a:r>
            <a:r>
              <a:rPr lang="en-US" altLang="zh-CN" sz="1600" dirty="0" err="1"/>
              <a:t>HFile</a:t>
            </a:r>
            <a:r>
              <a:rPr lang="zh-CN" altLang="en-US" sz="1600" dirty="0"/>
              <a:t>的索引树结构，根据索引树检索对应</a:t>
            </a:r>
            <a:r>
              <a:rPr lang="en-US" altLang="zh-CN" sz="1600" dirty="0" err="1"/>
              <a:t>RowKey</a:t>
            </a:r>
            <a:r>
              <a:rPr lang="zh-CN" altLang="en-US" sz="1600" dirty="0"/>
              <a:t>所在的</a:t>
            </a:r>
            <a:r>
              <a:rPr lang="en-US" altLang="zh-CN" sz="1600" dirty="0"/>
              <a:t>Block Offset</a:t>
            </a:r>
            <a:r>
              <a:rPr lang="zh-CN" altLang="en-US" sz="1600" dirty="0"/>
              <a:t>和</a:t>
            </a:r>
            <a:r>
              <a:rPr lang="en-US" altLang="zh-CN" sz="1600" dirty="0"/>
              <a:t>Block Size</a:t>
            </a:r>
          </a:p>
          <a:p>
            <a:pPr marL="742950" lvl="1" indent="-285750">
              <a:lnSpc>
                <a:spcPct val="150000"/>
              </a:lnSpc>
              <a:buFont typeface="Wingdings" panose="05000000000000000000" pitchFamily="2" charset="2"/>
              <a:buChar char="Ø"/>
            </a:pPr>
            <a:r>
              <a:rPr lang="en-US" altLang="zh-CN" sz="1600" dirty="0"/>
              <a:t>Load Block</a:t>
            </a:r>
            <a:r>
              <a:rPr lang="zh-CN" altLang="en-US" sz="1600" dirty="0"/>
              <a:t>：根据</a:t>
            </a:r>
            <a:r>
              <a:rPr lang="en-US" altLang="zh-CN" sz="1600" dirty="0" err="1"/>
              <a:t>BlockOffset</a:t>
            </a:r>
            <a:r>
              <a:rPr lang="zh-CN" altLang="en-US" sz="1600" dirty="0"/>
              <a:t>首先在</a:t>
            </a:r>
            <a:r>
              <a:rPr lang="en-US" altLang="zh-CN" sz="1600" dirty="0" err="1"/>
              <a:t>BlockCache</a:t>
            </a:r>
            <a:r>
              <a:rPr lang="zh-CN" altLang="en-US" sz="1600" dirty="0"/>
              <a:t>中查找</a:t>
            </a:r>
            <a:r>
              <a:rPr lang="en-US" altLang="zh-CN" sz="1600" dirty="0"/>
              <a:t>Data Block</a:t>
            </a:r>
            <a:r>
              <a:rPr lang="zh-CN" altLang="en-US" sz="1600" dirty="0"/>
              <a:t>，如果不在缓存，再在</a:t>
            </a:r>
            <a:r>
              <a:rPr lang="en-US" altLang="zh-CN" sz="1600" dirty="0" err="1"/>
              <a:t>HFile</a:t>
            </a:r>
            <a:r>
              <a:rPr lang="zh-CN" altLang="en-US" sz="1600" dirty="0"/>
              <a:t>中加载</a:t>
            </a:r>
          </a:p>
          <a:p>
            <a:pPr marL="742950" lvl="1" indent="-285750">
              <a:lnSpc>
                <a:spcPct val="150000"/>
              </a:lnSpc>
              <a:buFont typeface="Wingdings" panose="05000000000000000000" pitchFamily="2" charset="2"/>
              <a:buChar char="Ø"/>
            </a:pPr>
            <a:r>
              <a:rPr lang="en-US" altLang="zh-CN" sz="1600" dirty="0"/>
              <a:t>Seek Key</a:t>
            </a:r>
            <a:r>
              <a:rPr lang="zh-CN" altLang="en-US" sz="1600" dirty="0"/>
              <a:t>：在</a:t>
            </a:r>
            <a:r>
              <a:rPr lang="en-US" altLang="zh-CN" sz="1600" dirty="0"/>
              <a:t>Data Block</a:t>
            </a:r>
            <a:r>
              <a:rPr lang="zh-CN" altLang="en-US" sz="1600" dirty="0"/>
              <a:t>内部通过二分查找的方式定位具体的</a:t>
            </a:r>
            <a:r>
              <a:rPr lang="en-US" altLang="zh-CN" sz="1600" dirty="0" err="1" smtClean="0"/>
              <a:t>RowKey</a:t>
            </a:r>
            <a:endParaRPr lang="en-US" altLang="zh-CN" sz="1600" dirty="0"/>
          </a:p>
          <a:p>
            <a:pPr marL="285750" indent="-285750">
              <a:lnSpc>
                <a:spcPct val="150000"/>
              </a:lnSpc>
              <a:buFont typeface="Wingdings" panose="05000000000000000000" pitchFamily="2" charset="2"/>
              <a:buChar char="u"/>
            </a:pPr>
            <a:r>
              <a:rPr lang="en-US" altLang="zh-CN" sz="1600" dirty="0" err="1" smtClean="0"/>
              <a:t>StoreFileScanner</a:t>
            </a:r>
            <a:r>
              <a:rPr lang="zh-CN" altLang="en-US" sz="1600" dirty="0"/>
              <a:t>合并构建最小堆：将该</a:t>
            </a:r>
            <a:r>
              <a:rPr lang="en-US" altLang="zh-CN" sz="1600" dirty="0"/>
              <a:t>Store</a:t>
            </a:r>
            <a:r>
              <a:rPr lang="zh-CN" altLang="en-US" sz="1600" dirty="0"/>
              <a:t>中所有</a:t>
            </a:r>
            <a:r>
              <a:rPr lang="en-US" altLang="zh-CN" sz="1600" dirty="0" err="1"/>
              <a:t>StoreFileScanner</a:t>
            </a:r>
            <a:r>
              <a:rPr lang="zh-CN" altLang="en-US" sz="1600" dirty="0"/>
              <a:t>和</a:t>
            </a:r>
            <a:r>
              <a:rPr lang="en-US" altLang="zh-CN" sz="1600" dirty="0" err="1"/>
              <a:t>MemstoreScanner</a:t>
            </a:r>
            <a:r>
              <a:rPr lang="zh-CN" altLang="en-US" sz="1600" dirty="0"/>
              <a:t>合并形成一个</a:t>
            </a:r>
            <a:r>
              <a:rPr lang="en-US" altLang="zh-CN" sz="1600" dirty="0"/>
              <a:t>heap</a:t>
            </a:r>
            <a:r>
              <a:rPr lang="zh-CN" altLang="en-US" sz="1600" dirty="0"/>
              <a:t>（最小堆</a:t>
            </a:r>
            <a:r>
              <a:rPr lang="zh-CN" altLang="en-US" sz="1600" dirty="0" smtClean="0"/>
              <a:t>）优先级</a:t>
            </a:r>
            <a:r>
              <a:rPr lang="zh-CN" altLang="en-US" sz="1600" dirty="0"/>
              <a:t>队列，队列中元素是所有</a:t>
            </a:r>
            <a:r>
              <a:rPr lang="en-US" altLang="zh-CN" sz="1600" dirty="0"/>
              <a:t>scanner</a:t>
            </a:r>
            <a:r>
              <a:rPr lang="zh-CN" altLang="en-US" sz="1600" dirty="0"/>
              <a:t>，排序规则按照</a:t>
            </a:r>
            <a:r>
              <a:rPr lang="en-US" altLang="zh-CN" sz="1600" dirty="0"/>
              <a:t>scanner seek</a:t>
            </a:r>
            <a:r>
              <a:rPr lang="zh-CN" altLang="en-US" sz="1600" dirty="0"/>
              <a:t>到的</a:t>
            </a:r>
            <a:r>
              <a:rPr lang="en-US" altLang="zh-CN" sz="1600" dirty="0" err="1"/>
              <a:t>keyvalue</a:t>
            </a:r>
            <a:r>
              <a:rPr lang="zh-CN" altLang="en-US" sz="1600" dirty="0"/>
              <a:t>大小由小到大进行排序</a:t>
            </a:r>
            <a:r>
              <a:rPr lang="zh-CN" altLang="en-US" sz="1600" dirty="0" smtClean="0"/>
              <a:t>。</a:t>
            </a:r>
            <a:endParaRPr lang="zh-CN" altLang="en-US" sz="1600" dirty="0"/>
          </a:p>
        </p:txBody>
      </p:sp>
      <p:sp>
        <p:nvSpPr>
          <p:cNvPr id="6" name="矩形 5"/>
          <p:cNvSpPr/>
          <p:nvPr/>
        </p:nvSpPr>
        <p:spPr>
          <a:xfrm>
            <a:off x="521206" y="1288908"/>
            <a:ext cx="11380061" cy="369332"/>
          </a:xfrm>
          <a:prstGeom prst="rect">
            <a:avLst/>
          </a:prstGeom>
        </p:spPr>
        <p:txBody>
          <a:bodyPr wrap="square">
            <a:spAutoFit/>
          </a:bodyPr>
          <a:lstStyle/>
          <a:p>
            <a:r>
              <a:rPr lang="en-US" altLang="zh-CN" dirty="0" err="1"/>
              <a:t>RegionScanner</a:t>
            </a:r>
            <a:r>
              <a:rPr lang="zh-CN" altLang="en-US" dirty="0"/>
              <a:t>会根据列族构建</a:t>
            </a:r>
            <a:r>
              <a:rPr lang="en-US" altLang="zh-CN" dirty="0" err="1"/>
              <a:t>StoreScanner</a:t>
            </a:r>
            <a:r>
              <a:rPr lang="zh-CN" altLang="en-US" dirty="0"/>
              <a:t>，有多少列族就构建多少</a:t>
            </a:r>
            <a:r>
              <a:rPr lang="en-US" altLang="zh-CN" dirty="0" err="1"/>
              <a:t>StoreScanner</a:t>
            </a:r>
            <a:r>
              <a:rPr lang="zh-CN" altLang="en-US" dirty="0"/>
              <a:t>，</a:t>
            </a:r>
            <a:r>
              <a:rPr lang="zh-CN" altLang="en-US" dirty="0" smtClean="0"/>
              <a:t>用于该</a:t>
            </a:r>
            <a:r>
              <a:rPr lang="zh-CN" altLang="en-US" dirty="0"/>
              <a:t>列族的数据检索</a:t>
            </a:r>
          </a:p>
        </p:txBody>
      </p:sp>
    </p:spTree>
    <p:extLst>
      <p:ext uri="{BB962C8B-B14F-4D97-AF65-F5344CB8AC3E}">
        <p14:creationId xmlns:p14="http://schemas.microsoft.com/office/powerpoint/2010/main" val="4211774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不同</a:t>
            </a:r>
            <a:r>
              <a:rPr lang="en-US" altLang="zh-CN" dirty="0" err="1"/>
              <a:t>KeyValue</a:t>
            </a:r>
            <a:r>
              <a:rPr lang="zh-CN" altLang="en-US" dirty="0"/>
              <a:t>之间如何进行大小比较</a:t>
            </a:r>
            <a:r>
              <a:rPr lang="zh-CN" altLang="en-US" dirty="0" smtClean="0"/>
              <a:t>？</a:t>
            </a:r>
            <a:endParaRPr lang="zh-CN" altLang="en-US" dirty="0"/>
          </a:p>
        </p:txBody>
      </p:sp>
      <p:sp>
        <p:nvSpPr>
          <p:cNvPr id="4" name="矩形 3"/>
          <p:cNvSpPr/>
          <p:nvPr/>
        </p:nvSpPr>
        <p:spPr>
          <a:xfrm>
            <a:off x="718154" y="2476140"/>
            <a:ext cx="10043631" cy="2585323"/>
          </a:xfrm>
          <a:prstGeom prst="rect">
            <a:avLst/>
          </a:prstGeom>
        </p:spPr>
        <p:txBody>
          <a:bodyPr wrap="square">
            <a:spAutoFit/>
          </a:bodyPr>
          <a:lstStyle/>
          <a:p>
            <a:pPr>
              <a:lnSpc>
                <a:spcPct val="150000"/>
              </a:lnSpc>
            </a:pPr>
            <a:r>
              <a:rPr lang="en-US" altLang="zh-CN" dirty="0" err="1" smtClean="0"/>
              <a:t>KeyValue</a:t>
            </a:r>
            <a:r>
              <a:rPr lang="zh-CN" altLang="en-US" dirty="0"/>
              <a:t>中</a:t>
            </a:r>
            <a:r>
              <a:rPr lang="en-US" altLang="zh-CN" dirty="0"/>
              <a:t>Key</a:t>
            </a:r>
            <a:r>
              <a:rPr lang="zh-CN" altLang="en-US" dirty="0"/>
              <a:t>由</a:t>
            </a:r>
            <a:r>
              <a:rPr lang="en-US" altLang="zh-CN" dirty="0" err="1"/>
              <a:t>RowKey</a:t>
            </a:r>
            <a:r>
              <a:rPr lang="zh-CN" altLang="en-US" dirty="0"/>
              <a:t>，</a:t>
            </a:r>
            <a:r>
              <a:rPr lang="en-US" altLang="zh-CN" dirty="0" err="1"/>
              <a:t>ColumnFamily</a:t>
            </a:r>
            <a:r>
              <a:rPr lang="zh-CN" altLang="en-US" dirty="0"/>
              <a:t>，</a:t>
            </a:r>
            <a:r>
              <a:rPr lang="en-US" altLang="zh-CN" dirty="0"/>
              <a:t>Qualifier </a:t>
            </a:r>
            <a:r>
              <a:rPr lang="zh-CN" altLang="en-US" dirty="0"/>
              <a:t>，</a:t>
            </a:r>
            <a:r>
              <a:rPr lang="en-US" altLang="zh-CN" dirty="0" err="1"/>
              <a:t>TimeStamp</a:t>
            </a:r>
            <a:r>
              <a:rPr lang="zh-CN" altLang="en-US" dirty="0"/>
              <a:t>，</a:t>
            </a:r>
            <a:r>
              <a:rPr lang="en-US" altLang="zh-CN" dirty="0" err="1"/>
              <a:t>KeyType</a:t>
            </a:r>
            <a:r>
              <a:rPr lang="zh-CN" altLang="en-US" dirty="0"/>
              <a:t>等</a:t>
            </a:r>
            <a:r>
              <a:rPr lang="en-US" altLang="zh-CN" dirty="0"/>
              <a:t>5</a:t>
            </a:r>
            <a:r>
              <a:rPr lang="zh-CN" altLang="en-US" dirty="0"/>
              <a:t>部分组成，</a:t>
            </a:r>
            <a:r>
              <a:rPr lang="en-US" altLang="zh-CN" dirty="0" err="1"/>
              <a:t>HBase</a:t>
            </a:r>
            <a:r>
              <a:rPr lang="zh-CN" altLang="en-US" dirty="0"/>
              <a:t>设定</a:t>
            </a:r>
            <a:r>
              <a:rPr lang="en-US" altLang="zh-CN" dirty="0"/>
              <a:t>Key</a:t>
            </a:r>
            <a:r>
              <a:rPr lang="zh-CN" altLang="en-US" dirty="0"/>
              <a:t>大小首先比较</a:t>
            </a:r>
            <a:r>
              <a:rPr lang="en-US" altLang="zh-CN" dirty="0" err="1"/>
              <a:t>RowKey</a:t>
            </a:r>
            <a:r>
              <a:rPr lang="zh-CN" altLang="en-US" dirty="0"/>
              <a:t>，</a:t>
            </a:r>
            <a:r>
              <a:rPr lang="en-US" altLang="zh-CN" dirty="0" err="1"/>
              <a:t>RowKey</a:t>
            </a:r>
            <a:r>
              <a:rPr lang="zh-CN" altLang="en-US" dirty="0"/>
              <a:t>越小</a:t>
            </a:r>
            <a:r>
              <a:rPr lang="en-US" altLang="zh-CN" dirty="0"/>
              <a:t>Key</a:t>
            </a:r>
            <a:r>
              <a:rPr lang="zh-CN" altLang="en-US" dirty="0"/>
              <a:t>就越小；</a:t>
            </a:r>
            <a:r>
              <a:rPr lang="en-US" altLang="zh-CN" dirty="0" err="1"/>
              <a:t>RowKey</a:t>
            </a:r>
            <a:r>
              <a:rPr lang="zh-CN" altLang="en-US" dirty="0"/>
              <a:t>如果相同就看</a:t>
            </a:r>
            <a:r>
              <a:rPr lang="en-US" altLang="zh-CN" dirty="0"/>
              <a:t>CF</a:t>
            </a:r>
            <a:r>
              <a:rPr lang="zh-CN" altLang="en-US" dirty="0"/>
              <a:t>，</a:t>
            </a:r>
            <a:r>
              <a:rPr lang="en-US" altLang="zh-CN" dirty="0"/>
              <a:t>CF</a:t>
            </a:r>
            <a:r>
              <a:rPr lang="zh-CN" altLang="en-US" dirty="0"/>
              <a:t>越小</a:t>
            </a:r>
            <a:r>
              <a:rPr lang="en-US" altLang="zh-CN" dirty="0"/>
              <a:t>Key</a:t>
            </a:r>
            <a:r>
              <a:rPr lang="zh-CN" altLang="en-US" dirty="0"/>
              <a:t>越小；</a:t>
            </a:r>
            <a:r>
              <a:rPr lang="en-US" altLang="zh-CN" dirty="0"/>
              <a:t>CF</a:t>
            </a:r>
            <a:r>
              <a:rPr lang="zh-CN" altLang="en-US" dirty="0"/>
              <a:t>如果相同看</a:t>
            </a:r>
            <a:r>
              <a:rPr lang="en-US" altLang="zh-CN" dirty="0"/>
              <a:t>Qualifier</a:t>
            </a:r>
            <a:r>
              <a:rPr lang="zh-CN" altLang="en-US" dirty="0"/>
              <a:t>，</a:t>
            </a:r>
            <a:r>
              <a:rPr lang="en-US" altLang="zh-CN" dirty="0"/>
              <a:t>Qualifier</a:t>
            </a:r>
            <a:r>
              <a:rPr lang="zh-CN" altLang="en-US" dirty="0"/>
              <a:t>越小</a:t>
            </a:r>
            <a:r>
              <a:rPr lang="en-US" altLang="zh-CN" dirty="0"/>
              <a:t>Key</a:t>
            </a:r>
            <a:r>
              <a:rPr lang="zh-CN" altLang="en-US" dirty="0"/>
              <a:t>越小；</a:t>
            </a:r>
            <a:r>
              <a:rPr lang="en-US" altLang="zh-CN" dirty="0"/>
              <a:t>Qualifier</a:t>
            </a:r>
            <a:r>
              <a:rPr lang="zh-CN" altLang="en-US" dirty="0"/>
              <a:t>如果相同再看</a:t>
            </a:r>
            <a:r>
              <a:rPr lang="en-US" altLang="zh-CN" dirty="0"/>
              <a:t>Timestamp</a:t>
            </a:r>
            <a:r>
              <a:rPr lang="zh-CN" altLang="en-US" dirty="0"/>
              <a:t>，</a:t>
            </a:r>
            <a:r>
              <a:rPr lang="en-US" altLang="zh-CN" dirty="0"/>
              <a:t>Timestamp</a:t>
            </a:r>
            <a:r>
              <a:rPr lang="zh-CN" altLang="en-US" dirty="0"/>
              <a:t>越大表示时间越新，对应的</a:t>
            </a:r>
            <a:r>
              <a:rPr lang="en-US" altLang="zh-CN" dirty="0"/>
              <a:t>Key</a:t>
            </a:r>
            <a:r>
              <a:rPr lang="zh-CN" altLang="en-US" dirty="0"/>
              <a:t>越小。如果</a:t>
            </a:r>
            <a:r>
              <a:rPr lang="en-US" altLang="zh-CN" dirty="0"/>
              <a:t>Timestamp</a:t>
            </a:r>
            <a:r>
              <a:rPr lang="zh-CN" altLang="en-US" dirty="0"/>
              <a:t>还相同，就看</a:t>
            </a:r>
            <a:r>
              <a:rPr lang="en-US" altLang="zh-CN" dirty="0" err="1"/>
              <a:t>KeyType</a:t>
            </a:r>
            <a:r>
              <a:rPr lang="zh-CN" altLang="en-US" dirty="0"/>
              <a:t>，</a:t>
            </a:r>
            <a:r>
              <a:rPr lang="en-US" altLang="zh-CN" dirty="0" err="1"/>
              <a:t>KeyType</a:t>
            </a:r>
            <a:r>
              <a:rPr lang="zh-CN" altLang="en-US" dirty="0"/>
              <a:t>按照</a:t>
            </a:r>
            <a:r>
              <a:rPr lang="en-US" altLang="zh-CN" dirty="0" err="1"/>
              <a:t>DeleteFamily</a:t>
            </a:r>
            <a:r>
              <a:rPr lang="en-US" altLang="zh-CN" dirty="0"/>
              <a:t> -&gt; </a:t>
            </a:r>
            <a:r>
              <a:rPr lang="en-US" altLang="zh-CN" dirty="0" err="1"/>
              <a:t>DeleteColumn</a:t>
            </a:r>
            <a:r>
              <a:rPr lang="en-US" altLang="zh-CN" dirty="0"/>
              <a:t> -&gt; Delete -&gt; Put </a:t>
            </a:r>
            <a:r>
              <a:rPr lang="zh-CN" altLang="en-US" dirty="0"/>
              <a:t>顺序依次对应的</a:t>
            </a:r>
            <a:r>
              <a:rPr lang="en-US" altLang="zh-CN" dirty="0"/>
              <a:t>Key</a:t>
            </a:r>
            <a:r>
              <a:rPr lang="zh-CN" altLang="en-US" dirty="0"/>
              <a:t>越来越大。</a:t>
            </a:r>
          </a:p>
        </p:txBody>
      </p:sp>
    </p:spTree>
    <p:extLst>
      <p:ext uri="{BB962C8B-B14F-4D97-AF65-F5344CB8AC3E}">
        <p14:creationId xmlns:p14="http://schemas.microsoft.com/office/powerpoint/2010/main" val="3084055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999656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2039435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87903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着不断对这些文件进行合并，这个合并过程称为</a:t>
            </a:r>
            <a:r>
              <a:rPr lang="en-US" altLang="zh-CN" sz="1400" dirty="0" smtClean="0">
                <a:latin typeface="仿宋"/>
                <a:ea typeface="仿宋"/>
                <a:cs typeface="仿宋"/>
              </a:rPr>
              <a:t>compaction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4209918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1275577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830997"/>
          </a:xfrm>
          <a:prstGeom prst="rect">
            <a:avLst/>
          </a:prstGeom>
        </p:spPr>
        <p:txBody>
          <a:bodyPr wrap="square">
            <a:spAutoFit/>
          </a:bodyPr>
          <a:lstStyle/>
          <a:p>
            <a:pPr>
              <a:lnSpc>
                <a:spcPct val="150000"/>
              </a:lnSpc>
            </a:pPr>
            <a:r>
              <a:rPr lang="zh-CN" altLang="en-US" dirty="0" smtClean="0">
                <a:solidFill>
                  <a:srgbClr val="00B0F0"/>
                </a:solidFill>
              </a:rPr>
              <a:t>单元</a:t>
            </a:r>
            <a:r>
              <a:rPr lang="en-US" altLang="zh-CN" dirty="0">
                <a:solidFill>
                  <a:srgbClr val="00B0F0"/>
                </a:solidFill>
              </a:rPr>
              <a:t>(Cell): </a:t>
            </a:r>
            <a:r>
              <a:rPr lang="zh-CN" altLang="en-US" sz="1600" b="1"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204689"/>
          </a:xfrm>
          <a:prstGeom prst="rect">
            <a:avLst/>
          </a:prstGeom>
        </p:spPr>
        <p:txBody>
          <a:bodyPr wrap="square">
            <a:spAutoFit/>
          </a:bodyPr>
          <a:lstStyle/>
          <a:p>
            <a:pPr>
              <a:lnSpc>
                <a:spcPct val="150000"/>
              </a:lnSpc>
            </a:pPr>
            <a:r>
              <a:rPr lang="zh-CN" altLang="en-US" dirty="0">
                <a:solidFill>
                  <a:srgbClr val="00B0F0"/>
                </a:solidFill>
              </a:rPr>
              <a:t>时间戳</a:t>
            </a:r>
            <a:r>
              <a:rPr lang="en-US" altLang="zh-CN" dirty="0">
                <a:solidFill>
                  <a:srgbClr val="00B0F0"/>
                </a:solidFill>
              </a:rPr>
              <a:t>(Timestamp): </a:t>
            </a:r>
            <a:r>
              <a:rPr lang="zh-CN" altLang="en-US" sz="1600" b="1"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600" b="1" dirty="0" err="1"/>
              <a:t>HBase</a:t>
            </a:r>
            <a:r>
              <a:rPr lang="zh-CN" altLang="en-US" sz="1600" b="1" dirty="0"/>
              <a:t>单独维护，默认情况下</a:t>
            </a:r>
            <a:r>
              <a:rPr lang="en-US" altLang="zh-CN" sz="1600" b="1" dirty="0" err="1"/>
              <a:t>HBase</a:t>
            </a:r>
            <a:r>
              <a:rPr lang="zh-CN" altLang="en-US" sz="1600" b="1" dirty="0"/>
              <a:t>保留</a:t>
            </a:r>
            <a:r>
              <a:rPr lang="en-US" altLang="zh-CN" sz="1600" b="1" dirty="0"/>
              <a:t>3</a:t>
            </a:r>
            <a:r>
              <a:rPr lang="zh-CN" altLang="en-US" sz="1600" b="1"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rgbClr val="00B0F0"/>
                </a:solidFill>
              </a:rPr>
              <a:t>列标识</a:t>
            </a:r>
            <a:r>
              <a:rPr lang="en-US" altLang="zh-CN" dirty="0">
                <a:solidFill>
                  <a:srgbClr val="00B0F0"/>
                </a:solidFill>
              </a:rPr>
              <a:t>(Column Qualifier): </a:t>
            </a:r>
            <a:r>
              <a:rPr lang="zh-CN" altLang="en-US" sz="1600" b="1" dirty="0"/>
              <a:t>列族中的数据通过列标识来进行映射，其实这里大家可以不用拘泥于“列”这个概念，也可以理解为一个键值对</a:t>
            </a:r>
            <a:r>
              <a:rPr lang="en-US" altLang="zh-CN" sz="1600" b="1" dirty="0"/>
              <a:t>,Column Qualifier</a:t>
            </a:r>
            <a:r>
              <a:rPr lang="zh-CN" altLang="en-US" sz="1600" b="1" dirty="0"/>
              <a:t>就是</a:t>
            </a:r>
            <a:r>
              <a:rPr lang="en-US" altLang="zh-CN" sz="1600" b="1" dirty="0"/>
              <a:t>Key</a:t>
            </a:r>
            <a:r>
              <a:rPr lang="zh-CN" altLang="en-US" sz="1600" b="1"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659423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2065322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61416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2540702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44417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311774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3840395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1917325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4263056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821432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114339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162" y="1217063"/>
            <a:ext cx="8796327" cy="5341087"/>
          </a:xfrm>
          <a:prstGeom prst="rect">
            <a:avLst/>
          </a:prstGeom>
        </p:spPr>
      </p:pic>
      <p:sp>
        <p:nvSpPr>
          <p:cNvPr id="2" name="矩形 1"/>
          <p:cNvSpPr/>
          <p:nvPr/>
        </p:nvSpPr>
        <p:spPr>
          <a:xfrm>
            <a:off x="521206" y="1930178"/>
            <a:ext cx="2334535" cy="3970318"/>
          </a:xfrm>
          <a:prstGeom prst="rect">
            <a:avLst/>
          </a:prstGeom>
        </p:spPr>
        <p:txBody>
          <a:bodyPr wrap="square">
            <a:spAutoFit/>
          </a:bodyPr>
          <a:lstStyle/>
          <a:p>
            <a:pPr marL="285750" indent="-285750">
              <a:buFont typeface="Arial" panose="020B0604020202020204" pitchFamily="34" charset="0"/>
              <a:buChar char="•"/>
            </a:pPr>
            <a:r>
              <a:rPr lang="en-US" altLang="zh-CN" b="1" dirty="0" err="1" smtClean="0">
                <a:latin typeface="宋体" panose="02010600030101010101" pitchFamily="2" charset="-122"/>
                <a:ea typeface="宋体" panose="02010600030101010101" pitchFamily="2" charset="-122"/>
              </a:rPr>
              <a:t>Schemaless</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每</a:t>
            </a:r>
            <a:r>
              <a:rPr lang="zh-CN" altLang="en-US" b="1" dirty="0">
                <a:latin typeface="宋体" panose="02010600030101010101" pitchFamily="2" charset="-122"/>
                <a:ea typeface="宋体" panose="02010600030101010101" pitchFamily="2" charset="-122"/>
              </a:rPr>
              <a:t>一行中，列的组成都是灵活的，行与行之间并不需要遵循相同的列定义</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数据是字典排序的</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每个单元格可以存储不同的版本，一般是时间戳</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可以获取指定版本的数据</a:t>
            </a:r>
            <a:endParaRPr lang="en-US" altLang="zh-CN"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5686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p>
        </p:txBody>
      </p:sp>
    </p:spTree>
    <p:extLst>
      <p:ext uri="{BB962C8B-B14F-4D97-AF65-F5344CB8AC3E}">
        <p14:creationId xmlns:p14="http://schemas.microsoft.com/office/powerpoint/2010/main" val="17155388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4080564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p>
        </p:txBody>
      </p:sp>
    </p:spTree>
    <p:extLst>
      <p:ext uri="{BB962C8B-B14F-4D97-AF65-F5344CB8AC3E}">
        <p14:creationId xmlns:p14="http://schemas.microsoft.com/office/powerpoint/2010/main" val="35625064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5078313"/>
          </a:xfrm>
          <a:prstGeom prst="rect">
            <a:avLst/>
          </a:prstGeom>
        </p:spPr>
        <p:txBody>
          <a:bodyPr wrap="square">
            <a:spAutoFit/>
          </a:bodyPr>
          <a:lstStyle/>
          <a:p>
            <a:r>
              <a:rPr lang="en-US" altLang="zh-CN" sz="1600" dirty="0"/>
              <a:t>How Region Splits are </a:t>
            </a:r>
            <a:r>
              <a:rPr lang="en-US" altLang="zh-CN" sz="1600" dirty="0" err="1"/>
              <a:t>implementedAs</a:t>
            </a:r>
            <a:r>
              <a:rPr lang="en-US" altLang="zh-CN" sz="1600" dirty="0"/>
              <a:t> write requests are handled by the region server, they accumulate  in an in-memory storage system called the “</a:t>
            </a:r>
            <a:r>
              <a:rPr lang="en-US" altLang="zh-CN" sz="1600" dirty="0" err="1"/>
              <a:t>memstore</a:t>
            </a:r>
            <a:r>
              <a:rPr lang="en-US" altLang="zh-CN" sz="1600" dirty="0"/>
              <a:t>”. Once the </a:t>
            </a:r>
            <a:r>
              <a:rPr lang="en-US" altLang="zh-CN" sz="1600" dirty="0" err="1"/>
              <a:t>memstore</a:t>
            </a:r>
            <a:r>
              <a:rPr lang="en-US" altLang="zh-CN" sz="1600" dirty="0"/>
              <a:t>  fills, its content are written to disk as additional store files. This  event is called a “</a:t>
            </a:r>
            <a:r>
              <a:rPr lang="en-US" altLang="zh-CN" sz="1600" dirty="0" err="1"/>
              <a:t>memstore</a:t>
            </a:r>
            <a:r>
              <a:rPr lang="en-US" altLang="zh-CN" sz="1600" dirty="0"/>
              <a:t> flush”. As store files accumulate, the  </a:t>
            </a:r>
            <a:r>
              <a:rPr lang="en-US" altLang="zh-CN" sz="1600" dirty="0" err="1"/>
              <a:t>RegionServer</a:t>
            </a:r>
            <a:r>
              <a:rPr lang="en-US" altLang="zh-CN" sz="1600" dirty="0"/>
              <a:t> will “compact” them into combined, larger files. After each  flush or compaction finishes, a region split request is </a:t>
            </a:r>
            <a:r>
              <a:rPr lang="en-US" altLang="zh-CN" sz="1600" dirty="0" err="1"/>
              <a:t>enqueued</a:t>
            </a:r>
            <a:r>
              <a:rPr lang="en-US" altLang="zh-CN" sz="1600" dirty="0"/>
              <a:t> if the  </a:t>
            </a:r>
            <a:r>
              <a:rPr lang="en-US" altLang="zh-CN" sz="1600" dirty="0" err="1"/>
              <a:t>RegionSplitPolicy</a:t>
            </a:r>
            <a:r>
              <a:rPr lang="en-US" altLang="zh-CN" sz="1600" dirty="0"/>
              <a:t> decides that the region should be split into two.  </a:t>
            </a:r>
            <a:endParaRPr lang="en-US" altLang="zh-CN" sz="1600" dirty="0" smtClean="0"/>
          </a:p>
          <a:p>
            <a:endParaRPr lang="en-US" altLang="zh-CN" sz="1600" dirty="0"/>
          </a:p>
          <a:p>
            <a:r>
              <a:rPr lang="en-US" altLang="zh-CN" sz="1600" dirty="0" smtClean="0"/>
              <a:t>Since </a:t>
            </a:r>
            <a:r>
              <a:rPr lang="en-US" altLang="zh-CN" sz="1600" dirty="0"/>
              <a:t>all data files in </a:t>
            </a:r>
            <a:r>
              <a:rPr lang="en-US" altLang="zh-CN" sz="1600" dirty="0" err="1"/>
              <a:t>HBase</a:t>
            </a:r>
            <a:r>
              <a:rPr lang="en-US" altLang="zh-CN" sz="1600" dirty="0"/>
              <a:t> are immutable, when a split happens, the  newly created daughter regions will not rewrite all the data into new  files. Instead, they will create  small </a:t>
            </a:r>
            <a:r>
              <a:rPr lang="en-US" altLang="zh-CN" sz="1600" dirty="0" err="1"/>
              <a:t>sym</a:t>
            </a:r>
            <a:r>
              <a:rPr lang="en-US" altLang="zh-CN" sz="1600" dirty="0"/>
              <a:t>-link like files, named Reference files,  which point to either top or bottom part of the parent store file  according to the split point. The reference file will be used just like a  regular data file, but only half of the records. </a:t>
            </a:r>
            <a:r>
              <a:rPr lang="en-US" altLang="zh-CN" dirty="0">
                <a:solidFill>
                  <a:srgbClr val="FF0000"/>
                </a:solidFill>
              </a:rPr>
              <a:t>The region can only be  split if there are no more references to the immutable data files of  the parent region</a:t>
            </a:r>
            <a:r>
              <a:rPr lang="en-US" altLang="zh-CN" sz="1600" dirty="0"/>
              <a:t>. Those reference files are cleaned gradually by  compactions, so that the region will stop referring to its parents  files, and can be split further</a:t>
            </a:r>
            <a:r>
              <a:rPr lang="en-US" altLang="zh-CN" sz="1600" dirty="0" smtClean="0"/>
              <a:t>.</a:t>
            </a:r>
          </a:p>
          <a:p>
            <a:endParaRPr lang="en-US" altLang="zh-CN" sz="1600" dirty="0"/>
          </a:p>
          <a:p>
            <a:r>
              <a:rPr lang="en-US" altLang="zh-CN" sz="1600" dirty="0" smtClean="0"/>
              <a:t>Although </a:t>
            </a:r>
            <a:r>
              <a:rPr lang="en-US" altLang="zh-CN" sz="1600" dirty="0"/>
              <a:t>splitting the region is a local decision made at the  </a:t>
            </a:r>
            <a:r>
              <a:rPr lang="en-US" altLang="zh-CN" sz="1600" dirty="0" err="1"/>
              <a:t>RegionServer</a:t>
            </a:r>
            <a:r>
              <a:rPr lang="en-US" altLang="zh-CN" sz="1600" dirty="0"/>
              <a:t>, the split process itself must coordinate with many actors.  The </a:t>
            </a:r>
            <a:r>
              <a:rPr lang="en-US" altLang="zh-CN" sz="1600" dirty="0" err="1"/>
              <a:t>RegionServer</a:t>
            </a:r>
            <a:r>
              <a:rPr lang="en-US" altLang="zh-CN" sz="16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600" dirty="0" err="1"/>
              <a:t>RegionServer</a:t>
            </a:r>
            <a:r>
              <a:rPr lang="en-US" altLang="zh-CN" sz="1600" dirty="0"/>
              <a:t> keeps an in-memory journal about the execution state.  The steps taken by the </a:t>
            </a:r>
            <a:r>
              <a:rPr lang="en-US" altLang="zh-CN" sz="1600" dirty="0" err="1"/>
              <a:t>RegionServer</a:t>
            </a:r>
            <a:r>
              <a:rPr lang="en-US" altLang="zh-CN" sz="1600" dirty="0"/>
              <a:t> to execute the split are illustrated  by Figure 1. Each step is labeled with its step number. Actions from  </a:t>
            </a:r>
            <a:r>
              <a:rPr lang="en-US" altLang="zh-CN" sz="1600" dirty="0" err="1"/>
              <a:t>RegionServers</a:t>
            </a:r>
            <a:r>
              <a:rPr lang="en-US" altLang="zh-CN" sz="1600" dirty="0"/>
              <a:t> or Master are shown in red, while actions from the clients  are show in green.</a:t>
            </a:r>
            <a:endParaRPr lang="zh-CN" altLang="en-US" sz="1600" dirty="0"/>
          </a:p>
        </p:txBody>
      </p:sp>
    </p:spTree>
    <p:extLst>
      <p:ext uri="{BB962C8B-B14F-4D97-AF65-F5344CB8AC3E}">
        <p14:creationId xmlns:p14="http://schemas.microsoft.com/office/powerpoint/2010/main" val="35402845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分裂触发</a:t>
            </a:r>
            <a:r>
              <a:rPr lang="zh-CN" altLang="en-US" dirty="0"/>
              <a:t>策略</a:t>
            </a:r>
          </a:p>
        </p:txBody>
      </p:sp>
      <p:sp>
        <p:nvSpPr>
          <p:cNvPr id="5" name="矩形 4"/>
          <p:cNvSpPr/>
          <p:nvPr/>
        </p:nvSpPr>
        <p:spPr>
          <a:xfrm>
            <a:off x="521207" y="1252025"/>
            <a:ext cx="10722216" cy="5324535"/>
          </a:xfrm>
          <a:prstGeom prst="rect">
            <a:avLst/>
          </a:prstGeom>
        </p:spPr>
        <p:txBody>
          <a:bodyPr wrap="square">
            <a:spAutoFit/>
          </a:bodyPr>
          <a:lstStyle/>
          <a:p>
            <a:pPr marL="285750" indent="-285750">
              <a:buFont typeface="Wingdings" panose="05000000000000000000" pitchFamily="2" charset="2"/>
              <a:buChar char="u"/>
            </a:pPr>
            <a:r>
              <a:rPr lang="en-US" altLang="zh-CN" b="1" dirty="0" err="1" smtClean="0">
                <a:solidFill>
                  <a:srgbClr val="FF0000"/>
                </a:solidFill>
              </a:rPr>
              <a:t>ConstantSizeRegionSplitPolicy</a:t>
            </a:r>
            <a:r>
              <a:rPr lang="zh-CN" altLang="en-US" sz="1600" dirty="0"/>
              <a:t>：</a:t>
            </a:r>
            <a:r>
              <a:rPr lang="en-US" altLang="zh-CN" sz="1600" dirty="0"/>
              <a:t>0.94</a:t>
            </a:r>
            <a:r>
              <a:rPr lang="zh-CN" altLang="en-US" sz="1600" dirty="0"/>
              <a:t>版本前默认切分策略</a:t>
            </a:r>
            <a:r>
              <a:rPr lang="zh-CN" altLang="en-US" sz="1600" dirty="0" smtClean="0"/>
              <a:t>。不是当</a:t>
            </a:r>
            <a:r>
              <a:rPr lang="en-US" altLang="zh-CN" sz="1600" dirty="0"/>
              <a:t>region</a:t>
            </a:r>
            <a:r>
              <a:rPr lang="zh-CN" altLang="en-US" sz="1600" dirty="0"/>
              <a:t>大小大于某个阈值（</a:t>
            </a:r>
            <a:r>
              <a:rPr lang="en-US" altLang="zh-CN" sz="1600" dirty="0" err="1"/>
              <a:t>hbase.hregion.max.filesize</a:t>
            </a:r>
            <a:r>
              <a:rPr lang="zh-CN" altLang="en-US" sz="1600" dirty="0"/>
              <a:t>）之后就会触发切分</a:t>
            </a:r>
            <a:r>
              <a:rPr lang="zh-CN" altLang="en-US" sz="1600" dirty="0" smtClean="0"/>
              <a:t>，而是</a:t>
            </a:r>
            <a:r>
              <a:rPr lang="zh-CN" altLang="en-US" sz="1600" dirty="0"/>
              <a:t>对于某个</a:t>
            </a:r>
            <a:r>
              <a:rPr lang="en-US" altLang="zh-CN" sz="1600" dirty="0"/>
              <a:t>store</a:t>
            </a:r>
            <a:r>
              <a:rPr lang="zh-CN" altLang="en-US" sz="1600" dirty="0"/>
              <a:t>来说的，即一个</a:t>
            </a:r>
            <a:r>
              <a:rPr lang="en-US" altLang="zh-CN" sz="1600" dirty="0"/>
              <a:t>region</a:t>
            </a:r>
            <a:r>
              <a:rPr lang="zh-CN" altLang="en-US" sz="1600" dirty="0"/>
              <a:t>中最大</a:t>
            </a:r>
            <a:r>
              <a:rPr lang="en-US" altLang="zh-CN" sz="1600" dirty="0"/>
              <a:t>store</a:t>
            </a:r>
            <a:r>
              <a:rPr lang="zh-CN" altLang="en-US" sz="1600" dirty="0"/>
              <a:t>的大小大于设置阈值之后才会触发切分</a:t>
            </a:r>
            <a:r>
              <a:rPr lang="zh-CN" altLang="en-US" sz="1600" dirty="0" smtClean="0"/>
              <a:t>。</a:t>
            </a:r>
            <a:r>
              <a:rPr lang="en-US" altLang="zh-CN" sz="1600" dirty="0" smtClean="0"/>
              <a:t>store</a:t>
            </a:r>
            <a:r>
              <a:rPr lang="zh-CN" altLang="en-US" sz="1600" dirty="0"/>
              <a:t>大小是压缩后的文件总</a:t>
            </a:r>
            <a:r>
              <a:rPr lang="zh-CN" altLang="en-US" sz="1600" dirty="0" smtClean="0"/>
              <a:t>大小。但是在</a:t>
            </a:r>
            <a:r>
              <a:rPr lang="zh-CN" altLang="en-US" sz="1600" dirty="0"/>
              <a:t>生产线上这种切分策略却有相当大的弊端：切分策略对于大表和小表没有明显的区分。阈值（</a:t>
            </a:r>
            <a:r>
              <a:rPr lang="en-US" altLang="zh-CN" sz="1600" dirty="0" err="1"/>
              <a:t>hbase.hregion.max.filesize</a:t>
            </a:r>
            <a:r>
              <a:rPr lang="zh-CN" altLang="en-US" sz="1600" dirty="0"/>
              <a:t>）设置较大对大表比较友好，但是小表就有可能不会触发分裂，极端情况下可能就</a:t>
            </a:r>
            <a:r>
              <a:rPr lang="en-US" altLang="zh-CN" sz="1600" dirty="0"/>
              <a:t>1</a:t>
            </a:r>
            <a:r>
              <a:rPr lang="zh-CN" altLang="en-US" sz="1600" dirty="0"/>
              <a:t>个，这对业务来说并不是什么好事。如果设置较小则对小表友好，但一个大表就会在整个集群产生大量的</a:t>
            </a:r>
            <a:r>
              <a:rPr lang="en-US" altLang="zh-CN" sz="1600" dirty="0"/>
              <a:t>region</a:t>
            </a:r>
            <a:r>
              <a:rPr lang="zh-CN" altLang="en-US" sz="1600" dirty="0"/>
              <a:t>，这对于集群的管理、资源使用、</a:t>
            </a:r>
            <a:r>
              <a:rPr lang="en-US" altLang="zh-CN" sz="1600" dirty="0"/>
              <a:t>failover</a:t>
            </a:r>
            <a:r>
              <a:rPr lang="zh-CN" altLang="en-US" sz="1600" dirty="0"/>
              <a:t>来说都不是一件好事</a:t>
            </a:r>
            <a:r>
              <a:rPr lang="zh-CN" altLang="en-US" sz="1600" dirty="0" smtClean="0"/>
              <a:t>。</a:t>
            </a:r>
            <a:endParaRPr lang="en-US" altLang="zh-CN" sz="1600" dirty="0"/>
          </a:p>
          <a:p>
            <a:pPr marL="285750" indent="-285750">
              <a:buFont typeface="Wingdings" panose="05000000000000000000" pitchFamily="2" charset="2"/>
              <a:buChar char="u"/>
            </a:pPr>
            <a:r>
              <a:rPr lang="en-US" altLang="zh-CN" dirty="0" err="1" smtClean="0">
                <a:solidFill>
                  <a:srgbClr val="FF0000"/>
                </a:solidFill>
              </a:rPr>
              <a:t>IncreasingToUpperBoundRegionSplitPolicy</a:t>
            </a:r>
            <a:r>
              <a:rPr lang="en-US" altLang="zh-CN" sz="1600" dirty="0"/>
              <a:t>: 0.94</a:t>
            </a:r>
            <a:r>
              <a:rPr lang="zh-CN" altLang="en-US" sz="1600" dirty="0"/>
              <a:t>版本</a:t>
            </a:r>
            <a:r>
              <a:rPr lang="en-US" altLang="zh-CN" sz="1600" dirty="0"/>
              <a:t>~2.0</a:t>
            </a:r>
            <a:r>
              <a:rPr lang="zh-CN" altLang="en-US" sz="1600" dirty="0"/>
              <a:t>版本默认切分策略</a:t>
            </a:r>
            <a:r>
              <a:rPr lang="zh-CN" altLang="en-US" sz="1600" dirty="0" smtClean="0"/>
              <a:t>。总体</a:t>
            </a:r>
            <a:r>
              <a:rPr lang="zh-CN" altLang="en-US" sz="1600" dirty="0"/>
              <a:t>来看和</a:t>
            </a:r>
            <a:r>
              <a:rPr lang="en-US" altLang="zh-CN" sz="1600" dirty="0" err="1"/>
              <a:t>ConstantSizeRegionSplitPolicy</a:t>
            </a:r>
            <a:r>
              <a:rPr lang="zh-CN" altLang="en-US" sz="1600" dirty="0"/>
              <a:t>思路相同，一个</a:t>
            </a:r>
            <a:r>
              <a:rPr lang="en-US" altLang="zh-CN" sz="1600" dirty="0"/>
              <a:t>region</a:t>
            </a:r>
            <a:r>
              <a:rPr lang="zh-CN" altLang="en-US" sz="1600" dirty="0"/>
              <a:t>中最大</a:t>
            </a:r>
            <a:r>
              <a:rPr lang="en-US" altLang="zh-CN" sz="1600" dirty="0"/>
              <a:t>store</a:t>
            </a:r>
            <a:r>
              <a:rPr lang="zh-CN" altLang="en-US" sz="1600" dirty="0"/>
              <a:t>大小大于设置阈值就会触发切分。但是这个阈值并不像</a:t>
            </a:r>
            <a:r>
              <a:rPr lang="en-US" altLang="zh-CN" sz="1600" dirty="0" err="1"/>
              <a:t>ConstantSizeRegionSplitPolicy</a:t>
            </a:r>
            <a:r>
              <a:rPr lang="zh-CN" altLang="en-US" sz="1600" dirty="0"/>
              <a:t>是一个固定的值，而是会在一定条件下不断调整，调整规则和</a:t>
            </a:r>
            <a:r>
              <a:rPr lang="en-US" altLang="zh-CN" sz="1600" dirty="0"/>
              <a:t>region</a:t>
            </a:r>
            <a:r>
              <a:rPr lang="zh-CN" altLang="en-US" sz="1600" dirty="0"/>
              <a:t>所属表在当前</a:t>
            </a:r>
            <a:r>
              <a:rPr lang="en-US" altLang="zh-CN" sz="1600" dirty="0" err="1"/>
              <a:t>regionserver</a:t>
            </a:r>
            <a:r>
              <a:rPr lang="zh-CN" altLang="en-US" sz="1600" dirty="0"/>
              <a:t>上的</a:t>
            </a:r>
            <a:r>
              <a:rPr lang="en-US" altLang="zh-CN" sz="1600" dirty="0"/>
              <a:t>region</a:t>
            </a:r>
            <a:r>
              <a:rPr lang="zh-CN" altLang="en-US" sz="1600" dirty="0"/>
              <a:t>个数有关系 ：</a:t>
            </a:r>
            <a:r>
              <a:rPr lang="en-US" altLang="zh-CN" sz="1600" dirty="0"/>
              <a:t>(#regions) * (#regions) * (#regions) * flush size * 2</a:t>
            </a:r>
            <a:r>
              <a:rPr lang="zh-CN" altLang="en-US" sz="1600" dirty="0"/>
              <a:t>，当然阈值并不会无限增大，最大值为用户设置的</a:t>
            </a:r>
            <a:r>
              <a:rPr lang="en-US" altLang="zh-CN" sz="1600" dirty="0" err="1"/>
              <a:t>MaxRegionFileSize</a:t>
            </a:r>
            <a:r>
              <a:rPr lang="zh-CN" altLang="en-US" sz="1600" dirty="0"/>
              <a:t>。这种切分策略很好的弥补了</a:t>
            </a:r>
            <a:r>
              <a:rPr lang="en-US" altLang="zh-CN" sz="1600" dirty="0" err="1"/>
              <a:t>ConstantSizeRegionSplitPolicy</a:t>
            </a:r>
            <a:r>
              <a:rPr lang="zh-CN" altLang="en-US" sz="1600" dirty="0"/>
              <a:t>的短板，能够自适应大表和小表。而且在大集群条件下对于很多大表来说表现很优秀，但并不完美，这种策略下很多小表会在大集群中产生大量小</a:t>
            </a:r>
            <a:r>
              <a:rPr lang="en-US" altLang="zh-CN" sz="1600" dirty="0"/>
              <a:t>region</a:t>
            </a:r>
            <a:r>
              <a:rPr lang="zh-CN" altLang="en-US" sz="1600" dirty="0"/>
              <a:t>，分散在整个集群中。而且在发生</a:t>
            </a:r>
            <a:r>
              <a:rPr lang="en-US" altLang="zh-CN" sz="1600" dirty="0"/>
              <a:t>region</a:t>
            </a:r>
            <a:r>
              <a:rPr lang="zh-CN" altLang="en-US" sz="1600" dirty="0"/>
              <a:t>迁移时也可能会触发</a:t>
            </a:r>
            <a:r>
              <a:rPr lang="en-US" altLang="zh-CN" sz="1600" dirty="0"/>
              <a:t>region</a:t>
            </a:r>
            <a:r>
              <a:rPr lang="zh-CN" altLang="en-US" sz="1600" dirty="0"/>
              <a:t>分裂</a:t>
            </a:r>
            <a:r>
              <a:rPr lang="zh-CN" altLang="en-US" sz="1600" dirty="0" smtClean="0"/>
              <a:t>。</a:t>
            </a:r>
            <a:endParaRPr lang="en-US" altLang="zh-CN" sz="1600" dirty="0" smtClean="0"/>
          </a:p>
          <a:p>
            <a:pPr marL="285750" indent="-285750">
              <a:buFont typeface="Wingdings" panose="05000000000000000000" pitchFamily="2" charset="2"/>
              <a:buChar char="u"/>
            </a:pPr>
            <a:r>
              <a:rPr lang="en-US" altLang="zh-CN" dirty="0" err="1" smtClean="0">
                <a:solidFill>
                  <a:srgbClr val="FF0000"/>
                </a:solidFill>
              </a:rPr>
              <a:t>SteppingSplitPolicy</a:t>
            </a:r>
            <a:r>
              <a:rPr lang="en-US" altLang="zh-CN" sz="1600" dirty="0"/>
              <a:t>: 2.0</a:t>
            </a:r>
            <a:r>
              <a:rPr lang="zh-CN" altLang="en-US" sz="1600" dirty="0"/>
              <a:t>版本默认切分策略。这种切分策略的切分阈值又发生了</a:t>
            </a:r>
            <a:r>
              <a:rPr lang="zh-CN" altLang="en-US" sz="1600" dirty="0" smtClean="0"/>
              <a:t>变化，</a:t>
            </a:r>
            <a:r>
              <a:rPr lang="zh-CN" altLang="en-US" sz="1600" dirty="0"/>
              <a:t>依然和待分裂</a:t>
            </a:r>
            <a:r>
              <a:rPr lang="en-US" altLang="zh-CN" sz="1600" dirty="0"/>
              <a:t>region</a:t>
            </a:r>
            <a:r>
              <a:rPr lang="zh-CN" altLang="en-US" sz="1600" dirty="0"/>
              <a:t>所属表在当前</a:t>
            </a:r>
            <a:r>
              <a:rPr lang="en-US" altLang="zh-CN" sz="1600" dirty="0" err="1"/>
              <a:t>regionserver</a:t>
            </a:r>
            <a:r>
              <a:rPr lang="zh-CN" altLang="en-US" sz="1600" dirty="0"/>
              <a:t>上的</a:t>
            </a:r>
            <a:r>
              <a:rPr lang="en-US" altLang="zh-CN" sz="1600" dirty="0"/>
              <a:t>region</a:t>
            </a:r>
            <a:r>
              <a:rPr lang="zh-CN" altLang="en-US" sz="1600" dirty="0"/>
              <a:t>个数有关系，如果</a:t>
            </a:r>
            <a:r>
              <a:rPr lang="en-US" altLang="zh-CN" sz="1600" dirty="0"/>
              <a:t>region</a:t>
            </a:r>
            <a:r>
              <a:rPr lang="zh-CN" altLang="en-US" sz="1600" dirty="0"/>
              <a:t>个数等于</a:t>
            </a:r>
            <a:r>
              <a:rPr lang="en-US" altLang="zh-CN" sz="1600" dirty="0"/>
              <a:t>1</a:t>
            </a:r>
            <a:r>
              <a:rPr lang="zh-CN" altLang="en-US" sz="1600" dirty="0"/>
              <a:t>，切分阈值为</a:t>
            </a:r>
            <a:r>
              <a:rPr lang="en-US" altLang="zh-CN" sz="1600" dirty="0"/>
              <a:t>flush size * 2</a:t>
            </a:r>
            <a:r>
              <a:rPr lang="zh-CN" altLang="en-US" sz="1600" dirty="0"/>
              <a:t>，否则为</a:t>
            </a:r>
            <a:r>
              <a:rPr lang="en-US" altLang="zh-CN" sz="1600" dirty="0" err="1"/>
              <a:t>MaxRegionFileSize</a:t>
            </a:r>
            <a:r>
              <a:rPr lang="zh-CN" altLang="en-US" sz="1600" dirty="0"/>
              <a:t>。这种切分策略对于大集群中的大表、小表会比</a:t>
            </a:r>
            <a:r>
              <a:rPr lang="en-US" altLang="zh-CN" sz="1600" dirty="0" err="1"/>
              <a:t>IncreasingToUpperBoundRegionSplitPolicy</a:t>
            </a:r>
            <a:r>
              <a:rPr lang="zh-CN" altLang="en-US" sz="1600" dirty="0"/>
              <a:t>更加友好，小表不会再产生大量的小</a:t>
            </a:r>
            <a:r>
              <a:rPr lang="en-US" altLang="zh-CN" sz="1600" dirty="0"/>
              <a:t>region</a:t>
            </a:r>
            <a:r>
              <a:rPr lang="zh-CN" altLang="en-US" sz="1600" dirty="0"/>
              <a:t>，而是适可而止</a:t>
            </a:r>
            <a:r>
              <a:rPr lang="zh-CN" altLang="en-US" sz="1600" dirty="0" smtClean="0"/>
              <a:t>。</a:t>
            </a:r>
            <a:endParaRPr lang="en-US" altLang="zh-CN" sz="1600" dirty="0" smtClean="0"/>
          </a:p>
          <a:p>
            <a:pPr marL="285750" indent="-285750">
              <a:buFont typeface="Wingdings" panose="05000000000000000000" pitchFamily="2" charset="2"/>
              <a:buChar char="u"/>
            </a:pPr>
            <a:r>
              <a:rPr lang="zh-CN" altLang="en-US" sz="1600" dirty="0" smtClean="0">
                <a:solidFill>
                  <a:srgbClr val="FF0000"/>
                </a:solidFill>
              </a:rPr>
              <a:t>其他</a:t>
            </a:r>
            <a:r>
              <a:rPr lang="zh-CN" altLang="en-US" sz="1600" dirty="0">
                <a:solidFill>
                  <a:srgbClr val="FF0000"/>
                </a:solidFill>
              </a:rPr>
              <a:t>分裂策略</a:t>
            </a:r>
            <a:r>
              <a:rPr lang="zh-CN" altLang="en-US" sz="1600" dirty="0"/>
              <a:t>，比如使用</a:t>
            </a:r>
            <a:r>
              <a:rPr lang="en-US" altLang="zh-CN" sz="1600" dirty="0" err="1"/>
              <a:t>DisableSplitPolicy</a:t>
            </a:r>
            <a:r>
              <a:rPr lang="en-US" altLang="zh-CN" sz="1600" dirty="0"/>
              <a:t>:</a:t>
            </a:r>
            <a:r>
              <a:rPr lang="zh-CN" altLang="en-US" sz="1600" dirty="0"/>
              <a:t>可以禁止</a:t>
            </a:r>
            <a:r>
              <a:rPr lang="en-US" altLang="zh-CN" sz="1600" dirty="0"/>
              <a:t>region</a:t>
            </a:r>
            <a:r>
              <a:rPr lang="zh-CN" altLang="en-US" sz="1600" dirty="0"/>
              <a:t>发生分裂；而</a:t>
            </a:r>
            <a:r>
              <a:rPr lang="en-US" altLang="zh-CN" sz="1600" dirty="0" err="1"/>
              <a:t>KeyPrefixRegionSplitPolicy</a:t>
            </a:r>
            <a:r>
              <a:rPr lang="zh-CN" altLang="en-US" sz="1600" dirty="0"/>
              <a:t>，</a:t>
            </a:r>
            <a:r>
              <a:rPr lang="en-US" altLang="zh-CN" sz="1600" dirty="0" err="1"/>
              <a:t>DelimitedKeyPrefixRegionSplitPolicy</a:t>
            </a:r>
            <a:r>
              <a:rPr lang="zh-CN" altLang="en-US" sz="1600" dirty="0"/>
              <a:t>对于切分策略依然依据默认切分策略，但对于切分点有自己的看法，比如</a:t>
            </a:r>
            <a:r>
              <a:rPr lang="en-US" altLang="zh-CN" sz="1600" dirty="0" err="1"/>
              <a:t>KeyPrefixRegionSplitPolicy</a:t>
            </a:r>
            <a:r>
              <a:rPr lang="zh-CN" altLang="en-US" sz="1600" dirty="0"/>
              <a:t>要求必须让相同的</a:t>
            </a:r>
            <a:r>
              <a:rPr lang="en-US" altLang="zh-CN" sz="1600" dirty="0" err="1"/>
              <a:t>PrefixKey</a:t>
            </a:r>
            <a:r>
              <a:rPr lang="zh-CN" altLang="en-US" sz="1600" dirty="0"/>
              <a:t>待在一个</a:t>
            </a:r>
            <a:r>
              <a:rPr lang="en-US" altLang="zh-CN" sz="1600" dirty="0"/>
              <a:t>region</a:t>
            </a:r>
            <a:r>
              <a:rPr lang="zh-CN" altLang="en-US" sz="1600" dirty="0"/>
              <a:t>中</a:t>
            </a:r>
            <a:r>
              <a:rPr lang="zh-CN" altLang="en-US" sz="1600" dirty="0" smtClean="0"/>
              <a:t>。</a:t>
            </a:r>
            <a:endParaRPr lang="en-US" altLang="zh-CN" sz="1600" dirty="0" smtClean="0"/>
          </a:p>
          <a:p>
            <a:pPr marL="285750" indent="-285750">
              <a:buFont typeface="Wingdings" panose="05000000000000000000" pitchFamily="2" charset="2"/>
              <a:buChar char="u"/>
            </a:pPr>
            <a:r>
              <a:rPr lang="zh-CN" altLang="en-US" sz="1600" dirty="0" smtClean="0"/>
              <a:t>在</a:t>
            </a:r>
            <a:r>
              <a:rPr lang="zh-CN" altLang="en-US" sz="1600" dirty="0"/>
              <a:t>用法上，一般情况下使用默认切分策略即可，也</a:t>
            </a:r>
            <a:r>
              <a:rPr lang="zh-CN" altLang="en-US" sz="1600" dirty="0">
                <a:solidFill>
                  <a:srgbClr val="FF0000"/>
                </a:solidFill>
              </a:rPr>
              <a:t>可以在</a:t>
            </a:r>
            <a:r>
              <a:rPr lang="en-US" altLang="zh-CN" sz="1600" dirty="0" err="1">
                <a:solidFill>
                  <a:srgbClr val="FF0000"/>
                </a:solidFill>
              </a:rPr>
              <a:t>cf</a:t>
            </a:r>
            <a:r>
              <a:rPr lang="zh-CN" altLang="en-US" sz="1600" dirty="0">
                <a:solidFill>
                  <a:srgbClr val="FF0000"/>
                </a:solidFill>
              </a:rPr>
              <a:t>级别设置</a:t>
            </a:r>
            <a:r>
              <a:rPr lang="en-US" altLang="zh-CN" sz="1600" dirty="0">
                <a:solidFill>
                  <a:srgbClr val="FF0000"/>
                </a:solidFill>
              </a:rPr>
              <a:t>region</a:t>
            </a:r>
            <a:r>
              <a:rPr lang="zh-CN" altLang="en-US" sz="1600" dirty="0">
                <a:solidFill>
                  <a:srgbClr val="FF0000"/>
                </a:solidFill>
              </a:rPr>
              <a:t>切分</a:t>
            </a:r>
            <a:r>
              <a:rPr lang="zh-CN" altLang="en-US" sz="1600" dirty="0" smtClean="0">
                <a:solidFill>
                  <a:srgbClr val="FF0000"/>
                </a:solidFill>
              </a:rPr>
              <a:t>策略</a:t>
            </a:r>
            <a:endParaRPr lang="zh-CN" altLang="en-US" sz="1600" dirty="0">
              <a:solidFill>
                <a:srgbClr val="FF0000"/>
              </a:solidFill>
            </a:endParaRPr>
          </a:p>
        </p:txBody>
      </p:sp>
    </p:spTree>
    <p:extLst>
      <p:ext uri="{BB962C8B-B14F-4D97-AF65-F5344CB8AC3E}">
        <p14:creationId xmlns:p14="http://schemas.microsoft.com/office/powerpoint/2010/main" val="39070066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6782296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0811193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a:t>split</a:t>
            </a:r>
            <a:endParaRPr lang="zh-CN" altLang="en-US" dirty="0"/>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818025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1902232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36934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975987"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dirty="0" smtClean="0">
                <a:latin typeface="宋体" panose="02010600030101010101" pitchFamily="2" charset="-122"/>
                <a:ea typeface="宋体" panose="02010600030101010101" pitchFamily="2" charset="-122"/>
              </a:rPr>
              <a:t>可以</a:t>
            </a:r>
            <a:r>
              <a:rPr lang="zh-CN" altLang="en-US" dirty="0" smtClean="0">
                <a:latin typeface="宋体" panose="02010600030101010101" pitchFamily="2" charset="-122"/>
                <a:ea typeface="宋体" panose="02010600030101010101" pitchFamily="2" charset="-122"/>
              </a:rPr>
              <a:t>将</a:t>
            </a:r>
            <a:r>
              <a:rPr lang="zh-TW" altLang="en-US" dirty="0" smtClean="0">
                <a:latin typeface="宋体" panose="02010600030101010101" pitchFamily="2" charset="-122"/>
                <a:ea typeface="宋体" panose="02010600030101010101" pitchFamily="2" charset="-122"/>
              </a:rPr>
              <a:t> </a:t>
            </a:r>
            <a:r>
              <a:rPr lang="en-US" altLang="zh-TW" dirty="0" err="1">
                <a:latin typeface="宋体" panose="02010600030101010101" pitchFamily="2" charset="-122"/>
                <a:ea typeface="宋体" panose="02010600030101010101" pitchFamily="2" charset="-122"/>
              </a:rPr>
              <a:t>HBase</a:t>
            </a:r>
            <a:r>
              <a:rPr lang="en-US" altLang="zh-TW" dirty="0">
                <a:latin typeface="宋体" panose="02010600030101010101" pitchFamily="2" charset="-122"/>
                <a:ea typeface="宋体" panose="02010600030101010101" pitchFamily="2" charset="-122"/>
              </a:rPr>
              <a:t> </a:t>
            </a:r>
            <a:r>
              <a:rPr lang="zh-TW" altLang="en-US" dirty="0" smtClean="0">
                <a:latin typeface="宋体" panose="02010600030101010101" pitchFamily="2" charset="-122"/>
                <a:ea typeface="宋体" panose="02010600030101010101" pitchFamily="2" charset="-122"/>
              </a:rPr>
              <a:t>的</a:t>
            </a:r>
            <a:r>
              <a:rPr lang="zh-CN" altLang="en-US" dirty="0" smtClean="0">
                <a:latin typeface="宋体" panose="02010600030101010101" pitchFamily="2" charset="-122"/>
                <a:ea typeface="宋体" panose="02010600030101010101" pitchFamily="2" charset="-122"/>
              </a:rPr>
              <a:t>数据</a:t>
            </a:r>
            <a:r>
              <a:rPr lang="zh-TW" altLang="en-US" dirty="0" smtClean="0">
                <a:latin typeface="宋体" panose="02010600030101010101" pitchFamily="2" charset="-122"/>
                <a:ea typeface="宋体" panose="02010600030101010101" pitchFamily="2" charset="-122"/>
              </a:rPr>
              <a:t>模型</a:t>
            </a:r>
            <a:r>
              <a:rPr lang="zh-CN" altLang="en-US" dirty="0" smtClean="0">
                <a:latin typeface="宋体" panose="02010600030101010101" pitchFamily="2" charset="-122"/>
                <a:ea typeface="宋体" panose="02010600030101010101" pitchFamily="2" charset="-122"/>
              </a:rPr>
              <a:t>视为</a:t>
            </a:r>
            <a:r>
              <a:rPr lang="zh-CN" altLang="en-US" dirty="0" smtClean="0">
                <a:solidFill>
                  <a:srgbClr val="FF0000"/>
                </a:solidFill>
                <a:latin typeface="宋体" panose="02010600030101010101" pitchFamily="2" charset="-122"/>
                <a:ea typeface="宋体" panose="02010600030101010101" pitchFamily="2" charset="-122"/>
              </a:rPr>
              <a:t>分布式</a:t>
            </a:r>
            <a:r>
              <a:rPr lang="en-US" altLang="zh-CN" dirty="0" smtClean="0">
                <a:solidFill>
                  <a:srgbClr val="FF0000"/>
                </a:solidFill>
                <a:latin typeface="宋体" panose="02010600030101010101" pitchFamily="2" charset="-122"/>
                <a:ea typeface="宋体" panose="02010600030101010101" pitchFamily="2" charset="-122"/>
              </a:rPr>
              <a:t>Hash </a:t>
            </a:r>
            <a:r>
              <a:rPr lang="en-US" altLang="zh-CN" dirty="0">
                <a:solidFill>
                  <a:srgbClr val="FF0000"/>
                </a:solidFill>
                <a:latin typeface="宋体" panose="02010600030101010101" pitchFamily="2" charset="-122"/>
                <a:ea typeface="宋体" panose="02010600030101010101" pitchFamily="2" charset="-122"/>
              </a:rPr>
              <a:t>Map</a:t>
            </a:r>
          </a:p>
          <a:p>
            <a:pPr>
              <a:lnSpc>
                <a:spcPct val="150000"/>
              </a:lnSpc>
            </a:pPr>
            <a:endParaRPr lang="zh-CN" altLang="en-US" dirty="0"/>
          </a:p>
        </p:txBody>
      </p:sp>
    </p:spTree>
    <p:extLst>
      <p:ext uri="{BB962C8B-B14F-4D97-AF65-F5344CB8AC3E}">
        <p14:creationId xmlns:p14="http://schemas.microsoft.com/office/powerpoint/2010/main" val="2474573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1333012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393389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r>
              <a:rPr lang="en-US" altLang="zh-CN" dirty="0" smtClean="0">
                <a:cs typeface="Segoe UI Light" panose="020B0502040204020203" pitchFamily="34" charset="0"/>
              </a:rPr>
              <a:t>-</a:t>
            </a:r>
            <a:r>
              <a:rPr lang="en-US" altLang="zh-CN" dirty="0" err="1" smtClean="0">
                <a:cs typeface="Segoe UI Light" panose="020B0502040204020203" pitchFamily="34" charset="0"/>
              </a:rPr>
              <a:t>RegionServer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3" y="1516752"/>
            <a:ext cx="3133894" cy="4790886"/>
          </a:xfrm>
        </p:spPr>
        <p:txBody>
          <a:bodyPr vert="horz" lIns="91440" tIns="45720" rIns="91440" bIns="45720" rtlCol="0">
            <a:normAutofit/>
          </a:bodyPr>
          <a:lstStyle/>
          <a:p>
            <a:pPr marL="171450" indent="-171450" rtl="0">
              <a:lnSpc>
                <a:spcPts val="1800"/>
              </a:lnSpc>
              <a:spcBef>
                <a:spcPts val="1000"/>
              </a:spcBef>
              <a:spcAft>
                <a:spcPts val="600"/>
              </a:spcAft>
              <a:buFont typeface="Wingdings" panose="05000000000000000000" pitchFamily="2" charset="2"/>
              <a:buChar char="l"/>
            </a:pPr>
            <a:r>
              <a:rPr lang="zh-CN" altLang="en-US" sz="1800" dirty="0" smtClean="0">
                <a:solidFill>
                  <a:prstClr val="black">
                    <a:lumMod val="75000"/>
                    <a:lumOff val="25000"/>
                  </a:prstClr>
                </a:solidFill>
                <a:cs typeface="Segoe UI" panose="020B0502040204020203" pitchFamily="34" charset="0"/>
              </a:rPr>
              <a:t>数据分片是通过</a:t>
            </a:r>
            <a:r>
              <a:rPr lang="en-US" altLang="zh-CN" sz="1800" dirty="0" smtClean="0">
                <a:solidFill>
                  <a:prstClr val="black">
                    <a:lumMod val="75000"/>
                    <a:lumOff val="25000"/>
                  </a:prstClr>
                </a:solidFill>
                <a:cs typeface="Segoe UI" panose="020B0502040204020203" pitchFamily="34" charset="0"/>
              </a:rPr>
              <a:t>Region</a:t>
            </a:r>
            <a:r>
              <a:rPr lang="zh-CN" altLang="en-US" sz="1800" dirty="0" smtClean="0">
                <a:solidFill>
                  <a:prstClr val="black">
                    <a:lumMod val="75000"/>
                    <a:lumOff val="25000"/>
                  </a:prstClr>
                </a:solidFill>
                <a:cs typeface="Segoe UI" panose="020B0502040204020203" pitchFamily="34" charset="0"/>
              </a:rPr>
              <a:t>来实现的</a:t>
            </a:r>
            <a:endParaRPr lang="en-US" altLang="zh-CN" sz="1800" dirty="0" smtClean="0">
              <a:solidFill>
                <a:prstClr val="black">
                  <a:lumMod val="75000"/>
                  <a:lumOff val="25000"/>
                </a:prstClr>
              </a:solidFill>
              <a:cs typeface="Segoe UI" panose="020B0502040204020203" pitchFamily="34" charset="0"/>
            </a:endParaRPr>
          </a:p>
          <a:p>
            <a:pPr marL="171450" indent="-171450" rtl="0">
              <a:lnSpc>
                <a:spcPts val="1800"/>
              </a:lnSpc>
              <a:spcBef>
                <a:spcPts val="1000"/>
              </a:spcBef>
              <a:spcAft>
                <a:spcPts val="600"/>
              </a:spcAft>
              <a:buFont typeface="Wingdings" panose="05000000000000000000" pitchFamily="2" charset="2"/>
              <a:buChar char="l"/>
            </a:pPr>
            <a:endParaRPr lang="en-US" altLang="zh-CN" sz="1800" dirty="0">
              <a:solidFill>
                <a:prstClr val="black">
                  <a:lumMod val="75000"/>
                  <a:lumOff val="25000"/>
                </a:prstClr>
              </a:solidFill>
              <a:cs typeface="Segoe UI" panose="020B0502040204020203" pitchFamily="34" charset="0"/>
            </a:endParaRPr>
          </a:p>
          <a:p>
            <a:pPr marL="171450" indent="-171450">
              <a:spcAft>
                <a:spcPts val="600"/>
              </a:spcAft>
              <a:buFont typeface="Wingdings" panose="05000000000000000000" pitchFamily="2" charset="2"/>
              <a:buChar char="l"/>
            </a:pPr>
            <a:r>
              <a:rPr lang="zh-CN" altLang="en-US" sz="1800" dirty="0" smtClean="0"/>
              <a:t>一个</a:t>
            </a:r>
            <a:r>
              <a:rPr lang="en-US" altLang="zh-CN" sz="1800" b="1" dirty="0" smtClean="0"/>
              <a:t>region </a:t>
            </a:r>
            <a:r>
              <a:rPr lang="zh-CN" altLang="en-US" sz="1800" dirty="0" smtClean="0"/>
              <a:t>只</a:t>
            </a:r>
            <a:r>
              <a:rPr lang="zh-CN" altLang="en-US" sz="1800" b="1" dirty="0" smtClean="0"/>
              <a:t>存在于一个</a:t>
            </a:r>
            <a:r>
              <a:rPr lang="en-US" altLang="zh-CN" sz="1800" b="1" dirty="0" err="1" smtClean="0"/>
              <a:t>RegionServer</a:t>
            </a:r>
            <a:r>
              <a:rPr lang="zh-CN" altLang="en-US" sz="1800" b="1" dirty="0" smtClean="0"/>
              <a:t>上</a:t>
            </a:r>
            <a:endParaRPr lang="en-US" altLang="zh-CN" sz="1800" b="1" dirty="0" smtClean="0"/>
          </a:p>
          <a:p>
            <a:pPr marL="171450" indent="-171450">
              <a:spcAft>
                <a:spcPts val="600"/>
              </a:spcAft>
              <a:buFont typeface="Wingdings" panose="05000000000000000000" pitchFamily="2" charset="2"/>
              <a:buChar char="l"/>
            </a:pPr>
            <a:endParaRPr lang="en-US" altLang="zh-CN" sz="1800" dirty="0" smtClean="0"/>
          </a:p>
          <a:p>
            <a:pPr marL="171450" indent="-171450">
              <a:spcAft>
                <a:spcPts val="600"/>
              </a:spcAft>
              <a:buFont typeface="Wingdings" panose="05000000000000000000" pitchFamily="2" charset="2"/>
              <a:buChar char="l"/>
            </a:pPr>
            <a:r>
              <a:rPr lang="zh-CN" altLang="en-US" sz="1800" dirty="0" smtClean="0"/>
              <a:t>一个</a:t>
            </a:r>
            <a:r>
              <a:rPr lang="en-US" altLang="zh-CN" sz="1800" dirty="0" err="1" smtClean="0"/>
              <a:t>RegionServer</a:t>
            </a:r>
            <a:r>
              <a:rPr lang="zh-CN" altLang="en-US" sz="1800" dirty="0" smtClean="0"/>
              <a:t>可以有多个</a:t>
            </a:r>
            <a:r>
              <a:rPr lang="en-US" altLang="zh-CN" sz="1800" dirty="0" smtClean="0"/>
              <a:t>Region</a:t>
            </a:r>
          </a:p>
          <a:p>
            <a:pPr marL="171450" indent="-171450">
              <a:spcAft>
                <a:spcPts val="600"/>
              </a:spcAft>
              <a:buFont typeface="Wingdings" panose="05000000000000000000" pitchFamily="2" charset="2"/>
              <a:buChar char="l"/>
            </a:pPr>
            <a:endParaRPr lang="en-US" altLang="zh-CN" sz="1800" dirty="0"/>
          </a:p>
          <a:p>
            <a:pPr marL="171450" indent="-171450">
              <a:spcAft>
                <a:spcPts val="600"/>
              </a:spcAft>
              <a:buFont typeface="Wingdings" panose="05000000000000000000" pitchFamily="2" charset="2"/>
              <a:buChar char="l"/>
            </a:pPr>
            <a:r>
              <a:rPr lang="zh-CN" altLang="en-US" sz="1800" dirty="0" smtClean="0"/>
              <a:t>表</a:t>
            </a:r>
            <a:r>
              <a:rPr lang="zh-CN" altLang="en-US" sz="1800" dirty="0"/>
              <a:t>数据分散于各个</a:t>
            </a:r>
            <a:r>
              <a:rPr lang="en-US" altLang="zh-CN" sz="1800" dirty="0" err="1" smtClean="0"/>
              <a:t>RegionServer</a:t>
            </a:r>
            <a:r>
              <a:rPr lang="en-US" altLang="zh-CN" sz="1800" dirty="0" smtClean="0"/>
              <a:t/>
            </a:r>
            <a:br>
              <a:rPr lang="en-US" altLang="zh-CN" sz="1800" dirty="0" smtClean="0"/>
            </a:br>
            <a:endParaRPr lang="en-US" altLang="zh-CN" sz="1800" dirty="0" smtClean="0"/>
          </a:p>
          <a:p>
            <a:pPr marL="171450" indent="-171450">
              <a:lnSpc>
                <a:spcPts val="1800"/>
              </a:lnSpc>
              <a:spcAft>
                <a:spcPts val="600"/>
              </a:spcAft>
              <a:buFont typeface="Wingdings" panose="05000000000000000000" pitchFamily="2" charset="2"/>
              <a:buChar char="l"/>
            </a:pPr>
            <a:r>
              <a:rPr lang="zh-CN" altLang="en-US" sz="1800" dirty="0"/>
              <a:t>客户</a:t>
            </a:r>
            <a:r>
              <a:rPr lang="zh-CN" altLang="en-US" sz="1800" dirty="0" smtClean="0"/>
              <a:t>端直接与</a:t>
            </a:r>
            <a:r>
              <a:rPr lang="en-US" altLang="zh-CN" sz="1800" dirty="0" smtClean="0"/>
              <a:t>region servers</a:t>
            </a:r>
            <a:r>
              <a:rPr lang="zh-CN" altLang="en-US" sz="1800" dirty="0" smtClean="0"/>
              <a:t>交互</a:t>
            </a:r>
            <a:endParaRPr lang="en-US" altLang="zh-CN" sz="1800" dirty="0"/>
          </a:p>
          <a:p>
            <a:pPr marL="0" indent="0">
              <a:lnSpc>
                <a:spcPts val="1800"/>
              </a:lnSpc>
              <a:spcAft>
                <a:spcPts val="600"/>
              </a:spcAft>
              <a:buNone/>
            </a:pPr>
            <a:endParaRPr lang="zh-CN" altLang="en-US" sz="18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3925199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r>
              <a:rPr lang="en-US" altLang="zh-CN" dirty="0" smtClean="0">
                <a:cs typeface="Segoe UI Light" panose="020B0502040204020203" pitchFamily="34" charset="0"/>
              </a:rPr>
              <a:t>-CF</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fontScale="92500" lnSpcReduction="10000"/>
          </a:bodyPr>
          <a:lstStyle/>
          <a:p>
            <a:pPr marL="171450" indent="-171450">
              <a:spcAft>
                <a:spcPts val="600"/>
              </a:spcAft>
              <a:buFont typeface="Wingdings" panose="05000000000000000000" pitchFamily="2" charset="2"/>
              <a:buChar char="l"/>
            </a:pPr>
            <a:r>
              <a:rPr lang="zh-CN" altLang="en-US" dirty="0" smtClean="0"/>
              <a:t>物理上将多个列组织在一起</a:t>
            </a:r>
            <a:endParaRPr lang="en-US" altLang="zh-CN" dirty="0" smtClean="0"/>
          </a:p>
          <a:p>
            <a:pPr>
              <a:spcAft>
                <a:spcPts val="600"/>
              </a:spcAft>
              <a:buFont typeface="Wingdings" panose="05000000000000000000" pitchFamily="2" charset="2"/>
              <a:buChar char="l"/>
            </a:pPr>
            <a:r>
              <a:rPr lang="zh-CN" altLang="en-US" dirty="0" smtClean="0"/>
              <a:t>不同的</a:t>
            </a:r>
            <a:r>
              <a:rPr lang="en-US" altLang="zh-CN" dirty="0" smtClean="0"/>
              <a:t>CF</a:t>
            </a:r>
            <a:r>
              <a:rPr lang="zh-CN" altLang="en-US" dirty="0" smtClean="0"/>
              <a:t>可以设置不同的属性：</a:t>
            </a:r>
            <a:r>
              <a:rPr lang="en-US" altLang="zh-CN" dirty="0"/>
              <a:t/>
            </a:r>
            <a:br>
              <a:rPr lang="en-US" altLang="zh-CN" dirty="0"/>
            </a:br>
            <a:endParaRPr lang="en-US" altLang="zh-CN" dirty="0" smtClean="0"/>
          </a:p>
          <a:p>
            <a:pPr lvl="1">
              <a:spcAft>
                <a:spcPts val="600"/>
              </a:spcAft>
              <a:buFont typeface="Arial" panose="020B0604020202020204" pitchFamily="34" charset="0"/>
              <a:buChar char="•"/>
            </a:pPr>
            <a:r>
              <a:rPr lang="en-US" altLang="zh-CN" dirty="0" smtClean="0"/>
              <a:t>TTL</a:t>
            </a:r>
          </a:p>
          <a:p>
            <a:pPr lvl="1">
              <a:spcAft>
                <a:spcPts val="600"/>
              </a:spcAft>
              <a:buFont typeface="Arial" panose="020B0604020202020204" pitchFamily="34" charset="0"/>
              <a:buChar char="•"/>
            </a:pPr>
            <a:r>
              <a:rPr lang="en-US" altLang="zh-CN" dirty="0" smtClean="0"/>
              <a:t>compression</a:t>
            </a:r>
          </a:p>
          <a:p>
            <a:pPr lvl="1">
              <a:spcAft>
                <a:spcPts val="600"/>
              </a:spcAft>
              <a:buFont typeface="Arial" panose="020B0604020202020204" pitchFamily="34" charset="0"/>
              <a:buChar char="•"/>
            </a:pPr>
            <a:r>
              <a:rPr lang="en-US" altLang="zh-CN" sz="2500" dirty="0" smtClean="0"/>
              <a:t>versions</a:t>
            </a:r>
            <a:r>
              <a:rPr lang="en-US" altLang="zh-CN" dirty="0"/>
              <a:t/>
            </a:r>
            <a:br>
              <a:rPr lang="en-US" altLang="zh-CN" dirty="0"/>
            </a:br>
            <a:endParaRPr lang="en-US" altLang="zh-CN" dirty="0" smtClean="0"/>
          </a:p>
          <a:p>
            <a:pPr>
              <a:spcAft>
                <a:spcPts val="600"/>
              </a:spcAft>
              <a:buFont typeface="Wingdings" panose="05000000000000000000" pitchFamily="2" charset="2"/>
              <a:buChar char="l"/>
            </a:pPr>
            <a:r>
              <a:rPr lang="zh-CN" altLang="en-US" dirty="0" smtClean="0"/>
              <a:t>将相关数据组织在一起</a:t>
            </a:r>
            <a:r>
              <a:rPr lang="en-US" altLang="zh-CN" b="1" dirty="0"/>
              <a:t/>
            </a:r>
            <a:br>
              <a:rPr lang="en-US" altLang="zh-CN" b="1"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3708495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2210985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头脑风暴演示文稿">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186_TF03460637" id="{5A1F899C-D033-46B9-A576-F976E0A6D7F3}" vid="{931085E5-C572-4194-86FB-AF0D4975F89E}"/>
    </a:ext>
  </a:extLst>
</a:theme>
</file>

<file path=ppt/theme/theme2.xml><?xml version="1.0" encoding="utf-8"?>
<a:theme xmlns:a="http://schemas.openxmlformats.org/drawingml/2006/main" name="办公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业务头脑风暴演示文稿</Template>
  <TotalTime>605</TotalTime>
  <Words>10747</Words>
  <Application>Microsoft Office PowerPoint</Application>
  <PresentationFormat>宽屏</PresentationFormat>
  <Paragraphs>449</Paragraphs>
  <Slides>61</Slides>
  <Notes>13</Notes>
  <HiddenSlides>2</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61</vt:i4>
      </vt:variant>
    </vt:vector>
  </HeadingPairs>
  <TitlesOfParts>
    <vt:vector size="76" baseType="lpstr">
      <vt:lpstr>Noto Serif</vt:lpstr>
      <vt:lpstr>新細明體</vt:lpstr>
      <vt:lpstr>仿宋</vt:lpstr>
      <vt:lpstr>华文细黑</vt:lpstr>
      <vt:lpstr>宋体</vt:lpstr>
      <vt:lpstr>微软雅黑</vt:lpstr>
      <vt:lpstr>Arial</vt:lpstr>
      <vt:lpstr>Century Gothic</vt:lpstr>
      <vt:lpstr>Palatino Linotype</vt:lpstr>
      <vt:lpstr>Segoe UI</vt:lpstr>
      <vt:lpstr>Segoe UI Light</vt:lpstr>
      <vt:lpstr>Segoe UI Semibold</vt:lpstr>
      <vt:lpstr>Wingdings</vt:lpstr>
      <vt:lpstr>Wingdings 2</vt:lpstr>
      <vt:lpstr>头脑风暴演示文稿</vt:lpstr>
      <vt:lpstr>HBASE基本原理介绍</vt:lpstr>
      <vt:lpstr>What’s  HBase</vt:lpstr>
      <vt:lpstr>HBase的数据模型</vt:lpstr>
      <vt:lpstr>HBase的数据模型</vt:lpstr>
      <vt:lpstr>HBase的数据模型</vt:lpstr>
      <vt:lpstr>HBase的数据模型</vt:lpstr>
      <vt:lpstr>HBase数据管理-RegionServer</vt:lpstr>
      <vt:lpstr>Hbase数据管理-CF</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Hbase读</vt:lpstr>
      <vt:lpstr>不同KeyValue之间如何进行大小比较？</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Region分裂触发策略</vt:lpstr>
      <vt:lpstr>Region split</vt:lpstr>
      <vt:lpstr>Region split</vt:lpstr>
      <vt:lpstr>Region split</vt:lpstr>
      <vt:lpstr>Snapshot</vt:lpstr>
      <vt:lpstr>Snapshot</vt:lpstr>
      <vt:lpstr>Snapshot</vt:lpstr>
      <vt:lpstr>Snapshot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HBASE基本原理介绍</dc:title>
  <dc:creator>zhangwusheng</dc:creator>
  <cp:lastModifiedBy>zhangwusheng</cp:lastModifiedBy>
  <cp:revision>119</cp:revision>
  <dcterms:created xsi:type="dcterms:W3CDTF">2018-11-19T22:27:47Z</dcterms:created>
  <dcterms:modified xsi:type="dcterms:W3CDTF">2018-11-22T14:05:50Z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