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9" r:id="rId4"/>
    <p:sldId id="283" r:id="rId5"/>
    <p:sldId id="327" r:id="rId6"/>
    <p:sldId id="331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29" r:id="rId18"/>
    <p:sldId id="358" r:id="rId19"/>
    <p:sldId id="360" r:id="rId20"/>
    <p:sldId id="359" r:id="rId21"/>
    <p:sldId id="361" r:id="rId22"/>
    <p:sldId id="364" r:id="rId23"/>
    <p:sldId id="362" r:id="rId24"/>
    <p:sldId id="363" r:id="rId25"/>
    <p:sldId id="330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3"/>
            <p14:sldId id="327"/>
            <p14:sldId id="331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29"/>
            <p14:sldId id="358"/>
            <p14:sldId id="360"/>
            <p14:sldId id="359"/>
            <p14:sldId id="361"/>
            <p14:sldId id="364"/>
            <p14:sldId id="362"/>
            <p14:sldId id="363"/>
            <p14:sldId id="330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zhangwusheng" initials="z" lastIdx="1" clrIdx="2">
    <p:extLst>
      <p:ext uri="{19B8F6BF-5375-455C-9EA6-DF929625EA0E}">
        <p15:presenceInfo xmlns:p15="http://schemas.microsoft.com/office/powerpoint/2012/main" userId="zhangwus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FB6"/>
    <a:srgbClr val="D24726"/>
    <a:srgbClr val="404040"/>
    <a:srgbClr val="FF9B45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2018年11月22日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2018年11月22日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4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8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2018年11月22日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2018年11月22日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4800" dirty="0" err="1" smtClean="0">
                <a:solidFill>
                  <a:schemeClr val="bg1"/>
                </a:solidFill>
              </a:rPr>
              <a:t>Opentsdb</a:t>
            </a:r>
            <a:r>
              <a:rPr lang="zh-CN" altLang="en-US" sz="4800" dirty="0" smtClean="0">
                <a:solidFill>
                  <a:schemeClr val="bg1"/>
                </a:solidFill>
              </a:rPr>
              <a:t>基本原理</a:t>
            </a:r>
            <a:r>
              <a:rPr lang="zh-CN" altLang="en-US" sz="4800" dirty="0">
                <a:solidFill>
                  <a:schemeClr val="bg1"/>
                </a:solidFill>
              </a:rPr>
              <a:t>介绍</a:t>
            </a:r>
            <a:endParaRPr 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</a:t>
            </a:r>
            <a:r>
              <a:rPr lang="en-US" altLang="zh-CN" dirty="0" err="1"/>
              <a:t>RowKey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342015"/>
            <a:ext cx="11154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metrics</a:t>
            </a:r>
            <a:r>
              <a:rPr lang="zh-CN" altLang="en-US" dirty="0"/>
              <a:t>数据的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中包含主要组成部分为：盐值（</a:t>
            </a:r>
            <a:r>
              <a:rPr lang="en-US" altLang="zh-CN" dirty="0"/>
              <a:t>Salt</a:t>
            </a:r>
            <a:r>
              <a:rPr lang="zh-CN" altLang="en-US" dirty="0"/>
              <a:t>）、</a:t>
            </a:r>
            <a:r>
              <a:rPr lang="en-US" altLang="zh-CN" dirty="0"/>
              <a:t>metrics</a:t>
            </a:r>
            <a:r>
              <a:rPr lang="zh-CN" altLang="en-US" dirty="0"/>
              <a:t>名称、时间戳、</a:t>
            </a:r>
            <a:r>
              <a:rPr lang="en-US" altLang="zh-CN" dirty="0" err="1"/>
              <a:t>tagKey</a:t>
            </a:r>
            <a:r>
              <a:rPr lang="zh-CN" altLang="en-US" dirty="0"/>
              <a:t>、</a:t>
            </a:r>
            <a:r>
              <a:rPr lang="en-US" altLang="zh-CN" dirty="0" err="1"/>
              <a:t>tagValue</a:t>
            </a:r>
            <a:r>
              <a:rPr lang="zh-CN" altLang="en-US" dirty="0"/>
              <a:t>等部分</a:t>
            </a:r>
            <a:r>
              <a:rPr lang="zh-CN" altLang="en-US" dirty="0" smtClean="0"/>
              <a:t>。前面已经提到，</a:t>
            </a:r>
            <a:r>
              <a:rPr lang="zh-CN" altLang="en-US" dirty="0"/>
              <a:t>为了统一各个值的长度以及节省空间，对</a:t>
            </a:r>
            <a:r>
              <a:rPr lang="en-US" altLang="zh-CN" dirty="0"/>
              <a:t>metrics</a:t>
            </a:r>
            <a:r>
              <a:rPr lang="zh-CN" altLang="en-US" dirty="0"/>
              <a:t>名称、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分配了</a:t>
            </a:r>
            <a:r>
              <a:rPr lang="en-US" altLang="zh-CN" dirty="0"/>
              <a:t>UID</a:t>
            </a:r>
            <a:r>
              <a:rPr lang="zh-CN" altLang="en-US" dirty="0"/>
              <a:t>信息。所以，在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中实际写入的</a:t>
            </a:r>
            <a:r>
              <a:rPr lang="en-US" altLang="zh-CN" dirty="0"/>
              <a:t>metrics UID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。</a:t>
            </a:r>
            <a:r>
              <a:rPr lang="en-US" altLang="zh-CN" dirty="0" err="1"/>
              <a:t>HBase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zh-CN" altLang="en-US" dirty="0"/>
              <a:t>的数据模型如下图所示：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7" y="2796223"/>
            <a:ext cx="11567278" cy="25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/>
              <a:t>-</a:t>
            </a:r>
            <a:r>
              <a:rPr lang="en-US" altLang="zh-CN" dirty="0" err="1"/>
              <a:t>RowKey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7" y="1311930"/>
            <a:ext cx="11380061" cy="554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SALT</a:t>
            </a:r>
            <a:r>
              <a:rPr lang="zh-CN" altLang="en-US" dirty="0"/>
              <a:t>：建议开启</a:t>
            </a:r>
            <a:r>
              <a:rPr lang="en-US" altLang="zh-CN" dirty="0"/>
              <a:t>SALT</a:t>
            </a:r>
            <a:r>
              <a:rPr lang="zh-CN" altLang="en-US" dirty="0"/>
              <a:t>功能，可以有效提高性能。</a:t>
            </a:r>
            <a:r>
              <a:rPr lang="en-US" altLang="zh-CN" dirty="0"/>
              <a:t>SALT</a:t>
            </a:r>
            <a:r>
              <a:rPr lang="zh-CN" altLang="en-US" dirty="0"/>
              <a:t>数据的长度是变长的：如果</a:t>
            </a:r>
            <a:r>
              <a:rPr lang="en-US" altLang="zh-CN" dirty="0"/>
              <a:t>SALT</a:t>
            </a:r>
            <a:r>
              <a:rPr lang="zh-CN" altLang="en-US" dirty="0"/>
              <a:t>的值少于</a:t>
            </a:r>
            <a:r>
              <a:rPr lang="en-US" altLang="zh-CN" dirty="0"/>
              <a:t>256</a:t>
            </a:r>
            <a:r>
              <a:rPr lang="zh-CN" altLang="en-US" dirty="0"/>
              <a:t>，那么只用一个字节表示即可；如果需要设置更大的</a:t>
            </a:r>
            <a:r>
              <a:rPr lang="en-US" altLang="zh-CN" dirty="0"/>
              <a:t>SALT</a:t>
            </a:r>
            <a:r>
              <a:rPr lang="zh-CN" altLang="en-US" dirty="0"/>
              <a:t>值，也会相应地占用更多的空间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 </a:t>
            </a:r>
            <a:r>
              <a:rPr lang="en-US" altLang="zh-CN" dirty="0"/>
              <a:t>Metric ID</a:t>
            </a:r>
            <a:r>
              <a:rPr lang="zh-CN" altLang="en-US" dirty="0"/>
              <a:t>：</a:t>
            </a:r>
            <a:r>
              <a:rPr lang="en-US" altLang="zh-CN" dirty="0"/>
              <a:t>metrics</a:t>
            </a:r>
            <a:r>
              <a:rPr lang="zh-CN" altLang="en-US" dirty="0"/>
              <a:t>名经过编码后，每个</a:t>
            </a:r>
            <a:r>
              <a:rPr lang="en-US" altLang="zh-CN" dirty="0"/>
              <a:t>Metric ID</a:t>
            </a:r>
            <a:r>
              <a:rPr lang="zh-CN" altLang="en-US" dirty="0"/>
              <a:t>的长度为三个字节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smtClean="0"/>
              <a:t>Timestamp</a:t>
            </a:r>
            <a:r>
              <a:rPr lang="zh-CN" altLang="en-US" dirty="0"/>
              <a:t>：这里是</a:t>
            </a:r>
            <a:r>
              <a:rPr lang="zh-CN" altLang="en-US" sz="2400" dirty="0">
                <a:solidFill>
                  <a:srgbClr val="FF0000"/>
                </a:solidFill>
              </a:rPr>
              <a:t>整点小时</a:t>
            </a:r>
            <a:r>
              <a:rPr lang="zh-CN" altLang="en-US" dirty="0"/>
              <a:t>时间戳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zh-CN" dirty="0" err="1" smtClean="0"/>
              <a:t>tagKey</a:t>
            </a:r>
            <a:r>
              <a:rPr lang="en-US" altLang="zh-CN" dirty="0" smtClean="0"/>
              <a:t> </a:t>
            </a:r>
            <a:r>
              <a:rPr lang="en-US" altLang="zh-CN" dirty="0"/>
              <a:t>UID &amp; 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：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sz="2400" dirty="0" err="1"/>
              <a:t>tagValue</a:t>
            </a:r>
            <a:r>
              <a:rPr lang="zh-CN" altLang="en-US" dirty="0"/>
              <a:t>经过编码后，每个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dirty="0"/>
              <a:t>的长度都为三个字节。</a:t>
            </a:r>
            <a:r>
              <a:rPr lang="en-US" altLang="zh-CN" dirty="0" err="1"/>
              <a:t>tagKey</a:t>
            </a:r>
            <a:r>
              <a:rPr lang="en-US" altLang="zh-CN" dirty="0"/>
              <a:t> UID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en-US" altLang="zh-CN" dirty="0"/>
              <a:t> UID</a:t>
            </a:r>
            <a:r>
              <a:rPr lang="zh-CN" altLang="en-US" sz="2400" dirty="0">
                <a:solidFill>
                  <a:srgbClr val="FF0000"/>
                </a:solidFill>
              </a:rPr>
              <a:t>必须成对出现，最少必须存在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对，最多存在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dirty="0" smtClean="0"/>
              <a:t>如果设置了</a:t>
            </a:r>
            <a:r>
              <a:rPr lang="en-US" altLang="zh-CN" dirty="0" smtClean="0"/>
              <a:t>SALT</a:t>
            </a:r>
            <a:r>
              <a:rPr lang="zh-CN" altLang="en-US" dirty="0" smtClean="0"/>
              <a:t>，分成</a:t>
            </a:r>
            <a:r>
              <a:rPr lang="zh-CN" altLang="en-US" dirty="0"/>
              <a:t>固定的</a:t>
            </a:r>
            <a:r>
              <a:rPr lang="en-US" altLang="zh-CN" dirty="0"/>
              <a:t>20</a:t>
            </a:r>
            <a:r>
              <a:rPr lang="zh-CN" altLang="en-US" dirty="0"/>
              <a:t>个桶（</a:t>
            </a:r>
            <a:r>
              <a:rPr lang="en-US" altLang="zh-CN" dirty="0" smtClean="0"/>
              <a:t>SALT_BUCKETS=20</a:t>
            </a:r>
            <a:r>
              <a:rPr lang="zh-CN" altLang="en-US" dirty="0"/>
              <a:t>；</a:t>
            </a:r>
            <a:r>
              <a:rPr lang="zh-CN" altLang="en-US" dirty="0" smtClean="0"/>
              <a:t>根据</a:t>
            </a:r>
            <a:r>
              <a:rPr lang="en-US" altLang="zh-CN" dirty="0" err="1"/>
              <a:t>rowkey</a:t>
            </a:r>
            <a:r>
              <a:rPr lang="zh-CN" altLang="en-US" dirty="0"/>
              <a:t>里面的</a:t>
            </a:r>
            <a:r>
              <a:rPr lang="en-US" altLang="zh-CN" dirty="0"/>
              <a:t>metrics</a:t>
            </a:r>
            <a:r>
              <a:rPr lang="zh-CN" altLang="en-US" dirty="0"/>
              <a:t>和</a:t>
            </a:r>
            <a:r>
              <a:rPr lang="en-US" altLang="zh-CN" dirty="0" err="1"/>
              <a:t>tagk</a:t>
            </a:r>
            <a:r>
              <a:rPr lang="en-US" altLang="zh-CN" dirty="0"/>
              <a:t>/</a:t>
            </a:r>
            <a:r>
              <a:rPr lang="en-US" altLang="zh-CN" dirty="0" err="1"/>
              <a:t>tagv</a:t>
            </a:r>
            <a:r>
              <a:rPr lang="zh-CN" altLang="en-US" dirty="0"/>
              <a:t>对计算</a:t>
            </a:r>
            <a:r>
              <a:rPr lang="en-US" altLang="zh-CN" dirty="0"/>
              <a:t>hash</a:t>
            </a:r>
            <a:r>
              <a:rPr lang="zh-CN" altLang="en-US" dirty="0"/>
              <a:t>值，对</a:t>
            </a:r>
            <a:r>
              <a:rPr lang="en-US" altLang="zh-CN" dirty="0"/>
              <a:t>SALT_BUCKETS</a:t>
            </a:r>
            <a:r>
              <a:rPr lang="zh-CN" altLang="en-US" dirty="0"/>
              <a:t>取</a:t>
            </a:r>
            <a:r>
              <a:rPr lang="zh-CN" altLang="en-US" dirty="0" smtClean="0"/>
              <a:t>模，对</a:t>
            </a:r>
            <a:r>
              <a:rPr lang="zh-CN" altLang="en-US" dirty="0"/>
              <a:t>取模后的值进行位运算，获取最后的</a:t>
            </a:r>
            <a:r>
              <a:rPr lang="en-US" altLang="zh-CN" dirty="0"/>
              <a:t>SALT key</a:t>
            </a:r>
            <a:endParaRPr lang="zh-CN" altLang="en-US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1207" y="1656862"/>
            <a:ext cx="10310916" cy="430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/>
              <a:t>Qualifier</a:t>
            </a:r>
            <a:r>
              <a:rPr lang="zh-CN" altLang="en-US" sz="2000" b="1" dirty="0"/>
              <a:t>用于保存一个或多个</a:t>
            </a:r>
            <a:r>
              <a:rPr lang="en-US" altLang="zh-CN" sz="2000" b="1" dirty="0" err="1"/>
              <a:t>DataPoint</a:t>
            </a:r>
            <a:r>
              <a:rPr lang="zh-CN" altLang="en-US" sz="2000" b="1" dirty="0"/>
              <a:t>中的时间戳、数据类型、数据长度等信息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时间</a:t>
            </a:r>
            <a:r>
              <a:rPr lang="zh-CN" altLang="en-US" sz="2000" b="1" dirty="0"/>
              <a:t>戳中的小时级别的信息已经保存在</a:t>
            </a:r>
            <a:r>
              <a:rPr lang="en-US" altLang="zh-CN" sz="2000" b="1" dirty="0" err="1"/>
              <a:t>RowKey</a:t>
            </a:r>
            <a:r>
              <a:rPr lang="zh-CN" altLang="en-US" sz="2000" b="1" dirty="0" smtClean="0"/>
              <a:t>中，</a:t>
            </a:r>
            <a:r>
              <a:rPr lang="en-US" altLang="zh-CN" sz="2000" b="1" dirty="0" smtClean="0"/>
              <a:t>Qualifier</a:t>
            </a:r>
            <a:r>
              <a:rPr lang="zh-CN" altLang="en-US" sz="2000" b="1" dirty="0"/>
              <a:t>只需要保存一个小时中具体某秒或某毫秒的信息即可，这样可以减少数据占用的空间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一个小时中的某一秒（少于</a:t>
            </a:r>
            <a:r>
              <a:rPr lang="en-US" altLang="zh-CN" sz="2000" b="1" dirty="0"/>
              <a:t>3600</a:t>
            </a:r>
            <a:r>
              <a:rPr lang="zh-CN" altLang="en-US" sz="2000" b="1" dirty="0"/>
              <a:t>）最多需要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个字节即可表示，而某一毫秒（少于</a:t>
            </a:r>
            <a:r>
              <a:rPr lang="en-US" altLang="zh-CN" sz="2000" b="1" dirty="0"/>
              <a:t>3600000</a:t>
            </a:r>
            <a:r>
              <a:rPr lang="zh-CN" altLang="en-US" sz="2000" b="1" dirty="0"/>
              <a:t>）最多需要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个字节才可以表示。为了节省空间，</a:t>
            </a:r>
            <a:r>
              <a:rPr lang="en-US" altLang="zh-CN" sz="2000" b="1" dirty="0" err="1"/>
              <a:t>OpenTSDB</a:t>
            </a:r>
            <a:r>
              <a:rPr lang="zh-CN" altLang="en-US" sz="2000" b="1" dirty="0"/>
              <a:t>没有使用统一的长度，而是对特定的类型采用特性的编码方法。</a:t>
            </a:r>
            <a:r>
              <a:rPr lang="en-US" altLang="zh-CN" sz="2000" b="1" dirty="0" err="1"/>
              <a:t>Qualifer</a:t>
            </a:r>
            <a:r>
              <a:rPr lang="zh-CN" altLang="en-US" sz="2000" b="1" dirty="0"/>
              <a:t>的数据模型主要分为如下三种情况：秒、毫秒、秒和毫秒混合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86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1362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秒类型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2016526"/>
            <a:ext cx="10472828" cy="17395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1207" y="3877272"/>
            <a:ext cx="10472828" cy="253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长度：</a:t>
            </a:r>
            <a:r>
              <a:rPr lang="en-US" altLang="zh-CN" dirty="0"/>
              <a:t>Value</a:t>
            </a:r>
            <a:r>
              <a:rPr lang="zh-CN" altLang="en-US" dirty="0"/>
              <a:t>的实际长度是</a:t>
            </a:r>
            <a:r>
              <a:rPr lang="en-US" altLang="zh-CN" dirty="0"/>
              <a:t>Qualifier</a:t>
            </a:r>
            <a:r>
              <a:rPr lang="zh-CN" altLang="en-US" dirty="0"/>
              <a:t>的最后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的值加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(qualifier &amp; 0x07) + 1</a:t>
            </a:r>
            <a:r>
              <a:rPr lang="zh-CN" altLang="en-US" dirty="0"/>
              <a:t>。表示该时间戳对应的值的字节数。所以，值的字节数的范围是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类型：</a:t>
            </a:r>
            <a:r>
              <a:rPr lang="en-US" altLang="zh-CN" dirty="0"/>
              <a:t>Value</a:t>
            </a:r>
            <a:r>
              <a:rPr lang="zh-CN" altLang="en-US" dirty="0"/>
              <a:t>的类型由</a:t>
            </a:r>
            <a:r>
              <a:rPr lang="en-US" altLang="zh-CN" dirty="0"/>
              <a:t>Qualifier</a:t>
            </a:r>
            <a:r>
              <a:rPr lang="zh-CN" altLang="en-US" dirty="0"/>
              <a:t>的倒数第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0x08)</a:t>
            </a:r>
            <a:r>
              <a:rPr lang="zh-CN" altLang="en-US" dirty="0"/>
              <a:t>。如果值为</a:t>
            </a:r>
            <a:r>
              <a:rPr lang="en-US" altLang="zh-CN" dirty="0"/>
              <a:t>1</a:t>
            </a:r>
            <a:r>
              <a:rPr lang="zh-CN" altLang="en-US" dirty="0"/>
              <a:t>，表示</a:t>
            </a:r>
            <a:r>
              <a:rPr lang="en-US" altLang="zh-CN" dirty="0"/>
              <a:t>Value</a:t>
            </a:r>
            <a:r>
              <a:rPr lang="zh-CN" altLang="en-US" dirty="0"/>
              <a:t>的类型为</a:t>
            </a:r>
            <a:r>
              <a:rPr lang="en-US" altLang="zh-CN" dirty="0"/>
              <a:t>float</a:t>
            </a:r>
            <a:r>
              <a:rPr lang="zh-CN" altLang="en-US" dirty="0"/>
              <a:t>；如果值为</a:t>
            </a:r>
            <a:r>
              <a:rPr lang="en-US" altLang="zh-CN" dirty="0"/>
              <a:t>0</a:t>
            </a:r>
            <a:r>
              <a:rPr lang="zh-CN" altLang="en-US" dirty="0"/>
              <a:t>，表示</a:t>
            </a:r>
            <a:r>
              <a:rPr lang="en-US" altLang="zh-CN" dirty="0"/>
              <a:t>Value</a:t>
            </a:r>
            <a:r>
              <a:rPr lang="zh-CN" altLang="en-US" dirty="0"/>
              <a:t>的类型为</a:t>
            </a:r>
            <a:r>
              <a:rPr lang="en-US" altLang="zh-CN" dirty="0"/>
              <a:t>long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</a:t>
            </a:r>
            <a:r>
              <a:rPr lang="zh-CN" altLang="en-US" dirty="0"/>
              <a:t>戳：时间戳的值由</a:t>
            </a:r>
            <a:r>
              <a:rPr lang="en-US" altLang="zh-CN" dirty="0"/>
              <a:t>Qualifier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到第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0xFFF0) &gt;&gt;&gt;4</a:t>
            </a:r>
            <a:r>
              <a:rPr lang="zh-CN" altLang="en-US" dirty="0"/>
              <a:t>。由于秒级的时间戳最大值不会大于</a:t>
            </a:r>
            <a:r>
              <a:rPr lang="en-US" altLang="zh-CN" dirty="0"/>
              <a:t>3600</a:t>
            </a:r>
            <a:r>
              <a:rPr lang="zh-CN" altLang="en-US" dirty="0"/>
              <a:t>，所以</a:t>
            </a:r>
            <a:r>
              <a:rPr lang="en-US" altLang="zh-CN" dirty="0" err="1"/>
              <a:t>qualifer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肯定不会是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32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24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毫秒</a:t>
            </a:r>
            <a:r>
              <a:rPr lang="zh-CN" altLang="en-US" sz="2400" dirty="0"/>
              <a:t>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521207" y="3877272"/>
            <a:ext cx="104728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长度：与秒类型相同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Value</a:t>
            </a:r>
            <a:r>
              <a:rPr lang="zh-CN" altLang="en-US" dirty="0"/>
              <a:t>类型：与秒类型相同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时间</a:t>
            </a:r>
            <a:r>
              <a:rPr lang="zh-CN" altLang="en-US" dirty="0"/>
              <a:t>戳： 时间戳的值由</a:t>
            </a:r>
            <a:r>
              <a:rPr lang="en-US" altLang="zh-CN" dirty="0"/>
              <a:t>Qualifier</a:t>
            </a:r>
            <a:r>
              <a:rPr lang="zh-CN" altLang="en-US" dirty="0"/>
              <a:t>的第</a:t>
            </a:r>
            <a:r>
              <a:rPr lang="en-US" altLang="zh-CN" dirty="0"/>
              <a:t>5</a:t>
            </a:r>
            <a:r>
              <a:rPr lang="zh-CN" altLang="en-US" dirty="0"/>
              <a:t>到第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表示，即</a:t>
            </a:r>
            <a:r>
              <a:rPr lang="en-US" altLang="zh-CN" dirty="0"/>
              <a:t>(qualifier &amp; 0x0FFFFFC0) &gt;&gt;&gt;6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标志</a:t>
            </a:r>
            <a:r>
              <a:rPr lang="zh-CN" altLang="en-US" dirty="0"/>
              <a:t>位：标志位由</a:t>
            </a:r>
            <a:r>
              <a:rPr lang="en-US" altLang="zh-CN" dirty="0"/>
              <a:t>Qualifier</a:t>
            </a:r>
            <a:r>
              <a:rPr lang="zh-CN" altLang="en-US" dirty="0"/>
              <a:t>的前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表示。当该</a:t>
            </a:r>
            <a:r>
              <a:rPr lang="en-US" altLang="zh-CN" dirty="0"/>
              <a:t>Qualifier</a:t>
            </a:r>
            <a:r>
              <a:rPr lang="zh-CN" altLang="en-US" dirty="0"/>
              <a:t>表示毫秒级数据时，必须全为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(qualifier[0] &amp; 0xF0) == 0xF0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第</a:t>
            </a:r>
            <a:r>
              <a:rPr lang="en-US" altLang="zh-CN" dirty="0" smtClean="0"/>
              <a:t>27</a:t>
            </a:r>
            <a:r>
              <a:rPr lang="zh-CN" altLang="en-US" dirty="0"/>
              <a:t>到</a:t>
            </a:r>
            <a:r>
              <a:rPr lang="en-US" altLang="zh-CN" dirty="0"/>
              <a:t>28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未使用。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9" y="2240853"/>
            <a:ext cx="8552381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-Qualifier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433662"/>
            <a:ext cx="243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混合类型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33748" y="3525579"/>
            <a:ext cx="1047282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秒</a:t>
            </a:r>
            <a:r>
              <a:rPr lang="zh-CN" altLang="en-US" dirty="0"/>
              <a:t>类型和毫秒类型的数量没有限制，并且可以任意组合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不</a:t>
            </a:r>
            <a:r>
              <a:rPr lang="zh-CN" altLang="en-US" dirty="0"/>
              <a:t>存在相同时间戳的数据，包括秒和毫秒的表示方式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遍历</a:t>
            </a:r>
            <a:r>
              <a:rPr lang="zh-CN" altLang="en-US" dirty="0"/>
              <a:t>混合类型中的所有</a:t>
            </a:r>
            <a:r>
              <a:rPr lang="en-US" altLang="zh-CN" dirty="0" err="1"/>
              <a:t>DataPoint</a:t>
            </a:r>
            <a:r>
              <a:rPr lang="zh-CN" altLang="en-US" dirty="0"/>
              <a:t>的方法是：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从</a:t>
            </a:r>
            <a:r>
              <a:rPr lang="zh-CN" altLang="en-US" dirty="0"/>
              <a:t>左到右，先判断前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是否为</a:t>
            </a:r>
            <a:r>
              <a:rPr lang="en-US" altLang="zh-CN" dirty="0" smtClean="0"/>
              <a:t>0xF0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如果</a:t>
            </a:r>
            <a:r>
              <a:rPr lang="zh-CN" altLang="en-US" dirty="0"/>
              <a:t>是，则当前</a:t>
            </a:r>
            <a:r>
              <a:rPr lang="en-US" altLang="zh-CN" dirty="0" err="1"/>
              <a:t>DataPoint</a:t>
            </a:r>
            <a:r>
              <a:rPr lang="zh-CN" altLang="en-US" dirty="0"/>
              <a:t>是毫秒型的，读取</a:t>
            </a:r>
            <a:r>
              <a:rPr lang="en-US" altLang="zh-CN" dirty="0"/>
              <a:t>4</a:t>
            </a:r>
            <a:r>
              <a:rPr lang="zh-CN" altLang="en-US" dirty="0"/>
              <a:t>个字节形成一个毫秒型的</a:t>
            </a:r>
            <a:r>
              <a:rPr lang="en-US" altLang="zh-CN" dirty="0" err="1"/>
              <a:t>DataPoint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如果</a:t>
            </a:r>
            <a:r>
              <a:rPr lang="zh-CN" altLang="en-US" dirty="0"/>
              <a:t>否，则当前</a:t>
            </a:r>
            <a:r>
              <a:rPr lang="en-US" altLang="zh-CN" dirty="0" err="1"/>
              <a:t>DataPoint</a:t>
            </a:r>
            <a:r>
              <a:rPr lang="zh-CN" altLang="en-US" dirty="0"/>
              <a:t>是秒型的，读取</a:t>
            </a:r>
            <a:r>
              <a:rPr lang="en-US" altLang="zh-CN" dirty="0"/>
              <a:t>2</a:t>
            </a:r>
            <a:r>
              <a:rPr lang="zh-CN" altLang="en-US" dirty="0"/>
              <a:t>个字节形成一个秒型的</a:t>
            </a:r>
            <a:r>
              <a:rPr lang="en-US" altLang="zh-CN" dirty="0" err="1"/>
              <a:t>DataPoint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以此</a:t>
            </a:r>
            <a:r>
              <a:rPr lang="zh-CN" altLang="en-US" dirty="0"/>
              <a:t>迭代即可遍历所有的</a:t>
            </a:r>
            <a:r>
              <a:rPr lang="en-US" altLang="zh-CN" dirty="0" err="1"/>
              <a:t>DataPoint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21" y="2241510"/>
            <a:ext cx="63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元数据模型</a:t>
            </a:r>
            <a:r>
              <a:rPr lang="en-US" altLang="zh-CN" dirty="0" smtClean="0"/>
              <a:t>-Value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1207" y="1355422"/>
            <a:ext cx="110424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Value</a:t>
            </a:r>
            <a:r>
              <a:rPr lang="zh-CN" altLang="en-US" dirty="0"/>
              <a:t>部分用于保存一个或多个</a:t>
            </a:r>
            <a:r>
              <a:rPr lang="en-US" altLang="zh-CN" dirty="0" err="1"/>
              <a:t>DataPoint</a:t>
            </a:r>
            <a:r>
              <a:rPr lang="zh-CN" altLang="en-US" dirty="0"/>
              <a:t>的具体某个时间戳对应的值。由于在</a:t>
            </a:r>
            <a:r>
              <a:rPr lang="en-US" altLang="zh-CN" dirty="0"/>
              <a:t>Qualifier</a:t>
            </a:r>
            <a:r>
              <a:rPr lang="zh-CN" altLang="en-US" dirty="0"/>
              <a:t>中已经保存了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的类型和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的长度，所以无论是秒级还是毫秒级的值，都可以用相同的表示方法，而混合类型就是多个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的拼接。</a:t>
            </a:r>
            <a:r>
              <a:rPr lang="en-US" altLang="zh-CN" dirty="0" err="1"/>
              <a:t>HBase</a:t>
            </a:r>
            <a:r>
              <a:rPr lang="en-US" altLang="zh-CN" dirty="0"/>
              <a:t> Value</a:t>
            </a:r>
            <a:r>
              <a:rPr lang="zh-CN" altLang="en-US" dirty="0"/>
              <a:t>按照长度可以分为如下几种类型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-128</a:t>
            </a:r>
            <a:r>
              <a:rPr lang="zh-CN" altLang="en-US" dirty="0"/>
              <a:t>（</a:t>
            </a:r>
            <a:r>
              <a:rPr lang="en-US" altLang="zh-CN" dirty="0" err="1"/>
              <a:t>Byte.MIN_VALUE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127</a:t>
            </a:r>
            <a:r>
              <a:rPr lang="zh-CN" altLang="en-US" dirty="0"/>
              <a:t>（</a:t>
            </a:r>
            <a:r>
              <a:rPr lang="en-US" altLang="zh-CN" dirty="0" err="1"/>
              <a:t>Byte.MAX_VALUE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1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两字节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-32768</a:t>
            </a:r>
            <a:r>
              <a:rPr lang="zh-CN" altLang="en-US" dirty="0"/>
              <a:t>（</a:t>
            </a:r>
            <a:r>
              <a:rPr lang="en-US" altLang="zh-CN" dirty="0" err="1"/>
              <a:t>Short.MIN_VALUE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32767</a:t>
            </a:r>
            <a:r>
              <a:rPr lang="zh-CN" altLang="en-US" dirty="0"/>
              <a:t>（</a:t>
            </a:r>
            <a:r>
              <a:rPr lang="en-US" altLang="zh-CN" dirty="0" err="1"/>
              <a:t>Short.MAX_VALUE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2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四字节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型，且大于等于</a:t>
            </a:r>
            <a:r>
              <a:rPr lang="en-US" altLang="zh-CN" dirty="0"/>
              <a:t>0x80000000</a:t>
            </a:r>
            <a:r>
              <a:rPr lang="zh-CN" altLang="en-US" dirty="0"/>
              <a:t>（</a:t>
            </a:r>
            <a:r>
              <a:rPr lang="en-US" altLang="zh-CN" dirty="0" err="1"/>
              <a:t>Integer.MIN_VALUE</a:t>
            </a:r>
            <a:r>
              <a:rPr lang="zh-CN" altLang="en-US" dirty="0"/>
              <a:t>），且少于或等于</a:t>
            </a:r>
            <a:r>
              <a:rPr lang="en-US" altLang="zh-CN" dirty="0"/>
              <a:t>0x7FFFFFFF</a:t>
            </a:r>
            <a:r>
              <a:rPr lang="zh-CN" altLang="en-US" dirty="0"/>
              <a:t>（</a:t>
            </a:r>
            <a:r>
              <a:rPr lang="en-US" altLang="zh-CN" dirty="0" err="1"/>
              <a:t>Integer.MAX_VALUE</a:t>
            </a:r>
            <a:r>
              <a:rPr lang="zh-CN" altLang="en-US" dirty="0"/>
              <a:t>）的时候，使用</a:t>
            </a:r>
            <a:r>
              <a:rPr lang="en-US" altLang="zh-CN" dirty="0"/>
              <a:t>4</a:t>
            </a:r>
            <a:r>
              <a:rPr lang="zh-CN" altLang="en-US" dirty="0"/>
              <a:t>个字节存储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八字节</a:t>
            </a:r>
            <a:endParaRPr lang="en-US" altLang="zh-CN" sz="2400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long</a:t>
            </a:r>
            <a:r>
              <a:rPr lang="zh-CN" altLang="en-US" dirty="0"/>
              <a:t>型，且不是上面三种类型的时候，使用</a:t>
            </a:r>
            <a:r>
              <a:rPr lang="en-US" altLang="zh-CN" dirty="0"/>
              <a:t>8</a:t>
            </a:r>
            <a:r>
              <a:rPr lang="zh-CN" altLang="en-US" dirty="0"/>
              <a:t>个字节存储。当</a:t>
            </a:r>
            <a:r>
              <a:rPr lang="en-US" altLang="zh-CN" dirty="0" err="1"/>
              <a:t>DataPoint</a:t>
            </a:r>
            <a:r>
              <a:rPr lang="en-US" altLang="zh-CN" dirty="0"/>
              <a:t> Value</a:t>
            </a:r>
            <a:r>
              <a:rPr lang="zh-CN" altLang="en-US" dirty="0"/>
              <a:t>为</a:t>
            </a:r>
            <a:r>
              <a:rPr lang="en-US" altLang="zh-CN" dirty="0"/>
              <a:t>float</a:t>
            </a:r>
            <a:r>
              <a:rPr lang="zh-CN" altLang="en-US" dirty="0"/>
              <a:t>型的时候，使用</a:t>
            </a:r>
            <a:r>
              <a:rPr lang="en-US" altLang="zh-CN" dirty="0"/>
              <a:t>8</a:t>
            </a:r>
            <a:r>
              <a:rPr lang="zh-CN" altLang="en-US" dirty="0"/>
              <a:t>个字节表示。</a:t>
            </a:r>
          </a:p>
        </p:txBody>
      </p:sp>
    </p:spTree>
    <p:extLst>
      <p:ext uri="{BB962C8B-B14F-4D97-AF65-F5344CB8AC3E}">
        <p14:creationId xmlns:p14="http://schemas.microsoft.com/office/powerpoint/2010/main" val="17512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OpenTSDB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14338" name="Picture 2" descr="OpenTSDB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00" y="1809975"/>
            <a:ext cx="6537838" cy="417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写流程</a:t>
            </a:r>
            <a:r>
              <a:rPr lang="en-US" altLang="zh-CN" dirty="0" smtClean="0"/>
              <a:t>-HTTP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7" y="1296633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05050"/>
                </a:solidFill>
                <a:latin typeface="OpenSans"/>
              </a:rPr>
              <a:t>POST  http</a:t>
            </a:r>
            <a:r>
              <a:rPr lang="en-US" altLang="zh-CN" dirty="0">
                <a:solidFill>
                  <a:srgbClr val="505050"/>
                </a:solidFill>
                <a:latin typeface="OpenSans"/>
              </a:rPr>
              <a:t>://203.57.225.49:8053/api/put?summary&amp;details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9486" y="1877921"/>
            <a:ext cx="46765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[{</a:t>
            </a:r>
          </a:p>
          <a:p>
            <a:r>
              <a:rPr lang="en-US" altLang="zh-CN" dirty="0"/>
              <a:t>	"metric": "</a:t>
            </a:r>
            <a:r>
              <a:rPr lang="en-US" altLang="zh-CN" dirty="0" err="1"/>
              <a:t>web.sys.cpu.nice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"timestamp": 1540015693,</a:t>
            </a:r>
          </a:p>
          <a:p>
            <a:r>
              <a:rPr lang="en-US" altLang="zh-CN" dirty="0"/>
              <a:t>	"value": 32,</a:t>
            </a:r>
          </a:p>
          <a:p>
            <a:r>
              <a:rPr lang="en-US" altLang="zh-CN" dirty="0"/>
              <a:t>	"tags": {</a:t>
            </a:r>
          </a:p>
          <a:p>
            <a:r>
              <a:rPr lang="en-US" altLang="zh-CN" dirty="0"/>
              <a:t>		"host": "web01",</a:t>
            </a:r>
          </a:p>
          <a:p>
            <a:r>
              <a:rPr lang="en-US" altLang="zh-CN" dirty="0"/>
              <a:t>		"dc": "</a:t>
            </a:r>
            <a:r>
              <a:rPr lang="en-US" altLang="zh-CN" dirty="0" err="1"/>
              <a:t>lga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},{</a:t>
            </a:r>
            <a:endParaRPr lang="en-US" altLang="zh-CN" dirty="0"/>
          </a:p>
          <a:p>
            <a:r>
              <a:rPr lang="en-US" altLang="zh-CN" dirty="0"/>
              <a:t>	"metric": "</a:t>
            </a:r>
            <a:r>
              <a:rPr lang="en-US" altLang="zh-CN" dirty="0" err="1"/>
              <a:t>db.sys.cpu.nice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	"timestamp": 1540008793,</a:t>
            </a:r>
          </a:p>
          <a:p>
            <a:r>
              <a:rPr lang="en-US" altLang="zh-CN" dirty="0"/>
              <a:t>	"value": 64,</a:t>
            </a:r>
          </a:p>
          <a:p>
            <a:r>
              <a:rPr lang="en-US" altLang="zh-CN" dirty="0"/>
              <a:t>	"tags": {</a:t>
            </a:r>
          </a:p>
          <a:p>
            <a:r>
              <a:rPr lang="en-US" altLang="zh-CN" dirty="0"/>
              <a:t>		"host": "web01",</a:t>
            </a:r>
          </a:p>
          <a:p>
            <a:r>
              <a:rPr lang="en-US" altLang="zh-CN" dirty="0"/>
              <a:t>		"dc": "</a:t>
            </a:r>
            <a:r>
              <a:rPr lang="en-US" altLang="zh-CN" dirty="0" err="1"/>
              <a:t>lga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 smtClean="0"/>
              <a:t>}]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04026" y="1319331"/>
            <a:ext cx="354860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请求的</a:t>
            </a:r>
            <a:r>
              <a:rPr lang="zh-CN" altLang="en-US" sz="2400" dirty="0" smtClean="0"/>
              <a:t>解析和路由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RowKey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生成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按需生成</a:t>
            </a:r>
            <a:r>
              <a:rPr lang="en-US" altLang="zh-CN" sz="2000" dirty="0"/>
              <a:t>UID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把所有的</a:t>
            </a:r>
            <a:r>
              <a:rPr lang="en-US" altLang="zh-CN" sz="2000" dirty="0" err="1"/>
              <a:t>tagk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uid</a:t>
            </a:r>
            <a:r>
              <a:rPr lang="zh-CN" altLang="en-US" sz="2000" dirty="0"/>
              <a:t>进行了二进制排序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2000" dirty="0"/>
              <a:t>按需计算</a:t>
            </a:r>
            <a:r>
              <a:rPr lang="en-US" altLang="zh-CN" sz="2000" dirty="0"/>
              <a:t>SALT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生成</a:t>
            </a:r>
            <a:r>
              <a:rPr lang="en-US" altLang="zh-CN" sz="2400" dirty="0" smtClean="0"/>
              <a:t>Qualifier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写入数据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写入元数据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2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读流程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207" y="127309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"start": "1455531250181",</a:t>
            </a:r>
          </a:p>
          <a:p>
            <a:r>
              <a:rPr lang="en-US" altLang="zh-CN" dirty="0"/>
              <a:t>      "end": null,</a:t>
            </a:r>
          </a:p>
          <a:p>
            <a:r>
              <a:rPr lang="en-US" altLang="zh-CN" dirty="0" smtClean="0"/>
              <a:t>"</a:t>
            </a:r>
            <a:r>
              <a:rPr lang="en-US" altLang="zh-CN" dirty="0"/>
              <a:t>queries": [{</a:t>
            </a:r>
          </a:p>
          <a:p>
            <a:r>
              <a:rPr lang="en-US" altLang="zh-CN" dirty="0"/>
              <a:t>              "aggregator": </a:t>
            </a:r>
            <a:r>
              <a:rPr lang="en-US" altLang="zh-CN" dirty="0" smtClean="0"/>
              <a:t>"sum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"metric": "</a:t>
            </a:r>
            <a:r>
              <a:rPr lang="en-US" altLang="zh-CN" dirty="0" err="1"/>
              <a:t>tsd.connectionmgr.bytes.written</a:t>
            </a:r>
            <a:r>
              <a:rPr lang="en-US" altLang="zh-CN" dirty="0"/>
              <a:t>",</a:t>
            </a:r>
          </a:p>
          <a:p>
            <a:pPr lvl="2"/>
            <a:r>
              <a:rPr lang="en-US" altLang="zh-CN" dirty="0" smtClean="0"/>
              <a:t>"</a:t>
            </a:r>
            <a:r>
              <a:rPr lang="en-US" altLang="zh-CN" dirty="0" err="1"/>
              <a:t>downsample</a:t>
            </a:r>
            <a:r>
              <a:rPr lang="en-US" altLang="zh-CN" dirty="0"/>
              <a:t>": "1m-avg</a:t>
            </a:r>
            <a:r>
              <a:rPr lang="en-US" altLang="zh-CN" dirty="0" smtClean="0"/>
              <a:t>",</a:t>
            </a:r>
          </a:p>
          <a:p>
            <a:pPr lvl="2"/>
            <a:r>
              <a:rPr lang="en-US" altLang="zh-CN" dirty="0" smtClean="0"/>
              <a:t>"</a:t>
            </a:r>
            <a:r>
              <a:rPr lang="en-US" altLang="zh-CN" dirty="0"/>
              <a:t>filters": [{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</a:t>
            </a:r>
            <a:r>
              <a:rPr lang="en-US" altLang="zh-CN" dirty="0" err="1"/>
              <a:t>colo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"filter": "*",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                  "type": "wildcard"</a:t>
            </a:r>
          </a:p>
          <a:p>
            <a:r>
              <a:rPr lang="en-US" altLang="zh-CN" dirty="0"/>
              <a:t>              }, 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</a:t>
            </a:r>
            <a:r>
              <a:rPr lang="en-US" altLang="zh-CN" dirty="0" err="1"/>
              <a:t>env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"filter": "prod",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</a:t>
            </a:r>
            <a:r>
              <a:rPr lang="en-US" altLang="zh-CN" dirty="0" smtClean="0"/>
              <a:t>false,</a:t>
            </a:r>
            <a:endParaRPr lang="en-US" altLang="zh-CN" dirty="0"/>
          </a:p>
          <a:p>
            <a:r>
              <a:rPr lang="en-US" altLang="zh-CN" dirty="0"/>
              <a:t>                      "type": "</a:t>
            </a:r>
            <a:r>
              <a:rPr lang="en-US" altLang="zh-CN" dirty="0" err="1"/>
              <a:t>literal_or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17207" y="1287390"/>
            <a:ext cx="46088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}, {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tagk</a:t>
            </a:r>
            <a:r>
              <a:rPr lang="en-US" altLang="zh-CN" dirty="0"/>
              <a:t>": "role",</a:t>
            </a:r>
          </a:p>
          <a:p>
            <a:r>
              <a:rPr lang="en-US" altLang="zh-CN" dirty="0"/>
              <a:t>                      "filter": "frontend",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group_by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                      "type": "</a:t>
            </a:r>
            <a:r>
              <a:rPr lang="en-US" altLang="zh-CN" dirty="0" err="1"/>
              <a:t>literal_or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           }],"tags": {</a:t>
            </a:r>
          </a:p>
          <a:p>
            <a:r>
              <a:rPr lang="en-US" altLang="zh-CN" dirty="0"/>
              <a:t>                      "role": "</a:t>
            </a:r>
            <a:r>
              <a:rPr lang="en-US" altLang="zh-CN" dirty="0" err="1"/>
              <a:t>literal_or</a:t>
            </a:r>
            <a:r>
              <a:rPr lang="en-US" altLang="zh-CN" dirty="0"/>
              <a:t>(frontend)",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env</a:t>
            </a:r>
            <a:r>
              <a:rPr lang="en-US" altLang="zh-CN" dirty="0"/>
              <a:t>": "</a:t>
            </a:r>
            <a:r>
              <a:rPr lang="en-US" altLang="zh-CN" dirty="0" err="1"/>
              <a:t>literal_or</a:t>
            </a:r>
            <a:r>
              <a:rPr lang="en-US" altLang="zh-CN" dirty="0"/>
              <a:t>(prod)",</a:t>
            </a:r>
          </a:p>
          <a:p>
            <a:r>
              <a:rPr lang="en-US" altLang="zh-CN" dirty="0"/>
              <a:t>                      "</a:t>
            </a:r>
            <a:r>
              <a:rPr lang="en-US" altLang="zh-CN" dirty="0" err="1"/>
              <a:t>colo</a:t>
            </a:r>
            <a:r>
              <a:rPr lang="en-US" altLang="zh-CN" dirty="0"/>
              <a:t>": "wildcard(*)"</a:t>
            </a:r>
          </a:p>
          <a:p>
            <a:r>
              <a:rPr lang="en-US" altLang="zh-CN" dirty="0"/>
              <a:t>              }</a:t>
            </a:r>
          </a:p>
          <a:p>
            <a:r>
              <a:rPr lang="en-US" altLang="zh-CN" dirty="0"/>
              <a:t>      }],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065413" y="5151082"/>
            <a:ext cx="5712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 sum(</a:t>
            </a:r>
            <a:r>
              <a:rPr lang="en-US" altLang="zh-CN" dirty="0" err="1" smtClean="0"/>
              <a:t>tsd.connectionmgr.bytes.written</a:t>
            </a:r>
            <a:r>
              <a:rPr lang="en-US" altLang="zh-CN" dirty="0" smtClean="0"/>
              <a:t>) from </a:t>
            </a:r>
            <a:r>
              <a:rPr lang="en-US" altLang="zh-CN" dirty="0" err="1" smtClean="0"/>
              <a:t>tsdb</a:t>
            </a:r>
            <a:endParaRPr lang="en-US" altLang="zh-CN" dirty="0" smtClean="0"/>
          </a:p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start_time</a:t>
            </a:r>
            <a:r>
              <a:rPr lang="en-US" altLang="zh-CN" dirty="0" smtClean="0"/>
              <a:t> &gt;=</a:t>
            </a:r>
            <a:r>
              <a:rPr lang="en-US" altLang="zh-CN" dirty="0"/>
              <a:t> </a:t>
            </a:r>
            <a:r>
              <a:rPr lang="en-US" altLang="zh-CN" dirty="0" smtClean="0"/>
              <a:t>1455531250181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colo</a:t>
            </a:r>
            <a:r>
              <a:rPr lang="en-US" altLang="zh-CN" dirty="0" smtClean="0"/>
              <a:t>=* and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=prod and role=frontend</a:t>
            </a:r>
          </a:p>
          <a:p>
            <a:r>
              <a:rPr lang="en-US" altLang="zh-CN" dirty="0" smtClean="0"/>
              <a:t>Group by </a:t>
            </a:r>
            <a:r>
              <a:rPr lang="en-US" altLang="zh-CN" dirty="0" err="1" smtClean="0"/>
              <a:t>colo,role</a:t>
            </a:r>
            <a:endParaRPr lang="en-US" altLang="zh-CN" dirty="0" smtClean="0"/>
          </a:p>
          <a:p>
            <a:r>
              <a:rPr lang="en-US" altLang="zh-CN" dirty="0" err="1" smtClean="0"/>
              <a:t>Downsample</a:t>
            </a:r>
            <a:r>
              <a:rPr lang="en-US" altLang="zh-CN" dirty="0" smtClean="0"/>
              <a:t> by 1m-avg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zh-CN" altLang="en-US" dirty="0">
                <a:cs typeface="Segoe UI Light" panose="020B0502040204020203" pitchFamily="34" charset="0"/>
              </a:rPr>
              <a:t>什么是时序数据</a:t>
            </a:r>
            <a:endParaRPr lang="zh-cn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1240971" y="1466805"/>
            <a:ext cx="10587944" cy="463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52" y="252266"/>
            <a:ext cx="4040665" cy="103165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0264" y="1222332"/>
            <a:ext cx="11395409" cy="419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Wiki</a:t>
            </a:r>
            <a:r>
              <a:rPr lang="zh-CN" altLang="en-US" sz="2000" dirty="0"/>
              <a:t>中关于”时间序列（</a:t>
            </a:r>
            <a:r>
              <a:rPr lang="en-US" altLang="zh-CN" sz="2000" dirty="0"/>
              <a:t>Time Series</a:t>
            </a:r>
            <a:r>
              <a:rPr lang="zh-CN" altLang="en-US" sz="2000" dirty="0"/>
              <a:t>）“的定义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时间序列（</a:t>
            </a:r>
            <a:r>
              <a:rPr lang="en-US" altLang="zh-CN" sz="2000" dirty="0"/>
              <a:t>Time Series</a:t>
            </a:r>
            <a:r>
              <a:rPr lang="zh-CN" altLang="en-US" sz="2000" dirty="0"/>
              <a:t>）是一组按照时间发生先后顺序进行排列的</a:t>
            </a:r>
            <a:r>
              <a:rPr lang="zh-CN" altLang="en-US" sz="2000" dirty="0">
                <a:solidFill>
                  <a:srgbClr val="FF0000"/>
                </a:solidFill>
              </a:rPr>
              <a:t>数据点</a:t>
            </a:r>
            <a:r>
              <a:rPr lang="zh-CN" altLang="en-US" sz="2000" dirty="0"/>
              <a:t>序列，通常一组时间序列的时间间隔为一恒定值（如</a:t>
            </a:r>
            <a:r>
              <a:rPr lang="en-US" altLang="zh-CN" sz="2000" dirty="0"/>
              <a:t>1</a:t>
            </a:r>
            <a:r>
              <a:rPr lang="zh-CN" altLang="en-US" sz="2000" dirty="0"/>
              <a:t>秒，</a:t>
            </a:r>
            <a:r>
              <a:rPr lang="en-US" altLang="zh-CN" sz="2000" dirty="0"/>
              <a:t>5</a:t>
            </a:r>
            <a:r>
              <a:rPr lang="zh-CN" altLang="en-US" sz="2000" dirty="0"/>
              <a:t>分钟，</a:t>
            </a:r>
            <a:r>
              <a:rPr lang="en-US" altLang="zh-CN" sz="2000" dirty="0"/>
              <a:t>1</a:t>
            </a:r>
            <a:r>
              <a:rPr lang="zh-CN" altLang="en-US" sz="2000" dirty="0"/>
              <a:t>小时等）。 时间序列数据可被简称为时序数据。实时监控系统所收集的监控指标数据，通常就是时序数据 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时序</a:t>
            </a:r>
            <a:r>
              <a:rPr lang="zh-CN" altLang="en-US" sz="2000" dirty="0"/>
              <a:t>数据具有如下特点：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 每</a:t>
            </a:r>
            <a:r>
              <a:rPr lang="zh-CN" altLang="en-US" sz="2000" dirty="0"/>
              <a:t>一个时间序列通常为某一固定类型的数值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数据按一定的时间间隔持续产生，每条数据拥有自己的</a:t>
            </a:r>
            <a:r>
              <a:rPr lang="zh-CN" altLang="en-US" sz="2000" dirty="0">
                <a:solidFill>
                  <a:srgbClr val="FF0000"/>
                </a:solidFill>
              </a:rPr>
              <a:t>时间戳</a:t>
            </a:r>
            <a:r>
              <a:rPr lang="zh-CN" altLang="en-US" sz="2000" dirty="0"/>
              <a:t>信息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通常</a:t>
            </a:r>
            <a:r>
              <a:rPr lang="zh-CN" altLang="en-US" sz="2000" dirty="0"/>
              <a:t>只会不断的写入新的数据，几乎不会有更新、删除的场景 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读取上，也往往倾向于读取最近写入的数据。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06" y="1502118"/>
            <a:ext cx="104515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遍历每个子查询，启动查询解析工作，把</a:t>
            </a:r>
            <a:r>
              <a:rPr lang="en-US" altLang="zh-CN" sz="2400" dirty="0" err="1"/>
              <a:t>TsSubquery</a:t>
            </a:r>
            <a:r>
              <a:rPr lang="zh-CN" altLang="en-US" sz="2400" dirty="0"/>
              <a:t>转换为</a:t>
            </a:r>
            <a:r>
              <a:rPr lang="en-US" altLang="zh-CN" sz="2400" dirty="0" err="1"/>
              <a:t>TsdbQuery</a:t>
            </a:r>
            <a:r>
              <a:rPr lang="zh-CN" altLang="en-US" sz="2400" dirty="0"/>
              <a:t>，把解析完毕后的子查询数组作为返回</a:t>
            </a:r>
            <a:r>
              <a:rPr lang="zh-CN" altLang="en-US" sz="2400" dirty="0" smtClean="0"/>
              <a:t>对象，可以有多个查询；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主要</a:t>
            </a:r>
            <a:r>
              <a:rPr lang="zh-CN" altLang="en-US" sz="2400" dirty="0"/>
              <a:t>是度量和过滤器名称和值到二进制编码的</a:t>
            </a:r>
            <a:r>
              <a:rPr lang="zh-CN" altLang="en-US" sz="2400" dirty="0" smtClean="0"/>
              <a:t>查询</a:t>
            </a:r>
            <a:r>
              <a:rPr lang="zh-CN" altLang="en-US" sz="2400" dirty="0"/>
              <a:t>；</a:t>
            </a:r>
            <a:r>
              <a:rPr lang="en-US" altLang="zh-CN" sz="2400" dirty="0" err="1" smtClean="0"/>
              <a:t>Tagk</a:t>
            </a:r>
            <a:r>
              <a:rPr lang="zh-CN" altLang="en-US" sz="2400" dirty="0"/>
              <a:t>的编码</a:t>
            </a:r>
            <a:r>
              <a:rPr lang="zh-CN" altLang="en-US" sz="2400" dirty="0" smtClean="0"/>
              <a:t>查询主要是为了数据的过滤：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过滤</a:t>
            </a:r>
            <a:r>
              <a:rPr lang="en-US" altLang="zh-CN" sz="2400" dirty="0" err="1" smtClean="0"/>
              <a:t>tagk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 过滤值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生成</a:t>
            </a:r>
            <a:r>
              <a:rPr lang="en-US" altLang="zh-CN" sz="2400" dirty="0" smtClean="0"/>
              <a:t>Scanner</a:t>
            </a:r>
            <a:r>
              <a:rPr lang="zh-CN" altLang="en-US" sz="2400" dirty="0" smtClean="0"/>
              <a:t>，如果有</a:t>
            </a:r>
            <a:r>
              <a:rPr lang="en-US" altLang="zh-CN" sz="2400" dirty="0" smtClean="0"/>
              <a:t>Salt</a:t>
            </a:r>
            <a:r>
              <a:rPr lang="zh-CN" altLang="en-US" sz="2400" dirty="0" smtClean="0"/>
              <a:t>，生成多个，并行加载数据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数据按照</a:t>
            </a:r>
            <a:r>
              <a:rPr lang="en-US" altLang="zh-CN" sz="2400" dirty="0" smtClean="0"/>
              <a:t>Cell-&gt;Row-&gt;Span-&gt;</a:t>
            </a:r>
            <a:r>
              <a:rPr lang="en-US" altLang="zh-CN" sz="2400" dirty="0" err="1" smtClean="0"/>
              <a:t>SpanGroup</a:t>
            </a:r>
            <a:r>
              <a:rPr lang="zh-CN" altLang="en-US" sz="2400" dirty="0" smtClean="0"/>
              <a:t>进行组织，组装层级</a:t>
            </a:r>
            <a:r>
              <a:rPr lang="en-US" altLang="zh-CN" sz="2400" dirty="0" smtClean="0"/>
              <a:t>Iterator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遍历最外层</a:t>
            </a:r>
            <a:r>
              <a:rPr lang="en-US" altLang="zh-CN" sz="2400" dirty="0" smtClean="0"/>
              <a:t>Iterator</a:t>
            </a:r>
            <a:r>
              <a:rPr lang="zh-CN" altLang="en-US" sz="2400" dirty="0" smtClean="0"/>
              <a:t>，生成</a:t>
            </a:r>
            <a:r>
              <a:rPr lang="en-US" altLang="zh-CN" sz="2400" dirty="0" err="1"/>
              <a:t>DataPoints</a:t>
            </a:r>
            <a:r>
              <a:rPr lang="en-US" altLang="zh-CN" sz="2400" dirty="0" smtClean="0"/>
              <a:t>[]</a:t>
            </a:r>
            <a:r>
              <a:rPr lang="zh-CN" altLang="en-US" sz="2400" dirty="0" smtClean="0"/>
              <a:t>数组，返回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41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1682221"/>
            <a:ext cx="9387156" cy="51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系统提供的</a:t>
            </a:r>
            <a:r>
              <a:rPr lang="en-US" altLang="zh-CN" dirty="0" smtClean="0"/>
              <a:t>Aggregators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7" y="1204690"/>
            <a:ext cx="889547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Avg</a:t>
            </a:r>
            <a:r>
              <a:rPr lang="zh-CN" altLang="en-US" dirty="0" smtClean="0"/>
              <a:t>：平均值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Count</a:t>
            </a:r>
            <a:r>
              <a:rPr lang="zh-CN" altLang="en-US" dirty="0" smtClean="0"/>
              <a:t>：计数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Dev</a:t>
            </a:r>
            <a:r>
              <a:rPr lang="zh-CN" altLang="en-US" dirty="0" smtClean="0"/>
              <a:t>：方差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Estimated </a:t>
            </a:r>
            <a:r>
              <a:rPr lang="en-US" altLang="zh-CN" dirty="0" smtClean="0"/>
              <a:t>Percentiles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分位数（会通过算法剔除某些值）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First &amp; </a:t>
            </a:r>
            <a:r>
              <a:rPr lang="en-US" altLang="zh-CN" dirty="0" smtClean="0"/>
              <a:t>Last</a:t>
            </a:r>
            <a:r>
              <a:rPr lang="zh-CN" altLang="en-US" dirty="0" smtClean="0"/>
              <a:t>：第一个，最后一个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Max</a:t>
            </a:r>
            <a:r>
              <a:rPr lang="zh-CN" altLang="en-US" dirty="0" smtClean="0"/>
              <a:t>：最大值（插值）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MimMin</a:t>
            </a:r>
            <a:r>
              <a:rPr lang="zh-CN" altLang="en-US" dirty="0" smtClean="0"/>
              <a:t>：最小值（不插值）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MimMax</a:t>
            </a:r>
            <a:r>
              <a:rPr lang="zh-CN" altLang="en-US" dirty="0" smtClean="0"/>
              <a:t>：最大值（不插值）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Min</a:t>
            </a:r>
            <a:r>
              <a:rPr lang="zh-CN" altLang="en-US" dirty="0" smtClean="0"/>
              <a:t>：最小值（插值）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None</a:t>
            </a:r>
            <a:r>
              <a:rPr lang="zh-CN" altLang="en-US" dirty="0" smtClean="0"/>
              <a:t>：不聚合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Percentiles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Sum</a:t>
            </a:r>
            <a:r>
              <a:rPr lang="zh-CN" altLang="en-US" dirty="0" smtClean="0"/>
              <a:t>：求和（插值）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ZimSum</a:t>
            </a:r>
            <a:r>
              <a:rPr lang="zh-CN" altLang="en-US" dirty="0" smtClean="0"/>
              <a:t>：求和（不插值）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3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817" y="2104850"/>
            <a:ext cx="5471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每个时间点对应一个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，存储了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为了节省存储空间，将一个小时的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压缩成一个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写入数据时，记录哪些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需要压缩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合并</a:t>
            </a:r>
            <a:r>
              <a:rPr lang="zh-CN" altLang="en-US" dirty="0" smtClean="0"/>
              <a:t>后，一个小时只有一个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53" y="0"/>
            <a:ext cx="4787656" cy="681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优化总结：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6492" y="1503292"/>
            <a:ext cx="3254326" cy="2031325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优化一：缩短</a:t>
            </a:r>
            <a:r>
              <a:rPr lang="en-US" altLang="zh-CN" dirty="0"/>
              <a:t>row </a:t>
            </a:r>
            <a:r>
              <a:rPr lang="en-US" altLang="zh-CN" dirty="0" smtClean="0"/>
              <a:t>key</a:t>
            </a:r>
          </a:p>
          <a:p>
            <a:endParaRPr lang="en-US" altLang="zh-CN" dirty="0"/>
          </a:p>
          <a:p>
            <a:r>
              <a:rPr lang="zh-CN" altLang="en-US" dirty="0" smtClean="0"/>
              <a:t>存储优化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为</a:t>
            </a:r>
            <a:r>
              <a:rPr lang="zh-CN" altLang="en-US" dirty="0"/>
              <a:t>每个</a:t>
            </a:r>
            <a:r>
              <a:rPr lang="en-US" altLang="zh-CN" dirty="0"/>
              <a:t>metric</a:t>
            </a:r>
            <a:r>
              <a:rPr lang="zh-CN" altLang="en-US" dirty="0"/>
              <a:t>、</a:t>
            </a:r>
            <a:r>
              <a:rPr lang="en-US" altLang="zh-CN" dirty="0"/>
              <a:t>tag key</a:t>
            </a:r>
            <a:r>
              <a:rPr lang="zh-CN" altLang="en-US" dirty="0"/>
              <a:t>和</a:t>
            </a:r>
            <a:r>
              <a:rPr lang="en-US" altLang="zh-CN" dirty="0"/>
              <a:t>tag value</a:t>
            </a:r>
            <a:r>
              <a:rPr lang="zh-CN" altLang="en-US" dirty="0"/>
              <a:t>都分配一个</a:t>
            </a:r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UID</a:t>
            </a:r>
            <a:r>
              <a:rPr lang="zh-CN" altLang="en-US" dirty="0"/>
              <a:t>为固定长度三个字节。</a:t>
            </a:r>
          </a:p>
        </p:txBody>
      </p:sp>
      <p:sp>
        <p:nvSpPr>
          <p:cNvPr id="6" name="矩形 5"/>
          <p:cNvSpPr/>
          <p:nvPr/>
        </p:nvSpPr>
        <p:spPr>
          <a:xfrm>
            <a:off x="4253130" y="1503292"/>
            <a:ext cx="3629465" cy="4524315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优化二：减少</a:t>
            </a:r>
            <a:r>
              <a:rPr lang="en-US" altLang="zh-CN" dirty="0"/>
              <a:t>Key-Value</a:t>
            </a:r>
            <a:r>
              <a:rPr lang="zh-CN" altLang="en-US" dirty="0"/>
              <a:t>数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存储优化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HBase</a:t>
            </a:r>
            <a:r>
              <a:rPr lang="zh-CN" altLang="en-US" dirty="0"/>
              <a:t>在底层存储结构中，每一列都会以</a:t>
            </a:r>
            <a:r>
              <a:rPr lang="en-US" altLang="zh-CN" dirty="0"/>
              <a:t>Key-Value</a:t>
            </a:r>
            <a:r>
              <a:rPr lang="zh-CN" altLang="en-US" dirty="0"/>
              <a:t>的形式存储，每一列都会包含一个</a:t>
            </a:r>
            <a:r>
              <a:rPr lang="en-US" altLang="zh-CN" dirty="0" err="1"/>
              <a:t>rowkey</a:t>
            </a:r>
            <a:r>
              <a:rPr lang="zh-CN" altLang="en-US" dirty="0"/>
              <a:t>。如果要进一步缩短存储量，那就得想办法减少</a:t>
            </a:r>
            <a:r>
              <a:rPr lang="en-US" altLang="zh-CN" dirty="0"/>
              <a:t>Key-Value</a:t>
            </a:r>
            <a:r>
              <a:rPr lang="zh-CN" altLang="en-US" dirty="0"/>
              <a:t>的个数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OpenTSDB</a:t>
            </a:r>
            <a:r>
              <a:rPr lang="zh-CN" altLang="en-US" dirty="0"/>
              <a:t>分了几个步骤来减少</a:t>
            </a:r>
            <a:r>
              <a:rPr lang="en-US" altLang="zh-CN" dirty="0"/>
              <a:t>Key-Value</a:t>
            </a:r>
            <a:r>
              <a:rPr lang="zh-CN" altLang="en-US" dirty="0"/>
              <a:t>的个数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多行合并为一行，多行单列变为单行多</a:t>
            </a:r>
            <a:r>
              <a:rPr lang="zh-CN" altLang="en-US" dirty="0" smtClean="0"/>
              <a:t>列（一个小时的数据）。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多列合并为一列，单行多列变为单行单列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Compaction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1803" y="1503292"/>
            <a:ext cx="3024555" cy="3693319"/>
          </a:xfrm>
          <a:prstGeom prst="rect">
            <a:avLst/>
          </a:prstGeom>
          <a:solidFill>
            <a:srgbClr val="F8CFB6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优化三：并发写优化</a:t>
            </a:r>
            <a:r>
              <a:rPr lang="zh-CN" altLang="en-US" dirty="0" smtClean="0"/>
              <a:t>上面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写</a:t>
            </a:r>
            <a:r>
              <a:rPr lang="zh-CN" altLang="en-US" dirty="0"/>
              <a:t>热点问题，当某一个</a:t>
            </a:r>
            <a:r>
              <a:rPr lang="en-US" altLang="zh-CN" dirty="0"/>
              <a:t>metric</a:t>
            </a:r>
            <a:r>
              <a:rPr lang="zh-CN" altLang="en-US" dirty="0"/>
              <a:t>下数据点很多时，则该</a:t>
            </a:r>
            <a:r>
              <a:rPr lang="en-US" altLang="zh-CN" dirty="0"/>
              <a:t>metric</a:t>
            </a:r>
            <a:r>
              <a:rPr lang="zh-CN" altLang="en-US" dirty="0"/>
              <a:t>很容易造成写入热点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采取了</a:t>
            </a:r>
            <a:r>
              <a:rPr lang="en-US" altLang="zh-CN" dirty="0" smtClean="0"/>
              <a:t>SALT</a:t>
            </a:r>
            <a:r>
              <a:rPr lang="zh-CN" altLang="en-US" dirty="0" smtClean="0"/>
              <a:t>机制防止数据写热点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降低了读取效率，但是采用了异步加载机制，可以同时加载</a:t>
            </a:r>
            <a:endParaRPr lang="en-US" altLang="zh-CN" dirty="0" err="1"/>
          </a:p>
        </p:txBody>
      </p:sp>
      <p:sp>
        <p:nvSpPr>
          <p:cNvPr id="9" name="矩形 8"/>
          <p:cNvSpPr/>
          <p:nvPr/>
        </p:nvSpPr>
        <p:spPr>
          <a:xfrm>
            <a:off x="633044" y="3949773"/>
            <a:ext cx="325432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优化四：计算懒加载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内存优化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数据内存中只有最原始的数据，采用不同的</a:t>
            </a:r>
            <a:r>
              <a:rPr lang="en-US" altLang="zh-CN" dirty="0" smtClean="0"/>
              <a:t>Iterator</a:t>
            </a:r>
            <a:r>
              <a:rPr lang="zh-CN" altLang="en-US" dirty="0" smtClean="0"/>
              <a:t>达到不同的计算目的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24907" y="5334767"/>
            <a:ext cx="3071451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优化五：值过滤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优化六：</a:t>
            </a:r>
            <a:r>
              <a:rPr lang="en-US" altLang="zh-CN" dirty="0" smtClean="0"/>
              <a:t>Compaction</a:t>
            </a:r>
          </a:p>
        </p:txBody>
      </p:sp>
    </p:spTree>
    <p:extLst>
      <p:ext uri="{BB962C8B-B14F-4D97-AF65-F5344CB8AC3E}">
        <p14:creationId xmlns:p14="http://schemas.microsoft.com/office/powerpoint/2010/main" val="10634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39285" y="3108961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谢谢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028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cs typeface="Segoe UI Light" panose="020B0502040204020203" pitchFamily="34" charset="0"/>
              </a:rPr>
              <a:t>相关概念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8500" y="1507145"/>
            <a:ext cx="10384638" cy="515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/>
              <a:t>TSDB </a:t>
            </a:r>
            <a:r>
              <a:rPr lang="zh-CN" altLang="en-US" dirty="0"/>
              <a:t>：</a:t>
            </a:r>
            <a:r>
              <a:rPr lang="en-US" altLang="zh-CN" dirty="0"/>
              <a:t>Time Series Database</a:t>
            </a:r>
            <a:r>
              <a:rPr lang="zh-CN" altLang="en-US" dirty="0"/>
              <a:t>，时序数据库，用于保存时间序列（按时间顺序变化）的海量数据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度量</a:t>
            </a:r>
            <a:r>
              <a:rPr lang="zh-CN" altLang="en-US" sz="2400" dirty="0"/>
              <a:t>（</a:t>
            </a:r>
            <a:r>
              <a:rPr lang="en-US" altLang="zh-CN" sz="2400" dirty="0"/>
              <a:t>metric</a:t>
            </a:r>
            <a:r>
              <a:rPr lang="zh-CN" altLang="en-US" sz="2400" dirty="0"/>
              <a:t>）</a:t>
            </a:r>
            <a:r>
              <a:rPr lang="zh-CN" altLang="en-US" dirty="0"/>
              <a:t>：数据指标的类别，如发动机的温度、发动机转速</a:t>
            </a:r>
            <a:r>
              <a:rPr lang="zh-CN" altLang="en-US" dirty="0" smtClean="0"/>
              <a:t>、风速、系统负载值等。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时间戳（</a:t>
            </a:r>
            <a:r>
              <a:rPr lang="en-US" altLang="zh-CN" sz="2400" dirty="0"/>
              <a:t>timestamp</a:t>
            </a:r>
            <a:r>
              <a:rPr lang="zh-CN" altLang="en-US" sz="2400" dirty="0"/>
              <a:t>）</a:t>
            </a:r>
            <a:r>
              <a:rPr lang="zh-CN" altLang="en-US" dirty="0"/>
              <a:t>：数据产生的时间点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数值（</a:t>
            </a:r>
            <a:r>
              <a:rPr lang="en-US" altLang="zh-CN" sz="2400" dirty="0"/>
              <a:t>value</a:t>
            </a:r>
            <a:r>
              <a:rPr lang="zh-CN" altLang="en-US" sz="2400" dirty="0"/>
              <a:t>）</a:t>
            </a:r>
            <a:r>
              <a:rPr lang="zh-CN" altLang="en-US" dirty="0"/>
              <a:t>：度量对应的数值，如</a:t>
            </a:r>
            <a:r>
              <a:rPr lang="en-US" altLang="zh-CN" dirty="0"/>
              <a:t>56°C</a:t>
            </a:r>
            <a:r>
              <a:rPr lang="zh-CN" altLang="en-US" dirty="0"/>
              <a:t>、</a:t>
            </a:r>
            <a:r>
              <a:rPr lang="en-US" altLang="zh-CN" dirty="0"/>
              <a:t>1000r/s</a:t>
            </a:r>
            <a:r>
              <a:rPr lang="zh-CN" altLang="en-US" dirty="0"/>
              <a:t>等（实际中不带单位）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标签（</a:t>
            </a:r>
            <a:r>
              <a:rPr lang="en-US" altLang="zh-CN" sz="2400" dirty="0"/>
              <a:t>tag</a:t>
            </a:r>
            <a:r>
              <a:rPr lang="zh-CN" altLang="en-US" sz="2400" dirty="0"/>
              <a:t>）</a:t>
            </a:r>
            <a:r>
              <a:rPr lang="zh-CN" altLang="en-US" dirty="0"/>
              <a:t>：一个标签是一个</a:t>
            </a:r>
            <a:r>
              <a:rPr lang="en-US" altLang="zh-CN" dirty="0"/>
              <a:t>key-value</a:t>
            </a:r>
            <a:r>
              <a:rPr lang="zh-CN" altLang="en-US" dirty="0"/>
              <a:t>对，用于提供额外的信息，如</a:t>
            </a:r>
            <a:r>
              <a:rPr lang="en-US" altLang="zh-CN" dirty="0"/>
              <a:t>"</a:t>
            </a:r>
            <a:r>
              <a:rPr lang="zh-CN" altLang="en-US" dirty="0"/>
              <a:t>设备号</a:t>
            </a:r>
            <a:r>
              <a:rPr lang="en-US" altLang="zh-CN" dirty="0"/>
              <a:t>=95D8-7913"</a:t>
            </a:r>
            <a:r>
              <a:rPr lang="zh-CN" altLang="en-US" dirty="0"/>
              <a:t>、“型号</a:t>
            </a:r>
            <a:r>
              <a:rPr lang="en-US" altLang="zh-CN" dirty="0"/>
              <a:t>=ABC123”</a:t>
            </a:r>
            <a:r>
              <a:rPr lang="zh-CN" altLang="en-US" dirty="0"/>
              <a:t>、“出厂编号</a:t>
            </a:r>
            <a:r>
              <a:rPr lang="en-US" altLang="zh-CN" dirty="0"/>
              <a:t>=1234567890”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数据点（</a:t>
            </a:r>
            <a:r>
              <a:rPr lang="en-US" altLang="zh-CN" sz="2400" dirty="0"/>
              <a:t>data point</a:t>
            </a:r>
            <a:r>
              <a:rPr lang="zh-CN" altLang="en-US" sz="2400" dirty="0"/>
              <a:t>）</a:t>
            </a:r>
            <a:r>
              <a:rPr lang="zh-CN" altLang="en-US" dirty="0"/>
              <a:t>：“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metric+1</a:t>
            </a:r>
            <a:r>
              <a:rPr lang="zh-CN" altLang="en-US" dirty="0"/>
              <a:t>个</a:t>
            </a:r>
            <a:r>
              <a:rPr lang="en-US" altLang="zh-CN" dirty="0"/>
              <a:t>timestamp+1</a:t>
            </a:r>
            <a:r>
              <a:rPr lang="zh-CN" altLang="en-US" dirty="0"/>
              <a:t>个</a:t>
            </a:r>
            <a:r>
              <a:rPr lang="en-US" altLang="zh-CN" dirty="0"/>
              <a:t>value + 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（</a:t>
            </a:r>
            <a:r>
              <a:rPr lang="en-US" altLang="zh-CN" dirty="0"/>
              <a:t>n&gt;=1</a:t>
            </a:r>
            <a:r>
              <a:rPr lang="zh-CN" altLang="en-US" dirty="0"/>
              <a:t>）”唯一定义了一个数据点。当写入的</a:t>
            </a:r>
            <a:r>
              <a:rPr lang="en-US" altLang="zh-CN" dirty="0"/>
              <a:t>metric</a:t>
            </a:r>
            <a:r>
              <a:rPr lang="zh-CN" altLang="en-US" dirty="0"/>
              <a:t>、</a:t>
            </a:r>
            <a:r>
              <a:rPr lang="en-US" altLang="zh-CN" dirty="0"/>
              <a:t>timestamp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都相同时，后写入的</a:t>
            </a:r>
            <a:r>
              <a:rPr lang="en-US" altLang="zh-CN" dirty="0"/>
              <a:t>value</a:t>
            </a:r>
            <a:r>
              <a:rPr lang="zh-CN" altLang="en-US" dirty="0"/>
              <a:t>会覆盖先写入的</a:t>
            </a:r>
            <a:r>
              <a:rPr lang="en-US" altLang="zh-CN" dirty="0"/>
              <a:t>value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时间序列</a:t>
            </a:r>
            <a:r>
              <a:rPr lang="zh-CN" altLang="en-US" dirty="0" smtClean="0"/>
              <a:t> ：又称为时间线，“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metric +n</a:t>
            </a:r>
            <a:r>
              <a:rPr lang="zh-CN" altLang="en-US" dirty="0"/>
              <a:t>个</a:t>
            </a:r>
            <a:r>
              <a:rPr lang="en-US" altLang="zh-CN" dirty="0"/>
              <a:t>tag</a:t>
            </a:r>
            <a:r>
              <a:rPr lang="zh-CN" altLang="en-US" dirty="0"/>
              <a:t>（</a:t>
            </a:r>
            <a:r>
              <a:rPr lang="en-US" altLang="zh-CN" dirty="0"/>
              <a:t>n&gt;=1</a:t>
            </a:r>
            <a:r>
              <a:rPr lang="zh-CN" altLang="en-US" dirty="0"/>
              <a:t>）”定义了一个时间序列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>
                <a:cs typeface="Segoe UI Light" panose="020B0502040204020203" pitchFamily="34" charset="0"/>
              </a:rPr>
              <a:t>时间序列示例</a:t>
            </a:r>
            <a:r>
              <a:rPr lang="zh-CN" altLang="en-US" dirty="0">
                <a:cs typeface="Segoe UI Light" panose="020B0502040204020203" pitchFamily="34" charset="0"/>
              </a:rPr>
              <a:t>数据</a:t>
            </a:r>
          </a:p>
        </p:txBody>
      </p:sp>
      <p:sp>
        <p:nvSpPr>
          <p:cNvPr id="25" name="内容占位符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2" name="内容占位符 17"/>
          <p:cNvSpPr txBox="1">
            <a:spLocks/>
          </p:cNvSpPr>
          <p:nvPr/>
        </p:nvSpPr>
        <p:spPr>
          <a:xfrm>
            <a:off x="1056513" y="4162572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8889" y="1382245"/>
            <a:ext cx="61602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70C0"/>
                </a:solidFill>
              </a:rPr>
              <a:t>sys.cpu.user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FFC000"/>
                </a:solidFill>
              </a:rPr>
              <a:t>50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host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host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0070C0"/>
                </a:solidFill>
              </a:rPr>
              <a:t>sys.cpu.user</a:t>
            </a:r>
            <a:r>
              <a:rPr lang="en-US" altLang="zh-CN" dirty="0" smtClean="0">
                <a:solidFill>
                  <a:srgbClr val="00B0F0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host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webserver01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accent2"/>
                </a:solidFill>
              </a:rPr>
              <a:t>cpu</a:t>
            </a:r>
            <a:r>
              <a:rPr lang="en-US" altLang="zh-CN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1356998400</a:t>
            </a: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772564"/>
            <a:ext cx="7206439" cy="278900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904926" y="1445034"/>
            <a:ext cx="400942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Data Point: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70C0"/>
                </a:solidFill>
              </a:rPr>
              <a:t>Metrics</a:t>
            </a:r>
            <a:r>
              <a:rPr lang="en-US" altLang="zh-CN" sz="32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+Tags(=</a:t>
            </a:r>
            <a:r>
              <a:rPr lang="en-US" altLang="zh-CN" sz="3200" dirty="0" err="1" smtClean="0">
                <a:solidFill>
                  <a:schemeClr val="accent2"/>
                </a:solidFill>
              </a:rPr>
              <a:t>TagK</a:t>
            </a:r>
            <a:r>
              <a:rPr lang="en-US" altLang="zh-CN" sz="3200" dirty="0" err="1" smtClean="0"/>
              <a:t>+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Tagv</a:t>
            </a:r>
            <a:r>
              <a:rPr lang="en-US" altLang="zh-CN" sz="32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FFC000"/>
                </a:solidFill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 smtClean="0"/>
              <a:t>+</a:t>
            </a:r>
            <a:r>
              <a:rPr lang="en-US" altLang="zh-CN" sz="3200" dirty="0" smtClean="0">
                <a:solidFill>
                  <a:srgbClr val="00B050"/>
                </a:solidFill>
              </a:rPr>
              <a:t>Timestamp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9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</a:t>
            </a:r>
            <a:r>
              <a:rPr lang="zh-CN" altLang="en-US" dirty="0" smtClean="0"/>
              <a:t>数据模型</a:t>
            </a:r>
            <a:r>
              <a:rPr lang="en-US" altLang="zh-CN" dirty="0" smtClean="0"/>
              <a:t>-How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2" y="1355424"/>
            <a:ext cx="9096249" cy="5192308"/>
          </a:xfrm>
          <a:prstGeom prst="rect">
            <a:avLst/>
          </a:prstGeom>
        </p:spPr>
      </p:pic>
      <p:sp>
        <p:nvSpPr>
          <p:cNvPr id="4" name="云形 3"/>
          <p:cNvSpPr/>
          <p:nvPr/>
        </p:nvSpPr>
        <p:spPr>
          <a:xfrm>
            <a:off x="9988061" y="2671418"/>
            <a:ext cx="1772529" cy="15896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?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87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-Yes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8" y="1309700"/>
            <a:ext cx="8874654" cy="52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-UID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4931" y="1569619"/>
            <a:ext cx="8721267" cy="468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OpenTSDB分配UID时遵循如下规则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: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metrics、tagKey和tagValue的UID分别独立分配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每个metrics名称（tagKey/tagValue）的UID值都是唯一。不存在不同的metrics（tagKey/tagValue）使用相同的UID，也不存在同一个metrics（tagKey/tagValue）使用多个不同的UID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UID值的范围是0x000000到0xFFFFFF，即metrics（或tagKey、tagValue）最多只能存在16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777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Arial" panose="020B0604020202020204" pitchFamily="34" charset="0"/>
                <a:ea typeface="Source Sans Pro"/>
              </a:rPr>
              <a:t>216个不同的值。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-UID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1207" y="880387"/>
            <a:ext cx="11126842" cy="233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rgbClr val="34495E"/>
                </a:solidFill>
                <a:latin typeface="Arial" panose="020B0604020202020204" pitchFamily="34" charset="0"/>
                <a:ea typeface="Source Sans Pro"/>
              </a:rPr>
              <a:t>为了从UID索引到metrics（或tagKey、tagValue），同时也要从metrics（或tagKey、tagValue）索引到UID，OpenTSDB同时保存这两种映射关系数据。 在元数据表中，把这两种数据分别保存到两个名为”id”与”name”的Column Family中</a:t>
            </a:r>
            <a:r>
              <a:rPr lang="en-US" altLang="zh-CN" dirty="0" smtClean="0">
                <a:solidFill>
                  <a:srgbClr val="34495E"/>
                </a:solidFill>
                <a:latin typeface="Arial" panose="020B0604020202020204" pitchFamily="34" charset="0"/>
                <a:ea typeface="Source Sans Pro"/>
              </a:rPr>
              <a:t>;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0864" y="2740701"/>
            <a:ext cx="1079993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hbase(main):009:0&gt; scan 'tsdb-uid‘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column=id:metrics, timestamp=1530288910326, value=\x00\x00\x00\x00\x00\x00\x00\x12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column=id:tagk, timestamp=1529652270537, value=\x00\x00\x00\x00\x00\x00\x00\x0A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777777"/>
                </a:solidFill>
                <a:effectLst/>
                <a:latin typeface="Arial" panose="020B0604020202020204" pitchFamily="34" charset="0"/>
                <a:ea typeface="Source Sans Pro"/>
              </a:rPr>
              <a:t>\x00 column=id:tagv, timestamp=1530288910343, value=\x00\x00\x00\x00\x00\x00\x00\x12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777777"/>
              </a:solidFill>
              <a:effectLst/>
              <a:latin typeface="Arial" panose="020B0604020202020204" pitchFamily="34" charset="0"/>
              <a:ea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777777"/>
              </a:solidFill>
            </a:endParaRPr>
          </a:p>
          <a:p>
            <a:r>
              <a:rPr lang="zh-CN" altLang="zh-CN" dirty="0">
                <a:solidFill>
                  <a:srgbClr val="777777"/>
                </a:solidFill>
                <a:ea typeface="Source Sans Pro"/>
              </a:rPr>
              <a:t>\x00\x00\x01 column=name:metrics, timestamp=1528879705241, value=sys.cpu.user \x00\x00\x01 column=name:tagk, timestamp=1528879705280, value=host </a:t>
            </a:r>
            <a:endParaRPr lang="en-US" altLang="zh-CN" dirty="0" smtClean="0">
              <a:solidFill>
                <a:srgbClr val="777777"/>
              </a:solidFill>
              <a:ea typeface="Source Sans Pro"/>
            </a:endParaRPr>
          </a:p>
          <a:p>
            <a:r>
              <a:rPr lang="zh-CN" altLang="zh-CN" dirty="0" smtClean="0">
                <a:solidFill>
                  <a:srgbClr val="777777"/>
                </a:solidFill>
                <a:ea typeface="Source Sans Pro"/>
              </a:rPr>
              <a:t>\x</a:t>
            </a:r>
            <a:r>
              <a:rPr lang="zh-CN" altLang="zh-CN" dirty="0">
                <a:solidFill>
                  <a:srgbClr val="777777"/>
                </a:solidFill>
                <a:ea typeface="Source Sans Pro"/>
              </a:rPr>
              <a:t>00\x00\x01 column=name:tagv, timestamp=1528879705313, value=web01 </a:t>
            </a:r>
            <a:endParaRPr lang="en-US" altLang="zh-CN" dirty="0" smtClean="0">
              <a:solidFill>
                <a:srgbClr val="777777"/>
              </a:solidFill>
              <a:ea typeface="Source Sans Pro"/>
            </a:endParaRPr>
          </a:p>
          <a:p>
            <a:endParaRPr lang="en-US" altLang="zh-CN" sz="2800" dirty="0">
              <a:solidFill>
                <a:srgbClr val="777777"/>
              </a:solidFill>
            </a:endParaRPr>
          </a:p>
          <a:p>
            <a:r>
              <a:rPr lang="en-US" altLang="zh-CN" dirty="0" err="1">
                <a:solidFill>
                  <a:srgbClr val="777777"/>
                </a:solidFill>
                <a:ea typeface="Source Sans Pro"/>
              </a:rPr>
              <a:t>sys.cpu.user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id:metrics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timestamp=1528879705251, value=\x00\x00\x01</a:t>
            </a:r>
            <a:endParaRPr lang="zh-CN" altLang="zh-CN" dirty="0">
              <a:solidFill>
                <a:srgbClr val="777777"/>
              </a:solidFill>
              <a:ea typeface="Source Sans Pro"/>
            </a:endParaRPr>
          </a:p>
          <a:p>
            <a:pPr lvl="0"/>
            <a:r>
              <a:rPr lang="en-US" altLang="zh-CN" dirty="0">
                <a:solidFill>
                  <a:srgbClr val="777777"/>
                </a:solidFill>
                <a:ea typeface="Source Sans Pro"/>
              </a:rPr>
              <a:t>host           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  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id:tagk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timestamp=1528879705287, value=\x00\x00\x01 </a:t>
            </a:r>
          </a:p>
          <a:p>
            <a:pPr lvl="0"/>
            <a:r>
              <a:rPr lang="en-US" altLang="zh-CN" dirty="0">
                <a:solidFill>
                  <a:srgbClr val="777777"/>
                </a:solidFill>
                <a:ea typeface="Source Sans Pro"/>
              </a:rPr>
              <a:t>web01          </a:t>
            </a:r>
            <a:r>
              <a:rPr lang="en-US" altLang="zh-CN" dirty="0" smtClean="0">
                <a:solidFill>
                  <a:srgbClr val="777777"/>
                </a:solidFill>
                <a:ea typeface="Source Sans Pro"/>
              </a:rPr>
              <a:t>  column=</a:t>
            </a:r>
            <a:r>
              <a:rPr lang="en-US" altLang="zh-CN" dirty="0" err="1" smtClean="0">
                <a:solidFill>
                  <a:srgbClr val="777777"/>
                </a:solidFill>
                <a:ea typeface="Source Sans Pro"/>
              </a:rPr>
              <a:t>id:tagv</a:t>
            </a:r>
            <a:r>
              <a:rPr lang="en-US" altLang="zh-CN" dirty="0">
                <a:solidFill>
                  <a:srgbClr val="777777"/>
                </a:solidFill>
                <a:ea typeface="Source Sans Pro"/>
              </a:rPr>
              <a:t>, timestamp=1528879705321, value=\x00\x00\x01 </a:t>
            </a:r>
            <a:endParaRPr lang="zh-CN" altLang="zh-CN" dirty="0">
              <a:solidFill>
                <a:srgbClr val="777777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835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元数据模型</a:t>
            </a:r>
            <a:r>
              <a:rPr lang="en-US" altLang="zh-CN" dirty="0" smtClean="0"/>
              <a:t>-TSUID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206" y="1595233"/>
            <a:ext cx="10915827" cy="128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对每一个</a:t>
            </a:r>
            <a:r>
              <a:rPr lang="en-US" altLang="zh-CN" dirty="0"/>
              <a:t>Data Point</a:t>
            </a:r>
            <a:r>
              <a:rPr lang="zh-CN" altLang="en-US" dirty="0"/>
              <a:t>，</a:t>
            </a:r>
            <a:r>
              <a:rPr lang="en-US" altLang="zh-CN" dirty="0"/>
              <a:t>metrics</a:t>
            </a:r>
            <a:r>
              <a:rPr lang="zh-CN" altLang="en-US" dirty="0"/>
              <a:t>、</a:t>
            </a:r>
            <a:r>
              <a:rPr lang="en-US" altLang="zh-CN" dirty="0"/>
              <a:t>timestamp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都是必要的构成元素。除</a:t>
            </a:r>
            <a:r>
              <a:rPr lang="en-US" altLang="zh-CN" dirty="0"/>
              <a:t>timestamp</a:t>
            </a:r>
            <a:r>
              <a:rPr lang="zh-CN" altLang="en-US" dirty="0"/>
              <a:t>外，</a:t>
            </a:r>
            <a:r>
              <a:rPr lang="en-US" altLang="zh-CN" dirty="0"/>
              <a:t>metrics</a:t>
            </a:r>
            <a:r>
              <a:rPr lang="zh-CN" altLang="en-US" dirty="0"/>
              <a:t>、</a:t>
            </a:r>
            <a:r>
              <a:rPr lang="en-US" altLang="zh-CN" dirty="0" err="1"/>
              <a:t>tagKey</a:t>
            </a:r>
            <a:r>
              <a:rPr lang="zh-CN" altLang="en-US" dirty="0"/>
              <a:t>和</a:t>
            </a:r>
            <a:r>
              <a:rPr lang="en-US" altLang="zh-CN" dirty="0" err="1"/>
              <a:t>tagValue</a:t>
            </a:r>
            <a:r>
              <a:rPr lang="zh-CN" altLang="en-US" dirty="0"/>
              <a:t>的</a:t>
            </a:r>
            <a:r>
              <a:rPr lang="en-US" altLang="zh-CN" dirty="0"/>
              <a:t>UID</a:t>
            </a:r>
            <a:r>
              <a:rPr lang="zh-CN" altLang="en-US" dirty="0"/>
              <a:t>就可组成一个</a:t>
            </a:r>
            <a:r>
              <a:rPr lang="en-US" altLang="zh-CN" dirty="0"/>
              <a:t>TSUID</a:t>
            </a:r>
            <a:r>
              <a:rPr lang="zh-CN" altLang="en-US" dirty="0"/>
              <a:t>，每一个</a:t>
            </a:r>
            <a:r>
              <a:rPr lang="en-US" altLang="zh-CN" dirty="0"/>
              <a:t>TSUID</a:t>
            </a:r>
            <a:r>
              <a:rPr lang="zh-CN" altLang="en-US" dirty="0"/>
              <a:t>关联一个时间序列，如下所示： </a:t>
            </a:r>
            <a:r>
              <a:rPr lang="en-US" altLang="zh-CN" dirty="0"/>
              <a:t>&lt;</a:t>
            </a:r>
            <a:r>
              <a:rPr lang="en-US" altLang="zh-CN" dirty="0" err="1"/>
              <a:t>metrics_UID</a:t>
            </a:r>
            <a:r>
              <a:rPr lang="en-US" altLang="zh-CN" dirty="0"/>
              <a:t>&gt;&lt;tagKey1_UID&gt;&lt;tagValue1_UID&gt;[…&lt;</a:t>
            </a:r>
            <a:r>
              <a:rPr lang="en-US" altLang="zh-CN" dirty="0" err="1"/>
              <a:t>tagKeyN_UID</a:t>
            </a:r>
            <a:r>
              <a:rPr lang="en-US" altLang="zh-CN" dirty="0"/>
              <a:t>&gt;&lt;</a:t>
            </a:r>
            <a:r>
              <a:rPr lang="en-US" altLang="zh-CN" dirty="0" err="1"/>
              <a:t>tagValueN_UID</a:t>
            </a:r>
            <a:r>
              <a:rPr lang="en-US" altLang="zh-CN" dirty="0"/>
              <a:t>&gt;]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58" y="3389542"/>
            <a:ext cx="7063272" cy="29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PowerPoint(2)</Template>
  <TotalTime>1648</TotalTime>
  <Words>2411</Words>
  <Application>Microsoft Office PowerPoint</Application>
  <PresentationFormat>宽屏</PresentationFormat>
  <Paragraphs>227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OpenSans</vt:lpstr>
      <vt:lpstr>Source Sans Pro</vt:lpstr>
      <vt:lpstr>微软雅黑</vt:lpstr>
      <vt:lpstr>Arial</vt:lpstr>
      <vt:lpstr>Segoe UI</vt:lpstr>
      <vt:lpstr>Segoe UI Light</vt:lpstr>
      <vt:lpstr>Wingdings</vt:lpstr>
      <vt:lpstr>欢迎文档</vt:lpstr>
      <vt:lpstr>Opentsdb基本原理介绍</vt:lpstr>
      <vt:lpstr>什么是时序数据</vt:lpstr>
      <vt:lpstr>相关概念</vt:lpstr>
      <vt:lpstr>时间序列示例数据</vt:lpstr>
      <vt:lpstr>元数据模型-How？</vt:lpstr>
      <vt:lpstr>元数据模型-Yes！</vt:lpstr>
      <vt:lpstr>元数据模型-UID</vt:lpstr>
      <vt:lpstr>元数据模型-UID</vt:lpstr>
      <vt:lpstr>元数据模型-TSUID</vt:lpstr>
      <vt:lpstr>元数据模型-RowKey</vt:lpstr>
      <vt:lpstr>元数据模型-RowKey</vt:lpstr>
      <vt:lpstr>元数据模型-Qualifier</vt:lpstr>
      <vt:lpstr>元数据模型-Qualifier</vt:lpstr>
      <vt:lpstr>元数据模型-Qualifier</vt:lpstr>
      <vt:lpstr>元数据模型-Qualifier</vt:lpstr>
      <vt:lpstr>元数据模型-Value</vt:lpstr>
      <vt:lpstr>OpenTSDB架构</vt:lpstr>
      <vt:lpstr>写流程-HTTP</vt:lpstr>
      <vt:lpstr>读流程</vt:lpstr>
      <vt:lpstr>读流程</vt:lpstr>
      <vt:lpstr>读流程-计算逻辑</vt:lpstr>
      <vt:lpstr>系统提供的Aggregators</vt:lpstr>
      <vt:lpstr>Compaction</vt:lpstr>
      <vt:lpstr>优化总结：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Hbase基本原理</dc:title>
  <dc:creator>zhangwusheng</dc:creator>
  <cp:keywords/>
  <cp:lastModifiedBy>zhangwusheng</cp:lastModifiedBy>
  <cp:revision>350</cp:revision>
  <dcterms:created xsi:type="dcterms:W3CDTF">2018-11-10T07:56:30Z</dcterms:created>
  <dcterms:modified xsi:type="dcterms:W3CDTF">2018-11-22T14:07:16Z</dcterms:modified>
  <cp:version/>
</cp:coreProperties>
</file>