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7"/>
  </p:notesMasterIdLst>
  <p:handoutMasterIdLst>
    <p:handoutMasterId r:id="rId88"/>
  </p:handoutMasterIdLst>
  <p:sldIdLst>
    <p:sldId id="272"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30" r:id="rId33"/>
    <p:sldId id="331" r:id="rId34"/>
    <p:sldId id="332"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33" r:id="rId55"/>
    <p:sldId id="323" r:id="rId56"/>
    <p:sldId id="324" r:id="rId57"/>
    <p:sldId id="325" r:id="rId58"/>
    <p:sldId id="326" r:id="rId59"/>
    <p:sldId id="327" r:id="rId60"/>
    <p:sldId id="328" r:id="rId61"/>
    <p:sldId id="329" r:id="rId62"/>
    <p:sldId id="357"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2018年12月24日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2018年12月24日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13499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34080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175183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050493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62</a:t>
            </a:fld>
            <a:endParaRPr lang="en-US"/>
          </a:p>
        </p:txBody>
      </p:sp>
    </p:spTree>
    <p:extLst>
      <p:ext uri="{BB962C8B-B14F-4D97-AF65-F5344CB8AC3E}">
        <p14:creationId xmlns:p14="http://schemas.microsoft.com/office/powerpoint/2010/main" val="3847789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63</a:t>
            </a:fld>
            <a:endParaRPr lang="zh-CN" altLang="en-US" dirty="0"/>
          </a:p>
        </p:txBody>
      </p:sp>
    </p:spTree>
    <p:extLst>
      <p:ext uri="{BB962C8B-B14F-4D97-AF65-F5344CB8AC3E}">
        <p14:creationId xmlns:p14="http://schemas.microsoft.com/office/powerpoint/2010/main" val="157887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64</a:t>
            </a:fld>
            <a:endParaRPr lang="en-US" dirty="0"/>
          </a:p>
        </p:txBody>
      </p:sp>
    </p:spTree>
    <p:extLst>
      <p:ext uri="{BB962C8B-B14F-4D97-AF65-F5344CB8AC3E}">
        <p14:creationId xmlns:p14="http://schemas.microsoft.com/office/powerpoint/2010/main" val="1195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65</a:t>
            </a:fld>
            <a:endParaRPr lang="en-US" dirty="0"/>
          </a:p>
        </p:txBody>
      </p:sp>
    </p:spTree>
    <p:extLst>
      <p:ext uri="{BB962C8B-B14F-4D97-AF65-F5344CB8AC3E}">
        <p14:creationId xmlns:p14="http://schemas.microsoft.com/office/powerpoint/2010/main" val="14992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56439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54388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159786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369383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21627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76730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204813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289394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2018年12月24日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2018年12月24日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2018年12月24日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2018年12月24日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824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2018年12月24日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2018年12月24日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smtClean="0"/>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2018年12月24日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2018年12月24日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2018年12月24日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2018年12月24日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2018年12月24日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2018年12月24日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2018年12月24日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smtClean="0"/>
              <a:t>HBASE</a:t>
            </a:r>
            <a:r>
              <a:rPr lang="zh-CN" altLang="en-US" dirty="0" smtClean="0"/>
              <a:t>基本原理介绍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087855" cy="4790886"/>
          </a:xfrm>
        </p:spPr>
        <p:txBody>
          <a:bodyPr vert="horz" lIns="91440" tIns="45720" rIns="91440" bIns="45720" rtlCol="0">
            <a:noAutofit/>
          </a:bodyPr>
          <a:lstStyle/>
          <a:p>
            <a:pPr marL="171450" indent="-171450">
              <a:lnSpc>
                <a:spcPct val="150000"/>
              </a:lnSpc>
              <a:spcAft>
                <a:spcPts val="600"/>
              </a:spcAft>
              <a:buFont typeface="Wingdings" panose="05000000000000000000" pitchFamily="2" charset="2"/>
              <a:buChar char="l"/>
            </a:pPr>
            <a:r>
              <a:rPr lang="en-US" altLang="zh-CN" sz="1800" dirty="0" err="1" smtClean="0"/>
              <a:t>RegionServer</a:t>
            </a:r>
            <a:r>
              <a:rPr lang="zh-CN" altLang="en-US" sz="1800" dirty="0" smtClean="0"/>
              <a:t>：读写</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smtClean="0"/>
              <a:t>HMaster</a:t>
            </a:r>
            <a:r>
              <a:rPr lang="zh-CN" altLang="en-US" sz="1800" dirty="0" smtClean="0"/>
              <a:t>：</a:t>
            </a:r>
            <a:r>
              <a:rPr lang="en-US" altLang="zh-CN" sz="1800" dirty="0" smtClean="0"/>
              <a:t>DDL</a:t>
            </a:r>
            <a:r>
              <a:rPr lang="zh-CN" altLang="en-US" sz="1800" dirty="0" smtClean="0"/>
              <a:t>，管理功能</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smtClean="0"/>
              <a:t>Zookeeper</a:t>
            </a:r>
            <a:r>
              <a:rPr lang="zh-CN" altLang="en-US" sz="1800" dirty="0" smtClean="0"/>
              <a:t>：分布式协调</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smtClean="0"/>
              <a:t>DataNode</a:t>
            </a:r>
            <a:r>
              <a:rPr lang="zh-CN" altLang="en-US" sz="1800" dirty="0" smtClean="0"/>
              <a:t>：数据存储</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err="1" smtClean="0"/>
              <a:t>NameNode</a:t>
            </a:r>
            <a:r>
              <a:rPr lang="zh-CN" altLang="en-US" sz="1800" dirty="0" smtClean="0"/>
              <a:t>：数据块管理</a:t>
            </a:r>
            <a:r>
              <a:rPr lang="en-US" altLang="zh-CN" sz="1800" dirty="0" smtClean="0"/>
              <a:t>.</a:t>
            </a: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41307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en-US" altLang="zh-CN" sz="1600" dirty="0" err="1" smtClean="0"/>
              <a:t>HBase</a:t>
            </a:r>
            <a:r>
              <a:rPr lang="en-US" altLang="zh-CN" sz="1600" dirty="0" smtClean="0"/>
              <a:t> Tables</a:t>
            </a:r>
            <a:r>
              <a:rPr lang="zh-CN" altLang="en-US" sz="1600" dirty="0" smtClean="0"/>
              <a:t>根据不同的</a:t>
            </a:r>
            <a:r>
              <a:rPr lang="en-US" altLang="zh-CN" sz="1600" dirty="0" smtClean="0"/>
              <a:t> row </a:t>
            </a:r>
            <a:r>
              <a:rPr lang="en-US" altLang="zh-CN" sz="1600" dirty="0"/>
              <a:t>key </a:t>
            </a:r>
            <a:r>
              <a:rPr lang="zh-CN" altLang="en-US" sz="1600" dirty="0" smtClean="0"/>
              <a:t>范围划分为不同的</a:t>
            </a:r>
            <a:r>
              <a:rPr lang="en-US" altLang="zh-CN" sz="1600" dirty="0" smtClean="0"/>
              <a:t> “</a:t>
            </a:r>
            <a:r>
              <a:rPr lang="en-US" altLang="zh-CN" sz="1600" dirty="0"/>
              <a:t>Regions.” </a:t>
            </a:r>
            <a:endParaRPr lang="en-US" altLang="zh-CN" sz="1600" dirty="0" smtClean="0"/>
          </a:p>
          <a:p>
            <a:pPr marL="171450" indent="-171450">
              <a:lnSpc>
                <a:spcPct val="150000"/>
              </a:lnSpc>
              <a:spcAft>
                <a:spcPts val="600"/>
              </a:spcAft>
              <a:buFont typeface="Wingdings" panose="05000000000000000000" pitchFamily="2" charset="2"/>
              <a:buChar char="l"/>
            </a:pPr>
            <a:r>
              <a:rPr lang="zh-CN" altLang="en-US" sz="1600" dirty="0" smtClean="0"/>
              <a:t>一个</a:t>
            </a:r>
            <a:r>
              <a:rPr lang="en-US" altLang="zh-CN" sz="1600" dirty="0" smtClean="0"/>
              <a:t>Region</a:t>
            </a:r>
            <a:r>
              <a:rPr lang="zh-CN" altLang="en-US" sz="1600" dirty="0" smtClean="0"/>
              <a:t>包含了</a:t>
            </a:r>
            <a:r>
              <a:rPr lang="en-US" altLang="zh-CN" sz="1600" dirty="0" smtClean="0"/>
              <a:t> </a:t>
            </a:r>
            <a:r>
              <a:rPr lang="zh-CN" altLang="en-US" sz="1600" dirty="0" smtClean="0"/>
              <a:t>一个表的</a:t>
            </a:r>
            <a:r>
              <a:rPr lang="en-US" altLang="zh-CN" sz="1600" dirty="0" smtClean="0"/>
              <a:t>start </a:t>
            </a:r>
            <a:r>
              <a:rPr lang="en-US" altLang="zh-CN" sz="1600" dirty="0"/>
              <a:t>key and end </a:t>
            </a:r>
            <a:r>
              <a:rPr lang="en-US" altLang="zh-CN" sz="1600" dirty="0" smtClean="0"/>
              <a:t>key</a:t>
            </a:r>
            <a:r>
              <a:rPr lang="zh-CN" altLang="en-US" sz="1600" dirty="0" smtClean="0"/>
              <a:t>的数据</a:t>
            </a:r>
            <a:r>
              <a:rPr lang="en-US" altLang="zh-CN" sz="1600" dirty="0" smtClean="0"/>
              <a:t>. </a:t>
            </a:r>
          </a:p>
          <a:p>
            <a:pPr marL="171450" indent="-171450">
              <a:lnSpc>
                <a:spcPct val="150000"/>
              </a:lnSpc>
              <a:spcAft>
                <a:spcPts val="600"/>
              </a:spcAft>
              <a:buFont typeface="Wingdings" panose="05000000000000000000" pitchFamily="2" charset="2"/>
              <a:buChar char="l"/>
            </a:pPr>
            <a:r>
              <a:rPr lang="en-US" altLang="zh-CN" sz="1600" dirty="0" smtClean="0"/>
              <a:t>Regions </a:t>
            </a:r>
            <a:r>
              <a:rPr lang="zh-CN" altLang="en-US" sz="1600" dirty="0" smtClean="0"/>
              <a:t>被分配到集群中的</a:t>
            </a:r>
            <a:r>
              <a:rPr lang="en-US" altLang="zh-CN" sz="1600" dirty="0" smtClean="0"/>
              <a:t>“</a:t>
            </a:r>
            <a:r>
              <a:rPr lang="en-US" altLang="zh-CN" sz="1600" dirty="0"/>
              <a:t>Region </a:t>
            </a:r>
            <a:r>
              <a:rPr lang="en-US" altLang="zh-CN" sz="1600" dirty="0" smtClean="0"/>
              <a:t>Servers”</a:t>
            </a:r>
            <a:r>
              <a:rPr lang="zh-CN" altLang="en-US" sz="1600" dirty="0" smtClean="0"/>
              <a:t>上，这些</a:t>
            </a:r>
            <a:r>
              <a:rPr lang="en-US" altLang="zh-CN" sz="1600" dirty="0" smtClean="0"/>
              <a:t>Server</a:t>
            </a:r>
            <a:r>
              <a:rPr lang="zh-CN" altLang="en-US" sz="1600" dirty="0" smtClean="0"/>
              <a:t>提供</a:t>
            </a:r>
            <a:r>
              <a:rPr lang="en-US" altLang="zh-CN" sz="1600" dirty="0" smtClean="0"/>
              <a:t>reads </a:t>
            </a:r>
            <a:r>
              <a:rPr lang="en-US" altLang="zh-CN" sz="1600" dirty="0"/>
              <a:t>and writes. </a:t>
            </a:r>
            <a:endParaRPr lang="en-US" altLang="zh-CN" sz="1600" dirty="0" smtClean="0"/>
          </a:p>
          <a:p>
            <a:pPr marL="171450" indent="-171450">
              <a:lnSpc>
                <a:spcPct val="150000"/>
              </a:lnSpc>
              <a:spcAft>
                <a:spcPts val="600"/>
              </a:spcAft>
              <a:buFont typeface="Wingdings" panose="05000000000000000000" pitchFamily="2" charset="2"/>
              <a:buChar char="l"/>
            </a:pPr>
            <a:r>
              <a:rPr lang="en-US" altLang="zh-CN" sz="1600" dirty="0" smtClean="0"/>
              <a:t>A </a:t>
            </a:r>
            <a:r>
              <a:rPr lang="en-US" altLang="zh-CN" sz="1600" dirty="0"/>
              <a:t>region server </a:t>
            </a:r>
            <a:r>
              <a:rPr lang="zh-CN" altLang="en-US" sz="1600" dirty="0" smtClean="0"/>
              <a:t>可以包含</a:t>
            </a:r>
            <a:r>
              <a:rPr lang="en-US" altLang="zh-CN" sz="1600" dirty="0" smtClean="0"/>
              <a:t>1,000 </a:t>
            </a:r>
            <a:r>
              <a:rPr lang="en-US" altLang="zh-CN" sz="1600" dirty="0"/>
              <a:t>regions.</a:t>
            </a:r>
            <a:endParaRPr lang="zh-CN" altLang="en-US" sz="16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1301588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管理功能：启动，停止，</a:t>
            </a:r>
            <a:r>
              <a:rPr lang="en-US" altLang="zh-CN" sz="1400" dirty="0" smtClean="0"/>
              <a:t>Balance</a:t>
            </a:r>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149921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zh-CN" altLang="en-US" sz="1800" dirty="0" smtClean="0"/>
              <a:t>每个</a:t>
            </a:r>
            <a:r>
              <a:rPr lang="en-US" altLang="zh-CN" sz="1800" dirty="0" smtClean="0"/>
              <a:t>Region </a:t>
            </a:r>
            <a:r>
              <a:rPr lang="en-US" altLang="zh-CN" sz="1800" dirty="0"/>
              <a:t>servers </a:t>
            </a:r>
            <a:r>
              <a:rPr lang="zh-CN" altLang="en-US" sz="1800" dirty="0" smtClean="0"/>
              <a:t>都会向</a:t>
            </a:r>
            <a:r>
              <a:rPr lang="en-US" altLang="zh-CN" sz="1800" dirty="0" err="1" smtClean="0"/>
              <a:t>ZooKeeper</a:t>
            </a:r>
            <a:r>
              <a:rPr lang="zh-CN" altLang="en-US" sz="1800" dirty="0" smtClean="0"/>
              <a:t>注册</a:t>
            </a:r>
            <a:r>
              <a:rPr lang="en-US" altLang="zh-CN" sz="1800" dirty="0" smtClean="0"/>
              <a:t>.Master</a:t>
            </a:r>
            <a:r>
              <a:rPr lang="zh-CN" altLang="en-US" sz="1800" dirty="0" smtClean="0"/>
              <a:t>监听这些节点</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err="1"/>
              <a:t>HMasters</a:t>
            </a:r>
            <a:r>
              <a:rPr lang="en-US" altLang="zh-CN" sz="1800" dirty="0"/>
              <a:t> </a:t>
            </a:r>
            <a:r>
              <a:rPr lang="zh-CN" altLang="en-US" sz="1800" dirty="0" smtClean="0"/>
              <a:t>通过</a:t>
            </a:r>
            <a:r>
              <a:rPr lang="en-US" altLang="zh-CN" sz="1800" dirty="0" smtClean="0"/>
              <a:t>ephemeral node</a:t>
            </a:r>
            <a:r>
              <a:rPr lang="zh-CN" altLang="en-US" sz="1800" dirty="0" smtClean="0"/>
              <a:t>进行</a:t>
            </a:r>
            <a:r>
              <a:rPr lang="en-US" altLang="zh-CN" sz="1800" dirty="0" smtClean="0"/>
              <a:t>active</a:t>
            </a:r>
            <a:r>
              <a:rPr lang="zh-CN" altLang="en-US" sz="1800" dirty="0" smtClean="0"/>
              <a:t>和</a:t>
            </a:r>
            <a:r>
              <a:rPr lang="en-US" altLang="zh-CN" sz="1800" dirty="0" smtClean="0"/>
              <a:t>standby</a:t>
            </a:r>
            <a:r>
              <a:rPr lang="zh-CN" altLang="en-US" sz="1800" dirty="0" smtClean="0"/>
              <a:t>竞争</a:t>
            </a:r>
            <a:r>
              <a:rPr lang="en-US" altLang="zh-CN" sz="1800" dirty="0" smtClean="0"/>
              <a:t>.</a:t>
            </a:r>
            <a:endParaRPr lang="zh-CN" altLang="en-US" sz="1800" dirty="0"/>
          </a:p>
          <a:p>
            <a:pPr marL="171450" indent="-171450">
              <a:lnSpc>
                <a:spcPct val="150000"/>
              </a:lnSpc>
              <a:spcAft>
                <a:spcPts val="600"/>
              </a:spcAft>
              <a:buFont typeface="Wingdings" panose="05000000000000000000" pitchFamily="2" charset="2"/>
              <a:buChar char="l"/>
            </a:pPr>
            <a:r>
              <a:rPr lang="en-US" altLang="zh-CN" sz="1800" dirty="0"/>
              <a:t>A</a:t>
            </a:r>
            <a:r>
              <a:rPr lang="en-US" altLang="zh-CN" sz="1800" dirty="0" smtClean="0"/>
              <a:t>ctive </a:t>
            </a:r>
            <a:r>
              <a:rPr lang="en-US" altLang="zh-CN" sz="1800" dirty="0" err="1"/>
              <a:t>HMaster</a:t>
            </a:r>
            <a:r>
              <a:rPr lang="en-US" altLang="zh-CN" sz="1800" dirty="0"/>
              <a:t> </a:t>
            </a:r>
            <a:r>
              <a:rPr lang="zh-CN" altLang="en-US" sz="1800" dirty="0" smtClean="0"/>
              <a:t>监听</a:t>
            </a:r>
            <a:r>
              <a:rPr lang="en-US" altLang="zh-CN" sz="1800" dirty="0" smtClean="0"/>
              <a:t>region </a:t>
            </a:r>
            <a:r>
              <a:rPr lang="en-US" altLang="zh-CN" sz="1800" dirty="0"/>
              <a:t>servers, </a:t>
            </a:r>
            <a:r>
              <a:rPr lang="zh-CN" altLang="en-US" sz="1800" dirty="0" smtClean="0"/>
              <a:t>有机器下线时进行</a:t>
            </a:r>
            <a:r>
              <a:rPr lang="en-US" altLang="zh-CN" sz="1800" dirty="0" smtClean="0"/>
              <a:t>region</a:t>
            </a:r>
            <a:r>
              <a:rPr lang="zh-CN" altLang="en-US" sz="1800" dirty="0" smtClean="0"/>
              <a:t>的恢复</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smtClean="0"/>
              <a:t>Inactive </a:t>
            </a:r>
            <a:r>
              <a:rPr lang="en-US" altLang="zh-CN" sz="1800" dirty="0" err="1"/>
              <a:t>HMaster</a:t>
            </a:r>
            <a:r>
              <a:rPr lang="en-US" altLang="zh-CN" sz="1800" dirty="0"/>
              <a:t> </a:t>
            </a:r>
            <a:r>
              <a:rPr lang="zh-CN" altLang="en-US" sz="1800" dirty="0" smtClean="0"/>
              <a:t>在</a:t>
            </a:r>
            <a:r>
              <a:rPr lang="en-US" altLang="zh-CN" sz="1800" dirty="0" smtClean="0"/>
              <a:t>active </a:t>
            </a:r>
            <a:r>
              <a:rPr lang="en-US" altLang="zh-CN" sz="1800" dirty="0" err="1"/>
              <a:t>HMaster</a:t>
            </a:r>
            <a:r>
              <a:rPr lang="en-US" altLang="zh-CN" sz="1800" dirty="0"/>
              <a:t> </a:t>
            </a:r>
            <a:r>
              <a:rPr lang="zh-CN" altLang="en-US" sz="1800" dirty="0" smtClean="0"/>
              <a:t>失败时自动接管</a:t>
            </a:r>
            <a:endParaRPr lang="zh-CN" altLang="en-US" sz="18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895244"/>
            <a:ext cx="7927434" cy="3755543"/>
          </a:xfrm>
          <a:prstGeom prst="rect">
            <a:avLst/>
          </a:prstGeom>
        </p:spPr>
      </p:pic>
    </p:spTree>
    <p:extLst>
      <p:ext uri="{BB962C8B-B14F-4D97-AF65-F5344CB8AC3E}">
        <p14:creationId xmlns:p14="http://schemas.microsoft.com/office/powerpoint/2010/main" val="2934360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7184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483593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当</a:t>
            </a:r>
            <a:r>
              <a:rPr lang="en-US" altLang="zh-CN" sz="1600" b="1" dirty="0" err="1">
                <a:latin typeface="宋体" panose="02010600030101010101" pitchFamily="2" charset="-122"/>
                <a:ea typeface="宋体" panose="02010600030101010101" pitchFamily="2" charset="-122"/>
              </a:rPr>
              <a:t>RegionServer</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收到写请求的时候</a:t>
            </a:r>
            <a:r>
              <a:rPr lang="en-US" altLang="zh-CN" sz="1600" b="1" dirty="0">
                <a:latin typeface="宋体" panose="02010600030101010101" pitchFamily="2" charset="-122"/>
                <a:ea typeface="宋体" panose="02010600030101010101" pitchFamily="2" charset="-122"/>
              </a:rPr>
              <a:t>(write request)</a:t>
            </a:r>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会将请求转至相应的</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。每一个</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都存储着</a:t>
            </a:r>
            <a:r>
              <a:rPr lang="zh-CN" altLang="en-US" sz="1600" b="1" dirty="0" smtClean="0">
                <a:latin typeface="宋体" panose="02010600030101010101" pitchFamily="2" charset="-122"/>
                <a:ea typeface="宋体" panose="02010600030101010101" pitchFamily="2" charset="-122"/>
              </a:rPr>
              <a:t>一些</a:t>
            </a:r>
            <a:r>
              <a:rPr lang="en-US" altLang="zh-CN" sz="1600" b="1" dirty="0" smtClean="0">
                <a:latin typeface="宋体" panose="02010600030101010101" pitchFamily="2" charset="-122"/>
                <a:ea typeface="宋体" panose="02010600030101010101" pitchFamily="2" charset="-122"/>
              </a:rPr>
              <a:t>rows</a:t>
            </a:r>
            <a:r>
              <a:rPr lang="zh-CN" altLang="en-US" sz="1600" b="1" dirty="0" smtClean="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根据其列族的不同，将这些列数据存储在相应的列族中</a:t>
            </a:r>
            <a:r>
              <a:rPr lang="en-US" altLang="zh-CN" sz="1600" b="1" dirty="0">
                <a:latin typeface="宋体" panose="02010600030101010101" pitchFamily="2" charset="-122"/>
                <a:ea typeface="宋体" panose="02010600030101010101" pitchFamily="2" charset="-122"/>
              </a:rPr>
              <a:t>(Column Family</a:t>
            </a:r>
            <a:r>
              <a:rPr lang="zh-CN" altLang="en-US" sz="1600" b="1" dirty="0">
                <a:latin typeface="宋体" panose="02010600030101010101" pitchFamily="2" charset="-122"/>
                <a:ea typeface="宋体" panose="02010600030101010101" pitchFamily="2" charset="-122"/>
              </a:rPr>
              <a:t>，简写</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。不同的</a:t>
            </a:r>
            <a:r>
              <a:rPr lang="en-US" altLang="zh-CN" sz="1600" b="1" dirty="0">
                <a:latin typeface="宋体" panose="02010600030101010101" pitchFamily="2" charset="-122"/>
                <a:ea typeface="宋体" panose="02010600030101010101" pitchFamily="2" charset="-122"/>
              </a:rPr>
              <a:t>CFs</a:t>
            </a:r>
            <a:r>
              <a:rPr lang="zh-CN" altLang="en-US" sz="1600" b="1" dirty="0">
                <a:latin typeface="宋体" panose="02010600030101010101" pitchFamily="2" charset="-122"/>
                <a:ea typeface="宋体" panose="02010600030101010101" pitchFamily="2" charset="-122"/>
              </a:rPr>
              <a:t>中的数据存储在各自的</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中，</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由一个</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及一系列</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组成。</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位于</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的主内存中，而</a:t>
            </a:r>
            <a:r>
              <a:rPr lang="en-US" altLang="zh-CN" sz="1600" b="1" dirty="0" err="1">
                <a:latin typeface="宋体" panose="02010600030101010101" pitchFamily="2" charset="-122"/>
                <a:ea typeface="宋体" panose="02010600030101010101" pitchFamily="2" charset="-122"/>
              </a:rPr>
              <a:t>HFiles</a:t>
            </a:r>
            <a:r>
              <a:rPr lang="zh-CN" altLang="en-US" sz="1600" b="1" dirty="0">
                <a:latin typeface="宋体" panose="02010600030101010101" pitchFamily="2" charset="-122"/>
                <a:ea typeface="宋体" panose="02010600030101010101" pitchFamily="2" charset="-122"/>
              </a:rPr>
              <a:t>被写入到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中。当</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处理写请求的时候，数据首先写入到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，然后当到达一定的阀值的时候，</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中的数据会被刷到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a:t>
            </a:r>
          </a:p>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用到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最主要的原因是：存储在</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上的数据需要按照</a:t>
            </a:r>
            <a:r>
              <a:rPr lang="en-US" altLang="zh-CN" sz="1600" b="1" dirty="0">
                <a:latin typeface="宋体" panose="02010600030101010101" pitchFamily="2" charset="-122"/>
                <a:ea typeface="宋体" panose="02010600030101010101" pitchFamily="2" charset="-122"/>
              </a:rPr>
              <a:t>row key </a:t>
            </a:r>
            <a:r>
              <a:rPr lang="zh-CN" altLang="en-US" sz="1600" b="1" dirty="0">
                <a:latin typeface="宋体" panose="02010600030101010101" pitchFamily="2" charset="-122"/>
                <a:ea typeface="宋体" panose="02010600030101010101" pitchFamily="2" charset="-122"/>
              </a:rPr>
              <a:t>排序。而</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本身被设计为顺序读写</a:t>
            </a:r>
            <a:r>
              <a:rPr lang="en-US" altLang="zh-CN" sz="1600" b="1" dirty="0">
                <a:latin typeface="宋体" panose="02010600030101010101" pitchFamily="2" charset="-122"/>
                <a:ea typeface="宋体" panose="02010600030101010101" pitchFamily="2" charset="-122"/>
              </a:rPr>
              <a:t>(sequential reads/writes)</a:t>
            </a:r>
            <a:r>
              <a:rPr lang="zh-CN" altLang="en-US" sz="1600" b="1" dirty="0">
                <a:latin typeface="宋体" panose="02010600030101010101" pitchFamily="2" charset="-122"/>
                <a:ea typeface="宋体" panose="02010600030101010101" pitchFamily="2" charset="-122"/>
              </a:rPr>
              <a:t>，不允许修改。这样的话，</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就不能够高效的写数据，因为要写入到</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的数据不会被排序，这也就意味着没有为将来的检索优化。为了解决这个问题，</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将最近接收到的数据缓存在内存中</a:t>
            </a:r>
            <a:r>
              <a:rPr lang="en-US" altLang="zh-CN" sz="1600" b="1" dirty="0">
                <a:latin typeface="宋体" panose="02010600030101010101" pitchFamily="2" charset="-122"/>
                <a:ea typeface="宋体" panose="02010600030101010101" pitchFamily="2" charset="-122"/>
              </a:rPr>
              <a:t>(in </a:t>
            </a:r>
            <a:r>
              <a:rPr lang="en-US" altLang="zh-CN" sz="1600" b="1" dirty="0" err="1">
                <a:latin typeface="宋体" panose="02010600030101010101" pitchFamily="2" charset="-122"/>
                <a:ea typeface="宋体" panose="02010600030101010101" pitchFamily="2" charset="-122"/>
              </a:rPr>
              <a:t>Memstore</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，在持久化到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之前完成排序，然后再快速的顺序写入</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。需要注意的一点是实际的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中，不仅仅只是简单地排序的列数据的列表，详见</a:t>
            </a:r>
            <a:r>
              <a:rPr lang="en-US" altLang="zh-CN" sz="1600" b="1" u="sng" dirty="0">
                <a:latin typeface="宋体" panose="02010600030101010101" pitchFamily="2" charset="-122"/>
                <a:ea typeface="宋体" panose="02010600030101010101" pitchFamily="2" charset="-122"/>
                <a:hlinkClick r:id="rId2"/>
              </a:rPr>
              <a:t>Apache </a:t>
            </a:r>
            <a:r>
              <a:rPr lang="en-US" altLang="zh-CN" sz="1600" b="1" u="sng" dirty="0" err="1">
                <a:latin typeface="宋体" panose="02010600030101010101" pitchFamily="2" charset="-122"/>
                <a:ea typeface="宋体" panose="02010600030101010101" pitchFamily="2" charset="-122"/>
                <a:hlinkClick r:id="rId2"/>
              </a:rPr>
              <a:t>HBase</a:t>
            </a:r>
            <a:r>
              <a:rPr lang="en-US" altLang="zh-CN" sz="1600" b="1" u="sng" dirty="0">
                <a:latin typeface="宋体" panose="02010600030101010101" pitchFamily="2" charset="-122"/>
                <a:ea typeface="宋体" panose="02010600030101010101" pitchFamily="2" charset="-122"/>
                <a:hlinkClick r:id="rId2"/>
              </a:rPr>
              <a:t> I/O – </a:t>
            </a:r>
            <a:r>
              <a:rPr lang="en-US" altLang="zh-CN" sz="1600" b="1" u="sng" dirty="0" err="1">
                <a:latin typeface="宋体" panose="02010600030101010101" pitchFamily="2" charset="-122"/>
                <a:ea typeface="宋体" panose="02010600030101010101" pitchFamily="2" charset="-122"/>
                <a:hlinkClick r:id="rId2"/>
              </a:rPr>
              <a:t>HFile</a:t>
            </a:r>
            <a:r>
              <a:rPr lang="zh-CN" altLang="en-US" sz="1600" b="1" dirty="0">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每</a:t>
            </a:r>
            <a:r>
              <a:rPr lang="zh-CN" altLang="en-US" sz="1600" b="1" dirty="0">
                <a:latin typeface="宋体" panose="02010600030101010101" pitchFamily="2" charset="-122"/>
                <a:ea typeface="宋体" panose="02010600030101010101" pitchFamily="2" charset="-122"/>
              </a:rPr>
              <a:t>一次</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的</a:t>
            </a:r>
            <a:r>
              <a:rPr lang="en-US" altLang="zh-CN" sz="1600" b="1" dirty="0">
                <a:latin typeface="宋体" panose="02010600030101010101" pitchFamily="2" charset="-122"/>
                <a:ea typeface="宋体" panose="02010600030101010101" pitchFamily="2" charset="-122"/>
              </a:rPr>
              <a:t>flush</a:t>
            </a:r>
            <a:r>
              <a:rPr lang="zh-CN" altLang="en-US" sz="1600" b="1" dirty="0">
                <a:latin typeface="宋体" panose="02010600030101010101" pitchFamily="2" charset="-122"/>
                <a:ea typeface="宋体" panose="02010600030101010101" pitchFamily="2" charset="-122"/>
              </a:rPr>
              <a:t>，会为每一个</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创建一个新的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 </a:t>
            </a:r>
            <a:endParaRPr lang="en-US" altLang="zh-CN" sz="1600" b="1"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读数据：</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首先检查请求的数据是否在</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，不在的话就到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中查找，最终返回</a:t>
            </a:r>
            <a:r>
              <a:rPr lang="en-US" altLang="zh-CN" sz="1600" b="1" dirty="0">
                <a:latin typeface="宋体" panose="02010600030101010101" pitchFamily="2" charset="-122"/>
                <a:ea typeface="宋体" panose="02010600030101010101" pitchFamily="2" charset="-122"/>
              </a:rPr>
              <a:t>merged</a:t>
            </a:r>
            <a:r>
              <a:rPr lang="zh-CN" altLang="en-US" sz="1600" b="1" dirty="0">
                <a:latin typeface="宋体" panose="02010600030101010101" pitchFamily="2" charset="-122"/>
                <a:ea typeface="宋体" panose="02010600030101010101" pitchFamily="2" charset="-122"/>
              </a:rPr>
              <a:t>的一个结果给用户。</a:t>
            </a:r>
          </a:p>
        </p:txBody>
      </p:sp>
    </p:spTree>
    <p:extLst>
      <p:ext uri="{BB962C8B-B14F-4D97-AF65-F5344CB8AC3E}">
        <p14:creationId xmlns:p14="http://schemas.microsoft.com/office/powerpoint/2010/main" val="114999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如果没有归档的</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的数目大于配置的最大值，那么会选择出最老的</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，看设计到哪些</a:t>
            </a:r>
            <a:r>
              <a:rPr lang="en-US" altLang="zh-CN" sz="1400" dirty="0" smtClean="0">
                <a:solidFill>
                  <a:srgbClr val="FF0000"/>
                </a:solidFill>
                <a:latin typeface="仿宋" panose="02010609060101010101" pitchFamily="49" charset="-122"/>
                <a:ea typeface="仿宋" panose="02010609060101010101" pitchFamily="49" charset="-122"/>
              </a:rPr>
              <a:t>Region</a:t>
            </a:r>
            <a:r>
              <a:rPr lang="zh-CN" altLang="en-US" sz="1400" dirty="0" smtClean="0">
                <a:solidFill>
                  <a:srgbClr val="FF0000"/>
                </a:solidFill>
                <a:latin typeface="仿宋" panose="02010609060101010101" pitchFamily="49" charset="-122"/>
                <a:ea typeface="仿宋" panose="02010609060101010101" pitchFamily="49" charset="-122"/>
              </a:rPr>
              <a:t>，然后刷新那些</a:t>
            </a:r>
            <a:r>
              <a:rPr lang="en-US" altLang="zh-CN" sz="1400" dirty="0" smtClean="0">
                <a:solidFill>
                  <a:srgbClr val="FF0000"/>
                </a:solidFill>
                <a:latin typeface="仿宋" panose="02010609060101010101" pitchFamily="49" charset="-122"/>
                <a:ea typeface="仿宋" panose="02010609060101010101" pitchFamily="49" charset="-122"/>
              </a:rPr>
              <a:t>Region</a:t>
            </a:r>
            <a:r>
              <a:rPr lang="zh-CN" altLang="en-US" sz="1400" dirty="0" smtClean="0">
                <a:solidFill>
                  <a:srgbClr val="FF0000"/>
                </a:solidFill>
                <a:latin typeface="仿宋" panose="02010609060101010101" pitchFamily="49" charset="-122"/>
                <a:ea typeface="仿宋" panose="02010609060101010101" pitchFamily="49" charset="-122"/>
              </a:rPr>
              <a:t>，再把</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归档）</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473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471282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每次的</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都会为每个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创建一个</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就会创建大量的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在检索的时候，就不得不读取大量的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，读性能会受很大影响。</a:t>
            </a:r>
          </a:p>
          <a:p>
            <a:pPr marL="285750" indent="-285750">
              <a:lnSpc>
                <a:spcPct val="20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为预防打开过多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及避免读性能恶化，</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有专门的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合并处理</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HFile</a:t>
            </a:r>
            <a:r>
              <a:rPr lang="en-US" altLang="zh-CN" sz="1600" dirty="0">
                <a:latin typeface="宋体" panose="02010600030101010101" pitchFamily="2" charset="-122"/>
                <a:ea typeface="宋体" panose="02010600030101010101" pitchFamily="2" charset="-122"/>
              </a:rPr>
              <a:t> Compaction Process)</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会周期性的合并数个小</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为一个大的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。明显的，有</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产生的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越多，集群系统就要做更多的合并操作</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额外负载</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。更糟糕的是：</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处理是跟集群上的其他请求并行进行的。当</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不能够跟上</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的时候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同样有阈值设置项</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，会在</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上出现“写阻塞”。像上面说到的，这是最最不希望的</a:t>
            </a:r>
            <a:r>
              <a:rPr lang="zh-CN" altLang="en-US"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严重关切</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a:t>
            </a:r>
            <a:r>
              <a:rPr lang="en-US" altLang="zh-CN" sz="1600" dirty="0">
                <a:latin typeface="宋体" panose="02010600030101010101" pitchFamily="2" charset="-122"/>
                <a:ea typeface="宋体" panose="02010600030101010101" pitchFamily="2" charset="-122"/>
              </a:rPr>
              <a:t>Compaction Queue </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size</a:t>
            </a:r>
            <a:r>
              <a:rPr lang="zh-CN" altLang="en-US" sz="1600" dirty="0">
                <a:latin typeface="宋体" panose="02010600030101010101" pitchFamily="2" charset="-122"/>
                <a:ea typeface="宋体" panose="02010600030101010101" pitchFamily="2" charset="-122"/>
              </a:rPr>
              <a:t>。要在其引起问题前，阻止其持续增大</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都创建一个新的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。这样，不同</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中数据量的不均衡将会导致产生过多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：当其中一个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a:t>
            </a:r>
            <a:r>
              <a:rPr lang="en-US" altLang="zh-CN" sz="1600" dirty="0" err="1">
                <a:latin typeface="宋体" panose="02010600030101010101" pitchFamily="2" charset="-122"/>
                <a:ea typeface="宋体" panose="02010600030101010101" pitchFamily="2" charset="-122"/>
              </a:rPr>
              <a:t>Memstore</a:t>
            </a:r>
            <a:r>
              <a:rPr lang="zh-CN" altLang="en-US" sz="1600" dirty="0">
                <a:latin typeface="宋体" panose="02010600030101010101" pitchFamily="2" charset="-122"/>
                <a:ea typeface="宋体" panose="02010600030101010101" pitchFamily="2" charset="-122"/>
              </a:rPr>
              <a:t>达到阈值</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时，所有其他</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的也会被</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。如上所述，太频繁的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以及过多的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将会影响集群性能。因此很多情况下，一个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是最好的设计</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rPr>
              <a:t>启用压缩：</a:t>
            </a:r>
            <a:r>
              <a:rPr lang="zh-CN" altLang="en-US" sz="1600" dirty="0">
                <a:latin typeface="宋体" panose="02010600030101010101" pitchFamily="2" charset="-122"/>
                <a:ea typeface="宋体" panose="02010600030101010101" pitchFamily="2" charset="-122"/>
              </a:rPr>
              <a:t>使用压缩，当</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并将数据写入</a:t>
            </a:r>
            <a:r>
              <a:rPr lang="en-US" altLang="zh-CN" sz="1600" dirty="0">
                <a:latin typeface="宋体" panose="02010600030101010101" pitchFamily="2" charset="-122"/>
                <a:ea typeface="宋体" panose="02010600030101010101" pitchFamily="2" charset="-122"/>
              </a:rPr>
              <a:t>HDFS</a:t>
            </a:r>
            <a:r>
              <a:rPr lang="zh-CN" altLang="en-US" sz="1600" dirty="0">
                <a:latin typeface="宋体" panose="02010600030101010101" pitchFamily="2" charset="-122"/>
                <a:ea typeface="宋体" panose="02010600030101010101" pitchFamily="2" charset="-122"/>
              </a:rPr>
              <a:t>时候，数据会被压缩</a:t>
            </a:r>
          </a:p>
        </p:txBody>
      </p:sp>
    </p:spTree>
    <p:extLst>
      <p:ext uri="{BB962C8B-B14F-4D97-AF65-F5344CB8AC3E}">
        <p14:creationId xmlns:p14="http://schemas.microsoft.com/office/powerpoint/2010/main" val="389995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smtClean="0">
                <a:latin typeface="仿宋" panose="02010609060101010101" pitchFamily="49" charset="-122"/>
                <a:ea typeface="仿宋" panose="02010609060101010101" pitchFamily="49" charset="-122"/>
              </a:rPr>
              <a:t>当</a:t>
            </a:r>
            <a:r>
              <a:rPr lang="zh-CN" altLang="en-US" sz="1600" b="1" dirty="0">
                <a:latin typeface="仿宋" panose="02010609060101010101" pitchFamily="49" charset="-122"/>
                <a:ea typeface="仿宋" panose="02010609060101010101" pitchFamily="49" charset="-122"/>
              </a:rPr>
              <a:t>数据被写入时会默认先写入</a:t>
            </a:r>
            <a:r>
              <a:rPr lang="en-US" altLang="zh-CN" sz="1600" b="1" dirty="0">
                <a:latin typeface="仿宋" panose="02010609060101010101" pitchFamily="49" charset="-122"/>
                <a:ea typeface="仿宋" panose="02010609060101010101" pitchFamily="49" charset="-122"/>
              </a:rPr>
              <a:t>Write-ahead Log(WAL)</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中包含了所有已经写入</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但还未</a:t>
            </a:r>
            <a:r>
              <a:rPr lang="en-US" altLang="zh-CN" sz="1600" b="1" dirty="0">
                <a:latin typeface="仿宋" panose="02010609060101010101" pitchFamily="49" charset="-122"/>
                <a:ea typeface="仿宋" panose="02010609060101010101" pitchFamily="49" charset="-122"/>
              </a:rPr>
              <a:t>Flush</a:t>
            </a:r>
            <a:r>
              <a:rPr lang="zh-CN" altLang="en-US" sz="1600" b="1" dirty="0">
                <a:latin typeface="仿宋" panose="02010609060101010101" pitchFamily="49" charset="-122"/>
                <a:ea typeface="仿宋" panose="02010609060101010101" pitchFamily="49" charset="-122"/>
              </a:rPr>
              <a:t>到</a:t>
            </a:r>
            <a:r>
              <a:rPr lang="en-US" altLang="zh-CN" sz="1600" b="1" dirty="0" err="1">
                <a:latin typeface="仿宋" panose="02010609060101010101" pitchFamily="49" charset="-122"/>
                <a:ea typeface="仿宋" panose="02010609060101010101" pitchFamily="49" charset="-122"/>
              </a:rPr>
              <a:t>HFile</a:t>
            </a:r>
            <a:r>
              <a:rPr lang="zh-CN" altLang="en-US" sz="1600" b="1" dirty="0">
                <a:latin typeface="仿宋" panose="02010609060101010101" pitchFamily="49" charset="-122"/>
                <a:ea typeface="仿宋" panose="02010609060101010101" pitchFamily="49" charset="-122"/>
              </a:rPr>
              <a:t>的更改</a:t>
            </a:r>
            <a:r>
              <a:rPr lang="en-US" altLang="zh-CN" sz="1600" b="1" dirty="0">
                <a:latin typeface="仿宋" panose="02010609060101010101" pitchFamily="49" charset="-122"/>
                <a:ea typeface="仿宋" panose="02010609060101010101" pitchFamily="49" charset="-122"/>
              </a:rPr>
              <a:t>(edits)</a:t>
            </a:r>
            <a:r>
              <a:rPr lang="zh-CN" altLang="en-US" sz="1600" b="1" dirty="0">
                <a:latin typeface="仿宋" panose="02010609060101010101" pitchFamily="49" charset="-122"/>
                <a:ea typeface="仿宋" panose="02010609060101010101" pitchFamily="49" charset="-122"/>
              </a:rPr>
              <a:t>。在</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中数据还没有持久化，当</a:t>
            </a:r>
            <a:r>
              <a:rPr lang="en-US" altLang="zh-CN" sz="1600" b="1" dirty="0" err="1">
                <a:latin typeface="仿宋" panose="02010609060101010101" pitchFamily="49" charset="-122"/>
                <a:ea typeface="仿宋" panose="02010609060101010101" pitchFamily="49" charset="-122"/>
              </a:rPr>
              <a:t>RegionSever</a:t>
            </a:r>
            <a:r>
              <a:rPr lang="zh-CN" altLang="en-US" sz="1600" b="1" dirty="0">
                <a:latin typeface="仿宋" panose="02010609060101010101" pitchFamily="49" charset="-122"/>
                <a:ea typeface="仿宋" panose="02010609060101010101" pitchFamily="49" charset="-122"/>
              </a:rPr>
              <a:t>宕掉的时候，可以使用</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恢复数据</a:t>
            </a:r>
            <a:r>
              <a:rPr lang="zh-CN" altLang="en-US" sz="1600" b="1" dirty="0" smtClean="0">
                <a:latin typeface="仿宋" panose="02010609060101010101" pitchFamily="49" charset="-122"/>
                <a:ea typeface="仿宋" panose="02010609060101010101" pitchFamily="49" charset="-122"/>
              </a:rPr>
              <a:t>。</a:t>
            </a:r>
            <a:endParaRPr lang="en-US" altLang="zh-CN" sz="1600" b="1"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849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6" y="1088136"/>
            <a:ext cx="10817353" cy="5262979"/>
          </a:xfrm>
          <a:prstGeom prst="rect">
            <a:avLst/>
          </a:prstGeom>
        </p:spPr>
        <p:txBody>
          <a:bodyPr wrap="square">
            <a:spAutoFit/>
          </a:bodyPr>
          <a:lstStyle/>
          <a:p>
            <a:endParaRPr lang="zh-CN" altLang="en-US" sz="1600" dirty="0"/>
          </a:p>
          <a:p>
            <a:r>
              <a:rPr lang="zh-CN" altLang="en-US" sz="1600" dirty="0">
                <a:latin typeface="仿宋" panose="02010609060101010101" pitchFamily="49" charset="-122"/>
                <a:ea typeface="仿宋" panose="02010609060101010101" pitchFamily="49" charset="-122"/>
              </a:rPr>
              <a:t>为了减少</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过程对读写的影响</a:t>
            </a:r>
            <a:r>
              <a:rPr lang="zh-CN" altLang="en-US" sz="1600" dirty="0" smtClean="0">
                <a:latin typeface="仿宋" panose="02010609060101010101" pitchFamily="49" charset="-122"/>
                <a:ea typeface="仿宋" panose="02010609060101010101" pitchFamily="49" charset="-122"/>
              </a:rPr>
              <a:t>，将</a:t>
            </a:r>
            <a:r>
              <a:rPr lang="zh-CN" altLang="en-US" sz="1600" dirty="0">
                <a:latin typeface="仿宋" panose="02010609060101010101" pitchFamily="49" charset="-122"/>
                <a:ea typeface="仿宋" panose="02010609060101010101" pitchFamily="49" charset="-122"/>
              </a:rPr>
              <a:t>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过程分为三个阶段：</a:t>
            </a:r>
          </a:p>
          <a:p>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smtClean="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当前</a:t>
            </a:r>
            <a:r>
              <a:rPr lang="en-US" altLang="zh-CN" sz="1600" dirty="0">
                <a:latin typeface="仿宋" panose="02010609060101010101" pitchFamily="49" charset="-122"/>
                <a:ea typeface="仿宋" panose="02010609060101010101" pitchFamily="49" charset="-122"/>
              </a:rPr>
              <a:t>Region</a:t>
            </a:r>
            <a:r>
              <a:rPr lang="zh-CN" altLang="en-US" sz="1600" dirty="0">
                <a:latin typeface="仿宋" panose="02010609060101010101" pitchFamily="49" charset="-122"/>
                <a:ea typeface="仿宋" panose="02010609060101010101" pitchFamily="49" charset="-122"/>
              </a:rPr>
              <a:t>中的所有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中当前数据集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做一个快照</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，然后再新建一个新的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。后期的所有写入操作都会写入新的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中，而整个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阶段读操作会首先分别遍历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，如果查找不到再会到</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中查找。</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阶段需要加一把</a:t>
            </a:r>
            <a:r>
              <a:rPr lang="en-US" altLang="zh-CN" sz="1600" dirty="0" err="1">
                <a:latin typeface="仿宋" panose="02010609060101010101" pitchFamily="49" charset="-122"/>
                <a:ea typeface="仿宋" panose="02010609060101010101" pitchFamily="49" charset="-122"/>
              </a:rPr>
              <a:t>updateLock</a:t>
            </a:r>
            <a:r>
              <a:rPr lang="zh-CN" altLang="en-US" sz="16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600" dirty="0" smtClean="0">
                <a:latin typeface="仿宋" panose="02010609060101010101" pitchFamily="49" charset="-122"/>
                <a:ea typeface="仿宋" panose="02010609060101010101" pitchFamily="49" charset="-122"/>
              </a:rPr>
              <a:t>。</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的时候会在</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里面写入一个</a:t>
            </a:r>
            <a:r>
              <a:rPr lang="en-US" altLang="zh-CN" sz="1600" dirty="0" smtClean="0">
                <a:latin typeface="仿宋" panose="02010609060101010101" pitchFamily="49" charset="-122"/>
                <a:ea typeface="仿宋" panose="02010609060101010101" pitchFamily="49" charset="-122"/>
              </a:rPr>
              <a:t>Flush</a:t>
            </a:r>
            <a:r>
              <a:rPr lang="zh-CN" altLang="en-US" sz="1600" dirty="0" smtClean="0">
                <a:latin typeface="仿宋" panose="02010609060101010101" pitchFamily="49" charset="-122"/>
                <a:ea typeface="仿宋" panose="02010609060101010101" pitchFamily="49" charset="-122"/>
              </a:rPr>
              <a:t>请求，</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成功，就</a:t>
            </a:r>
            <a:r>
              <a:rPr lang="en-US" altLang="zh-CN" sz="1600" dirty="0" smtClean="0">
                <a:latin typeface="仿宋" panose="02010609060101010101" pitchFamily="49" charset="-122"/>
                <a:ea typeface="仿宋" panose="02010609060101010101" pitchFamily="49" charset="-122"/>
              </a:rPr>
              <a:t>sync WAL</a:t>
            </a:r>
            <a:r>
              <a:rPr lang="zh-CN" altLang="en-US" sz="1600" dirty="0" smtClean="0">
                <a:latin typeface="仿宋" panose="02010609060101010101" pitchFamily="49" charset="-122"/>
                <a:ea typeface="仿宋" panose="02010609060101010101" pitchFamily="49" charset="-122"/>
              </a:rPr>
              <a:t>，失败就写入</a:t>
            </a:r>
            <a:r>
              <a:rPr lang="en-US" altLang="zh-CN" sz="1600" dirty="0" smtClean="0">
                <a:latin typeface="仿宋" panose="02010609060101010101" pitchFamily="49" charset="-122"/>
                <a:ea typeface="仿宋" panose="02010609060101010101" pitchFamily="49" charset="-122"/>
              </a:rPr>
              <a:t>abort flush</a:t>
            </a:r>
            <a:r>
              <a:rPr lang="zh-CN" altLang="en-US" sz="1600" dirty="0" smtClean="0">
                <a:latin typeface="仿宋" panose="02010609060101010101" pitchFamily="49" charset="-122"/>
                <a:ea typeface="仿宋" panose="02010609060101010101" pitchFamily="49" charset="-122"/>
              </a:rPr>
              <a:t>请求，期间发生的异常（写</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失败）会导致系统异常。</a:t>
            </a:r>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持久化为临时文件，临时文件会统一放到目录</a:t>
            </a:r>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tmp</a:t>
            </a:r>
            <a:r>
              <a:rPr lang="zh-CN" altLang="en-US" sz="1600" dirty="0">
                <a:latin typeface="仿宋" panose="02010609060101010101" pitchFamily="49" charset="-122"/>
                <a:ea typeface="仿宋" panose="02010609060101010101" pitchFamily="49" charset="-122"/>
              </a:rPr>
              <a:t>下。这个过程因为涉及到磁盘</a:t>
            </a:r>
            <a:r>
              <a:rPr lang="en-US" altLang="zh-CN" sz="1600" dirty="0">
                <a:latin typeface="仿宋" panose="02010609060101010101" pitchFamily="49" charset="-122"/>
                <a:ea typeface="仿宋" panose="02010609060101010101" pitchFamily="49" charset="-122"/>
              </a:rPr>
              <a:t>IO</a:t>
            </a:r>
            <a:r>
              <a:rPr lang="zh-CN" altLang="en-US" sz="16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commit</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所有的</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阶段生成的临时文件移到指定的</a:t>
            </a:r>
            <a:r>
              <a:rPr lang="en-US" altLang="zh-CN" sz="1600" dirty="0" err="1">
                <a:latin typeface="仿宋" panose="02010609060101010101" pitchFamily="49" charset="-122"/>
                <a:ea typeface="仿宋" panose="02010609060101010101" pitchFamily="49" charset="-122"/>
              </a:rPr>
              <a:t>ColumnFamily</a:t>
            </a:r>
            <a:r>
              <a:rPr lang="zh-CN" altLang="en-US" sz="1600" dirty="0">
                <a:latin typeface="仿宋" panose="02010609060101010101" pitchFamily="49" charset="-122"/>
                <a:ea typeface="仿宋" panose="02010609060101010101" pitchFamily="49" charset="-122"/>
              </a:rPr>
              <a:t>目录下，针对</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生成对应的</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Reader</a:t>
            </a:r>
            <a:r>
              <a:rPr lang="zh-CN" altLang="en-US" sz="1600" dirty="0">
                <a:latin typeface="仿宋" panose="02010609060101010101" pitchFamily="49" charset="-122"/>
                <a:ea typeface="仿宋" panose="02010609060101010101" pitchFamily="49" charset="-122"/>
              </a:rPr>
              <a:t>，把</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添加到</a:t>
            </a:r>
            <a:r>
              <a:rPr lang="en-US" altLang="zh-CN" sz="1600" dirty="0" err="1">
                <a:latin typeface="仿宋" panose="02010609060101010101" pitchFamily="49" charset="-122"/>
                <a:ea typeface="仿宋" panose="02010609060101010101" pitchFamily="49" charset="-122"/>
              </a:rPr>
              <a:t>HStore</a:t>
            </a:r>
            <a:r>
              <a:rPr lang="zh-CN" altLang="en-US" sz="1600" dirty="0">
                <a:latin typeface="仿宋" panose="02010609060101010101" pitchFamily="49" charset="-122"/>
                <a:ea typeface="仿宋" panose="02010609060101010101" pitchFamily="49" charset="-122"/>
              </a:rPr>
              <a:t>的</a:t>
            </a:r>
            <a:r>
              <a:rPr lang="en-US" altLang="zh-CN" sz="1600" dirty="0" err="1">
                <a:latin typeface="仿宋" panose="02010609060101010101" pitchFamily="49" charset="-122"/>
                <a:ea typeface="仿宋" panose="02010609060101010101" pitchFamily="49" charset="-122"/>
              </a:rPr>
              <a:t>storefiles</a:t>
            </a:r>
            <a:r>
              <a:rPr lang="zh-CN" altLang="en-US" sz="1600" dirty="0">
                <a:latin typeface="仿宋" panose="02010609060101010101" pitchFamily="49" charset="-122"/>
                <a:ea typeface="仿宋" panose="02010609060101010101" pitchFamily="49" charset="-122"/>
              </a:rPr>
              <a:t>列表中，最后再清空</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7167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面向列的海量数据管理系统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1963273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4020873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26371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3789435"/>
          </a:xfrm>
          <a:prstGeom prst="rect">
            <a:avLst/>
          </a:prstGeom>
        </p:spPr>
        <p:txBody>
          <a:bodyPr wrap="square">
            <a:spAutoFit/>
          </a:bodyPr>
          <a:lstStyle/>
          <a:p>
            <a:pPr>
              <a:lnSpc>
                <a:spcPct val="150000"/>
              </a:lnSpc>
            </a:pPr>
            <a:r>
              <a:rPr lang="en-US" altLang="zh-CN" dirty="0">
                <a:solidFill>
                  <a:schemeClr val="accent2">
                    <a:lumMod val="75000"/>
                  </a:schemeClr>
                </a:solidFill>
                <a:latin typeface="+mn-ea"/>
              </a:rPr>
              <a:t>Step 1</a:t>
            </a:r>
            <a:r>
              <a:rPr lang="en-US" altLang="zh-CN" dirty="0">
                <a:latin typeface="+mn-ea"/>
              </a:rPr>
              <a:t>: </a:t>
            </a:r>
            <a:r>
              <a:rPr lang="zh-CN" altLang="en-US" dirty="0" smtClean="0">
                <a:latin typeface="+mn-ea"/>
              </a:rPr>
              <a:t>客户端发送写请求时</a:t>
            </a:r>
            <a:r>
              <a:rPr lang="en-US" altLang="zh-CN" dirty="0" smtClean="0">
                <a:latin typeface="+mn-ea"/>
              </a:rPr>
              <a:t>, Server</a:t>
            </a:r>
            <a:r>
              <a:rPr lang="zh-CN" altLang="en-US" dirty="0" smtClean="0">
                <a:latin typeface="+mn-ea"/>
              </a:rPr>
              <a:t>端首先写</a:t>
            </a:r>
            <a:r>
              <a:rPr lang="en-US" altLang="zh-CN" dirty="0" smtClean="0">
                <a:latin typeface="+mn-ea"/>
              </a:rPr>
              <a:t>WAL </a:t>
            </a:r>
            <a:r>
              <a:rPr lang="en-US" altLang="zh-CN" dirty="0">
                <a:latin typeface="+mn-ea"/>
              </a:rPr>
              <a:t>(Write Ahead Log</a:t>
            </a:r>
            <a:r>
              <a:rPr lang="en-US" altLang="zh-CN" dirty="0" smtClean="0">
                <a:latin typeface="+mn-ea"/>
              </a:rPr>
              <a:t>).</a:t>
            </a:r>
            <a:r>
              <a:rPr lang="zh-CN" altLang="en-US" dirty="0" smtClean="0">
                <a:latin typeface="+mn-ea"/>
              </a:rPr>
              <a:t>。是</a:t>
            </a:r>
            <a:r>
              <a:rPr lang="en-US" altLang="zh-CN" dirty="0" smtClean="0">
                <a:latin typeface="+mn-ea"/>
              </a:rPr>
              <a:t>Region Server</a:t>
            </a:r>
            <a:r>
              <a:rPr lang="zh-CN" altLang="en-US" dirty="0" smtClean="0">
                <a:latin typeface="+mn-ea"/>
              </a:rPr>
              <a:t>级别的</a:t>
            </a:r>
            <a:r>
              <a:rPr lang="en-US" altLang="zh-CN" dirty="0" smtClean="0">
                <a:latin typeface="+mn-ea"/>
              </a:rPr>
              <a:t> </a:t>
            </a:r>
            <a:r>
              <a:rPr lang="zh-CN" altLang="en-US" dirty="0" smtClean="0">
                <a:latin typeface="+mn-ea"/>
              </a:rPr>
              <a:t>。</a:t>
            </a:r>
            <a:r>
              <a:rPr lang="en-US" altLang="zh-CN" dirty="0" smtClean="0">
                <a:latin typeface="+mn-ea"/>
              </a:rPr>
              <a:t> </a:t>
            </a:r>
            <a:r>
              <a:rPr lang="en-US" altLang="zh-CN" dirty="0">
                <a:latin typeface="+mn-ea"/>
              </a:rPr>
              <a:t>Region Server </a:t>
            </a:r>
            <a:r>
              <a:rPr lang="zh-CN" altLang="en-US" dirty="0" smtClean="0">
                <a:latin typeface="+mn-ea"/>
              </a:rPr>
              <a:t>使用</a:t>
            </a:r>
            <a:r>
              <a:rPr lang="en-US" altLang="zh-CN" dirty="0" smtClean="0">
                <a:latin typeface="+mn-ea"/>
              </a:rPr>
              <a:t>WAL</a:t>
            </a:r>
            <a:r>
              <a:rPr lang="zh-CN" altLang="en-US" dirty="0" smtClean="0">
                <a:latin typeface="+mn-ea"/>
              </a:rPr>
              <a:t>恢复数据。</a:t>
            </a:r>
            <a:endParaRPr lang="en-US" altLang="zh-CN" dirty="0" smtClean="0">
              <a:latin typeface="+mn-ea"/>
            </a:endParaRPr>
          </a:p>
          <a:p>
            <a:pPr>
              <a:lnSpc>
                <a:spcPct val="150000"/>
              </a:lnSpc>
            </a:pPr>
            <a:r>
              <a:rPr lang="en-US" altLang="zh-CN" dirty="0" smtClean="0">
                <a:solidFill>
                  <a:schemeClr val="accent2">
                    <a:lumMod val="75000"/>
                  </a:schemeClr>
                </a:solidFill>
                <a:latin typeface="+mn-ea"/>
              </a:rPr>
              <a:t>Step </a:t>
            </a:r>
            <a:r>
              <a:rPr lang="en-US" altLang="zh-CN" dirty="0">
                <a:solidFill>
                  <a:schemeClr val="accent2">
                    <a:lumMod val="75000"/>
                  </a:schemeClr>
                </a:solidFill>
                <a:latin typeface="+mn-ea"/>
              </a:rPr>
              <a:t>2</a:t>
            </a:r>
            <a:r>
              <a:rPr lang="en-US" altLang="zh-CN" dirty="0">
                <a:latin typeface="+mn-ea"/>
              </a:rPr>
              <a:t>: </a:t>
            </a:r>
            <a:r>
              <a:rPr lang="zh-CN" altLang="en-US" dirty="0" smtClean="0">
                <a:latin typeface="+mn-ea"/>
              </a:rPr>
              <a:t>写完</a:t>
            </a:r>
            <a:r>
              <a:rPr lang="en-US" altLang="zh-CN" dirty="0" smtClean="0">
                <a:latin typeface="+mn-ea"/>
              </a:rPr>
              <a:t>WAL,</a:t>
            </a:r>
            <a:r>
              <a:rPr lang="zh-CN" altLang="en-US" dirty="0" smtClean="0">
                <a:latin typeface="+mn-ea"/>
              </a:rPr>
              <a:t>数据写入</a:t>
            </a:r>
            <a:r>
              <a:rPr lang="en-US" altLang="zh-CN" dirty="0" smtClean="0">
                <a:latin typeface="+mn-ea"/>
              </a:rPr>
              <a:t> </a:t>
            </a:r>
            <a:r>
              <a:rPr lang="en-US" altLang="zh-CN" dirty="0" err="1" smtClean="0">
                <a:latin typeface="+mn-ea"/>
              </a:rPr>
              <a:t>MemStore</a:t>
            </a:r>
            <a:r>
              <a:rPr lang="en-US" altLang="zh-CN" dirty="0" smtClean="0">
                <a:latin typeface="+mn-ea"/>
              </a:rPr>
              <a:t>.</a:t>
            </a:r>
          </a:p>
          <a:p>
            <a:pPr>
              <a:lnSpc>
                <a:spcPct val="150000"/>
              </a:lnSpc>
            </a:pPr>
            <a:r>
              <a:rPr lang="en-US" altLang="zh-CN" dirty="0" smtClean="0">
                <a:solidFill>
                  <a:schemeClr val="accent2">
                    <a:lumMod val="75000"/>
                  </a:schemeClr>
                </a:solidFill>
                <a:latin typeface="+mn-ea"/>
              </a:rPr>
              <a:t>Step 3</a:t>
            </a:r>
            <a:r>
              <a:rPr lang="en-US" altLang="zh-CN" dirty="0" smtClean="0">
                <a:latin typeface="+mn-ea"/>
              </a:rPr>
              <a:t>: </a:t>
            </a:r>
            <a:r>
              <a:rPr lang="zh-CN" altLang="en-US" dirty="0" smtClean="0">
                <a:latin typeface="+mn-ea"/>
              </a:rPr>
              <a:t>写完</a:t>
            </a:r>
            <a:r>
              <a:rPr lang="en-US" altLang="zh-CN" dirty="0" err="1" smtClean="0">
                <a:latin typeface="+mn-ea"/>
              </a:rPr>
              <a:t>MemStore</a:t>
            </a:r>
            <a:r>
              <a:rPr lang="en-US" altLang="zh-CN" dirty="0" smtClean="0">
                <a:latin typeface="+mn-ea"/>
              </a:rPr>
              <a:t>, </a:t>
            </a:r>
            <a:r>
              <a:rPr lang="zh-CN" altLang="en-US" dirty="0" smtClean="0">
                <a:latin typeface="+mn-ea"/>
              </a:rPr>
              <a:t>发送响应到客户端</a:t>
            </a:r>
            <a:endParaRPr lang="en-US" altLang="zh-CN" dirty="0" smtClean="0">
              <a:latin typeface="+mn-ea"/>
            </a:endParaRPr>
          </a:p>
          <a:p>
            <a:pPr>
              <a:lnSpc>
                <a:spcPct val="150000"/>
              </a:lnSpc>
            </a:pPr>
            <a:r>
              <a:rPr lang="en-US" altLang="zh-CN" dirty="0" smtClean="0">
                <a:solidFill>
                  <a:schemeClr val="accent2">
                    <a:lumMod val="75000"/>
                  </a:schemeClr>
                </a:solidFill>
                <a:latin typeface="+mn-ea"/>
              </a:rPr>
              <a:t>Step </a:t>
            </a:r>
            <a:r>
              <a:rPr lang="en-US" altLang="zh-CN" dirty="0">
                <a:solidFill>
                  <a:schemeClr val="accent2">
                    <a:lumMod val="75000"/>
                  </a:schemeClr>
                </a:solidFill>
                <a:latin typeface="+mn-ea"/>
              </a:rPr>
              <a:t>4</a:t>
            </a:r>
            <a:r>
              <a:rPr lang="en-US" altLang="zh-CN" dirty="0">
                <a:latin typeface="+mn-ea"/>
              </a:rPr>
              <a:t>: </a:t>
            </a:r>
            <a:r>
              <a:rPr lang="en-US" altLang="zh-CN" dirty="0" err="1" smtClean="0">
                <a:latin typeface="+mn-ea"/>
              </a:rPr>
              <a:t>MemStore</a:t>
            </a:r>
            <a:r>
              <a:rPr lang="en-US" altLang="zh-CN" dirty="0" smtClean="0">
                <a:latin typeface="+mn-ea"/>
              </a:rPr>
              <a:t> </a:t>
            </a:r>
            <a:r>
              <a:rPr lang="zh-CN" altLang="en-US" dirty="0" smtClean="0">
                <a:latin typeface="+mn-ea"/>
              </a:rPr>
              <a:t>打到阈值后</a:t>
            </a:r>
            <a:r>
              <a:rPr lang="en-US" altLang="zh-CN" dirty="0" smtClean="0">
                <a:latin typeface="+mn-ea"/>
              </a:rPr>
              <a:t>, </a:t>
            </a:r>
            <a:r>
              <a:rPr lang="zh-CN" altLang="en-US" dirty="0" smtClean="0">
                <a:latin typeface="+mn-ea"/>
              </a:rPr>
              <a:t>刷到</a:t>
            </a:r>
            <a:r>
              <a:rPr lang="en-US" altLang="zh-CN" dirty="0" err="1" smtClean="0">
                <a:latin typeface="+mn-ea"/>
              </a:rPr>
              <a:t>HFile</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3133315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222798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266904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21183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111874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1321556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960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333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2600" b="1" dirty="0" err="1" smtClean="0">
                <a:solidFill>
                  <a:prstClr val="black">
                    <a:lumMod val="75000"/>
                    <a:lumOff val="25000"/>
                  </a:prstClr>
                </a:solidFill>
                <a:latin typeface="+mn-ea"/>
                <a:cs typeface="Segoe UI" panose="020B0502040204020203" pitchFamily="34" charset="0"/>
              </a:rPr>
              <a:t>HBase</a:t>
            </a:r>
            <a:r>
              <a:rPr lang="zh-CN" altLang="en-US" sz="2600" b="1" dirty="0" smtClean="0">
                <a:solidFill>
                  <a:prstClr val="black">
                    <a:lumMod val="75000"/>
                    <a:lumOff val="25000"/>
                  </a:prstClr>
                </a:solidFill>
                <a:latin typeface="+mn-ea"/>
                <a:cs typeface="Segoe UI" panose="020B0502040204020203" pitchFamily="34" charset="0"/>
              </a:rPr>
              <a:t>将</a:t>
            </a:r>
            <a:r>
              <a:rPr lang="zh-CN" altLang="en-US" sz="2600" b="1" dirty="0">
                <a:solidFill>
                  <a:prstClr val="black">
                    <a:lumMod val="75000"/>
                    <a:lumOff val="25000"/>
                  </a:prstClr>
                </a:solidFill>
                <a:latin typeface="+mn-ea"/>
                <a:cs typeface="Segoe UI" panose="020B0502040204020203" pitchFamily="34" charset="0"/>
              </a:rPr>
              <a:t>数据组织进一张张的表里面</a:t>
            </a:r>
            <a:r>
              <a:rPr lang="zh-CN" altLang="en-US" sz="2600" b="1" dirty="0" smtClean="0">
                <a:solidFill>
                  <a:prstClr val="black">
                    <a:lumMod val="75000"/>
                    <a:lumOff val="25000"/>
                  </a:prstClr>
                </a:solidFill>
                <a:latin typeface="+mn-ea"/>
                <a:cs typeface="Segoe UI" panose="020B0502040204020203" pitchFamily="34" charset="0"/>
              </a:rPr>
              <a:t>，表</a:t>
            </a:r>
            <a:r>
              <a:rPr lang="zh-CN" altLang="en-US" sz="2600" b="1" dirty="0">
                <a:solidFill>
                  <a:prstClr val="black">
                    <a:lumMod val="75000"/>
                    <a:lumOff val="25000"/>
                  </a:prstClr>
                </a:solidFill>
                <a:latin typeface="+mn-ea"/>
                <a:cs typeface="Segoe UI" panose="020B0502040204020203" pitchFamily="34" charset="0"/>
              </a:rPr>
              <a:t>名必须是能用在文件路径里的合法名字，因为</a:t>
            </a:r>
            <a:r>
              <a:rPr lang="en-US" altLang="zh-CN" sz="2600" b="1" dirty="0" err="1">
                <a:solidFill>
                  <a:prstClr val="black">
                    <a:lumMod val="75000"/>
                    <a:lumOff val="25000"/>
                  </a:prstClr>
                </a:solidFill>
                <a:latin typeface="+mn-ea"/>
                <a:cs typeface="Segoe UI" panose="020B0502040204020203" pitchFamily="34" charset="0"/>
              </a:rPr>
              <a:t>HBase</a:t>
            </a:r>
            <a:r>
              <a:rPr lang="zh-CN" altLang="en-US" sz="2600" b="1" dirty="0">
                <a:solidFill>
                  <a:prstClr val="black">
                    <a:lumMod val="75000"/>
                    <a:lumOff val="25000"/>
                  </a:prstClr>
                </a:solidFill>
                <a:latin typeface="+mn-ea"/>
                <a:cs typeface="Segoe UI" panose="020B0502040204020203" pitchFamily="34" charset="0"/>
              </a:rPr>
              <a:t>的表是映射成</a:t>
            </a:r>
            <a:r>
              <a:rPr lang="en-US" altLang="zh-CN" sz="2600" b="1" dirty="0" err="1">
                <a:solidFill>
                  <a:prstClr val="black">
                    <a:lumMod val="75000"/>
                    <a:lumOff val="25000"/>
                  </a:prstClr>
                </a:solidFill>
                <a:latin typeface="+mn-ea"/>
                <a:cs typeface="Segoe UI" panose="020B0502040204020203" pitchFamily="34" charset="0"/>
              </a:rPr>
              <a:t>hdfs</a:t>
            </a:r>
            <a:r>
              <a:rPr lang="zh-CN" altLang="en-US" sz="2600" b="1" dirty="0">
                <a:solidFill>
                  <a:prstClr val="black">
                    <a:lumMod val="75000"/>
                    <a:lumOff val="25000"/>
                  </a:prstClr>
                </a:solidFill>
                <a:latin typeface="+mn-ea"/>
                <a:cs typeface="Segoe UI" panose="020B0502040204020203" pitchFamily="34" charset="0"/>
              </a:rPr>
              <a:t>上面的文件</a:t>
            </a:r>
            <a:r>
              <a:rPr lang="zh-CN" altLang="en-US" sz="2600" b="1" dirty="0" smtClean="0">
                <a:solidFill>
                  <a:prstClr val="black">
                    <a:lumMod val="75000"/>
                    <a:lumOff val="25000"/>
                  </a:prstClr>
                </a:solidFill>
                <a:latin typeface="+mn-ea"/>
                <a:cs typeface="Segoe UI" panose="020B0502040204020203" pitchFamily="34" charset="0"/>
              </a:rPr>
              <a:t>。</a:t>
            </a:r>
            <a:endParaRPr lang="zh-CN" altLang="en-US" sz="2600" b="1" dirty="0">
              <a:solidFill>
                <a:prstClr val="black">
                  <a:lumMod val="75000"/>
                  <a:lumOff val="25000"/>
                </a:prstClr>
              </a:solidFill>
              <a:latin typeface="+mn-ea"/>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19455"/>
          </a:xfrm>
          <a:prstGeom prst="rect">
            <a:avLst/>
          </a:prstGeom>
        </p:spPr>
        <p:txBody>
          <a:bodyPr wrap="square">
            <a:spAutoFit/>
          </a:bodyPr>
          <a:lstStyle/>
          <a:p>
            <a:pPr>
              <a:lnSpc>
                <a:spcPct val="150000"/>
              </a:lnSpc>
            </a:pPr>
            <a:r>
              <a:rPr lang="zh-CN" altLang="en-US" dirty="0" smtClean="0">
                <a:solidFill>
                  <a:srgbClr val="00B0F0"/>
                </a:solidFill>
              </a:rPr>
              <a:t>行</a:t>
            </a:r>
            <a:r>
              <a:rPr lang="en-US" altLang="zh-CN" dirty="0">
                <a:solidFill>
                  <a:srgbClr val="00B0F0"/>
                </a:solidFill>
              </a:rPr>
              <a:t>(Row</a:t>
            </a:r>
            <a:r>
              <a:rPr lang="en-US" altLang="zh-CN" dirty="0">
                <a:solidFill>
                  <a:schemeClr val="accent2">
                    <a:lumMod val="75000"/>
                  </a:schemeClr>
                </a:solidFill>
              </a:rPr>
              <a:t>):</a:t>
            </a:r>
            <a:r>
              <a:rPr lang="en-US" altLang="zh-CN" sz="1600" b="1" dirty="0">
                <a:solidFill>
                  <a:schemeClr val="accent2">
                    <a:lumMod val="75000"/>
                  </a:schemeClr>
                </a:solidFill>
              </a:rPr>
              <a:t> </a:t>
            </a:r>
            <a:r>
              <a:rPr lang="zh-CN" altLang="en-US" sz="1600" b="1" dirty="0">
                <a:latin typeface="+mn-ea"/>
              </a:rPr>
              <a:t>在表里面，每一行代表着一个数据对象，每</a:t>
            </a:r>
            <a:r>
              <a:rPr lang="zh-CN" altLang="en-US" sz="1600" b="1" dirty="0" smtClean="0">
                <a:latin typeface="+mn-ea"/>
              </a:rPr>
              <a:t>一行以</a:t>
            </a:r>
            <a:r>
              <a:rPr lang="zh-CN" altLang="en-US" sz="1600" b="1" dirty="0">
                <a:latin typeface="+mn-ea"/>
              </a:rPr>
              <a:t>一个行键（</a:t>
            </a:r>
            <a:r>
              <a:rPr lang="en-US" altLang="zh-CN" sz="1600" b="1" dirty="0">
                <a:latin typeface="+mn-ea"/>
              </a:rPr>
              <a:t>Row Key</a:t>
            </a:r>
            <a:r>
              <a:rPr lang="zh-CN" altLang="en-US" sz="1600" b="1" dirty="0">
                <a:latin typeface="+mn-ea"/>
              </a:rPr>
              <a:t>）来进行唯一标识的，行</a:t>
            </a:r>
            <a:r>
              <a:rPr lang="zh-CN" altLang="en-US" sz="1600" b="1" dirty="0" smtClean="0">
                <a:latin typeface="+mn-ea"/>
              </a:rPr>
              <a:t>键以</a:t>
            </a:r>
            <a:r>
              <a:rPr lang="zh-CN" altLang="en-US" sz="1600" b="1" dirty="0">
                <a:latin typeface="+mn-ea"/>
              </a:rPr>
              <a:t>二进制的字节来</a:t>
            </a:r>
            <a:r>
              <a:rPr lang="zh-CN" altLang="en-US" sz="1600" b="1" dirty="0" smtClean="0">
                <a:latin typeface="+mn-ea"/>
              </a:rPr>
              <a:t>存储</a:t>
            </a:r>
            <a:r>
              <a:rPr lang="en-US" altLang="zh-CN" sz="1600" b="1" dirty="0" smtClean="0">
                <a:latin typeface="+mn-ea"/>
              </a:rPr>
              <a:t>,</a:t>
            </a:r>
            <a:r>
              <a:rPr lang="en-US" altLang="zh-CN" sz="1600" b="1" dirty="0" err="1" smtClean="0">
                <a:latin typeface="+mn-ea"/>
              </a:rPr>
              <a:t>Hbase</a:t>
            </a:r>
            <a:r>
              <a:rPr lang="zh-CN" altLang="en-US" sz="1600" b="1" dirty="0" smtClean="0">
                <a:latin typeface="+mn-ea"/>
              </a:rPr>
              <a:t>的键值是按照字典顺序来排序的。</a:t>
            </a:r>
            <a:endParaRPr lang="zh-CN" altLang="en-US" sz="1600" b="1" dirty="0">
              <a:latin typeface="+mn-ea"/>
            </a:endParaRPr>
          </a:p>
        </p:txBody>
      </p:sp>
      <p:sp>
        <p:nvSpPr>
          <p:cNvPr id="8" name="矩形 7"/>
          <p:cNvSpPr/>
          <p:nvPr/>
        </p:nvSpPr>
        <p:spPr>
          <a:xfrm>
            <a:off x="1036580" y="4000524"/>
            <a:ext cx="10766768" cy="1615827"/>
          </a:xfrm>
          <a:prstGeom prst="rect">
            <a:avLst/>
          </a:prstGeom>
        </p:spPr>
        <p:txBody>
          <a:bodyPr wrap="square">
            <a:spAutoFit/>
          </a:bodyPr>
          <a:lstStyle/>
          <a:p>
            <a:pPr>
              <a:lnSpc>
                <a:spcPct val="150000"/>
              </a:lnSpc>
            </a:pPr>
            <a:r>
              <a:rPr lang="zh-CN" altLang="en-US" dirty="0">
                <a:solidFill>
                  <a:srgbClr val="00B0F0"/>
                </a:solidFill>
              </a:rPr>
              <a:t>列族</a:t>
            </a:r>
            <a:r>
              <a:rPr lang="en-US" altLang="zh-CN" dirty="0">
                <a:solidFill>
                  <a:srgbClr val="00B0F0"/>
                </a:solidFill>
              </a:rPr>
              <a:t>(Column Family)</a:t>
            </a:r>
            <a:r>
              <a:rPr lang="en-US" altLang="zh-CN" dirty="0">
                <a:solidFill>
                  <a:schemeClr val="accent2">
                    <a:lumMod val="75000"/>
                  </a:schemeClr>
                </a:solidFill>
              </a:rPr>
              <a:t>: </a:t>
            </a:r>
            <a:r>
              <a:rPr lang="zh-CN" altLang="en-US" sz="1600" b="1" dirty="0">
                <a:latin typeface="+mn-ea"/>
              </a:rPr>
              <a:t>在定义</a:t>
            </a:r>
            <a:r>
              <a:rPr lang="en-US" altLang="zh-CN" sz="1600" b="1" dirty="0" err="1">
                <a:latin typeface="+mn-ea"/>
              </a:rPr>
              <a:t>HBase</a:t>
            </a:r>
            <a:r>
              <a:rPr lang="zh-CN" altLang="en-US" sz="1600" b="1" dirty="0">
                <a:latin typeface="+mn-ea"/>
              </a:rPr>
              <a:t>表的时候需要提前设置好列族</a:t>
            </a:r>
            <a:r>
              <a:rPr lang="en-US" altLang="zh-CN" sz="1600" b="1" dirty="0">
                <a:latin typeface="+mn-ea"/>
              </a:rPr>
              <a:t>, </a:t>
            </a:r>
            <a:r>
              <a:rPr lang="zh-CN" altLang="en-US" sz="1600" b="1" dirty="0">
                <a:latin typeface="+mn-ea"/>
              </a:rPr>
              <a:t>表中所有的列都需要组织在列族里面，列族一旦确定后，就不能轻易修改，因为它会影响到</a:t>
            </a:r>
            <a:r>
              <a:rPr lang="en-US" altLang="zh-CN" sz="1600" b="1" dirty="0" err="1">
                <a:latin typeface="+mn-ea"/>
              </a:rPr>
              <a:t>HBase</a:t>
            </a:r>
            <a:r>
              <a:rPr lang="zh-CN" altLang="en-US" sz="1600" b="1" dirty="0">
                <a:latin typeface="+mn-ea"/>
              </a:rPr>
              <a:t>真实的物理存储结构，但是列族中的列标识</a:t>
            </a:r>
            <a:r>
              <a:rPr lang="en-US" altLang="zh-CN" sz="1600" b="1" dirty="0">
                <a:latin typeface="+mn-ea"/>
              </a:rPr>
              <a:t>(Column Qualifier)</a:t>
            </a:r>
            <a:r>
              <a:rPr lang="zh-CN" altLang="en-US" sz="1600" b="1" dirty="0">
                <a:latin typeface="+mn-ea"/>
              </a:rPr>
              <a:t>以及其对应的值可以动态增删。表中的每一行都有相同的列族，但是</a:t>
            </a:r>
            <a:r>
              <a:rPr lang="zh-CN" altLang="en-US" sz="1600" b="1" dirty="0">
                <a:solidFill>
                  <a:srgbClr val="FF0000"/>
                </a:solidFill>
                <a:latin typeface="+mn-ea"/>
              </a:rPr>
              <a:t>不需要每一行的列族里都有一致的列标识</a:t>
            </a:r>
            <a:r>
              <a:rPr lang="en-US" altLang="zh-CN" sz="1600" b="1" dirty="0">
                <a:latin typeface="+mn-ea"/>
              </a:rPr>
              <a:t>(Column Qualifier)</a:t>
            </a:r>
            <a:r>
              <a:rPr lang="zh-CN" altLang="en-US" sz="1600" b="1" dirty="0">
                <a:latin typeface="+mn-ea"/>
              </a:rPr>
              <a:t>和值，所以说是一种</a:t>
            </a:r>
            <a:r>
              <a:rPr lang="zh-CN" altLang="en-US" sz="1600" b="1" dirty="0">
                <a:solidFill>
                  <a:srgbClr val="FF0000"/>
                </a:solidFill>
                <a:latin typeface="+mn-ea"/>
              </a:rPr>
              <a:t>稀疏的表</a:t>
            </a:r>
            <a:r>
              <a:rPr lang="zh-CN" altLang="en-US" sz="1600" b="1" dirty="0">
                <a:latin typeface="+mn-ea"/>
              </a:rPr>
              <a:t>结构，这样可以一定程度上避免数据的冗余</a:t>
            </a:r>
            <a:r>
              <a:rPr lang="zh-CN" altLang="en-US" sz="1600" b="1" dirty="0" smtClean="0">
                <a:latin typeface="+mn-ea"/>
              </a:rPr>
              <a:t>。</a:t>
            </a:r>
            <a:endParaRPr lang="zh-CN" altLang="en-US" sz="1600" b="1" dirty="0">
              <a:latin typeface="+mn-ea"/>
            </a:endParaRPr>
          </a:p>
        </p:txBody>
      </p:sp>
    </p:spTree>
    <p:extLst>
      <p:ext uri="{BB962C8B-B14F-4D97-AF65-F5344CB8AC3E}">
        <p14:creationId xmlns:p14="http://schemas.microsoft.com/office/powerpoint/2010/main" val="474178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345470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pic>
        <p:nvPicPr>
          <p:cNvPr id="1026" name="Picture 2" descr="795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012" y="1396462"/>
            <a:ext cx="6486525" cy="335311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1207" y="1088136"/>
            <a:ext cx="4712805" cy="549381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t>客户端首先会根据配置文件中</a:t>
            </a:r>
            <a:r>
              <a:rPr lang="en-US" altLang="zh-CN" dirty="0"/>
              <a:t>zookeeper</a:t>
            </a:r>
            <a:r>
              <a:rPr lang="zh-CN" altLang="en-US" dirty="0"/>
              <a:t>地址连接</a:t>
            </a:r>
            <a:r>
              <a:rPr lang="en-US" altLang="zh-CN" dirty="0"/>
              <a:t>zookeeper</a:t>
            </a:r>
            <a:r>
              <a:rPr lang="zh-CN" altLang="en-US" dirty="0"/>
              <a:t>，并读取</a:t>
            </a:r>
            <a:r>
              <a:rPr lang="en-US" altLang="zh-CN" dirty="0"/>
              <a:t>/&lt;</a:t>
            </a:r>
            <a:r>
              <a:rPr lang="en-US" altLang="zh-CN" dirty="0" err="1"/>
              <a:t>hbase-rootdir</a:t>
            </a:r>
            <a:r>
              <a:rPr lang="en-US" altLang="zh-CN" dirty="0"/>
              <a:t>&gt;/meta-region-server</a:t>
            </a:r>
            <a:r>
              <a:rPr lang="zh-CN" altLang="en-US" dirty="0"/>
              <a:t>节点信息，该节点信息存储</a:t>
            </a:r>
            <a:r>
              <a:rPr lang="en-US" altLang="zh-CN" dirty="0" err="1"/>
              <a:t>HBase</a:t>
            </a:r>
            <a:r>
              <a:rPr lang="zh-CN" altLang="en-US" dirty="0"/>
              <a:t>元数据（</a:t>
            </a:r>
            <a:r>
              <a:rPr lang="en-US" altLang="zh-CN" dirty="0" err="1"/>
              <a:t>hbase:meta</a:t>
            </a:r>
            <a:r>
              <a:rPr lang="zh-CN" altLang="en-US" dirty="0"/>
              <a:t>）表所在的</a:t>
            </a:r>
            <a:r>
              <a:rPr lang="en-US" altLang="zh-CN" dirty="0" err="1"/>
              <a:t>RegionServer</a:t>
            </a:r>
            <a:r>
              <a:rPr lang="zh-CN" altLang="en-US" dirty="0"/>
              <a:t>地址以及访问端口等</a:t>
            </a:r>
            <a:r>
              <a:rPr lang="zh-CN" altLang="en-US" dirty="0" smtClean="0"/>
              <a:t>信息。</a:t>
            </a:r>
          </a:p>
          <a:p>
            <a:pPr marL="285750" indent="-285750">
              <a:lnSpc>
                <a:spcPct val="150000"/>
              </a:lnSpc>
              <a:buFont typeface="Wingdings" panose="05000000000000000000" pitchFamily="2" charset="2"/>
              <a:buChar char="l"/>
            </a:pPr>
            <a:r>
              <a:rPr lang="zh-CN" altLang="en-US" dirty="0" smtClean="0"/>
              <a:t>根据</a:t>
            </a:r>
            <a:r>
              <a:rPr lang="en-US" altLang="zh-CN" dirty="0" err="1" smtClean="0"/>
              <a:t>hbase:meta</a:t>
            </a:r>
            <a:r>
              <a:rPr lang="zh-CN" altLang="en-US" dirty="0" smtClean="0"/>
              <a:t>所在</a:t>
            </a:r>
            <a:r>
              <a:rPr lang="en-US" altLang="zh-CN" dirty="0" err="1" smtClean="0"/>
              <a:t>RegionServer</a:t>
            </a:r>
            <a:r>
              <a:rPr lang="zh-CN" altLang="en-US" dirty="0" smtClean="0"/>
              <a:t>的访问信息，客户端会将该元数据表加载到本地并进行缓存。然后在表中确定待检索</a:t>
            </a:r>
            <a:r>
              <a:rPr lang="en-US" altLang="zh-CN" dirty="0" err="1" smtClean="0"/>
              <a:t>rowkey</a:t>
            </a:r>
            <a:r>
              <a:rPr lang="zh-CN" altLang="en-US" dirty="0" smtClean="0"/>
              <a:t>所在的</a:t>
            </a:r>
            <a:r>
              <a:rPr lang="en-US" altLang="zh-CN" dirty="0" err="1" smtClean="0"/>
              <a:t>RegionServer</a:t>
            </a:r>
            <a:r>
              <a:rPr lang="zh-CN" altLang="en-US" dirty="0" smtClean="0"/>
              <a:t>信息。</a:t>
            </a:r>
          </a:p>
          <a:p>
            <a:pPr marL="285750" indent="-285750">
              <a:lnSpc>
                <a:spcPct val="150000"/>
              </a:lnSpc>
              <a:buFont typeface="Wingdings" panose="05000000000000000000" pitchFamily="2" charset="2"/>
              <a:buChar char="l"/>
            </a:pPr>
            <a:r>
              <a:rPr lang="zh-CN" altLang="en-US" dirty="0" smtClean="0"/>
              <a:t>根据</a:t>
            </a:r>
            <a:r>
              <a:rPr lang="zh-CN" altLang="en-US" dirty="0"/>
              <a:t>数据所在</a:t>
            </a:r>
            <a:r>
              <a:rPr lang="en-US" altLang="zh-CN" dirty="0" err="1"/>
              <a:t>RegionServer</a:t>
            </a:r>
            <a:r>
              <a:rPr lang="zh-CN" altLang="en-US" dirty="0"/>
              <a:t>的访问信息，客户端会向该</a:t>
            </a:r>
            <a:r>
              <a:rPr lang="en-US" altLang="zh-CN" dirty="0" err="1"/>
              <a:t>RegionServer</a:t>
            </a:r>
            <a:r>
              <a:rPr lang="zh-CN" altLang="en-US" dirty="0"/>
              <a:t>发送真正的数据读取请求</a:t>
            </a:r>
            <a:r>
              <a:rPr lang="zh-CN" altLang="en-US" dirty="0" smtClean="0"/>
              <a:t>。</a:t>
            </a:r>
            <a:endParaRPr lang="en-US" altLang="zh-CN" dirty="0" smtClean="0"/>
          </a:p>
        </p:txBody>
      </p:sp>
      <p:sp>
        <p:nvSpPr>
          <p:cNvPr id="6" name="矩形 5"/>
          <p:cNvSpPr/>
          <p:nvPr/>
        </p:nvSpPr>
        <p:spPr>
          <a:xfrm>
            <a:off x="5234012" y="4996350"/>
            <a:ext cx="6096000" cy="1338828"/>
          </a:xfrm>
          <a:prstGeom prst="rect">
            <a:avLst/>
          </a:prstGeom>
        </p:spPr>
        <p:txBody>
          <a:bodyPr>
            <a:spAutoFit/>
          </a:bodyPr>
          <a:lstStyle/>
          <a:p>
            <a:pPr marL="285750" indent="-285750">
              <a:lnSpc>
                <a:spcPct val="150000"/>
              </a:lnSpc>
              <a:buFont typeface="Wingdings" panose="05000000000000000000" pitchFamily="2" charset="2"/>
              <a:buChar char="l"/>
            </a:pPr>
            <a:r>
              <a:rPr lang="zh-CN" altLang="en-US" dirty="0"/>
              <a:t>如果集群发生某些变化导致</a:t>
            </a:r>
            <a:r>
              <a:rPr lang="en-US" altLang="zh-CN" dirty="0" err="1"/>
              <a:t>hbase:meta</a:t>
            </a:r>
            <a:r>
              <a:rPr lang="zh-CN" altLang="en-US" dirty="0"/>
              <a:t>元数据更改，客户端再根据本地元数据表请求的时候就会发生异常，此时客户端需要重新加载一份最新的元数据表到本地。</a:t>
            </a:r>
          </a:p>
        </p:txBody>
      </p:sp>
    </p:spTree>
    <p:extLst>
      <p:ext uri="{BB962C8B-B14F-4D97-AF65-F5344CB8AC3E}">
        <p14:creationId xmlns:p14="http://schemas.microsoft.com/office/powerpoint/2010/main" val="3958380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Hbase</a:t>
            </a:r>
            <a:r>
              <a:rPr lang="zh-CN" altLang="en-US" dirty="0"/>
              <a:t>读路径</a:t>
            </a:r>
          </a:p>
        </p:txBody>
      </p:sp>
      <p:pic>
        <p:nvPicPr>
          <p:cNvPr id="2050" name="Picture 2" descr="818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190" y="448056"/>
            <a:ext cx="9033316" cy="69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73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a:t>
            </a:r>
            <a:endParaRPr lang="zh-CN" altLang="en-US" dirty="0"/>
          </a:p>
        </p:txBody>
      </p:sp>
      <p:sp>
        <p:nvSpPr>
          <p:cNvPr id="5" name="矩形 4"/>
          <p:cNvSpPr/>
          <p:nvPr/>
        </p:nvSpPr>
        <p:spPr>
          <a:xfrm>
            <a:off x="521206" y="1859012"/>
            <a:ext cx="11225316" cy="452431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smtClean="0"/>
              <a:t>构建</a:t>
            </a:r>
            <a:r>
              <a:rPr lang="en-US" altLang="zh-CN" sz="1600" dirty="0" err="1"/>
              <a:t>StoreFileScanner</a:t>
            </a:r>
            <a:r>
              <a:rPr lang="zh-CN" altLang="en-US" sz="1600" dirty="0"/>
              <a:t>：每个</a:t>
            </a:r>
            <a:r>
              <a:rPr lang="en-US" altLang="zh-CN" sz="1600" dirty="0" err="1"/>
              <a:t>StoreScanner</a:t>
            </a:r>
            <a:r>
              <a:rPr lang="zh-CN" altLang="en-US" sz="1600" dirty="0"/>
              <a:t>会为当前该</a:t>
            </a:r>
            <a:r>
              <a:rPr lang="en-US" altLang="zh-CN" sz="1600" dirty="0"/>
              <a:t>Store</a:t>
            </a:r>
            <a:r>
              <a:rPr lang="zh-CN" altLang="en-US" sz="1600" dirty="0"/>
              <a:t>中每个</a:t>
            </a:r>
            <a:r>
              <a:rPr lang="en-US" altLang="zh-CN" sz="1600" dirty="0" err="1"/>
              <a:t>HFile</a:t>
            </a:r>
            <a:r>
              <a:rPr lang="zh-CN" altLang="en-US" sz="1600" dirty="0"/>
              <a:t>构造一个</a:t>
            </a:r>
            <a:r>
              <a:rPr lang="en-US" altLang="zh-CN" sz="1600" dirty="0" err="1"/>
              <a:t>StoreFileScanner</a:t>
            </a:r>
            <a:r>
              <a:rPr lang="zh-CN" altLang="en-US" sz="1600" dirty="0"/>
              <a:t>，用于实际执行对应文件的检索。同时会为对应</a:t>
            </a:r>
            <a:r>
              <a:rPr lang="en-US" altLang="zh-CN" sz="1600" dirty="0" err="1"/>
              <a:t>Memstore</a:t>
            </a:r>
            <a:r>
              <a:rPr lang="zh-CN" altLang="en-US" sz="1600" dirty="0"/>
              <a:t>构造一个</a:t>
            </a:r>
            <a:r>
              <a:rPr lang="en-US" altLang="zh-CN" sz="1600" dirty="0" err="1"/>
              <a:t>MemstoreScanner</a:t>
            </a:r>
            <a:r>
              <a:rPr lang="zh-CN" altLang="en-US" sz="1600" dirty="0"/>
              <a:t>，用于执行该</a:t>
            </a:r>
            <a:r>
              <a:rPr lang="en-US" altLang="zh-CN" sz="1600" dirty="0"/>
              <a:t>Store</a:t>
            </a:r>
            <a:r>
              <a:rPr lang="zh-CN" altLang="en-US" sz="1600" dirty="0"/>
              <a:t>中</a:t>
            </a:r>
            <a:r>
              <a:rPr lang="en-US" altLang="zh-CN" sz="1600" dirty="0" err="1"/>
              <a:t>Memstore</a:t>
            </a:r>
            <a:r>
              <a:rPr lang="zh-CN" altLang="en-US" sz="1600" dirty="0"/>
              <a:t>的数据检索</a:t>
            </a:r>
            <a:r>
              <a:rPr lang="zh-CN" altLang="en-US" sz="1600" dirty="0" smtClean="0"/>
              <a:t>。</a:t>
            </a:r>
            <a:endParaRPr lang="zh-CN" altLang="en-US" sz="1600" dirty="0"/>
          </a:p>
          <a:p>
            <a:pPr marL="285750" indent="-285750">
              <a:lnSpc>
                <a:spcPct val="150000"/>
              </a:lnSpc>
              <a:buFont typeface="Wingdings" panose="05000000000000000000" pitchFamily="2" charset="2"/>
              <a:buChar char="u"/>
            </a:pPr>
            <a:r>
              <a:rPr lang="zh-CN" altLang="en-US" sz="1600" dirty="0" smtClean="0"/>
              <a:t>过滤</a:t>
            </a:r>
            <a:r>
              <a:rPr lang="zh-CN" altLang="en-US" sz="1600" dirty="0"/>
              <a:t>淘汰</a:t>
            </a:r>
            <a:r>
              <a:rPr lang="en-US" altLang="zh-CN" sz="1600" dirty="0" err="1"/>
              <a:t>StoreFileScanner</a:t>
            </a:r>
            <a:r>
              <a:rPr lang="zh-CN" altLang="en-US" sz="1600" dirty="0"/>
              <a:t>：根据</a:t>
            </a:r>
            <a:r>
              <a:rPr lang="en-US" altLang="zh-CN" sz="1600" dirty="0"/>
              <a:t>Time Range</a:t>
            </a:r>
            <a:r>
              <a:rPr lang="zh-CN" altLang="en-US" sz="1600" dirty="0"/>
              <a:t>以及</a:t>
            </a:r>
            <a:r>
              <a:rPr lang="en-US" altLang="zh-CN" sz="1600" dirty="0" err="1"/>
              <a:t>RowKey</a:t>
            </a:r>
            <a:r>
              <a:rPr lang="en-US" altLang="zh-CN" sz="1600" dirty="0"/>
              <a:t> Range</a:t>
            </a:r>
            <a:r>
              <a:rPr lang="zh-CN" altLang="en-US" sz="1600" dirty="0"/>
              <a:t>对</a:t>
            </a:r>
            <a:r>
              <a:rPr lang="en-US" altLang="zh-CN" sz="1600" dirty="0" err="1"/>
              <a:t>StoreFileScanner</a:t>
            </a:r>
            <a:r>
              <a:rPr lang="zh-CN" altLang="en-US" sz="1600" dirty="0"/>
              <a:t>以及</a:t>
            </a:r>
            <a:r>
              <a:rPr lang="en-US" altLang="zh-CN" sz="1600" dirty="0" err="1"/>
              <a:t>MemstoreScanner</a:t>
            </a:r>
            <a:r>
              <a:rPr lang="zh-CN" altLang="en-US" sz="1600" dirty="0"/>
              <a:t>进行过滤，淘汰肯定不存在待检索结果的</a:t>
            </a:r>
            <a:r>
              <a:rPr lang="en-US" altLang="zh-CN" sz="1600" dirty="0"/>
              <a:t>Scanner</a:t>
            </a:r>
            <a:r>
              <a:rPr lang="zh-CN" altLang="en-US" sz="1600" dirty="0"/>
              <a:t>。上图中</a:t>
            </a:r>
            <a:r>
              <a:rPr lang="en-US" altLang="zh-CN" sz="1600" dirty="0"/>
              <a:t>StoreFile3</a:t>
            </a:r>
            <a:r>
              <a:rPr lang="zh-CN" altLang="en-US" sz="1600" dirty="0"/>
              <a:t>因为检查</a:t>
            </a:r>
            <a:r>
              <a:rPr lang="en-US" altLang="zh-CN" sz="1600" dirty="0" err="1"/>
              <a:t>RowKeyRange</a:t>
            </a:r>
            <a:r>
              <a:rPr lang="zh-CN" altLang="en-US" sz="1600" dirty="0"/>
              <a:t>不存在待检索</a:t>
            </a:r>
            <a:r>
              <a:rPr lang="en-US" altLang="zh-CN" sz="1600" dirty="0" err="1"/>
              <a:t>Rowkey</a:t>
            </a:r>
            <a:r>
              <a:rPr lang="zh-CN" altLang="en-US" sz="1600" dirty="0"/>
              <a:t>所以被淘汰</a:t>
            </a:r>
            <a:r>
              <a:rPr lang="zh-CN" altLang="en-US" sz="1600" dirty="0" smtClean="0"/>
              <a:t>。</a:t>
            </a:r>
            <a:endParaRPr lang="zh-CN" altLang="en-US" sz="1600" dirty="0"/>
          </a:p>
          <a:p>
            <a:pPr marL="285750" indent="-285750">
              <a:lnSpc>
                <a:spcPct val="150000"/>
              </a:lnSpc>
              <a:buFont typeface="Wingdings" panose="05000000000000000000" pitchFamily="2" charset="2"/>
              <a:buChar char="u"/>
            </a:pPr>
            <a:r>
              <a:rPr lang="en-US" altLang="zh-CN" sz="1600" dirty="0" smtClean="0"/>
              <a:t>Seek </a:t>
            </a:r>
            <a:r>
              <a:rPr lang="en-US" altLang="zh-CN" sz="1600" dirty="0" err="1"/>
              <a:t>rowkey</a:t>
            </a:r>
            <a:r>
              <a:rPr lang="zh-CN" altLang="en-US" sz="1600" dirty="0"/>
              <a:t>：所有</a:t>
            </a:r>
            <a:r>
              <a:rPr lang="en-US" altLang="zh-CN" sz="1600" dirty="0" err="1"/>
              <a:t>StoreFileScanner</a:t>
            </a:r>
            <a:r>
              <a:rPr lang="zh-CN" altLang="en-US" sz="1600" dirty="0"/>
              <a:t>开始做准备工作，在负责的</a:t>
            </a:r>
            <a:r>
              <a:rPr lang="en-US" altLang="zh-CN" sz="1600" dirty="0" err="1"/>
              <a:t>HFile</a:t>
            </a:r>
            <a:r>
              <a:rPr lang="zh-CN" altLang="en-US" sz="1600" dirty="0"/>
              <a:t>中定位到满足条件的起始</a:t>
            </a:r>
            <a:r>
              <a:rPr lang="en-US" altLang="zh-CN" sz="1600" dirty="0"/>
              <a:t>Row</a:t>
            </a:r>
            <a:r>
              <a:rPr lang="zh-CN" altLang="en-US" sz="1600" dirty="0" smtClean="0"/>
              <a:t>。</a:t>
            </a:r>
            <a:r>
              <a:rPr lang="en-US" altLang="zh-CN" sz="1600" dirty="0" smtClean="0"/>
              <a:t>Seek</a:t>
            </a:r>
            <a:r>
              <a:rPr lang="zh-CN" altLang="en-US" sz="1600" dirty="0" smtClean="0"/>
              <a:t>过程是</a:t>
            </a:r>
            <a:r>
              <a:rPr lang="zh-CN" altLang="en-US" sz="1600" dirty="0"/>
              <a:t>一个很核心的步骤，它主要包含下面三步</a:t>
            </a:r>
            <a:r>
              <a:rPr lang="zh-CN" altLang="en-US" sz="1600" dirty="0" smtClean="0"/>
              <a:t>：</a:t>
            </a:r>
            <a:endParaRPr lang="zh-CN" altLang="en-US" sz="1600" dirty="0"/>
          </a:p>
          <a:p>
            <a:pPr marL="742950" lvl="1" indent="-285750">
              <a:lnSpc>
                <a:spcPct val="150000"/>
              </a:lnSpc>
              <a:buFont typeface="Wingdings" panose="05000000000000000000" pitchFamily="2" charset="2"/>
              <a:buChar char="Ø"/>
            </a:pPr>
            <a:r>
              <a:rPr lang="zh-CN" altLang="en-US" sz="1600" dirty="0"/>
              <a:t>定位</a:t>
            </a:r>
            <a:r>
              <a:rPr lang="en-US" altLang="zh-CN" sz="1600" dirty="0"/>
              <a:t>Block Offset</a:t>
            </a:r>
            <a:r>
              <a:rPr lang="zh-CN" altLang="en-US" sz="1600" dirty="0"/>
              <a:t>：在</a:t>
            </a:r>
            <a:r>
              <a:rPr lang="en-US" altLang="zh-CN" sz="1600" dirty="0" err="1"/>
              <a:t>Blockcache</a:t>
            </a:r>
            <a:r>
              <a:rPr lang="zh-CN" altLang="en-US" sz="1600" dirty="0"/>
              <a:t>中读取该</a:t>
            </a:r>
            <a:r>
              <a:rPr lang="en-US" altLang="zh-CN" sz="1600" dirty="0" err="1"/>
              <a:t>HFile</a:t>
            </a:r>
            <a:r>
              <a:rPr lang="zh-CN" altLang="en-US" sz="1600" dirty="0"/>
              <a:t>的索引树结构，根据索引树检索对应</a:t>
            </a:r>
            <a:r>
              <a:rPr lang="en-US" altLang="zh-CN" sz="1600" dirty="0" err="1"/>
              <a:t>RowKey</a:t>
            </a:r>
            <a:r>
              <a:rPr lang="zh-CN" altLang="en-US" sz="1600" dirty="0"/>
              <a:t>所在的</a:t>
            </a:r>
            <a:r>
              <a:rPr lang="en-US" altLang="zh-CN" sz="1600" dirty="0"/>
              <a:t>Block Offset</a:t>
            </a:r>
            <a:r>
              <a:rPr lang="zh-CN" altLang="en-US" sz="1600" dirty="0"/>
              <a:t>和</a:t>
            </a:r>
            <a:r>
              <a:rPr lang="en-US" altLang="zh-CN" sz="1600" dirty="0"/>
              <a:t>Block Size</a:t>
            </a:r>
          </a:p>
          <a:p>
            <a:pPr marL="742950" lvl="1" indent="-285750">
              <a:lnSpc>
                <a:spcPct val="150000"/>
              </a:lnSpc>
              <a:buFont typeface="Wingdings" panose="05000000000000000000" pitchFamily="2" charset="2"/>
              <a:buChar char="Ø"/>
            </a:pPr>
            <a:r>
              <a:rPr lang="en-US" altLang="zh-CN" sz="1600" dirty="0"/>
              <a:t>Load Block</a:t>
            </a:r>
            <a:r>
              <a:rPr lang="zh-CN" altLang="en-US" sz="1600" dirty="0"/>
              <a:t>：根据</a:t>
            </a:r>
            <a:r>
              <a:rPr lang="en-US" altLang="zh-CN" sz="1600" dirty="0" err="1"/>
              <a:t>BlockOffset</a:t>
            </a:r>
            <a:r>
              <a:rPr lang="zh-CN" altLang="en-US" sz="1600" dirty="0"/>
              <a:t>首先在</a:t>
            </a:r>
            <a:r>
              <a:rPr lang="en-US" altLang="zh-CN" sz="1600" dirty="0" err="1"/>
              <a:t>BlockCache</a:t>
            </a:r>
            <a:r>
              <a:rPr lang="zh-CN" altLang="en-US" sz="1600" dirty="0"/>
              <a:t>中查找</a:t>
            </a:r>
            <a:r>
              <a:rPr lang="en-US" altLang="zh-CN" sz="1600" dirty="0"/>
              <a:t>Data Block</a:t>
            </a:r>
            <a:r>
              <a:rPr lang="zh-CN" altLang="en-US" sz="1600" dirty="0"/>
              <a:t>，如果不在缓存，再在</a:t>
            </a:r>
            <a:r>
              <a:rPr lang="en-US" altLang="zh-CN" sz="1600" dirty="0" err="1"/>
              <a:t>HFile</a:t>
            </a:r>
            <a:r>
              <a:rPr lang="zh-CN" altLang="en-US" sz="1600" dirty="0"/>
              <a:t>中加载</a:t>
            </a:r>
          </a:p>
          <a:p>
            <a:pPr marL="742950" lvl="1" indent="-285750">
              <a:lnSpc>
                <a:spcPct val="150000"/>
              </a:lnSpc>
              <a:buFont typeface="Wingdings" panose="05000000000000000000" pitchFamily="2" charset="2"/>
              <a:buChar char="Ø"/>
            </a:pPr>
            <a:r>
              <a:rPr lang="en-US" altLang="zh-CN" sz="1600" dirty="0"/>
              <a:t>Seek Key</a:t>
            </a:r>
            <a:r>
              <a:rPr lang="zh-CN" altLang="en-US" sz="1600" dirty="0"/>
              <a:t>：在</a:t>
            </a:r>
            <a:r>
              <a:rPr lang="en-US" altLang="zh-CN" sz="1600" dirty="0"/>
              <a:t>Data Block</a:t>
            </a:r>
            <a:r>
              <a:rPr lang="zh-CN" altLang="en-US" sz="1600" dirty="0"/>
              <a:t>内部通过二分查找的方式定位具体的</a:t>
            </a:r>
            <a:r>
              <a:rPr lang="en-US" altLang="zh-CN" sz="1600" dirty="0" err="1" smtClean="0"/>
              <a:t>RowKey</a:t>
            </a:r>
            <a:endParaRPr lang="en-US" altLang="zh-CN" sz="1600" dirty="0"/>
          </a:p>
          <a:p>
            <a:pPr marL="285750" indent="-285750">
              <a:lnSpc>
                <a:spcPct val="150000"/>
              </a:lnSpc>
              <a:buFont typeface="Wingdings" panose="05000000000000000000" pitchFamily="2" charset="2"/>
              <a:buChar char="u"/>
            </a:pPr>
            <a:r>
              <a:rPr lang="en-US" altLang="zh-CN" sz="1600" dirty="0" err="1" smtClean="0"/>
              <a:t>StoreFileScanner</a:t>
            </a:r>
            <a:r>
              <a:rPr lang="zh-CN" altLang="en-US" sz="1600" dirty="0"/>
              <a:t>合并构建最小堆：将该</a:t>
            </a:r>
            <a:r>
              <a:rPr lang="en-US" altLang="zh-CN" sz="1600" dirty="0"/>
              <a:t>Store</a:t>
            </a:r>
            <a:r>
              <a:rPr lang="zh-CN" altLang="en-US" sz="1600" dirty="0"/>
              <a:t>中所有</a:t>
            </a:r>
            <a:r>
              <a:rPr lang="en-US" altLang="zh-CN" sz="1600" dirty="0" err="1"/>
              <a:t>StoreFileScanner</a:t>
            </a:r>
            <a:r>
              <a:rPr lang="zh-CN" altLang="en-US" sz="1600" dirty="0"/>
              <a:t>和</a:t>
            </a:r>
            <a:r>
              <a:rPr lang="en-US" altLang="zh-CN" sz="1600" dirty="0" err="1"/>
              <a:t>MemstoreScanner</a:t>
            </a:r>
            <a:r>
              <a:rPr lang="zh-CN" altLang="en-US" sz="1600" dirty="0"/>
              <a:t>合并形成一个</a:t>
            </a:r>
            <a:r>
              <a:rPr lang="en-US" altLang="zh-CN" sz="1600" dirty="0"/>
              <a:t>heap</a:t>
            </a:r>
            <a:r>
              <a:rPr lang="zh-CN" altLang="en-US" sz="1600" dirty="0"/>
              <a:t>（最小堆</a:t>
            </a:r>
            <a:r>
              <a:rPr lang="zh-CN" altLang="en-US" sz="1600" dirty="0" smtClean="0"/>
              <a:t>）优先级</a:t>
            </a:r>
            <a:r>
              <a:rPr lang="zh-CN" altLang="en-US" sz="1600" dirty="0"/>
              <a:t>队列，队列中元素是所有</a:t>
            </a:r>
            <a:r>
              <a:rPr lang="en-US" altLang="zh-CN" sz="1600" dirty="0"/>
              <a:t>scanner</a:t>
            </a:r>
            <a:r>
              <a:rPr lang="zh-CN" altLang="en-US" sz="1600" dirty="0"/>
              <a:t>，排序规则按照</a:t>
            </a:r>
            <a:r>
              <a:rPr lang="en-US" altLang="zh-CN" sz="1600" dirty="0"/>
              <a:t>scanner seek</a:t>
            </a:r>
            <a:r>
              <a:rPr lang="zh-CN" altLang="en-US" sz="1600" dirty="0"/>
              <a:t>到的</a:t>
            </a:r>
            <a:r>
              <a:rPr lang="en-US" altLang="zh-CN" sz="1600" dirty="0" err="1"/>
              <a:t>keyvalue</a:t>
            </a:r>
            <a:r>
              <a:rPr lang="zh-CN" altLang="en-US" sz="1600" dirty="0"/>
              <a:t>大小由小到大进行排序</a:t>
            </a:r>
            <a:r>
              <a:rPr lang="zh-CN" altLang="en-US" sz="1600" dirty="0" smtClean="0"/>
              <a:t>。</a:t>
            </a:r>
            <a:endParaRPr lang="zh-CN" altLang="en-US" sz="1600" dirty="0"/>
          </a:p>
        </p:txBody>
      </p:sp>
      <p:sp>
        <p:nvSpPr>
          <p:cNvPr id="6" name="矩形 5"/>
          <p:cNvSpPr/>
          <p:nvPr/>
        </p:nvSpPr>
        <p:spPr>
          <a:xfrm>
            <a:off x="521206" y="1288908"/>
            <a:ext cx="11380061" cy="369332"/>
          </a:xfrm>
          <a:prstGeom prst="rect">
            <a:avLst/>
          </a:prstGeom>
        </p:spPr>
        <p:txBody>
          <a:bodyPr wrap="square">
            <a:spAutoFit/>
          </a:bodyPr>
          <a:lstStyle/>
          <a:p>
            <a:r>
              <a:rPr lang="en-US" altLang="zh-CN" dirty="0" err="1"/>
              <a:t>RegionScanner</a:t>
            </a:r>
            <a:r>
              <a:rPr lang="zh-CN" altLang="en-US" dirty="0"/>
              <a:t>会根据列族构建</a:t>
            </a:r>
            <a:r>
              <a:rPr lang="en-US" altLang="zh-CN" dirty="0" err="1"/>
              <a:t>StoreScanner</a:t>
            </a:r>
            <a:r>
              <a:rPr lang="zh-CN" altLang="en-US" dirty="0"/>
              <a:t>，有多少列族就构建多少</a:t>
            </a:r>
            <a:r>
              <a:rPr lang="en-US" altLang="zh-CN" dirty="0" err="1"/>
              <a:t>StoreScanner</a:t>
            </a:r>
            <a:r>
              <a:rPr lang="zh-CN" altLang="en-US" dirty="0"/>
              <a:t>，</a:t>
            </a:r>
            <a:r>
              <a:rPr lang="zh-CN" altLang="en-US" dirty="0" smtClean="0"/>
              <a:t>用于该</a:t>
            </a:r>
            <a:r>
              <a:rPr lang="zh-CN" altLang="en-US" dirty="0"/>
              <a:t>列族的数据检索</a:t>
            </a:r>
          </a:p>
        </p:txBody>
      </p:sp>
    </p:spTree>
    <p:extLst>
      <p:ext uri="{BB962C8B-B14F-4D97-AF65-F5344CB8AC3E}">
        <p14:creationId xmlns:p14="http://schemas.microsoft.com/office/powerpoint/2010/main" val="4211774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a:t>
            </a:r>
            <a:r>
              <a:rPr lang="en-US" altLang="zh-CN" dirty="0" err="1"/>
              <a:t>KeyValue</a:t>
            </a:r>
            <a:r>
              <a:rPr lang="zh-CN" altLang="en-US" dirty="0"/>
              <a:t>之间如何进行大小比较</a:t>
            </a:r>
            <a:r>
              <a:rPr lang="zh-CN" altLang="en-US" dirty="0" smtClean="0"/>
              <a:t>？</a:t>
            </a:r>
            <a:endParaRPr lang="zh-CN" altLang="en-US" dirty="0"/>
          </a:p>
        </p:txBody>
      </p:sp>
      <p:sp>
        <p:nvSpPr>
          <p:cNvPr id="4" name="矩形 3"/>
          <p:cNvSpPr/>
          <p:nvPr/>
        </p:nvSpPr>
        <p:spPr>
          <a:xfrm>
            <a:off x="718154" y="2476140"/>
            <a:ext cx="10043631" cy="2585323"/>
          </a:xfrm>
          <a:prstGeom prst="rect">
            <a:avLst/>
          </a:prstGeom>
        </p:spPr>
        <p:txBody>
          <a:bodyPr wrap="square">
            <a:spAutoFit/>
          </a:bodyPr>
          <a:lstStyle/>
          <a:p>
            <a:pPr>
              <a:lnSpc>
                <a:spcPct val="150000"/>
              </a:lnSpc>
            </a:pPr>
            <a:r>
              <a:rPr lang="en-US" altLang="zh-CN" dirty="0" err="1" smtClean="0"/>
              <a:t>KeyValue</a:t>
            </a:r>
            <a:r>
              <a:rPr lang="zh-CN" altLang="en-US" dirty="0"/>
              <a:t>中</a:t>
            </a:r>
            <a:r>
              <a:rPr lang="en-US" altLang="zh-CN" dirty="0"/>
              <a:t>Key</a:t>
            </a:r>
            <a:r>
              <a:rPr lang="zh-CN" altLang="en-US" dirty="0"/>
              <a:t>由</a:t>
            </a:r>
            <a:r>
              <a:rPr lang="en-US" altLang="zh-CN" dirty="0" err="1"/>
              <a:t>RowKey</a:t>
            </a:r>
            <a:r>
              <a:rPr lang="zh-CN" altLang="en-US" dirty="0"/>
              <a:t>，</a:t>
            </a:r>
            <a:r>
              <a:rPr lang="en-US" altLang="zh-CN" dirty="0" err="1"/>
              <a:t>ColumnFamily</a:t>
            </a:r>
            <a:r>
              <a:rPr lang="zh-CN" altLang="en-US" dirty="0"/>
              <a:t>，</a:t>
            </a:r>
            <a:r>
              <a:rPr lang="en-US" altLang="zh-CN" dirty="0"/>
              <a:t>Qualifier </a:t>
            </a:r>
            <a:r>
              <a:rPr lang="zh-CN" altLang="en-US" dirty="0"/>
              <a:t>，</a:t>
            </a:r>
            <a:r>
              <a:rPr lang="en-US" altLang="zh-CN" dirty="0" err="1"/>
              <a:t>TimeStamp</a:t>
            </a:r>
            <a:r>
              <a:rPr lang="zh-CN" altLang="en-US" dirty="0"/>
              <a:t>，</a:t>
            </a:r>
            <a:r>
              <a:rPr lang="en-US" altLang="zh-CN" dirty="0" err="1"/>
              <a:t>KeyType</a:t>
            </a:r>
            <a:r>
              <a:rPr lang="zh-CN" altLang="en-US" dirty="0"/>
              <a:t>等</a:t>
            </a:r>
            <a:r>
              <a:rPr lang="en-US" altLang="zh-CN" dirty="0"/>
              <a:t>5</a:t>
            </a:r>
            <a:r>
              <a:rPr lang="zh-CN" altLang="en-US" dirty="0"/>
              <a:t>部分组成，</a:t>
            </a:r>
            <a:r>
              <a:rPr lang="en-US" altLang="zh-CN" dirty="0" err="1"/>
              <a:t>HBase</a:t>
            </a:r>
            <a:r>
              <a:rPr lang="zh-CN" altLang="en-US" dirty="0"/>
              <a:t>设定</a:t>
            </a:r>
            <a:r>
              <a:rPr lang="en-US" altLang="zh-CN" dirty="0"/>
              <a:t>Key</a:t>
            </a:r>
            <a:r>
              <a:rPr lang="zh-CN" altLang="en-US" dirty="0"/>
              <a:t>大小首先比较</a:t>
            </a:r>
            <a:r>
              <a:rPr lang="en-US" altLang="zh-CN" dirty="0" err="1"/>
              <a:t>RowKey</a:t>
            </a:r>
            <a:r>
              <a:rPr lang="zh-CN" altLang="en-US" dirty="0"/>
              <a:t>，</a:t>
            </a:r>
            <a:r>
              <a:rPr lang="en-US" altLang="zh-CN" dirty="0" err="1"/>
              <a:t>RowKey</a:t>
            </a:r>
            <a:r>
              <a:rPr lang="zh-CN" altLang="en-US" dirty="0"/>
              <a:t>越小</a:t>
            </a:r>
            <a:r>
              <a:rPr lang="en-US" altLang="zh-CN" dirty="0"/>
              <a:t>Key</a:t>
            </a:r>
            <a:r>
              <a:rPr lang="zh-CN" altLang="en-US" dirty="0"/>
              <a:t>就越小；</a:t>
            </a:r>
            <a:r>
              <a:rPr lang="en-US" altLang="zh-CN" dirty="0" err="1"/>
              <a:t>RowKey</a:t>
            </a:r>
            <a:r>
              <a:rPr lang="zh-CN" altLang="en-US" dirty="0"/>
              <a:t>如果相同就看</a:t>
            </a:r>
            <a:r>
              <a:rPr lang="en-US" altLang="zh-CN" dirty="0"/>
              <a:t>CF</a:t>
            </a:r>
            <a:r>
              <a:rPr lang="zh-CN" altLang="en-US" dirty="0"/>
              <a:t>，</a:t>
            </a:r>
            <a:r>
              <a:rPr lang="en-US" altLang="zh-CN" dirty="0"/>
              <a:t>CF</a:t>
            </a:r>
            <a:r>
              <a:rPr lang="zh-CN" altLang="en-US" dirty="0"/>
              <a:t>越小</a:t>
            </a:r>
            <a:r>
              <a:rPr lang="en-US" altLang="zh-CN" dirty="0"/>
              <a:t>Key</a:t>
            </a:r>
            <a:r>
              <a:rPr lang="zh-CN" altLang="en-US" dirty="0"/>
              <a:t>越小；</a:t>
            </a:r>
            <a:r>
              <a:rPr lang="en-US" altLang="zh-CN" dirty="0"/>
              <a:t>CF</a:t>
            </a:r>
            <a:r>
              <a:rPr lang="zh-CN" altLang="en-US" dirty="0"/>
              <a:t>如果相同看</a:t>
            </a:r>
            <a:r>
              <a:rPr lang="en-US" altLang="zh-CN" dirty="0"/>
              <a:t>Qualifier</a:t>
            </a:r>
            <a:r>
              <a:rPr lang="zh-CN" altLang="en-US" dirty="0"/>
              <a:t>，</a:t>
            </a:r>
            <a:r>
              <a:rPr lang="en-US" altLang="zh-CN" dirty="0"/>
              <a:t>Qualifier</a:t>
            </a:r>
            <a:r>
              <a:rPr lang="zh-CN" altLang="en-US" dirty="0"/>
              <a:t>越小</a:t>
            </a:r>
            <a:r>
              <a:rPr lang="en-US" altLang="zh-CN" dirty="0"/>
              <a:t>Key</a:t>
            </a:r>
            <a:r>
              <a:rPr lang="zh-CN" altLang="en-US" dirty="0"/>
              <a:t>越小；</a:t>
            </a:r>
            <a:r>
              <a:rPr lang="en-US" altLang="zh-CN" dirty="0"/>
              <a:t>Qualifier</a:t>
            </a:r>
            <a:r>
              <a:rPr lang="zh-CN" altLang="en-US" dirty="0"/>
              <a:t>如果相同再看</a:t>
            </a:r>
            <a:r>
              <a:rPr lang="en-US" altLang="zh-CN" dirty="0"/>
              <a:t>Timestamp</a:t>
            </a:r>
            <a:r>
              <a:rPr lang="zh-CN" altLang="en-US" dirty="0"/>
              <a:t>，</a:t>
            </a:r>
            <a:r>
              <a:rPr lang="en-US" altLang="zh-CN" dirty="0"/>
              <a:t>Timestamp</a:t>
            </a:r>
            <a:r>
              <a:rPr lang="zh-CN" altLang="en-US" dirty="0"/>
              <a:t>越大表示时间越新，对应的</a:t>
            </a:r>
            <a:r>
              <a:rPr lang="en-US" altLang="zh-CN" dirty="0"/>
              <a:t>Key</a:t>
            </a:r>
            <a:r>
              <a:rPr lang="zh-CN" altLang="en-US" dirty="0"/>
              <a:t>越小。如果</a:t>
            </a:r>
            <a:r>
              <a:rPr lang="en-US" altLang="zh-CN" dirty="0"/>
              <a:t>Timestamp</a:t>
            </a:r>
            <a:r>
              <a:rPr lang="zh-CN" altLang="en-US" dirty="0"/>
              <a:t>还相同，就看</a:t>
            </a:r>
            <a:r>
              <a:rPr lang="en-US" altLang="zh-CN" dirty="0" err="1"/>
              <a:t>KeyType</a:t>
            </a:r>
            <a:r>
              <a:rPr lang="zh-CN" altLang="en-US" dirty="0"/>
              <a:t>，</a:t>
            </a:r>
            <a:r>
              <a:rPr lang="en-US" altLang="zh-CN" dirty="0" err="1"/>
              <a:t>KeyType</a:t>
            </a:r>
            <a:r>
              <a:rPr lang="zh-CN" altLang="en-US" dirty="0"/>
              <a:t>按照</a:t>
            </a:r>
            <a:r>
              <a:rPr lang="en-US" altLang="zh-CN" dirty="0" err="1"/>
              <a:t>DeleteFamily</a:t>
            </a:r>
            <a:r>
              <a:rPr lang="en-US" altLang="zh-CN" dirty="0"/>
              <a:t> -&gt; </a:t>
            </a:r>
            <a:r>
              <a:rPr lang="en-US" altLang="zh-CN" dirty="0" err="1"/>
              <a:t>DeleteColumn</a:t>
            </a:r>
            <a:r>
              <a:rPr lang="en-US" altLang="zh-CN" dirty="0"/>
              <a:t> -&gt; Delete -&gt; Put </a:t>
            </a:r>
            <a:r>
              <a:rPr lang="zh-CN" altLang="en-US" dirty="0"/>
              <a:t>顺序依次对应的</a:t>
            </a:r>
            <a:r>
              <a:rPr lang="en-US" altLang="zh-CN" dirty="0"/>
              <a:t>Key</a:t>
            </a:r>
            <a:r>
              <a:rPr lang="zh-CN" altLang="en-US" dirty="0"/>
              <a:t>越来越大。</a:t>
            </a:r>
          </a:p>
        </p:txBody>
      </p:sp>
    </p:spTree>
    <p:extLst>
      <p:ext uri="{BB962C8B-B14F-4D97-AF65-F5344CB8AC3E}">
        <p14:creationId xmlns:p14="http://schemas.microsoft.com/office/powerpoint/2010/main" val="3084055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99965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2039435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8790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4209918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a:t>
            </a:r>
            <a:r>
              <a:rPr lang="zh-TW" altLang="en-US" sz="1400" dirty="0">
                <a:solidFill>
                  <a:srgbClr val="FF0000"/>
                </a:solidFill>
                <a:latin typeface="仿宋"/>
                <a:ea typeface="仿宋"/>
                <a:cs typeface="仿宋"/>
              </a:rPr>
              <a:t>和</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不同的是，该线程优先检查文件数＃是否</a:t>
            </a:r>
            <a:r>
              <a:rPr lang="zh-TW" altLang="en-US" sz="1400" dirty="0" smtClean="0">
                <a:solidFill>
                  <a:srgbClr val="FF0000"/>
                </a:solidFill>
                <a:latin typeface="仿宋"/>
                <a:ea typeface="仿宋"/>
                <a:cs typeface="仿宋"/>
              </a:rPr>
              <a:t>大于</a:t>
            </a:r>
            <a:r>
              <a:rPr lang="zh-CN" altLang="en-US" sz="1400" dirty="0">
                <a:solidFill>
                  <a:srgbClr val="FF0000"/>
                </a:solidFill>
                <a:latin typeface="仿宋"/>
                <a:ea typeface="仿宋"/>
                <a:cs typeface="仿宋"/>
              </a:rPr>
              <a:t>某个值</a:t>
            </a:r>
            <a:r>
              <a:rPr lang="zh-TW" altLang="en-US" sz="1400" dirty="0" smtClean="0">
                <a:solidFill>
                  <a:srgbClr val="FF0000"/>
                </a:solidFill>
                <a:latin typeface="仿宋"/>
                <a:ea typeface="仿宋"/>
                <a:cs typeface="仿宋"/>
              </a:rPr>
              <a:t>，</a:t>
            </a:r>
            <a:r>
              <a:rPr lang="zh-TW" altLang="en-US" sz="1400" dirty="0">
                <a:solidFill>
                  <a:srgbClr val="FF0000"/>
                </a:solidFill>
                <a:latin typeface="仿宋"/>
                <a:ea typeface="仿宋"/>
                <a:cs typeface="仿宋"/>
              </a:rPr>
              <a:t>一旦大于就会触发</a:t>
            </a:r>
            <a:r>
              <a:rPr lang="en-US" altLang="zh-TW" sz="1400" dirty="0" smtClean="0">
                <a:solidFill>
                  <a:srgbClr val="FF0000"/>
                </a:solidFill>
                <a:latin typeface="仿宋"/>
                <a:ea typeface="仿宋"/>
                <a:cs typeface="仿宋"/>
              </a:rPr>
              <a:t>compaction</a:t>
            </a:r>
            <a:r>
              <a:rPr lang="zh-TW" altLang="en-US" sz="1400" dirty="0" smtClean="0">
                <a:solidFill>
                  <a:srgbClr val="FF0000"/>
                </a:solidFill>
                <a:latin typeface="仿宋"/>
                <a:ea typeface="仿宋"/>
                <a:cs typeface="仿宋"/>
              </a:rPr>
              <a:t>，</a:t>
            </a:r>
            <a:r>
              <a:rPr lang="zh-CN" altLang="en-US" sz="1400" dirty="0" smtClean="0">
                <a:solidFill>
                  <a:srgbClr val="FF0000"/>
                </a:solidFill>
                <a:latin typeface="仿宋"/>
                <a:ea typeface="仿宋"/>
                <a:cs typeface="仿宋"/>
              </a:rPr>
              <a:t>如果不满足，就检查是否满足</a:t>
            </a:r>
            <a:r>
              <a:rPr lang="en-US" altLang="zh-CN" sz="1400" dirty="0" smtClean="0">
                <a:solidFill>
                  <a:srgbClr val="FF0000"/>
                </a:solidFill>
                <a:latin typeface="仿宋"/>
                <a:ea typeface="仿宋"/>
                <a:cs typeface="仿宋"/>
              </a:rPr>
              <a:t>major</a:t>
            </a:r>
            <a:r>
              <a:rPr lang="zh-CN" altLang="en-US" sz="1400" dirty="0" smtClean="0">
                <a:solidFill>
                  <a:srgbClr val="FF0000"/>
                </a:solidFill>
                <a:latin typeface="仿宋"/>
                <a:ea typeface="仿宋"/>
                <a:cs typeface="仿宋"/>
              </a:rPr>
              <a:t> </a:t>
            </a:r>
            <a:r>
              <a:rPr lang="en-US" altLang="zh-CN" sz="1400" dirty="0" smtClean="0">
                <a:solidFill>
                  <a:srgbClr val="FF0000"/>
                </a:solidFill>
                <a:latin typeface="仿宋"/>
                <a:ea typeface="仿宋"/>
                <a:cs typeface="仿宋"/>
              </a:rPr>
              <a:t>compaction;</a:t>
            </a:r>
            <a:r>
              <a:rPr lang="zh-TW" altLang="en-US" sz="1400" dirty="0" smtClean="0">
                <a:solidFill>
                  <a:srgbClr val="FF0000"/>
                </a:solidFill>
                <a:latin typeface="仿宋"/>
                <a:ea typeface="仿宋"/>
                <a:cs typeface="仿宋"/>
              </a:rPr>
              <a:t>简单来说</a:t>
            </a:r>
            <a:r>
              <a:rPr lang="zh-TW" altLang="en-US" sz="1400" dirty="0">
                <a:solidFill>
                  <a:srgbClr val="FF0000"/>
                </a:solidFill>
                <a:latin typeface="仿宋"/>
                <a:ea typeface="仿宋"/>
                <a:cs typeface="仿宋"/>
              </a:rPr>
              <a:t>，如果当前</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中</a:t>
            </a:r>
            <a:r>
              <a:rPr lang="en-US" altLang="zh-TW" sz="1400" dirty="0" err="1">
                <a:solidFill>
                  <a:srgbClr val="FF0000"/>
                </a:solidFill>
                <a:latin typeface="仿宋"/>
                <a:ea typeface="仿宋"/>
                <a:cs typeface="仿宋"/>
              </a:rPr>
              <a:t>hfile</a:t>
            </a:r>
            <a:r>
              <a:rPr lang="zh-TW" altLang="en-US" sz="1400" dirty="0">
                <a:solidFill>
                  <a:srgbClr val="FF0000"/>
                </a:solidFill>
                <a:latin typeface="仿宋"/>
                <a:ea typeface="仿宋"/>
                <a:cs typeface="仿宋"/>
              </a:rPr>
              <a:t>的最早更新时间早于某个值</a:t>
            </a:r>
            <a:r>
              <a:rPr lang="en-US" altLang="zh-TW" sz="1400" dirty="0" err="1">
                <a:solidFill>
                  <a:srgbClr val="FF0000"/>
                </a:solidFill>
                <a:latin typeface="仿宋"/>
                <a:ea typeface="仿宋"/>
                <a:cs typeface="仿宋"/>
              </a:rPr>
              <a:t>mcTime</a:t>
            </a:r>
            <a:r>
              <a:rPr lang="zh-TW" altLang="en-US" sz="1400" dirty="0">
                <a:solidFill>
                  <a:srgbClr val="FF0000"/>
                </a:solidFill>
                <a:latin typeface="仿宋"/>
                <a:ea typeface="仿宋"/>
                <a:cs typeface="仿宋"/>
              </a:rPr>
              <a:t>，就会触发</a:t>
            </a:r>
            <a:r>
              <a:rPr lang="en-US" altLang="zh-TW" sz="1400" dirty="0">
                <a:solidFill>
                  <a:srgbClr val="FF0000"/>
                </a:solidFill>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1275577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830997"/>
          </a:xfrm>
          <a:prstGeom prst="rect">
            <a:avLst/>
          </a:prstGeom>
        </p:spPr>
        <p:txBody>
          <a:bodyPr wrap="square">
            <a:spAutoFit/>
          </a:bodyPr>
          <a:lstStyle/>
          <a:p>
            <a:pPr>
              <a:lnSpc>
                <a:spcPct val="150000"/>
              </a:lnSpc>
            </a:pPr>
            <a:r>
              <a:rPr lang="zh-CN" altLang="en-US" dirty="0" smtClean="0">
                <a:solidFill>
                  <a:srgbClr val="00B0F0"/>
                </a:solidFill>
              </a:rPr>
              <a:t>单元</a:t>
            </a:r>
            <a:r>
              <a:rPr lang="en-US" altLang="zh-CN" dirty="0">
                <a:solidFill>
                  <a:srgbClr val="00B0F0"/>
                </a:solidFill>
              </a:rPr>
              <a:t>(Cell): </a:t>
            </a:r>
            <a:r>
              <a:rPr lang="zh-CN" altLang="en-US" sz="1600" b="1"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204689"/>
          </a:xfrm>
          <a:prstGeom prst="rect">
            <a:avLst/>
          </a:prstGeom>
        </p:spPr>
        <p:txBody>
          <a:bodyPr wrap="square">
            <a:spAutoFit/>
          </a:bodyPr>
          <a:lstStyle/>
          <a:p>
            <a:pPr>
              <a:lnSpc>
                <a:spcPct val="150000"/>
              </a:lnSpc>
            </a:pPr>
            <a:r>
              <a:rPr lang="zh-CN" altLang="en-US" dirty="0">
                <a:solidFill>
                  <a:srgbClr val="00B0F0"/>
                </a:solidFill>
              </a:rPr>
              <a:t>时间戳</a:t>
            </a:r>
            <a:r>
              <a:rPr lang="en-US" altLang="zh-CN" dirty="0">
                <a:solidFill>
                  <a:srgbClr val="00B0F0"/>
                </a:solidFill>
              </a:rPr>
              <a:t>(Timestamp): </a:t>
            </a:r>
            <a:r>
              <a:rPr lang="zh-CN" altLang="en-US" sz="1600" b="1"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600" b="1" dirty="0" err="1"/>
              <a:t>HBase</a:t>
            </a:r>
            <a:r>
              <a:rPr lang="zh-CN" altLang="en-US" sz="1600" b="1" dirty="0"/>
              <a:t>单独维护，默认情况下</a:t>
            </a:r>
            <a:r>
              <a:rPr lang="en-US" altLang="zh-CN" sz="1600" b="1" dirty="0" err="1"/>
              <a:t>HBase</a:t>
            </a:r>
            <a:r>
              <a:rPr lang="zh-CN" altLang="en-US" sz="1600" b="1" dirty="0"/>
              <a:t>保留</a:t>
            </a:r>
            <a:r>
              <a:rPr lang="en-US" altLang="zh-CN" sz="1600" b="1" dirty="0"/>
              <a:t>3</a:t>
            </a:r>
            <a:r>
              <a:rPr lang="zh-CN" altLang="en-US" sz="1600" b="1"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rgbClr val="00B0F0"/>
                </a:solidFill>
              </a:rPr>
              <a:t>列标识</a:t>
            </a:r>
            <a:r>
              <a:rPr lang="en-US" altLang="zh-CN" dirty="0">
                <a:solidFill>
                  <a:srgbClr val="00B0F0"/>
                </a:solidFill>
              </a:rPr>
              <a:t>(Column Qualifier): </a:t>
            </a:r>
            <a:r>
              <a:rPr lang="zh-CN" altLang="en-US" sz="1600" b="1" dirty="0"/>
              <a:t>列族中的数据通过列标识来进行映射，其实这里大家可以不用拘泥于“列”这个概念，也可以理解为一个键值对</a:t>
            </a:r>
            <a:r>
              <a:rPr lang="en-US" altLang="zh-CN" sz="1600" b="1" dirty="0"/>
              <a:t>,Column Qualifier</a:t>
            </a:r>
            <a:r>
              <a:rPr lang="zh-CN" altLang="en-US" sz="1600" b="1" dirty="0"/>
              <a:t>就是</a:t>
            </a:r>
            <a:r>
              <a:rPr lang="en-US" altLang="zh-CN" sz="1600" b="1" dirty="0"/>
              <a:t>Key</a:t>
            </a:r>
            <a:r>
              <a:rPr lang="zh-CN" altLang="en-US" sz="1600" b="1"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65942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2065322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6141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2540702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44417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311774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3840395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1917325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4263056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821432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114339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162" y="1217063"/>
            <a:ext cx="8796327" cy="5341087"/>
          </a:xfrm>
          <a:prstGeom prst="rect">
            <a:avLst/>
          </a:prstGeom>
        </p:spPr>
      </p:pic>
      <p:sp>
        <p:nvSpPr>
          <p:cNvPr id="2" name="矩形 1"/>
          <p:cNvSpPr/>
          <p:nvPr/>
        </p:nvSpPr>
        <p:spPr>
          <a:xfrm>
            <a:off x="521206" y="1930178"/>
            <a:ext cx="2334535" cy="3970318"/>
          </a:xfrm>
          <a:prstGeom prst="rect">
            <a:avLst/>
          </a:prstGeom>
        </p:spPr>
        <p:txBody>
          <a:bodyPr wrap="square">
            <a:spAutoFit/>
          </a:bodyPr>
          <a:lstStyle/>
          <a:p>
            <a:pPr marL="285750" indent="-285750">
              <a:buFont typeface="Arial" panose="020B0604020202020204" pitchFamily="34" charset="0"/>
              <a:buChar char="•"/>
            </a:pPr>
            <a:r>
              <a:rPr lang="en-US" altLang="zh-CN" b="1" dirty="0" err="1" smtClean="0">
                <a:latin typeface="宋体" panose="02010600030101010101" pitchFamily="2" charset="-122"/>
                <a:ea typeface="宋体" panose="02010600030101010101" pitchFamily="2" charset="-122"/>
              </a:rPr>
              <a:t>Schemaless</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每</a:t>
            </a:r>
            <a:r>
              <a:rPr lang="zh-CN" altLang="en-US" b="1" dirty="0">
                <a:latin typeface="宋体" panose="02010600030101010101" pitchFamily="2" charset="-122"/>
                <a:ea typeface="宋体" panose="02010600030101010101" pitchFamily="2" charset="-122"/>
              </a:rPr>
              <a:t>一行中，列的组成都是灵活的，行与行之间并不需要遵循相同的列定义</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数据是字典排序的</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每个单元格可以存储不同的版本，一般是时间戳</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可以获取指定版本的数据</a:t>
            </a:r>
            <a:endParaRPr lang="en-US" altLang="zh-CN"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5686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1715538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4080564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3562506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5078313"/>
          </a:xfrm>
          <a:prstGeom prst="rect">
            <a:avLst/>
          </a:prstGeom>
        </p:spPr>
        <p:txBody>
          <a:bodyPr wrap="square">
            <a:spAutoFit/>
          </a:bodyPr>
          <a:lstStyle/>
          <a:p>
            <a:r>
              <a:rPr lang="en-US" altLang="zh-CN" sz="1600" dirty="0"/>
              <a:t>How Region Splits are </a:t>
            </a:r>
            <a:r>
              <a:rPr lang="en-US" altLang="zh-CN" sz="1600" dirty="0" err="1"/>
              <a:t>implementedAs</a:t>
            </a:r>
            <a:r>
              <a:rPr lang="en-US" altLang="zh-CN" sz="1600" dirty="0"/>
              <a:t> write requests are handled by the region server, they accumulate  in an in-memory storage system called the “</a:t>
            </a:r>
            <a:r>
              <a:rPr lang="en-US" altLang="zh-CN" sz="1600" dirty="0" err="1"/>
              <a:t>memstore</a:t>
            </a:r>
            <a:r>
              <a:rPr lang="en-US" altLang="zh-CN" sz="1600" dirty="0"/>
              <a:t>”. Once the </a:t>
            </a:r>
            <a:r>
              <a:rPr lang="en-US" altLang="zh-CN" sz="1600" dirty="0" err="1"/>
              <a:t>memstore</a:t>
            </a:r>
            <a:r>
              <a:rPr lang="en-US" altLang="zh-CN" sz="1600" dirty="0"/>
              <a:t>  fills, its content are written to disk as additional store files. This  event is called a “</a:t>
            </a:r>
            <a:r>
              <a:rPr lang="en-US" altLang="zh-CN" sz="1600" dirty="0" err="1"/>
              <a:t>memstore</a:t>
            </a:r>
            <a:r>
              <a:rPr lang="en-US" altLang="zh-CN" sz="1600" dirty="0"/>
              <a:t> flush”. As store files accumulate, the  </a:t>
            </a:r>
            <a:r>
              <a:rPr lang="en-US" altLang="zh-CN" sz="1600" dirty="0" err="1"/>
              <a:t>RegionServer</a:t>
            </a:r>
            <a:r>
              <a:rPr lang="en-US" altLang="zh-CN" sz="1600" dirty="0"/>
              <a:t> will “compact” them into combined, larger files. After each  flush or compaction finishes, a region split request is </a:t>
            </a:r>
            <a:r>
              <a:rPr lang="en-US" altLang="zh-CN" sz="1600" dirty="0" err="1"/>
              <a:t>enqueued</a:t>
            </a:r>
            <a:r>
              <a:rPr lang="en-US" altLang="zh-CN" sz="1600" dirty="0"/>
              <a:t> if the  </a:t>
            </a:r>
            <a:r>
              <a:rPr lang="en-US" altLang="zh-CN" sz="1600" dirty="0" err="1"/>
              <a:t>RegionSplitPolicy</a:t>
            </a:r>
            <a:r>
              <a:rPr lang="en-US" altLang="zh-CN" sz="1600" dirty="0"/>
              <a:t> decides that the region should be split into two.  </a:t>
            </a:r>
            <a:endParaRPr lang="en-US" altLang="zh-CN" sz="1600" dirty="0" smtClean="0"/>
          </a:p>
          <a:p>
            <a:endParaRPr lang="en-US" altLang="zh-CN" sz="1600" dirty="0"/>
          </a:p>
          <a:p>
            <a:r>
              <a:rPr lang="en-US" altLang="zh-CN" sz="1600" dirty="0" smtClean="0"/>
              <a:t>Since </a:t>
            </a:r>
            <a:r>
              <a:rPr lang="en-US" altLang="zh-CN" sz="1600" dirty="0"/>
              <a:t>all data files in </a:t>
            </a:r>
            <a:r>
              <a:rPr lang="en-US" altLang="zh-CN" sz="1600" dirty="0" err="1"/>
              <a:t>HBase</a:t>
            </a:r>
            <a:r>
              <a:rPr lang="en-US" altLang="zh-CN" sz="1600" dirty="0"/>
              <a:t> are immutable, when a split happens, the  newly created daughter regions will not rewrite all the data into new  files. Instead, they will create  small </a:t>
            </a:r>
            <a:r>
              <a:rPr lang="en-US" altLang="zh-CN" sz="1600" dirty="0" err="1"/>
              <a:t>sym</a:t>
            </a:r>
            <a:r>
              <a:rPr lang="en-US" altLang="zh-CN" sz="1600" dirty="0"/>
              <a:t>-link like files, named Reference files,  which point to either top or bottom part of the parent store file  according to the split point. The reference file will be used just like a  regular data file, but only half of the records. </a:t>
            </a:r>
            <a:r>
              <a:rPr lang="en-US" altLang="zh-CN" dirty="0">
                <a:solidFill>
                  <a:srgbClr val="FF0000"/>
                </a:solidFill>
              </a:rPr>
              <a:t>The region can only be  split if there are no more references to the immutable data files of  the parent region</a:t>
            </a:r>
            <a:r>
              <a:rPr lang="en-US" altLang="zh-CN" sz="1600" dirty="0"/>
              <a:t>. Those reference files are cleaned gradually by  compactions, so that the region will stop referring to its parents  files, and can be split further</a:t>
            </a:r>
            <a:r>
              <a:rPr lang="en-US" altLang="zh-CN" sz="1600" dirty="0" smtClean="0"/>
              <a:t>.</a:t>
            </a:r>
          </a:p>
          <a:p>
            <a:endParaRPr lang="en-US" altLang="zh-CN" sz="1600" dirty="0"/>
          </a:p>
          <a:p>
            <a:r>
              <a:rPr lang="en-US" altLang="zh-CN" sz="1600" dirty="0" smtClean="0"/>
              <a:t>Although </a:t>
            </a:r>
            <a:r>
              <a:rPr lang="en-US" altLang="zh-CN" sz="1600" dirty="0"/>
              <a:t>splitting the region is a local decision made at the  </a:t>
            </a:r>
            <a:r>
              <a:rPr lang="en-US" altLang="zh-CN" sz="1600" dirty="0" err="1"/>
              <a:t>RegionServer</a:t>
            </a:r>
            <a:r>
              <a:rPr lang="en-US" altLang="zh-CN" sz="1600" dirty="0"/>
              <a:t>, the split process itself must coordinate with many actors.  The </a:t>
            </a:r>
            <a:r>
              <a:rPr lang="en-US" altLang="zh-CN" sz="1600" dirty="0" err="1"/>
              <a:t>RegionServer</a:t>
            </a:r>
            <a:r>
              <a:rPr lang="en-US" altLang="zh-CN" sz="16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600" dirty="0" err="1"/>
              <a:t>RegionServer</a:t>
            </a:r>
            <a:r>
              <a:rPr lang="en-US" altLang="zh-CN" sz="1600" dirty="0"/>
              <a:t> keeps an in-memory journal about the execution state.  The steps taken by the </a:t>
            </a:r>
            <a:r>
              <a:rPr lang="en-US" altLang="zh-CN" sz="1600" dirty="0" err="1"/>
              <a:t>RegionServer</a:t>
            </a:r>
            <a:r>
              <a:rPr lang="en-US" altLang="zh-CN" sz="1600" dirty="0"/>
              <a:t> to execute the split are illustrated  by Figure 1. Each step is labeled with its step number. Actions from  </a:t>
            </a:r>
            <a:r>
              <a:rPr lang="en-US" altLang="zh-CN" sz="1600" dirty="0" err="1"/>
              <a:t>RegionServers</a:t>
            </a:r>
            <a:r>
              <a:rPr lang="en-US" altLang="zh-CN" sz="1600" dirty="0"/>
              <a:t> or Master are shown in red, while actions from the clients  are show in green.</a:t>
            </a:r>
            <a:endParaRPr lang="zh-CN" altLang="en-US" sz="1600" dirty="0"/>
          </a:p>
        </p:txBody>
      </p:sp>
    </p:spTree>
    <p:extLst>
      <p:ext uri="{BB962C8B-B14F-4D97-AF65-F5344CB8AC3E}">
        <p14:creationId xmlns:p14="http://schemas.microsoft.com/office/powerpoint/2010/main" val="35402845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分裂触发</a:t>
            </a:r>
            <a:r>
              <a:rPr lang="zh-CN" altLang="en-US" dirty="0"/>
              <a:t>策略</a:t>
            </a:r>
          </a:p>
        </p:txBody>
      </p:sp>
      <p:sp>
        <p:nvSpPr>
          <p:cNvPr id="5" name="矩形 4"/>
          <p:cNvSpPr/>
          <p:nvPr/>
        </p:nvSpPr>
        <p:spPr>
          <a:xfrm>
            <a:off x="521207" y="1252025"/>
            <a:ext cx="10722216" cy="5324535"/>
          </a:xfrm>
          <a:prstGeom prst="rect">
            <a:avLst/>
          </a:prstGeom>
        </p:spPr>
        <p:txBody>
          <a:bodyPr wrap="square">
            <a:spAutoFit/>
          </a:bodyPr>
          <a:lstStyle/>
          <a:p>
            <a:pPr marL="285750" indent="-285750">
              <a:buFont typeface="Wingdings" panose="05000000000000000000" pitchFamily="2" charset="2"/>
              <a:buChar char="u"/>
            </a:pPr>
            <a:r>
              <a:rPr lang="en-US" altLang="zh-CN" b="1" dirty="0" err="1" smtClean="0">
                <a:solidFill>
                  <a:srgbClr val="FF0000"/>
                </a:solidFill>
              </a:rPr>
              <a:t>ConstantSizeRegionSplitPolicy</a:t>
            </a:r>
            <a:r>
              <a:rPr lang="zh-CN" altLang="en-US" sz="1600" dirty="0"/>
              <a:t>：</a:t>
            </a:r>
            <a:r>
              <a:rPr lang="en-US" altLang="zh-CN" sz="1600" dirty="0"/>
              <a:t>0.94</a:t>
            </a:r>
            <a:r>
              <a:rPr lang="zh-CN" altLang="en-US" sz="1600" dirty="0"/>
              <a:t>版本前默认切分策略</a:t>
            </a:r>
            <a:r>
              <a:rPr lang="zh-CN" altLang="en-US" sz="1600" dirty="0" smtClean="0"/>
              <a:t>。不是当</a:t>
            </a:r>
            <a:r>
              <a:rPr lang="en-US" altLang="zh-CN" sz="1600" dirty="0"/>
              <a:t>region</a:t>
            </a:r>
            <a:r>
              <a:rPr lang="zh-CN" altLang="en-US" sz="1600" dirty="0"/>
              <a:t>大小大于某个阈值（</a:t>
            </a:r>
            <a:r>
              <a:rPr lang="en-US" altLang="zh-CN" sz="1600" dirty="0" err="1"/>
              <a:t>hbase.hregion.max.filesize</a:t>
            </a:r>
            <a:r>
              <a:rPr lang="zh-CN" altLang="en-US" sz="1600" dirty="0"/>
              <a:t>）之后就会触发切分</a:t>
            </a:r>
            <a:r>
              <a:rPr lang="zh-CN" altLang="en-US" sz="1600" dirty="0" smtClean="0"/>
              <a:t>，而是</a:t>
            </a:r>
            <a:r>
              <a:rPr lang="zh-CN" altLang="en-US" sz="1600" dirty="0"/>
              <a:t>对于某个</a:t>
            </a:r>
            <a:r>
              <a:rPr lang="en-US" altLang="zh-CN" sz="1600" dirty="0"/>
              <a:t>store</a:t>
            </a:r>
            <a:r>
              <a:rPr lang="zh-CN" altLang="en-US" sz="1600" dirty="0"/>
              <a:t>来说的，即一个</a:t>
            </a:r>
            <a:r>
              <a:rPr lang="en-US" altLang="zh-CN" sz="1600" dirty="0"/>
              <a:t>region</a:t>
            </a:r>
            <a:r>
              <a:rPr lang="zh-CN" altLang="en-US" sz="1600" dirty="0"/>
              <a:t>中最大</a:t>
            </a:r>
            <a:r>
              <a:rPr lang="en-US" altLang="zh-CN" sz="1600" dirty="0"/>
              <a:t>store</a:t>
            </a:r>
            <a:r>
              <a:rPr lang="zh-CN" altLang="en-US" sz="1600" dirty="0"/>
              <a:t>的大小大于设置阈值之后才会触发切分</a:t>
            </a:r>
            <a:r>
              <a:rPr lang="zh-CN" altLang="en-US" sz="1600" dirty="0" smtClean="0"/>
              <a:t>。</a:t>
            </a:r>
            <a:r>
              <a:rPr lang="en-US" altLang="zh-CN" sz="1600" dirty="0" smtClean="0"/>
              <a:t>store</a:t>
            </a:r>
            <a:r>
              <a:rPr lang="zh-CN" altLang="en-US" sz="1600" dirty="0"/>
              <a:t>大小是压缩后的文件总</a:t>
            </a:r>
            <a:r>
              <a:rPr lang="zh-CN" altLang="en-US" sz="1600" dirty="0" smtClean="0"/>
              <a:t>大小。但是在</a:t>
            </a:r>
            <a:r>
              <a:rPr lang="zh-CN" altLang="en-US" sz="1600" dirty="0"/>
              <a:t>生产线上这种切分策略却有相当大的弊端：切分策略对于大表和小表没有明显的区分。阈值（</a:t>
            </a:r>
            <a:r>
              <a:rPr lang="en-US" altLang="zh-CN" sz="1600" dirty="0" err="1"/>
              <a:t>hbase.hregion.max.filesize</a:t>
            </a:r>
            <a:r>
              <a:rPr lang="zh-CN" altLang="en-US" sz="1600" dirty="0"/>
              <a:t>）设置较大对大表比较友好，但是小表就有可能不会触发分裂，极端情况下可能就</a:t>
            </a:r>
            <a:r>
              <a:rPr lang="en-US" altLang="zh-CN" sz="1600" dirty="0"/>
              <a:t>1</a:t>
            </a:r>
            <a:r>
              <a:rPr lang="zh-CN" altLang="en-US" sz="1600" dirty="0"/>
              <a:t>个，这对业务来说并不是什么好事。如果设置较小则对小表友好，但一个大表就会在整个集群产生大量的</a:t>
            </a:r>
            <a:r>
              <a:rPr lang="en-US" altLang="zh-CN" sz="1600" dirty="0"/>
              <a:t>region</a:t>
            </a:r>
            <a:r>
              <a:rPr lang="zh-CN" altLang="en-US" sz="1600" dirty="0"/>
              <a:t>，这对于集群的管理、资源使用、</a:t>
            </a:r>
            <a:r>
              <a:rPr lang="en-US" altLang="zh-CN" sz="1600" dirty="0"/>
              <a:t>failover</a:t>
            </a:r>
            <a:r>
              <a:rPr lang="zh-CN" altLang="en-US" sz="1600" dirty="0"/>
              <a:t>来说都不是一件好事</a:t>
            </a:r>
            <a:r>
              <a:rPr lang="zh-CN" altLang="en-US" sz="1600" dirty="0" smtClean="0"/>
              <a:t>。</a:t>
            </a:r>
            <a:endParaRPr lang="en-US" altLang="zh-CN" sz="1600" dirty="0"/>
          </a:p>
          <a:p>
            <a:pPr marL="285750" indent="-285750">
              <a:buFont typeface="Wingdings" panose="05000000000000000000" pitchFamily="2" charset="2"/>
              <a:buChar char="u"/>
            </a:pPr>
            <a:r>
              <a:rPr lang="en-US" altLang="zh-CN" dirty="0" err="1" smtClean="0">
                <a:solidFill>
                  <a:srgbClr val="FF0000"/>
                </a:solidFill>
              </a:rPr>
              <a:t>IncreasingToUpperBoundRegionSplitPolicy</a:t>
            </a:r>
            <a:r>
              <a:rPr lang="en-US" altLang="zh-CN" sz="1600" dirty="0"/>
              <a:t>: 0.94</a:t>
            </a:r>
            <a:r>
              <a:rPr lang="zh-CN" altLang="en-US" sz="1600" dirty="0"/>
              <a:t>版本</a:t>
            </a:r>
            <a:r>
              <a:rPr lang="en-US" altLang="zh-CN" sz="1600" dirty="0"/>
              <a:t>~2.0</a:t>
            </a:r>
            <a:r>
              <a:rPr lang="zh-CN" altLang="en-US" sz="1600" dirty="0"/>
              <a:t>版本默认切分策略</a:t>
            </a:r>
            <a:r>
              <a:rPr lang="zh-CN" altLang="en-US" sz="1600" dirty="0" smtClean="0"/>
              <a:t>。总体</a:t>
            </a:r>
            <a:r>
              <a:rPr lang="zh-CN" altLang="en-US" sz="1600" dirty="0"/>
              <a:t>来看和</a:t>
            </a:r>
            <a:r>
              <a:rPr lang="en-US" altLang="zh-CN" sz="1600" dirty="0" err="1"/>
              <a:t>ConstantSizeRegionSplitPolicy</a:t>
            </a:r>
            <a:r>
              <a:rPr lang="zh-CN" altLang="en-US" sz="1600" dirty="0"/>
              <a:t>思路相同，一个</a:t>
            </a:r>
            <a:r>
              <a:rPr lang="en-US" altLang="zh-CN" sz="1600" dirty="0"/>
              <a:t>region</a:t>
            </a:r>
            <a:r>
              <a:rPr lang="zh-CN" altLang="en-US" sz="1600" dirty="0"/>
              <a:t>中最大</a:t>
            </a:r>
            <a:r>
              <a:rPr lang="en-US" altLang="zh-CN" sz="1600" dirty="0"/>
              <a:t>store</a:t>
            </a:r>
            <a:r>
              <a:rPr lang="zh-CN" altLang="en-US" sz="1600" dirty="0"/>
              <a:t>大小大于设置阈值就会触发切分。但是这个阈值并不像</a:t>
            </a:r>
            <a:r>
              <a:rPr lang="en-US" altLang="zh-CN" sz="1600" dirty="0" err="1"/>
              <a:t>ConstantSizeRegionSplitPolicy</a:t>
            </a:r>
            <a:r>
              <a:rPr lang="zh-CN" altLang="en-US" sz="1600" dirty="0"/>
              <a:t>是一个固定的值，而是会在一定条件下不断调整，调整规则和</a:t>
            </a:r>
            <a:r>
              <a:rPr lang="en-US" altLang="zh-CN" sz="1600" dirty="0"/>
              <a:t>region</a:t>
            </a:r>
            <a:r>
              <a:rPr lang="zh-CN" altLang="en-US" sz="1600" dirty="0"/>
              <a:t>所属表在当前</a:t>
            </a:r>
            <a:r>
              <a:rPr lang="en-US" altLang="zh-CN" sz="1600" dirty="0" err="1"/>
              <a:t>regionserver</a:t>
            </a:r>
            <a:r>
              <a:rPr lang="zh-CN" altLang="en-US" sz="1600" dirty="0"/>
              <a:t>上的</a:t>
            </a:r>
            <a:r>
              <a:rPr lang="en-US" altLang="zh-CN" sz="1600" dirty="0"/>
              <a:t>region</a:t>
            </a:r>
            <a:r>
              <a:rPr lang="zh-CN" altLang="en-US" sz="1600" dirty="0"/>
              <a:t>个数有关系 ：</a:t>
            </a:r>
            <a:r>
              <a:rPr lang="en-US" altLang="zh-CN" sz="1600" dirty="0"/>
              <a:t>(#regions) * (#regions) * (#regions) * flush size * 2</a:t>
            </a:r>
            <a:r>
              <a:rPr lang="zh-CN" altLang="en-US" sz="1600" dirty="0"/>
              <a:t>，当然阈值并不会无限增大，最大值为用户设置的</a:t>
            </a:r>
            <a:r>
              <a:rPr lang="en-US" altLang="zh-CN" sz="1600" dirty="0" err="1"/>
              <a:t>MaxRegionFileSize</a:t>
            </a:r>
            <a:r>
              <a:rPr lang="zh-CN" altLang="en-US" sz="1600" dirty="0"/>
              <a:t>。这种切分策略很好的弥补了</a:t>
            </a:r>
            <a:r>
              <a:rPr lang="en-US" altLang="zh-CN" sz="1600" dirty="0" err="1"/>
              <a:t>ConstantSizeRegionSplitPolicy</a:t>
            </a:r>
            <a:r>
              <a:rPr lang="zh-CN" altLang="en-US" sz="1600" dirty="0"/>
              <a:t>的短板，能够自适应大表和小表。而且在大集群条件下对于很多大表来说表现很优秀，但并不完美，这种策略下很多小表会在大集群中产生大量小</a:t>
            </a:r>
            <a:r>
              <a:rPr lang="en-US" altLang="zh-CN" sz="1600" dirty="0"/>
              <a:t>region</a:t>
            </a:r>
            <a:r>
              <a:rPr lang="zh-CN" altLang="en-US" sz="1600" dirty="0"/>
              <a:t>，分散在整个集群中。而且在发生</a:t>
            </a:r>
            <a:r>
              <a:rPr lang="en-US" altLang="zh-CN" sz="1600" dirty="0"/>
              <a:t>region</a:t>
            </a:r>
            <a:r>
              <a:rPr lang="zh-CN" altLang="en-US" sz="1600" dirty="0"/>
              <a:t>迁移时也可能会触发</a:t>
            </a:r>
            <a:r>
              <a:rPr lang="en-US" altLang="zh-CN" sz="1600" dirty="0"/>
              <a:t>region</a:t>
            </a:r>
            <a:r>
              <a:rPr lang="zh-CN" altLang="en-US" sz="1600" dirty="0"/>
              <a:t>分裂</a:t>
            </a:r>
            <a:r>
              <a:rPr lang="zh-CN" altLang="en-US" sz="1600" dirty="0" smtClean="0"/>
              <a:t>。</a:t>
            </a:r>
            <a:endParaRPr lang="en-US" altLang="zh-CN" sz="1600" dirty="0" smtClean="0"/>
          </a:p>
          <a:p>
            <a:pPr marL="285750" indent="-285750">
              <a:buFont typeface="Wingdings" panose="05000000000000000000" pitchFamily="2" charset="2"/>
              <a:buChar char="u"/>
            </a:pPr>
            <a:r>
              <a:rPr lang="en-US" altLang="zh-CN" dirty="0" err="1" smtClean="0">
                <a:solidFill>
                  <a:srgbClr val="FF0000"/>
                </a:solidFill>
              </a:rPr>
              <a:t>SteppingSplitPolicy</a:t>
            </a:r>
            <a:r>
              <a:rPr lang="en-US" altLang="zh-CN" sz="1600" dirty="0"/>
              <a:t>: 2.0</a:t>
            </a:r>
            <a:r>
              <a:rPr lang="zh-CN" altLang="en-US" sz="1600" dirty="0"/>
              <a:t>版本默认切分策略。这种切分策略的切分阈值又发生了</a:t>
            </a:r>
            <a:r>
              <a:rPr lang="zh-CN" altLang="en-US" sz="1600" dirty="0" smtClean="0"/>
              <a:t>变化，</a:t>
            </a:r>
            <a:r>
              <a:rPr lang="zh-CN" altLang="en-US" sz="1600" dirty="0"/>
              <a:t>依然和待分裂</a:t>
            </a:r>
            <a:r>
              <a:rPr lang="en-US" altLang="zh-CN" sz="1600" dirty="0"/>
              <a:t>region</a:t>
            </a:r>
            <a:r>
              <a:rPr lang="zh-CN" altLang="en-US" sz="1600" dirty="0"/>
              <a:t>所属表在当前</a:t>
            </a:r>
            <a:r>
              <a:rPr lang="en-US" altLang="zh-CN" sz="1600" dirty="0" err="1"/>
              <a:t>regionserver</a:t>
            </a:r>
            <a:r>
              <a:rPr lang="zh-CN" altLang="en-US" sz="1600" dirty="0"/>
              <a:t>上的</a:t>
            </a:r>
            <a:r>
              <a:rPr lang="en-US" altLang="zh-CN" sz="1600" dirty="0"/>
              <a:t>region</a:t>
            </a:r>
            <a:r>
              <a:rPr lang="zh-CN" altLang="en-US" sz="1600" dirty="0"/>
              <a:t>个数有关系，如果</a:t>
            </a:r>
            <a:r>
              <a:rPr lang="en-US" altLang="zh-CN" sz="1600" dirty="0"/>
              <a:t>region</a:t>
            </a:r>
            <a:r>
              <a:rPr lang="zh-CN" altLang="en-US" sz="1600" dirty="0"/>
              <a:t>个数等于</a:t>
            </a:r>
            <a:r>
              <a:rPr lang="en-US" altLang="zh-CN" sz="1600" dirty="0"/>
              <a:t>1</a:t>
            </a:r>
            <a:r>
              <a:rPr lang="zh-CN" altLang="en-US" sz="1600" dirty="0"/>
              <a:t>，切分阈值为</a:t>
            </a:r>
            <a:r>
              <a:rPr lang="en-US" altLang="zh-CN" sz="1600" dirty="0"/>
              <a:t>flush size * 2</a:t>
            </a:r>
            <a:r>
              <a:rPr lang="zh-CN" altLang="en-US" sz="1600" dirty="0"/>
              <a:t>，否则为</a:t>
            </a:r>
            <a:r>
              <a:rPr lang="en-US" altLang="zh-CN" sz="1600" dirty="0" err="1"/>
              <a:t>MaxRegionFileSize</a:t>
            </a:r>
            <a:r>
              <a:rPr lang="zh-CN" altLang="en-US" sz="1600" dirty="0"/>
              <a:t>。这种切分策略对于大集群中的大表、小表会比</a:t>
            </a:r>
            <a:r>
              <a:rPr lang="en-US" altLang="zh-CN" sz="1600" dirty="0" err="1"/>
              <a:t>IncreasingToUpperBoundRegionSplitPolicy</a:t>
            </a:r>
            <a:r>
              <a:rPr lang="zh-CN" altLang="en-US" sz="1600" dirty="0"/>
              <a:t>更加友好，小表不会再产生大量的小</a:t>
            </a:r>
            <a:r>
              <a:rPr lang="en-US" altLang="zh-CN" sz="1600" dirty="0"/>
              <a:t>region</a:t>
            </a:r>
            <a:r>
              <a:rPr lang="zh-CN" altLang="en-US" sz="1600" dirty="0"/>
              <a:t>，而是适可而止</a:t>
            </a:r>
            <a:r>
              <a:rPr lang="zh-CN" altLang="en-US" sz="1600" dirty="0" smtClean="0"/>
              <a:t>。</a:t>
            </a:r>
            <a:endParaRPr lang="en-US" altLang="zh-CN" sz="1600" dirty="0" smtClean="0"/>
          </a:p>
          <a:p>
            <a:pPr marL="285750" indent="-285750">
              <a:buFont typeface="Wingdings" panose="05000000000000000000" pitchFamily="2" charset="2"/>
              <a:buChar char="u"/>
            </a:pPr>
            <a:r>
              <a:rPr lang="zh-CN" altLang="en-US" sz="1600" dirty="0" smtClean="0">
                <a:solidFill>
                  <a:srgbClr val="FF0000"/>
                </a:solidFill>
              </a:rPr>
              <a:t>其他</a:t>
            </a:r>
            <a:r>
              <a:rPr lang="zh-CN" altLang="en-US" sz="1600" dirty="0">
                <a:solidFill>
                  <a:srgbClr val="FF0000"/>
                </a:solidFill>
              </a:rPr>
              <a:t>分裂策略</a:t>
            </a:r>
            <a:r>
              <a:rPr lang="zh-CN" altLang="en-US" sz="1600" dirty="0"/>
              <a:t>，比如使用</a:t>
            </a:r>
            <a:r>
              <a:rPr lang="en-US" altLang="zh-CN" sz="1600" dirty="0" err="1"/>
              <a:t>DisableSplitPolicy</a:t>
            </a:r>
            <a:r>
              <a:rPr lang="en-US" altLang="zh-CN" sz="1600" dirty="0"/>
              <a:t>:</a:t>
            </a:r>
            <a:r>
              <a:rPr lang="zh-CN" altLang="en-US" sz="1600" dirty="0"/>
              <a:t>可以禁止</a:t>
            </a:r>
            <a:r>
              <a:rPr lang="en-US" altLang="zh-CN" sz="1600" dirty="0"/>
              <a:t>region</a:t>
            </a:r>
            <a:r>
              <a:rPr lang="zh-CN" altLang="en-US" sz="1600" dirty="0"/>
              <a:t>发生分裂；而</a:t>
            </a:r>
            <a:r>
              <a:rPr lang="en-US" altLang="zh-CN" sz="1600" dirty="0" err="1"/>
              <a:t>KeyPrefixRegionSplitPolicy</a:t>
            </a:r>
            <a:r>
              <a:rPr lang="zh-CN" altLang="en-US" sz="1600" dirty="0"/>
              <a:t>，</a:t>
            </a:r>
            <a:r>
              <a:rPr lang="en-US" altLang="zh-CN" sz="1600" dirty="0" err="1"/>
              <a:t>DelimitedKeyPrefixRegionSplitPolicy</a:t>
            </a:r>
            <a:r>
              <a:rPr lang="zh-CN" altLang="en-US" sz="1600" dirty="0"/>
              <a:t>对于切分策略依然依据默认切分策略，但对于切分点有自己的看法，比如</a:t>
            </a:r>
            <a:r>
              <a:rPr lang="en-US" altLang="zh-CN" sz="1600" dirty="0" err="1"/>
              <a:t>KeyPrefixRegionSplitPolicy</a:t>
            </a:r>
            <a:r>
              <a:rPr lang="zh-CN" altLang="en-US" sz="1600" dirty="0"/>
              <a:t>要求必须让相同的</a:t>
            </a:r>
            <a:r>
              <a:rPr lang="en-US" altLang="zh-CN" sz="1600" dirty="0" err="1"/>
              <a:t>PrefixKey</a:t>
            </a:r>
            <a:r>
              <a:rPr lang="zh-CN" altLang="en-US" sz="1600" dirty="0"/>
              <a:t>待在一个</a:t>
            </a:r>
            <a:r>
              <a:rPr lang="en-US" altLang="zh-CN" sz="1600" dirty="0"/>
              <a:t>region</a:t>
            </a:r>
            <a:r>
              <a:rPr lang="zh-CN" altLang="en-US" sz="1600" dirty="0"/>
              <a:t>中</a:t>
            </a:r>
            <a:r>
              <a:rPr lang="zh-CN" altLang="en-US" sz="1600" dirty="0" smtClean="0"/>
              <a:t>。</a:t>
            </a:r>
            <a:endParaRPr lang="en-US" altLang="zh-CN" sz="1600" dirty="0" smtClean="0"/>
          </a:p>
          <a:p>
            <a:pPr marL="285750" indent="-285750">
              <a:buFont typeface="Wingdings" panose="05000000000000000000" pitchFamily="2" charset="2"/>
              <a:buChar char="u"/>
            </a:pPr>
            <a:r>
              <a:rPr lang="zh-CN" altLang="en-US" sz="1600" dirty="0" smtClean="0"/>
              <a:t>在</a:t>
            </a:r>
            <a:r>
              <a:rPr lang="zh-CN" altLang="en-US" sz="1600" dirty="0"/>
              <a:t>用法上，一般情况下使用默认切分策略即可，也</a:t>
            </a:r>
            <a:r>
              <a:rPr lang="zh-CN" altLang="en-US" sz="1600" dirty="0">
                <a:solidFill>
                  <a:srgbClr val="FF0000"/>
                </a:solidFill>
              </a:rPr>
              <a:t>可以在</a:t>
            </a:r>
            <a:r>
              <a:rPr lang="en-US" altLang="zh-CN" sz="1600" dirty="0" err="1">
                <a:solidFill>
                  <a:srgbClr val="FF0000"/>
                </a:solidFill>
              </a:rPr>
              <a:t>cf</a:t>
            </a:r>
            <a:r>
              <a:rPr lang="zh-CN" altLang="en-US" sz="1600" dirty="0">
                <a:solidFill>
                  <a:srgbClr val="FF0000"/>
                </a:solidFill>
              </a:rPr>
              <a:t>级别设置</a:t>
            </a:r>
            <a:r>
              <a:rPr lang="en-US" altLang="zh-CN" sz="1600" dirty="0">
                <a:solidFill>
                  <a:srgbClr val="FF0000"/>
                </a:solidFill>
              </a:rPr>
              <a:t>region</a:t>
            </a:r>
            <a:r>
              <a:rPr lang="zh-CN" altLang="en-US" sz="1600" dirty="0">
                <a:solidFill>
                  <a:srgbClr val="FF0000"/>
                </a:solidFill>
              </a:rPr>
              <a:t>切分</a:t>
            </a:r>
            <a:r>
              <a:rPr lang="zh-CN" altLang="en-US" sz="1600" dirty="0" smtClean="0">
                <a:solidFill>
                  <a:srgbClr val="FF0000"/>
                </a:solidFill>
              </a:rPr>
              <a:t>策略</a:t>
            </a:r>
            <a:endParaRPr lang="zh-CN" altLang="en-US" sz="1600" dirty="0">
              <a:solidFill>
                <a:srgbClr val="FF0000"/>
              </a:solidFill>
            </a:endParaRPr>
          </a:p>
        </p:txBody>
      </p:sp>
    </p:spTree>
    <p:extLst>
      <p:ext uri="{BB962C8B-B14F-4D97-AF65-F5344CB8AC3E}">
        <p14:creationId xmlns:p14="http://schemas.microsoft.com/office/powerpoint/2010/main" val="3907006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678229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0811193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81802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1902232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36934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975987"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latin typeface="宋体" panose="02010600030101010101" pitchFamily="2" charset="-122"/>
                <a:ea typeface="宋体" panose="02010600030101010101" pitchFamily="2" charset="-122"/>
              </a:rPr>
              <a:t>可以</a:t>
            </a:r>
            <a:r>
              <a:rPr lang="zh-CN" altLang="en-US" dirty="0" smtClean="0">
                <a:latin typeface="宋体" panose="02010600030101010101" pitchFamily="2" charset="-122"/>
                <a:ea typeface="宋体" panose="02010600030101010101" pitchFamily="2" charset="-122"/>
              </a:rPr>
              <a:t>将</a:t>
            </a:r>
            <a:r>
              <a:rPr lang="zh-TW" altLang="en-US" dirty="0" smtClean="0">
                <a:latin typeface="宋体" panose="02010600030101010101" pitchFamily="2" charset="-122"/>
                <a:ea typeface="宋体" panose="02010600030101010101" pitchFamily="2" charset="-122"/>
              </a:rPr>
              <a:t> </a:t>
            </a:r>
            <a:r>
              <a:rPr lang="en-US" altLang="zh-TW" dirty="0" err="1">
                <a:latin typeface="宋体" panose="02010600030101010101" pitchFamily="2" charset="-122"/>
                <a:ea typeface="宋体" panose="02010600030101010101" pitchFamily="2" charset="-122"/>
              </a:rPr>
              <a:t>HBase</a:t>
            </a:r>
            <a:r>
              <a:rPr lang="en-US" altLang="zh-TW" dirty="0">
                <a:latin typeface="宋体" panose="02010600030101010101" pitchFamily="2" charset="-122"/>
                <a:ea typeface="宋体" panose="02010600030101010101" pitchFamily="2" charset="-122"/>
              </a:rPr>
              <a:t> </a:t>
            </a:r>
            <a:r>
              <a:rPr lang="zh-TW" altLang="en-US" dirty="0" smtClean="0">
                <a:latin typeface="宋体" panose="02010600030101010101" pitchFamily="2" charset="-122"/>
                <a:ea typeface="宋体" panose="02010600030101010101" pitchFamily="2" charset="-122"/>
              </a:rPr>
              <a:t>的</a:t>
            </a:r>
            <a:r>
              <a:rPr lang="zh-CN" altLang="en-US" dirty="0" smtClean="0">
                <a:latin typeface="宋体" panose="02010600030101010101" pitchFamily="2" charset="-122"/>
                <a:ea typeface="宋体" panose="02010600030101010101" pitchFamily="2" charset="-122"/>
              </a:rPr>
              <a:t>数据</a:t>
            </a:r>
            <a:r>
              <a:rPr lang="zh-TW" altLang="en-US" dirty="0" smtClean="0">
                <a:latin typeface="宋体" panose="02010600030101010101" pitchFamily="2" charset="-122"/>
                <a:ea typeface="宋体" panose="02010600030101010101" pitchFamily="2" charset="-122"/>
              </a:rPr>
              <a:t>模型</a:t>
            </a:r>
            <a:r>
              <a:rPr lang="zh-CN" altLang="en-US" dirty="0" smtClean="0">
                <a:latin typeface="宋体" panose="02010600030101010101" pitchFamily="2" charset="-122"/>
                <a:ea typeface="宋体" panose="02010600030101010101" pitchFamily="2" charset="-122"/>
              </a:rPr>
              <a:t>视为</a:t>
            </a:r>
            <a:r>
              <a:rPr lang="zh-CN" altLang="en-US" dirty="0" smtClean="0">
                <a:solidFill>
                  <a:srgbClr val="FF0000"/>
                </a:solidFill>
                <a:latin typeface="宋体" panose="02010600030101010101" pitchFamily="2" charset="-122"/>
                <a:ea typeface="宋体" panose="02010600030101010101" pitchFamily="2" charset="-122"/>
              </a:rPr>
              <a:t>分布式</a:t>
            </a:r>
            <a:r>
              <a:rPr lang="en-US" altLang="zh-CN" dirty="0" smtClean="0">
                <a:solidFill>
                  <a:srgbClr val="FF0000"/>
                </a:solidFill>
                <a:latin typeface="宋体" panose="02010600030101010101" pitchFamily="2" charset="-122"/>
                <a:ea typeface="宋体" panose="02010600030101010101" pitchFamily="2" charset="-122"/>
              </a:rPr>
              <a:t>Hash </a:t>
            </a:r>
            <a:r>
              <a:rPr lang="en-US" altLang="zh-CN" dirty="0">
                <a:solidFill>
                  <a:srgbClr val="FF0000"/>
                </a:solidFill>
                <a:latin typeface="宋体" panose="02010600030101010101" pitchFamily="2" charset="-122"/>
                <a:ea typeface="宋体" panose="02010600030101010101" pitchFamily="2" charset="-122"/>
              </a:rPr>
              <a:t>Map</a:t>
            </a:r>
          </a:p>
          <a:p>
            <a:pPr>
              <a:lnSpc>
                <a:spcPct val="150000"/>
              </a:lnSpc>
            </a:pPr>
            <a:endParaRPr lang="zh-CN" altLang="en-US" dirty="0"/>
          </a:p>
        </p:txBody>
      </p:sp>
    </p:spTree>
    <p:extLst>
      <p:ext uri="{BB962C8B-B14F-4D97-AF65-F5344CB8AC3E}">
        <p14:creationId xmlns:p14="http://schemas.microsoft.com/office/powerpoint/2010/main" val="2474573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1333012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3933897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err="1" smtClean="0"/>
              <a:t>OpenTSDB</a:t>
            </a:r>
            <a:r>
              <a:rPr lang="zh-CN" altLang="en-US" dirty="0" smtClean="0"/>
              <a:t>基本原理介绍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557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cs typeface="Segoe UI Light" panose="020B0502040204020203" pitchFamily="34" charset="0"/>
              </a:rPr>
              <a:t>什么是时序数据</a:t>
            </a:r>
            <a:endParaRPr lang="zh-cn" dirty="0">
              <a:cs typeface="Segoe UI Light" panose="020B0502040204020203" pitchFamily="34" charset="0"/>
            </a:endParaRPr>
          </a:p>
        </p:txBody>
      </p:sp>
      <p:sp>
        <p:nvSpPr>
          <p:cNvPr id="38" name="内容占位符 17"/>
          <p:cNvSpPr txBox="1">
            <a:spLocks/>
          </p:cNvSpPr>
          <p:nvPr/>
        </p:nvSpPr>
        <p:spPr>
          <a:xfrm>
            <a:off x="1240971" y="1466805"/>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None/>
              <a:defRPr/>
            </a:pPr>
            <a:endParaRPr lang="zh-cn"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
        <p:nvSpPr>
          <p:cNvPr id="10" name="矩形 9"/>
          <p:cNvSpPr/>
          <p:nvPr/>
        </p:nvSpPr>
        <p:spPr>
          <a:xfrm>
            <a:off x="590264" y="1222332"/>
            <a:ext cx="11395409" cy="4192366"/>
          </a:xfrm>
          <a:prstGeom prst="rect">
            <a:avLst/>
          </a:prstGeom>
        </p:spPr>
        <p:txBody>
          <a:bodyPr wrap="square">
            <a:spAutoFit/>
          </a:bodyPr>
          <a:lstStyle/>
          <a:p>
            <a:pPr>
              <a:lnSpc>
                <a:spcPct val="150000"/>
              </a:lnSpc>
            </a:pPr>
            <a:r>
              <a:rPr lang="en-US" altLang="zh-CN" sz="2000" dirty="0"/>
              <a:t>Wiki</a:t>
            </a:r>
            <a:r>
              <a:rPr lang="zh-CN" altLang="en-US" sz="2000" dirty="0"/>
              <a:t>中关于”时间序列（</a:t>
            </a:r>
            <a:r>
              <a:rPr lang="en-US" altLang="zh-CN" sz="2000" dirty="0"/>
              <a:t>Time Series</a:t>
            </a:r>
            <a:r>
              <a:rPr lang="zh-CN" altLang="en-US" sz="2000" dirty="0"/>
              <a:t>）“的定义</a:t>
            </a:r>
            <a:r>
              <a:rPr lang="zh-CN" altLang="en-US" sz="2000" dirty="0" smtClean="0"/>
              <a:t>：</a:t>
            </a:r>
            <a:endParaRPr lang="en-US" altLang="zh-CN" sz="2000" dirty="0" smtClean="0"/>
          </a:p>
          <a:p>
            <a:pPr>
              <a:lnSpc>
                <a:spcPct val="150000"/>
              </a:lnSpc>
            </a:pPr>
            <a:r>
              <a:rPr lang="zh-CN" altLang="en-US" sz="2000" dirty="0" smtClean="0"/>
              <a:t> </a:t>
            </a:r>
            <a:r>
              <a:rPr lang="zh-CN" altLang="en-US" sz="2000" dirty="0"/>
              <a:t>时间序列（</a:t>
            </a:r>
            <a:r>
              <a:rPr lang="en-US" altLang="zh-CN" sz="2000" dirty="0"/>
              <a:t>Time Series</a:t>
            </a:r>
            <a:r>
              <a:rPr lang="zh-CN" altLang="en-US" sz="2000" dirty="0"/>
              <a:t>）是一组按照时间发生先后顺序进行排列的</a:t>
            </a:r>
            <a:r>
              <a:rPr lang="zh-CN" altLang="en-US" sz="2000" dirty="0">
                <a:solidFill>
                  <a:srgbClr val="FF0000"/>
                </a:solidFill>
              </a:rPr>
              <a:t>数据点</a:t>
            </a:r>
            <a:r>
              <a:rPr lang="zh-CN" altLang="en-US" sz="2000" dirty="0"/>
              <a:t>序列，通常一组时间序列的时间间隔为一恒定值（如</a:t>
            </a:r>
            <a:r>
              <a:rPr lang="en-US" altLang="zh-CN" sz="2000" dirty="0"/>
              <a:t>1</a:t>
            </a:r>
            <a:r>
              <a:rPr lang="zh-CN" altLang="en-US" sz="2000" dirty="0"/>
              <a:t>秒，</a:t>
            </a:r>
            <a:r>
              <a:rPr lang="en-US" altLang="zh-CN" sz="2000" dirty="0"/>
              <a:t>5</a:t>
            </a:r>
            <a:r>
              <a:rPr lang="zh-CN" altLang="en-US" sz="2000" dirty="0"/>
              <a:t>分钟，</a:t>
            </a:r>
            <a:r>
              <a:rPr lang="en-US" altLang="zh-CN" sz="2000" dirty="0"/>
              <a:t>1</a:t>
            </a:r>
            <a:r>
              <a:rPr lang="zh-CN" altLang="en-US" sz="2000" dirty="0"/>
              <a:t>小时等）。 时间序列数据可被简称为时序数据。实时监控系统所收集的监控指标数据，通常就是时序数据 </a:t>
            </a:r>
            <a:r>
              <a:rPr lang="zh-CN" altLang="en-US" sz="2000" dirty="0" smtClean="0"/>
              <a:t>。</a:t>
            </a:r>
            <a:endParaRPr lang="en-US" altLang="zh-CN" sz="2000" dirty="0" smtClean="0"/>
          </a:p>
          <a:p>
            <a:pPr>
              <a:lnSpc>
                <a:spcPct val="150000"/>
              </a:lnSpc>
            </a:pPr>
            <a:r>
              <a:rPr lang="zh-CN" altLang="en-US" sz="2000" dirty="0" smtClean="0"/>
              <a:t>时序</a:t>
            </a:r>
            <a:r>
              <a:rPr lang="zh-CN" altLang="en-US" sz="2000" dirty="0"/>
              <a:t>数据具有如下特点： </a:t>
            </a:r>
            <a:endParaRPr lang="en-US" altLang="zh-CN" sz="2000" dirty="0" smtClean="0"/>
          </a:p>
          <a:p>
            <a:pPr marL="285750" indent="-285750">
              <a:lnSpc>
                <a:spcPct val="150000"/>
              </a:lnSpc>
              <a:buFontTx/>
              <a:buChar char="-"/>
            </a:pPr>
            <a:r>
              <a:rPr lang="zh-CN" altLang="en-US" sz="2000" dirty="0" smtClean="0"/>
              <a:t> 每</a:t>
            </a:r>
            <a:r>
              <a:rPr lang="zh-CN" altLang="en-US" sz="2000" dirty="0"/>
              <a:t>一个时间序列通常为某一固定类型的数值 </a:t>
            </a:r>
            <a:endParaRPr lang="en-US" altLang="zh-CN" sz="2000" dirty="0" smtClean="0"/>
          </a:p>
          <a:p>
            <a:pPr marL="285750" indent="-285750">
              <a:lnSpc>
                <a:spcPct val="150000"/>
              </a:lnSpc>
              <a:buFontTx/>
              <a:buChar char="-"/>
            </a:pPr>
            <a:r>
              <a:rPr lang="en-US" altLang="zh-CN" sz="2000" dirty="0" smtClean="0"/>
              <a:t> </a:t>
            </a:r>
            <a:r>
              <a:rPr lang="zh-CN" altLang="en-US" sz="2000" dirty="0"/>
              <a:t>数据按一定的时间间隔持续产生，每条数据拥有自己的</a:t>
            </a:r>
            <a:r>
              <a:rPr lang="zh-CN" altLang="en-US" sz="2000" dirty="0">
                <a:solidFill>
                  <a:srgbClr val="FF0000"/>
                </a:solidFill>
              </a:rPr>
              <a:t>时间戳</a:t>
            </a:r>
            <a:r>
              <a:rPr lang="zh-CN" altLang="en-US" sz="2000" dirty="0"/>
              <a:t>信息 </a:t>
            </a:r>
            <a:endParaRPr lang="en-US" altLang="zh-CN" sz="2000" dirty="0" smtClean="0"/>
          </a:p>
          <a:p>
            <a:pPr marL="285750" indent="-285750">
              <a:lnSpc>
                <a:spcPct val="150000"/>
              </a:lnSpc>
              <a:buFontTx/>
              <a:buChar char="-"/>
            </a:pPr>
            <a:r>
              <a:rPr lang="zh-CN" altLang="en-US" sz="2000" dirty="0" smtClean="0"/>
              <a:t>通常</a:t>
            </a:r>
            <a:r>
              <a:rPr lang="zh-CN" altLang="en-US" sz="2000" dirty="0"/>
              <a:t>只会不断的写入新的数据，几乎不会有更新、删除的场景 </a:t>
            </a:r>
            <a:endParaRPr lang="en-US" altLang="zh-CN" sz="2000" dirty="0" smtClean="0"/>
          </a:p>
          <a:p>
            <a:pPr marL="285750" indent="-285750">
              <a:lnSpc>
                <a:spcPct val="150000"/>
              </a:lnSpc>
              <a:buFontTx/>
              <a:buChar char="-"/>
            </a:pPr>
            <a:r>
              <a:rPr lang="zh-CN" altLang="en-US" sz="2000" dirty="0" smtClean="0"/>
              <a:t>在</a:t>
            </a:r>
            <a:r>
              <a:rPr lang="zh-CN" altLang="en-US" sz="2000" dirty="0"/>
              <a:t>读取上，也往往倾向于读取最近写入的数据。</a:t>
            </a:r>
          </a:p>
        </p:txBody>
      </p:sp>
    </p:spTree>
    <p:extLst>
      <p:ext uri="{BB962C8B-B14F-4D97-AF65-F5344CB8AC3E}">
        <p14:creationId xmlns:p14="http://schemas.microsoft.com/office/powerpoint/2010/main" val="3200335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smtClean="0">
                <a:cs typeface="Segoe UI Light" panose="020B0502040204020203" pitchFamily="34" charset="0"/>
              </a:rPr>
              <a:t>相关概念</a:t>
            </a:r>
            <a:endParaRPr lang="zh-CN" altLang="en-US" dirty="0">
              <a:cs typeface="Segoe UI Light" panose="020B0502040204020203" pitchFamily="34" charset="0"/>
            </a:endParaRPr>
          </a:p>
        </p:txBody>
      </p:sp>
      <p:sp>
        <p:nvSpPr>
          <p:cNvPr id="11" name="矩形 10"/>
          <p:cNvSpPr/>
          <p:nvPr/>
        </p:nvSpPr>
        <p:spPr>
          <a:xfrm>
            <a:off x="658500" y="1507145"/>
            <a:ext cx="10384638" cy="5151538"/>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400" b="1" dirty="0"/>
              <a:t>TSDB </a:t>
            </a:r>
            <a:r>
              <a:rPr lang="zh-CN" altLang="en-US" dirty="0"/>
              <a:t>：</a:t>
            </a:r>
            <a:r>
              <a:rPr lang="en-US" altLang="zh-CN" dirty="0"/>
              <a:t>Time Series Database</a:t>
            </a:r>
            <a:r>
              <a:rPr lang="zh-CN" altLang="en-US" dirty="0"/>
              <a:t>，时序数据库，用于保存时间序列（按时间顺序变化）的海量数据</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smtClean="0"/>
              <a:t>度量</a:t>
            </a:r>
            <a:r>
              <a:rPr lang="zh-CN" altLang="en-US" sz="2400" dirty="0"/>
              <a:t>（</a:t>
            </a:r>
            <a:r>
              <a:rPr lang="en-US" altLang="zh-CN" sz="2400" dirty="0"/>
              <a:t>metric</a:t>
            </a:r>
            <a:r>
              <a:rPr lang="zh-CN" altLang="en-US" sz="2400" dirty="0"/>
              <a:t>）</a:t>
            </a:r>
            <a:r>
              <a:rPr lang="zh-CN" altLang="en-US" dirty="0"/>
              <a:t>：数据指标的类别，如发动机的温度、发动机转速</a:t>
            </a:r>
            <a:r>
              <a:rPr lang="zh-CN" altLang="en-US" dirty="0" smtClean="0"/>
              <a:t>、风速、系统负载值等。</a:t>
            </a:r>
            <a:endParaRPr lang="en-US" altLang="zh-CN" dirty="0" smtClean="0"/>
          </a:p>
          <a:p>
            <a:pPr marL="342900" indent="-342900">
              <a:lnSpc>
                <a:spcPct val="150000"/>
              </a:lnSpc>
              <a:buFont typeface="Wingdings" panose="05000000000000000000" pitchFamily="2" charset="2"/>
              <a:buChar char="ü"/>
            </a:pPr>
            <a:r>
              <a:rPr lang="zh-CN" altLang="en-US" sz="2400" dirty="0"/>
              <a:t>时间戳（</a:t>
            </a:r>
            <a:r>
              <a:rPr lang="en-US" altLang="zh-CN" sz="2400" dirty="0"/>
              <a:t>timestamp</a:t>
            </a:r>
            <a:r>
              <a:rPr lang="zh-CN" altLang="en-US" sz="2400" dirty="0"/>
              <a:t>）</a:t>
            </a:r>
            <a:r>
              <a:rPr lang="zh-CN" altLang="en-US" dirty="0"/>
              <a:t>：数据产生的时间点</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数值（</a:t>
            </a:r>
            <a:r>
              <a:rPr lang="en-US" altLang="zh-CN" sz="2400" dirty="0"/>
              <a:t>value</a:t>
            </a:r>
            <a:r>
              <a:rPr lang="zh-CN" altLang="en-US" sz="2400" dirty="0"/>
              <a:t>）</a:t>
            </a:r>
            <a:r>
              <a:rPr lang="zh-CN" altLang="en-US" dirty="0"/>
              <a:t>：度量对应的数值，如</a:t>
            </a:r>
            <a:r>
              <a:rPr lang="en-US" altLang="zh-CN" dirty="0"/>
              <a:t>56°C</a:t>
            </a:r>
            <a:r>
              <a:rPr lang="zh-CN" altLang="en-US" dirty="0"/>
              <a:t>、</a:t>
            </a:r>
            <a:r>
              <a:rPr lang="en-US" altLang="zh-CN" dirty="0"/>
              <a:t>1000r/s</a:t>
            </a:r>
            <a:r>
              <a:rPr lang="zh-CN" altLang="en-US" dirty="0"/>
              <a:t>等（实际中不带单位）</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标签（</a:t>
            </a:r>
            <a:r>
              <a:rPr lang="en-US" altLang="zh-CN" sz="2400" dirty="0"/>
              <a:t>tag</a:t>
            </a:r>
            <a:r>
              <a:rPr lang="zh-CN" altLang="en-US" sz="2400" dirty="0"/>
              <a:t>）</a:t>
            </a:r>
            <a:r>
              <a:rPr lang="zh-CN" altLang="en-US" dirty="0"/>
              <a:t>：一个标签是一个</a:t>
            </a:r>
            <a:r>
              <a:rPr lang="en-US" altLang="zh-CN" dirty="0"/>
              <a:t>key-value</a:t>
            </a:r>
            <a:r>
              <a:rPr lang="zh-CN" altLang="en-US" dirty="0"/>
              <a:t>对，用于提供额外的信息，如</a:t>
            </a:r>
            <a:r>
              <a:rPr lang="en-US" altLang="zh-CN" dirty="0"/>
              <a:t>"</a:t>
            </a:r>
            <a:r>
              <a:rPr lang="zh-CN" altLang="en-US" dirty="0"/>
              <a:t>设备号</a:t>
            </a:r>
            <a:r>
              <a:rPr lang="en-US" altLang="zh-CN" dirty="0"/>
              <a:t>=95D8-7913"</a:t>
            </a:r>
            <a:r>
              <a:rPr lang="zh-CN" altLang="en-US" dirty="0"/>
              <a:t>、“型号</a:t>
            </a:r>
            <a:r>
              <a:rPr lang="en-US" altLang="zh-CN" dirty="0"/>
              <a:t>=ABC123”</a:t>
            </a:r>
            <a:r>
              <a:rPr lang="zh-CN" altLang="en-US" dirty="0"/>
              <a:t>、“出厂编号</a:t>
            </a:r>
            <a:r>
              <a:rPr lang="en-US" altLang="zh-CN" dirty="0"/>
              <a:t>=1234567890”</a:t>
            </a:r>
            <a:r>
              <a:rPr lang="zh-CN" altLang="en-US" dirty="0"/>
              <a:t>等</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数据点（</a:t>
            </a:r>
            <a:r>
              <a:rPr lang="en-US" altLang="zh-CN" sz="2400" dirty="0"/>
              <a:t>data point</a:t>
            </a:r>
            <a:r>
              <a:rPr lang="zh-CN" altLang="en-US" sz="2400" dirty="0"/>
              <a:t>）</a:t>
            </a:r>
            <a:r>
              <a:rPr lang="zh-CN" altLang="en-US" dirty="0"/>
              <a:t>：“</a:t>
            </a:r>
            <a:r>
              <a:rPr lang="en-US" altLang="zh-CN" dirty="0"/>
              <a:t>1</a:t>
            </a:r>
            <a:r>
              <a:rPr lang="zh-CN" altLang="en-US" dirty="0"/>
              <a:t>个</a:t>
            </a:r>
            <a:r>
              <a:rPr lang="en-US" altLang="zh-CN" dirty="0"/>
              <a:t>metric+1</a:t>
            </a:r>
            <a:r>
              <a:rPr lang="zh-CN" altLang="en-US" dirty="0"/>
              <a:t>个</a:t>
            </a:r>
            <a:r>
              <a:rPr lang="en-US" altLang="zh-CN" dirty="0"/>
              <a:t>timestamp+1</a:t>
            </a:r>
            <a:r>
              <a:rPr lang="zh-CN" altLang="en-US" dirty="0"/>
              <a:t>个</a:t>
            </a:r>
            <a:r>
              <a:rPr lang="en-US" altLang="zh-CN" dirty="0"/>
              <a:t>value + n</a:t>
            </a:r>
            <a:r>
              <a:rPr lang="zh-CN" altLang="en-US" dirty="0"/>
              <a:t>个</a:t>
            </a:r>
            <a:r>
              <a:rPr lang="en-US" altLang="zh-CN" dirty="0"/>
              <a:t>tag</a:t>
            </a:r>
            <a:r>
              <a:rPr lang="zh-CN" altLang="en-US" dirty="0"/>
              <a:t>（</a:t>
            </a:r>
            <a:r>
              <a:rPr lang="en-US" altLang="zh-CN" dirty="0"/>
              <a:t>n&gt;=1</a:t>
            </a:r>
            <a:r>
              <a:rPr lang="zh-CN" altLang="en-US" dirty="0"/>
              <a:t>）”唯一定义了一个数据点。当写入的</a:t>
            </a:r>
            <a:r>
              <a:rPr lang="en-US" altLang="zh-CN" dirty="0"/>
              <a:t>metric</a:t>
            </a:r>
            <a:r>
              <a:rPr lang="zh-CN" altLang="en-US" dirty="0"/>
              <a:t>、</a:t>
            </a:r>
            <a:r>
              <a:rPr lang="en-US" altLang="zh-CN" dirty="0"/>
              <a:t>timestamp</a:t>
            </a:r>
            <a:r>
              <a:rPr lang="zh-CN" altLang="en-US" dirty="0"/>
              <a:t>、</a:t>
            </a:r>
            <a:r>
              <a:rPr lang="en-US" altLang="zh-CN" dirty="0"/>
              <a:t>n</a:t>
            </a:r>
            <a:r>
              <a:rPr lang="zh-CN" altLang="en-US" dirty="0"/>
              <a:t>个</a:t>
            </a:r>
            <a:r>
              <a:rPr lang="en-US" altLang="zh-CN" dirty="0"/>
              <a:t>tag</a:t>
            </a:r>
            <a:r>
              <a:rPr lang="zh-CN" altLang="en-US" dirty="0"/>
              <a:t>都相同时，后写入的</a:t>
            </a:r>
            <a:r>
              <a:rPr lang="en-US" altLang="zh-CN" dirty="0"/>
              <a:t>value</a:t>
            </a:r>
            <a:r>
              <a:rPr lang="zh-CN" altLang="en-US" dirty="0"/>
              <a:t>会覆盖先写入的</a:t>
            </a:r>
            <a:r>
              <a:rPr lang="en-US" altLang="zh-CN" dirty="0"/>
              <a:t>value</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时间序列</a:t>
            </a:r>
            <a:r>
              <a:rPr lang="zh-CN" altLang="en-US" dirty="0" smtClean="0"/>
              <a:t> ：又称为时间线，“</a:t>
            </a:r>
            <a:r>
              <a:rPr lang="en-US" altLang="zh-CN" dirty="0"/>
              <a:t>1</a:t>
            </a:r>
            <a:r>
              <a:rPr lang="zh-CN" altLang="en-US" dirty="0"/>
              <a:t>个</a:t>
            </a:r>
            <a:r>
              <a:rPr lang="en-US" altLang="zh-CN" dirty="0"/>
              <a:t>metric +n</a:t>
            </a:r>
            <a:r>
              <a:rPr lang="zh-CN" altLang="en-US" dirty="0"/>
              <a:t>个</a:t>
            </a:r>
            <a:r>
              <a:rPr lang="en-US" altLang="zh-CN" dirty="0"/>
              <a:t>tag</a:t>
            </a:r>
            <a:r>
              <a:rPr lang="zh-CN" altLang="en-US" dirty="0"/>
              <a:t>（</a:t>
            </a:r>
            <a:r>
              <a:rPr lang="en-US" altLang="zh-CN" dirty="0"/>
              <a:t>n&gt;=1</a:t>
            </a:r>
            <a:r>
              <a:rPr lang="zh-CN" altLang="en-US" dirty="0"/>
              <a:t>）”定义了一个时间序列</a:t>
            </a:r>
            <a:r>
              <a:rPr lang="zh-CN" altLang="en-US" dirty="0" smtClean="0"/>
              <a:t>。</a:t>
            </a:r>
            <a:endParaRPr lang="zh-CN" altLang="en-US" dirty="0"/>
          </a:p>
        </p:txBody>
      </p:sp>
    </p:spTree>
    <p:extLst>
      <p:ext uri="{BB962C8B-B14F-4D97-AF65-F5344CB8AC3E}">
        <p14:creationId xmlns:p14="http://schemas.microsoft.com/office/powerpoint/2010/main" val="1027282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r>
              <a:rPr lang="zh-CN" altLang="en-US" dirty="0" smtClean="0">
                <a:cs typeface="Segoe UI Light" panose="020B0502040204020203" pitchFamily="34" charset="0"/>
              </a:rPr>
              <a:t>时间序列示例</a:t>
            </a:r>
            <a:r>
              <a:rPr lang="zh-CN" altLang="en-US" dirty="0">
                <a:cs typeface="Segoe UI Light" panose="020B0502040204020203" pitchFamily="34" charset="0"/>
              </a:rPr>
              <a:t>数据</a:t>
            </a: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9" name="矩形 8"/>
          <p:cNvSpPr/>
          <p:nvPr/>
        </p:nvSpPr>
        <p:spPr>
          <a:xfrm>
            <a:off x="718889" y="1382245"/>
            <a:ext cx="6160213" cy="2169825"/>
          </a:xfrm>
          <a:prstGeom prst="rect">
            <a:avLst/>
          </a:prstGeom>
        </p:spPr>
        <p:txBody>
          <a:bodyPr wrap="square">
            <a:spAutoFit/>
          </a:bodyPr>
          <a:lstStyle/>
          <a:p>
            <a:pPr>
              <a:lnSpc>
                <a:spcPct val="150000"/>
              </a:lnSpc>
            </a:pPr>
            <a:r>
              <a:rPr lang="en-US" altLang="zh-CN" dirty="0" err="1">
                <a:solidFill>
                  <a:srgbClr val="0070C0"/>
                </a:solidFill>
              </a:rPr>
              <a:t>sys.cpu.user</a:t>
            </a:r>
            <a:r>
              <a:rPr lang="en-US" altLang="zh-CN" dirty="0"/>
              <a:t> </a:t>
            </a:r>
            <a:r>
              <a:rPr lang="en-US" altLang="zh-CN" dirty="0" smtClean="0"/>
              <a:t>   </a:t>
            </a:r>
            <a:r>
              <a:rPr lang="en-US" altLang="zh-CN" dirty="0" smtClean="0">
                <a:solidFill>
                  <a:schemeClr val="accent2"/>
                </a:solidFill>
              </a:rPr>
              <a:t>host</a:t>
            </a:r>
            <a:r>
              <a:rPr lang="en-US" altLang="zh-CN" dirty="0" smtClean="0"/>
              <a:t>=</a:t>
            </a:r>
            <a:r>
              <a:rPr lang="en-US" altLang="zh-CN" dirty="0" smtClean="0">
                <a:solidFill>
                  <a:srgbClr val="FF0000"/>
                </a:solidFill>
              </a:rPr>
              <a:t>webserver01</a:t>
            </a:r>
            <a:r>
              <a:rPr lang="en-US" altLang="zh-CN" dirty="0" smtClean="0"/>
              <a:t>    </a:t>
            </a:r>
            <a:r>
              <a:rPr lang="en-US" altLang="zh-CN" dirty="0" smtClean="0">
                <a:solidFill>
                  <a:srgbClr val="00B050"/>
                </a:solidFill>
              </a:rPr>
              <a:t>1356998400</a:t>
            </a:r>
            <a:r>
              <a:rPr lang="en-US" altLang="zh-CN" dirty="0" smtClean="0"/>
              <a:t>        </a:t>
            </a:r>
            <a:r>
              <a:rPr lang="en-US" altLang="zh-CN" dirty="0" smtClean="0">
                <a:solidFill>
                  <a:srgbClr val="FFC000"/>
                </a:solidFill>
              </a:rPr>
              <a:t>50</a:t>
            </a:r>
            <a:r>
              <a:rPr lang="en-US" altLang="zh-CN" dirty="0" smtClean="0"/>
              <a:t> </a:t>
            </a:r>
          </a:p>
          <a:p>
            <a:pPr>
              <a:lnSpc>
                <a:spcPct val="150000"/>
              </a:lnSpc>
            </a:pPr>
            <a:r>
              <a:rPr lang="en-US" altLang="zh-CN" dirty="0" err="1" smtClean="0">
                <a:solidFill>
                  <a:srgbClr val="0070C0"/>
                </a:solidFill>
              </a:rPr>
              <a:t>sys.cpu.user</a:t>
            </a:r>
            <a:r>
              <a:rPr lang="en-US" altLang="zh-CN" dirty="0" smtClean="0">
                <a:solidFill>
                  <a:srgbClr val="0070C0"/>
                </a:solidFill>
              </a:rPr>
              <a:t> </a:t>
            </a:r>
            <a:r>
              <a:rPr lang="en-US" altLang="zh-CN" dirty="0" smtClean="0">
                <a:solidFill>
                  <a:srgbClr val="00B0F0"/>
                </a:solidFill>
              </a:rPr>
              <a:t> </a:t>
            </a:r>
            <a:r>
              <a:rPr lang="en-US" altLang="zh-CN" dirty="0" smtClean="0"/>
              <a:t>  </a:t>
            </a:r>
            <a:r>
              <a:rPr lang="en-US" altLang="zh-CN" dirty="0" smtClean="0">
                <a:solidFill>
                  <a:schemeClr val="accent2"/>
                </a:solidFill>
              </a:rPr>
              <a:t>host</a:t>
            </a:r>
            <a:r>
              <a:rPr lang="en-US" altLang="zh-CN" dirty="0" smtClean="0"/>
              <a:t>=</a:t>
            </a:r>
            <a:r>
              <a:rPr lang="en-US" altLang="zh-CN" dirty="0">
                <a:solidFill>
                  <a:srgbClr val="FF0000"/>
                </a:solidFill>
              </a:rPr>
              <a:t>webserver01</a:t>
            </a:r>
            <a:r>
              <a:rPr lang="en-US" altLang="zh-CN" dirty="0" smtClean="0"/>
              <a:t>,</a:t>
            </a:r>
            <a:r>
              <a:rPr lang="en-US" altLang="zh-CN" dirty="0">
                <a:solidFill>
                  <a:schemeClr val="accent2"/>
                </a:solidFill>
              </a:rPr>
              <a:t>cpu</a:t>
            </a:r>
            <a:r>
              <a:rPr lang="en-US" altLang="zh-CN" dirty="0" smtClean="0"/>
              <a:t>=</a:t>
            </a:r>
            <a:r>
              <a:rPr lang="en-US" altLang="zh-CN" dirty="0">
                <a:solidFill>
                  <a:srgbClr val="FF0000"/>
                </a:solidFill>
              </a:rPr>
              <a:t>0</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1</a:t>
            </a:r>
          </a:p>
          <a:p>
            <a:pPr>
              <a:lnSpc>
                <a:spcPct val="150000"/>
              </a:lnSpc>
            </a:pPr>
            <a:r>
              <a:rPr lang="en-US" altLang="zh-CN" dirty="0" err="1" smtClean="0">
                <a:solidFill>
                  <a:srgbClr val="0070C0"/>
                </a:solidFill>
              </a:rPr>
              <a:t>sys.cpu.user</a:t>
            </a:r>
            <a:r>
              <a:rPr lang="en-US" altLang="zh-CN" dirty="0" smtClean="0">
                <a:solidFill>
                  <a:srgbClr val="0070C0"/>
                </a:solidFill>
              </a:rPr>
              <a:t> </a:t>
            </a:r>
            <a:r>
              <a:rPr lang="en-US" altLang="zh-CN" dirty="0" smtClean="0">
                <a:solidFill>
                  <a:srgbClr val="00B0F0"/>
                </a:solidFill>
              </a:rPr>
              <a:t>   </a:t>
            </a:r>
            <a:r>
              <a:rPr lang="en-US" altLang="zh-CN" dirty="0">
                <a:solidFill>
                  <a:schemeClr val="accent2"/>
                </a:solidFill>
              </a:rPr>
              <a:t>host</a:t>
            </a:r>
            <a:r>
              <a:rPr lang="en-US" altLang="zh-CN" dirty="0"/>
              <a:t>=</a:t>
            </a:r>
            <a:r>
              <a:rPr lang="en-US" altLang="zh-CN" dirty="0">
                <a:solidFill>
                  <a:srgbClr val="FF0000"/>
                </a:solidFill>
              </a:rPr>
              <a:t>webserver01</a:t>
            </a:r>
            <a:r>
              <a:rPr lang="en-US" altLang="zh-CN" dirty="0"/>
              <a:t>,</a:t>
            </a:r>
            <a:r>
              <a:rPr lang="en-US" altLang="zh-CN" dirty="0">
                <a:solidFill>
                  <a:schemeClr val="accent2"/>
                </a:solidFill>
              </a:rPr>
              <a:t>cpu</a:t>
            </a:r>
            <a:r>
              <a:rPr lang="en-US" altLang="zh-CN" dirty="0"/>
              <a:t>=</a:t>
            </a:r>
            <a:r>
              <a:rPr lang="en-US" altLang="zh-CN" dirty="0">
                <a:solidFill>
                  <a:srgbClr val="FF0000"/>
                </a:solidFill>
              </a:rPr>
              <a:t>1</a:t>
            </a:r>
            <a:r>
              <a:rPr lang="en-US" altLang="zh-CN" dirty="0"/>
              <a:t> </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0</a:t>
            </a:r>
          </a:p>
          <a:p>
            <a:pPr>
              <a:lnSpc>
                <a:spcPct val="150000"/>
              </a:lnSpc>
            </a:pPr>
            <a:r>
              <a:rPr lang="en-US" altLang="zh-CN" dirty="0" err="1" smtClean="0">
                <a:solidFill>
                  <a:srgbClr val="0070C0"/>
                </a:solidFill>
              </a:rPr>
              <a:t>sys.cpu.user</a:t>
            </a:r>
            <a:r>
              <a:rPr lang="en-US" altLang="zh-CN" dirty="0" smtClean="0"/>
              <a:t>    </a:t>
            </a:r>
            <a:r>
              <a:rPr lang="en-US" altLang="zh-CN" dirty="0">
                <a:solidFill>
                  <a:schemeClr val="accent2"/>
                </a:solidFill>
              </a:rPr>
              <a:t>host</a:t>
            </a:r>
            <a:r>
              <a:rPr lang="en-US" altLang="zh-CN" dirty="0"/>
              <a:t>=</a:t>
            </a:r>
            <a:r>
              <a:rPr lang="en-US" altLang="zh-CN" dirty="0">
                <a:solidFill>
                  <a:srgbClr val="FF0000"/>
                </a:solidFill>
              </a:rPr>
              <a:t>webserver01</a:t>
            </a:r>
            <a:r>
              <a:rPr lang="en-US" altLang="zh-CN" dirty="0"/>
              <a:t>,</a:t>
            </a:r>
            <a:r>
              <a:rPr lang="en-US" altLang="zh-CN" dirty="0">
                <a:solidFill>
                  <a:schemeClr val="accent2"/>
                </a:solidFill>
              </a:rPr>
              <a:t>cpu</a:t>
            </a:r>
            <a:r>
              <a:rPr lang="en-US" altLang="zh-CN" dirty="0"/>
              <a:t>=</a:t>
            </a:r>
            <a:r>
              <a:rPr lang="en-US" altLang="zh-CN" dirty="0">
                <a:solidFill>
                  <a:srgbClr val="FF0000"/>
                </a:solidFill>
              </a:rPr>
              <a:t>2</a:t>
            </a:r>
            <a:r>
              <a:rPr lang="en-US" altLang="zh-CN" dirty="0"/>
              <a:t> </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2</a:t>
            </a:r>
          </a:p>
          <a:p>
            <a:pPr>
              <a:lnSpc>
                <a:spcPct val="150000"/>
              </a:lnSpc>
            </a:pPr>
            <a:r>
              <a:rPr lang="en-US" altLang="zh-CN" dirty="0" err="1" smtClean="0">
                <a:solidFill>
                  <a:srgbClr val="0070C0"/>
                </a:solidFill>
              </a:rPr>
              <a:t>sys.cpu.user</a:t>
            </a:r>
            <a:r>
              <a:rPr lang="en-US" altLang="zh-CN" dirty="0" smtClean="0">
                <a:solidFill>
                  <a:srgbClr val="00B0F0"/>
                </a:solidFill>
              </a:rPr>
              <a:t>    </a:t>
            </a:r>
            <a:r>
              <a:rPr lang="en-US" altLang="zh-CN" dirty="0" smtClean="0">
                <a:solidFill>
                  <a:schemeClr val="accent2"/>
                </a:solidFill>
              </a:rPr>
              <a:t>host</a:t>
            </a:r>
            <a:r>
              <a:rPr lang="en-US" altLang="zh-CN" dirty="0" smtClean="0"/>
              <a:t>=</a:t>
            </a:r>
            <a:r>
              <a:rPr lang="en-US" altLang="zh-CN" dirty="0">
                <a:solidFill>
                  <a:srgbClr val="FF0000"/>
                </a:solidFill>
              </a:rPr>
              <a:t>webserver01</a:t>
            </a:r>
            <a:r>
              <a:rPr lang="en-US" altLang="zh-CN" dirty="0" smtClean="0"/>
              <a:t>,</a:t>
            </a:r>
            <a:r>
              <a:rPr lang="en-US" altLang="zh-CN" dirty="0">
                <a:solidFill>
                  <a:schemeClr val="accent2"/>
                </a:solidFill>
              </a:rPr>
              <a:t>cpu</a:t>
            </a:r>
            <a:r>
              <a:rPr lang="en-US" altLang="zh-CN" dirty="0" smtClean="0"/>
              <a:t>=</a:t>
            </a:r>
            <a:r>
              <a:rPr lang="en-US" altLang="zh-CN" dirty="0">
                <a:solidFill>
                  <a:srgbClr val="FF0000"/>
                </a:solidFill>
              </a:rPr>
              <a:t>3</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0</a:t>
            </a:r>
            <a:r>
              <a:rPr lang="en-US" altLang="zh-CN" dirty="0" smtClean="0"/>
              <a:t> </a:t>
            </a:r>
            <a:endParaRPr lang="zh-CN" altLang="en-US" dirty="0"/>
          </a:p>
        </p:txBody>
      </p:sp>
      <p:pic>
        <p:nvPicPr>
          <p:cNvPr id="12" name="图片 11"/>
          <p:cNvPicPr>
            <a:picLocks noChangeAspect="1"/>
          </p:cNvPicPr>
          <p:nvPr/>
        </p:nvPicPr>
        <p:blipFill>
          <a:blip r:embed="rId3"/>
          <a:stretch>
            <a:fillRect/>
          </a:stretch>
        </p:blipFill>
        <p:spPr>
          <a:xfrm>
            <a:off x="521207" y="3772564"/>
            <a:ext cx="7206439" cy="2789009"/>
          </a:xfrm>
          <a:prstGeom prst="rect">
            <a:avLst/>
          </a:prstGeom>
        </p:spPr>
      </p:pic>
      <p:sp>
        <p:nvSpPr>
          <p:cNvPr id="10" name="矩形 9"/>
          <p:cNvSpPr/>
          <p:nvPr/>
        </p:nvSpPr>
        <p:spPr>
          <a:xfrm>
            <a:off x="7904926" y="1445034"/>
            <a:ext cx="4009429" cy="3877985"/>
          </a:xfrm>
          <a:prstGeom prst="rect">
            <a:avLst/>
          </a:prstGeom>
        </p:spPr>
        <p:txBody>
          <a:bodyPr wrap="square">
            <a:spAutoFit/>
          </a:bodyPr>
          <a:lstStyle/>
          <a:p>
            <a:pPr>
              <a:lnSpc>
                <a:spcPct val="150000"/>
              </a:lnSpc>
            </a:pPr>
            <a:r>
              <a:rPr lang="en-US" altLang="zh-CN" sz="3600" dirty="0" smtClean="0"/>
              <a:t>Data Point:</a:t>
            </a:r>
          </a:p>
          <a:p>
            <a:pPr marL="285750" indent="-285750">
              <a:lnSpc>
                <a:spcPct val="150000"/>
              </a:lnSpc>
              <a:buFont typeface="Wingdings" panose="05000000000000000000" pitchFamily="2" charset="2"/>
              <a:buChar char="l"/>
            </a:pPr>
            <a:r>
              <a:rPr lang="en-US" altLang="zh-CN" sz="3200" dirty="0" smtClean="0"/>
              <a:t> </a:t>
            </a:r>
            <a:r>
              <a:rPr lang="en-US" altLang="zh-CN" sz="3200" dirty="0" smtClean="0">
                <a:solidFill>
                  <a:srgbClr val="0070C0"/>
                </a:solidFill>
              </a:rPr>
              <a:t>Metrics</a:t>
            </a:r>
            <a:r>
              <a:rPr lang="en-US" altLang="zh-CN" sz="3200" dirty="0" smtClean="0"/>
              <a:t> </a:t>
            </a:r>
          </a:p>
          <a:p>
            <a:pPr marL="285750" indent="-285750">
              <a:lnSpc>
                <a:spcPct val="150000"/>
              </a:lnSpc>
              <a:buFont typeface="Wingdings" panose="05000000000000000000" pitchFamily="2" charset="2"/>
              <a:buChar char="l"/>
            </a:pPr>
            <a:r>
              <a:rPr lang="en-US" altLang="zh-CN" sz="3200" dirty="0" smtClean="0"/>
              <a:t>+Tags(=</a:t>
            </a:r>
            <a:r>
              <a:rPr lang="en-US" altLang="zh-CN" sz="3200" dirty="0" err="1" smtClean="0">
                <a:solidFill>
                  <a:schemeClr val="accent2"/>
                </a:solidFill>
              </a:rPr>
              <a:t>TagK</a:t>
            </a:r>
            <a:r>
              <a:rPr lang="en-US" altLang="zh-CN" sz="3200" dirty="0" err="1" smtClean="0"/>
              <a:t>+</a:t>
            </a:r>
            <a:r>
              <a:rPr lang="en-US" altLang="zh-CN" sz="3200" dirty="0" err="1" smtClean="0">
                <a:solidFill>
                  <a:srgbClr val="FF0000"/>
                </a:solidFill>
              </a:rPr>
              <a:t>Tagv</a:t>
            </a:r>
            <a:r>
              <a:rPr lang="en-US" altLang="zh-CN" sz="3200" dirty="0" smtClean="0"/>
              <a:t>)</a:t>
            </a:r>
          </a:p>
          <a:p>
            <a:pPr marL="285750" indent="-285750">
              <a:lnSpc>
                <a:spcPct val="150000"/>
              </a:lnSpc>
              <a:buFont typeface="Wingdings" panose="05000000000000000000" pitchFamily="2" charset="2"/>
              <a:buChar char="l"/>
            </a:pPr>
            <a:r>
              <a:rPr lang="en-US" altLang="zh-CN" sz="3200" dirty="0" smtClean="0"/>
              <a:t>+</a:t>
            </a:r>
            <a:r>
              <a:rPr lang="en-US" altLang="zh-CN" sz="3200" dirty="0" smtClean="0">
                <a:solidFill>
                  <a:srgbClr val="FFC000"/>
                </a:solidFill>
              </a:rPr>
              <a:t>Value</a:t>
            </a:r>
          </a:p>
          <a:p>
            <a:pPr marL="285750" indent="-285750">
              <a:lnSpc>
                <a:spcPct val="150000"/>
              </a:lnSpc>
              <a:buFont typeface="Wingdings" panose="05000000000000000000" pitchFamily="2" charset="2"/>
              <a:buChar char="l"/>
            </a:pPr>
            <a:r>
              <a:rPr lang="en-US" altLang="zh-CN" sz="3200" dirty="0" smtClean="0"/>
              <a:t>+</a:t>
            </a:r>
            <a:r>
              <a:rPr lang="en-US" altLang="zh-CN" sz="3200" dirty="0" smtClean="0">
                <a:solidFill>
                  <a:srgbClr val="00B050"/>
                </a:solidFill>
              </a:rPr>
              <a:t>Timestamp</a:t>
            </a:r>
            <a:r>
              <a:rPr lang="en-US" altLang="zh-CN" sz="3200" dirty="0" smtClean="0"/>
              <a:t> </a:t>
            </a:r>
            <a:endParaRPr lang="zh-CN" altLang="en-US" sz="3200" dirty="0"/>
          </a:p>
        </p:txBody>
      </p:sp>
    </p:spTree>
    <p:extLst>
      <p:ext uri="{BB962C8B-B14F-4D97-AF65-F5344CB8AC3E}">
        <p14:creationId xmlns:p14="http://schemas.microsoft.com/office/powerpoint/2010/main" val="2979989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a:t>
            </a:r>
            <a:r>
              <a:rPr lang="zh-CN" altLang="en-US" dirty="0" smtClean="0"/>
              <a:t>数据模型</a:t>
            </a:r>
            <a:r>
              <a:rPr lang="en-US" altLang="zh-CN" dirty="0" smtClean="0"/>
              <a:t>-How</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02" y="1355424"/>
            <a:ext cx="9096249" cy="5192308"/>
          </a:xfrm>
          <a:prstGeom prst="rect">
            <a:avLst/>
          </a:prstGeom>
        </p:spPr>
      </p:pic>
      <p:sp>
        <p:nvSpPr>
          <p:cNvPr id="4" name="云形 3"/>
          <p:cNvSpPr/>
          <p:nvPr/>
        </p:nvSpPr>
        <p:spPr>
          <a:xfrm>
            <a:off x="9988061" y="2671418"/>
            <a:ext cx="1772529" cy="15896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t>?</a:t>
            </a:r>
            <a:endParaRPr lang="zh-CN" altLang="en-US" sz="4800" dirty="0"/>
          </a:p>
        </p:txBody>
      </p:sp>
    </p:spTree>
    <p:extLst>
      <p:ext uri="{BB962C8B-B14F-4D97-AF65-F5344CB8AC3E}">
        <p14:creationId xmlns:p14="http://schemas.microsoft.com/office/powerpoint/2010/main" val="3976207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a:t>
            </a:r>
            <a:r>
              <a:rPr lang="zh-CN" altLang="en-US" dirty="0" smtClean="0"/>
              <a:t>模型</a:t>
            </a:r>
            <a:r>
              <a:rPr lang="en-US" altLang="zh-CN" dirty="0" smtClean="0"/>
              <a:t>-Yes</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78" y="1309700"/>
            <a:ext cx="8874654" cy="5203083"/>
          </a:xfrm>
          <a:prstGeom prst="rect">
            <a:avLst/>
          </a:prstGeom>
        </p:spPr>
      </p:pic>
    </p:spTree>
    <p:extLst>
      <p:ext uri="{BB962C8B-B14F-4D97-AF65-F5344CB8AC3E}">
        <p14:creationId xmlns:p14="http://schemas.microsoft.com/office/powerpoint/2010/main" val="4311398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-UID</a:t>
            </a:r>
            <a:endParaRPr lang="zh-CN" altLang="en-US" dirty="0"/>
          </a:p>
        </p:txBody>
      </p:sp>
      <p:sp>
        <p:nvSpPr>
          <p:cNvPr id="4" name="Rectangle 1"/>
          <p:cNvSpPr>
            <a:spLocks noChangeArrowheads="1"/>
          </p:cNvSpPr>
          <p:nvPr/>
        </p:nvSpPr>
        <p:spPr bwMode="auto">
          <a:xfrm>
            <a:off x="1294931" y="1569619"/>
            <a:ext cx="8721267" cy="468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eaLnBrk="0" fontAlgn="base" hangingPunct="0">
              <a:lnSpc>
                <a:spcPct val="200000"/>
              </a:lnSpc>
              <a:spcBef>
                <a:spcPct val="0"/>
              </a:spcBef>
              <a:spcAft>
                <a:spcPct val="0"/>
              </a:spcAf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OpenTSDB分配UID时遵循如下规则</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metrics、tagKey和tagValue的UID分别独立分配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每个metrics名称（tagKey/tagValue）的UID值都是唯一。不存在不同的metrics（tagKey/tagValue）使用相同的UID，也不存在同一个metrics（tagKey/tagValue）使用多个不同的UID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UID值的范围是0x000000到0xFFFFFF，即metrics（或tagKey、tagValue）最多只能存在16</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777</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216个不同的值。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2696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-UID</a:t>
            </a:r>
            <a:endParaRPr lang="zh-CN" altLang="en-US" dirty="0"/>
          </a:p>
        </p:txBody>
      </p:sp>
      <p:sp>
        <p:nvSpPr>
          <p:cNvPr id="4" name="Rectangle 1"/>
          <p:cNvSpPr>
            <a:spLocks noChangeArrowheads="1"/>
          </p:cNvSpPr>
          <p:nvPr/>
        </p:nvSpPr>
        <p:spPr bwMode="auto">
          <a:xfrm>
            <a:off x="521207" y="880387"/>
            <a:ext cx="11126842" cy="2333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kumimoji="0" lang="en-US" altLang="zh-CN" b="0" i="0" u="none" strike="noStrike" cap="none" normalizeH="0" baseline="0" dirty="0" smtClean="0">
              <a:ln>
                <a:noFill/>
              </a:ln>
              <a:solidFill>
                <a:srgbClr val="34495E"/>
              </a:solidFill>
              <a:effectLst/>
              <a:latin typeface="Arial" panose="020B0604020202020204" pitchFamily="34" charset="0"/>
              <a:ea typeface="Source Sans Pro"/>
            </a:endParaRPr>
          </a:p>
          <a:p>
            <a:pPr marL="285750" indent="-285750" eaLnBrk="0" fontAlgn="base" hangingPunct="0">
              <a:lnSpc>
                <a:spcPct val="150000"/>
              </a:lnSpc>
              <a:spcBef>
                <a:spcPct val="0"/>
              </a:spcBef>
              <a:spcAft>
                <a:spcPct val="0"/>
              </a:spcAft>
              <a:buFont typeface="Wingdings" panose="05000000000000000000" pitchFamily="2" charset="2"/>
              <a:buChar char="l"/>
            </a:pPr>
            <a:r>
              <a:rPr lang="zh-CN" altLang="zh-CN" dirty="0" smtClean="0">
                <a:solidFill>
                  <a:srgbClr val="34495E"/>
                </a:solidFill>
                <a:latin typeface="Arial" panose="020B0604020202020204" pitchFamily="34" charset="0"/>
                <a:ea typeface="Source Sans Pro"/>
              </a:rPr>
              <a:t>为了从UID索引到metrics（或tagKey、tagValue），同时也要从metrics（或tagKey、tagValue）索引到UID，OpenTSDB同时保存这两种映射关系数据。 在元数据表中，把这两种数据分别保存到两个名为”id”与”name”的Column Family中</a:t>
            </a:r>
            <a:r>
              <a:rPr lang="en-US" altLang="zh-CN" dirty="0" smtClean="0">
                <a:solidFill>
                  <a:srgbClr val="34495E"/>
                </a:solidFill>
                <a:latin typeface="Arial" panose="020B0604020202020204" pitchFamily="34" charset="0"/>
                <a:ea typeface="Source Sans Pro"/>
              </a:rPr>
              <a:t>;</a:t>
            </a:r>
          </a:p>
          <a:p>
            <a:pPr marL="285750" indent="-285750" eaLnBrk="0" fontAlgn="base" hangingPunct="0">
              <a:lnSpc>
                <a:spcPct val="150000"/>
              </a:lnSpc>
              <a:spcBef>
                <a:spcPct val="0"/>
              </a:spcBef>
              <a:spcAft>
                <a:spcPct val="0"/>
              </a:spcAft>
              <a:buFont typeface="Wingdings" panose="05000000000000000000" pitchFamily="2" charset="2"/>
              <a:buChar char="l"/>
            </a:pP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80864" y="2740701"/>
            <a:ext cx="1079993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hbase(main):009:0&gt; scan 'tsdb-uid‘</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column=id:metrics, timestamp=1530288910326, value=\x00\x00\x00\x00\x00\x00\x00\x12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column=id:tagk, timestamp=1529652270537, value=\x00\x00\x00\x00\x00\x00\x00\x0A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column=id:tagv, timestamp=1530288910343, value=\x00\x00\x00\x00\x00\x00\x00\x12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777777"/>
              </a:solidFill>
            </a:endParaRPr>
          </a:p>
          <a:p>
            <a:r>
              <a:rPr lang="zh-CN" altLang="zh-CN" dirty="0">
                <a:solidFill>
                  <a:srgbClr val="777777"/>
                </a:solidFill>
                <a:ea typeface="Source Sans Pro"/>
              </a:rPr>
              <a:t>\x00\x00\x01 column=name:metrics, timestamp=1528879705241, value=sys.cpu.user \x00\x00\x01 column=name:tagk, timestamp=1528879705280, value=host </a:t>
            </a:r>
            <a:endParaRPr lang="en-US" altLang="zh-CN" dirty="0" smtClean="0">
              <a:solidFill>
                <a:srgbClr val="777777"/>
              </a:solidFill>
              <a:ea typeface="Source Sans Pro"/>
            </a:endParaRPr>
          </a:p>
          <a:p>
            <a:r>
              <a:rPr lang="zh-CN" altLang="zh-CN" dirty="0" smtClean="0">
                <a:solidFill>
                  <a:srgbClr val="777777"/>
                </a:solidFill>
                <a:ea typeface="Source Sans Pro"/>
              </a:rPr>
              <a:t>\x</a:t>
            </a:r>
            <a:r>
              <a:rPr lang="zh-CN" altLang="zh-CN" dirty="0">
                <a:solidFill>
                  <a:srgbClr val="777777"/>
                </a:solidFill>
                <a:ea typeface="Source Sans Pro"/>
              </a:rPr>
              <a:t>00\x00\x01 column=name:tagv, timestamp=1528879705313, value=web01 </a:t>
            </a:r>
            <a:endParaRPr lang="en-US" altLang="zh-CN" dirty="0" smtClean="0">
              <a:solidFill>
                <a:srgbClr val="777777"/>
              </a:solidFill>
              <a:ea typeface="Source Sans Pro"/>
            </a:endParaRPr>
          </a:p>
          <a:p>
            <a:endParaRPr lang="en-US" altLang="zh-CN" sz="2800" dirty="0">
              <a:solidFill>
                <a:srgbClr val="777777"/>
              </a:solidFill>
            </a:endParaRPr>
          </a:p>
          <a:p>
            <a:r>
              <a:rPr lang="en-US" altLang="zh-CN" dirty="0" err="1">
                <a:solidFill>
                  <a:srgbClr val="777777"/>
                </a:solidFill>
                <a:ea typeface="Source Sans Pro"/>
              </a:rPr>
              <a:t>sys.cpu.user</a:t>
            </a:r>
            <a:r>
              <a:rPr lang="en-US" altLang="zh-CN" dirty="0">
                <a:solidFill>
                  <a:srgbClr val="777777"/>
                </a:solidFill>
                <a:ea typeface="Source Sans Pro"/>
              </a:rPr>
              <a:t>   </a:t>
            </a:r>
            <a:r>
              <a:rPr lang="en-US" altLang="zh-CN" dirty="0" smtClean="0">
                <a:solidFill>
                  <a:srgbClr val="777777"/>
                </a:solidFill>
                <a:ea typeface="Source Sans Pro"/>
              </a:rPr>
              <a:t>column=</a:t>
            </a:r>
            <a:r>
              <a:rPr lang="en-US" altLang="zh-CN" dirty="0" err="1" smtClean="0">
                <a:solidFill>
                  <a:srgbClr val="777777"/>
                </a:solidFill>
                <a:ea typeface="Source Sans Pro"/>
              </a:rPr>
              <a:t>id:metrics</a:t>
            </a:r>
            <a:r>
              <a:rPr lang="en-US" altLang="zh-CN" dirty="0">
                <a:solidFill>
                  <a:srgbClr val="777777"/>
                </a:solidFill>
                <a:ea typeface="Source Sans Pro"/>
              </a:rPr>
              <a:t>, timestamp=1528879705251, value=\x00\x00\x01</a:t>
            </a:r>
            <a:endParaRPr lang="zh-CN" altLang="zh-CN" dirty="0">
              <a:solidFill>
                <a:srgbClr val="777777"/>
              </a:solidFill>
              <a:ea typeface="Source Sans Pro"/>
            </a:endParaRPr>
          </a:p>
          <a:p>
            <a:pPr lvl="0"/>
            <a:r>
              <a:rPr lang="en-US" altLang="zh-CN" dirty="0">
                <a:solidFill>
                  <a:srgbClr val="777777"/>
                </a:solidFill>
                <a:ea typeface="Source Sans Pro"/>
              </a:rPr>
              <a:t>host              </a:t>
            </a:r>
            <a:r>
              <a:rPr lang="en-US" altLang="zh-CN" dirty="0" smtClean="0">
                <a:solidFill>
                  <a:srgbClr val="777777"/>
                </a:solidFill>
                <a:ea typeface="Source Sans Pro"/>
              </a:rPr>
              <a:t>  column=</a:t>
            </a:r>
            <a:r>
              <a:rPr lang="en-US" altLang="zh-CN" dirty="0" err="1" smtClean="0">
                <a:solidFill>
                  <a:srgbClr val="777777"/>
                </a:solidFill>
                <a:ea typeface="Source Sans Pro"/>
              </a:rPr>
              <a:t>id:tagk</a:t>
            </a:r>
            <a:r>
              <a:rPr lang="en-US" altLang="zh-CN" dirty="0">
                <a:solidFill>
                  <a:srgbClr val="777777"/>
                </a:solidFill>
                <a:ea typeface="Source Sans Pro"/>
              </a:rPr>
              <a:t>, timestamp=1528879705287, value=\x00\x00\x01 </a:t>
            </a:r>
          </a:p>
          <a:p>
            <a:pPr lvl="0"/>
            <a:r>
              <a:rPr lang="en-US" altLang="zh-CN" dirty="0">
                <a:solidFill>
                  <a:srgbClr val="777777"/>
                </a:solidFill>
                <a:ea typeface="Source Sans Pro"/>
              </a:rPr>
              <a:t>web01          </a:t>
            </a:r>
            <a:r>
              <a:rPr lang="en-US" altLang="zh-CN" dirty="0" smtClean="0">
                <a:solidFill>
                  <a:srgbClr val="777777"/>
                </a:solidFill>
                <a:ea typeface="Source Sans Pro"/>
              </a:rPr>
              <a:t>  column=</a:t>
            </a:r>
            <a:r>
              <a:rPr lang="en-US" altLang="zh-CN" dirty="0" err="1" smtClean="0">
                <a:solidFill>
                  <a:srgbClr val="777777"/>
                </a:solidFill>
                <a:ea typeface="Source Sans Pro"/>
              </a:rPr>
              <a:t>id:tagv</a:t>
            </a:r>
            <a:r>
              <a:rPr lang="en-US" altLang="zh-CN" dirty="0">
                <a:solidFill>
                  <a:srgbClr val="777777"/>
                </a:solidFill>
                <a:ea typeface="Source Sans Pro"/>
              </a:rPr>
              <a:t>, timestamp=1528879705321, value=\x00\x00\x01 </a:t>
            </a:r>
            <a:endParaRPr lang="zh-CN" altLang="zh-CN" dirty="0">
              <a:solidFill>
                <a:srgbClr val="777777"/>
              </a:solidFill>
              <a:ea typeface="Source Sans Pro"/>
            </a:endParaRPr>
          </a:p>
        </p:txBody>
      </p:sp>
    </p:spTree>
    <p:extLst>
      <p:ext uri="{BB962C8B-B14F-4D97-AF65-F5344CB8AC3E}">
        <p14:creationId xmlns:p14="http://schemas.microsoft.com/office/powerpoint/2010/main" val="2977944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a:t>
            </a:r>
            <a:r>
              <a:rPr lang="en-US" altLang="zh-CN" dirty="0" err="1" smtClean="0">
                <a:cs typeface="Segoe UI Light" panose="020B0502040204020203" pitchFamily="34" charset="0"/>
              </a:rPr>
              <a:t>RegionServer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3" y="1516752"/>
            <a:ext cx="3133894"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800" dirty="0" smtClean="0">
                <a:solidFill>
                  <a:prstClr val="black">
                    <a:lumMod val="75000"/>
                    <a:lumOff val="25000"/>
                  </a:prstClr>
                </a:solidFill>
                <a:cs typeface="Segoe UI" panose="020B0502040204020203" pitchFamily="34" charset="0"/>
              </a:rPr>
              <a:t>数据分片是通过</a:t>
            </a:r>
            <a:r>
              <a:rPr lang="en-US" altLang="zh-CN" sz="1800" dirty="0" smtClean="0">
                <a:solidFill>
                  <a:prstClr val="black">
                    <a:lumMod val="75000"/>
                    <a:lumOff val="25000"/>
                  </a:prstClr>
                </a:solidFill>
                <a:cs typeface="Segoe UI" panose="020B0502040204020203" pitchFamily="34" charset="0"/>
              </a:rPr>
              <a:t>Region</a:t>
            </a:r>
            <a:r>
              <a:rPr lang="zh-CN" altLang="en-US" sz="1800" dirty="0" smtClean="0">
                <a:solidFill>
                  <a:prstClr val="black">
                    <a:lumMod val="75000"/>
                    <a:lumOff val="25000"/>
                  </a:prstClr>
                </a:solidFill>
                <a:cs typeface="Segoe UI" panose="020B0502040204020203" pitchFamily="34" charset="0"/>
              </a:rPr>
              <a:t>来实现的</a:t>
            </a:r>
            <a:endParaRPr lang="en-US" altLang="zh-CN" sz="1800" dirty="0" smtClean="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Wingdings" panose="05000000000000000000" pitchFamily="2" charset="2"/>
              <a:buChar char="l"/>
            </a:pPr>
            <a:endParaRPr lang="en-US" altLang="zh-CN" sz="18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800" dirty="0" smtClean="0"/>
              <a:t>一个</a:t>
            </a:r>
            <a:r>
              <a:rPr lang="en-US" altLang="zh-CN" sz="1800" b="1" dirty="0" smtClean="0"/>
              <a:t>region </a:t>
            </a:r>
            <a:r>
              <a:rPr lang="zh-CN" altLang="en-US" sz="1800" dirty="0" smtClean="0"/>
              <a:t>只</a:t>
            </a:r>
            <a:r>
              <a:rPr lang="zh-CN" altLang="en-US" sz="1800" b="1" dirty="0" smtClean="0"/>
              <a:t>存在于一个</a:t>
            </a:r>
            <a:r>
              <a:rPr lang="en-US" altLang="zh-CN" sz="1800" b="1" dirty="0" err="1" smtClean="0"/>
              <a:t>RegionServer</a:t>
            </a:r>
            <a:r>
              <a:rPr lang="zh-CN" altLang="en-US" sz="1800" b="1" dirty="0" smtClean="0"/>
              <a:t>上</a:t>
            </a:r>
            <a:endParaRPr lang="en-US" altLang="zh-CN" sz="1800" b="1" dirty="0" smtClean="0"/>
          </a:p>
          <a:p>
            <a:pPr marL="171450" indent="-171450">
              <a:spcAft>
                <a:spcPts val="600"/>
              </a:spcAft>
              <a:buFont typeface="Wingdings" panose="05000000000000000000" pitchFamily="2" charset="2"/>
              <a:buChar char="l"/>
            </a:pPr>
            <a:endParaRPr lang="en-US" altLang="zh-CN" sz="1800" dirty="0" smtClean="0"/>
          </a:p>
          <a:p>
            <a:pPr marL="171450" indent="-171450">
              <a:spcAft>
                <a:spcPts val="600"/>
              </a:spcAft>
              <a:buFont typeface="Wingdings" panose="05000000000000000000" pitchFamily="2" charset="2"/>
              <a:buChar char="l"/>
            </a:pPr>
            <a:r>
              <a:rPr lang="zh-CN" altLang="en-US" sz="1800" dirty="0" smtClean="0"/>
              <a:t>一个</a:t>
            </a:r>
            <a:r>
              <a:rPr lang="en-US" altLang="zh-CN" sz="1800" dirty="0" err="1" smtClean="0"/>
              <a:t>RegionServer</a:t>
            </a:r>
            <a:r>
              <a:rPr lang="zh-CN" altLang="en-US" sz="1800" dirty="0" smtClean="0"/>
              <a:t>可以有多个</a:t>
            </a:r>
            <a:r>
              <a:rPr lang="en-US" altLang="zh-CN" sz="1800" dirty="0" smtClean="0"/>
              <a:t>Region</a:t>
            </a:r>
          </a:p>
          <a:p>
            <a:pPr marL="171450" indent="-171450">
              <a:spcAft>
                <a:spcPts val="600"/>
              </a:spcAft>
              <a:buFont typeface="Wingdings" panose="05000000000000000000" pitchFamily="2" charset="2"/>
              <a:buChar char="l"/>
            </a:pPr>
            <a:endParaRPr lang="en-US" altLang="zh-CN" sz="1800" dirty="0"/>
          </a:p>
          <a:p>
            <a:pPr marL="171450" indent="-171450">
              <a:spcAft>
                <a:spcPts val="600"/>
              </a:spcAft>
              <a:buFont typeface="Wingdings" panose="05000000000000000000" pitchFamily="2" charset="2"/>
              <a:buChar char="l"/>
            </a:pPr>
            <a:r>
              <a:rPr lang="zh-CN" altLang="en-US" sz="1800" dirty="0" smtClean="0"/>
              <a:t>表</a:t>
            </a:r>
            <a:r>
              <a:rPr lang="zh-CN" altLang="en-US" sz="1800" dirty="0"/>
              <a:t>数据分散于各个</a:t>
            </a:r>
            <a:r>
              <a:rPr lang="en-US" altLang="zh-CN" sz="1800" dirty="0" err="1" smtClean="0"/>
              <a:t>RegionServer</a:t>
            </a:r>
            <a:r>
              <a:rPr lang="en-US" altLang="zh-CN" sz="1800" dirty="0" smtClean="0"/>
              <a:t/>
            </a:r>
            <a:br>
              <a:rPr lang="en-US" altLang="zh-CN" sz="1800" dirty="0" smtClean="0"/>
            </a:br>
            <a:endParaRPr lang="en-US" altLang="zh-CN" sz="1800" dirty="0" smtClean="0"/>
          </a:p>
          <a:p>
            <a:pPr marL="171450" indent="-171450">
              <a:lnSpc>
                <a:spcPts val="1800"/>
              </a:lnSpc>
              <a:spcAft>
                <a:spcPts val="600"/>
              </a:spcAft>
              <a:buFont typeface="Wingdings" panose="05000000000000000000" pitchFamily="2" charset="2"/>
              <a:buChar char="l"/>
            </a:pPr>
            <a:r>
              <a:rPr lang="zh-CN" altLang="en-US" sz="1800" dirty="0"/>
              <a:t>客户</a:t>
            </a:r>
            <a:r>
              <a:rPr lang="zh-CN" altLang="en-US" sz="1800" dirty="0" smtClean="0"/>
              <a:t>端直接与</a:t>
            </a:r>
            <a:r>
              <a:rPr lang="en-US" altLang="zh-CN" sz="1800" dirty="0" smtClean="0"/>
              <a:t>region servers</a:t>
            </a:r>
            <a:r>
              <a:rPr lang="zh-CN" altLang="en-US" sz="1800" dirty="0" smtClean="0"/>
              <a:t>交互</a:t>
            </a:r>
            <a:endParaRPr lang="en-US" altLang="zh-CN" sz="1800" dirty="0"/>
          </a:p>
          <a:p>
            <a:pPr marL="0" indent="0">
              <a:lnSpc>
                <a:spcPts val="1800"/>
              </a:lnSpc>
              <a:spcAft>
                <a:spcPts val="600"/>
              </a:spcAft>
              <a:buNone/>
            </a:pP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392519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-TSUID</a:t>
            </a:r>
            <a:endParaRPr lang="zh-CN" altLang="en-US" dirty="0"/>
          </a:p>
        </p:txBody>
      </p:sp>
      <p:sp>
        <p:nvSpPr>
          <p:cNvPr id="5" name="矩形 4"/>
          <p:cNvSpPr/>
          <p:nvPr/>
        </p:nvSpPr>
        <p:spPr>
          <a:xfrm>
            <a:off x="521206" y="1595233"/>
            <a:ext cx="10915827" cy="128721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a:t>对每一个</a:t>
            </a:r>
            <a:r>
              <a:rPr lang="en-US" altLang="zh-CN" dirty="0"/>
              <a:t>Data Point</a:t>
            </a:r>
            <a:r>
              <a:rPr lang="zh-CN" altLang="en-US" dirty="0"/>
              <a:t>，</a:t>
            </a:r>
            <a:r>
              <a:rPr lang="en-US" altLang="zh-CN" dirty="0"/>
              <a:t>metrics</a:t>
            </a:r>
            <a:r>
              <a:rPr lang="zh-CN" altLang="en-US" dirty="0"/>
              <a:t>、</a:t>
            </a:r>
            <a:r>
              <a:rPr lang="en-US" altLang="zh-CN" dirty="0"/>
              <a:t>timestamp</a:t>
            </a:r>
            <a:r>
              <a:rPr lang="zh-CN" altLang="en-US" dirty="0"/>
              <a:t>、</a:t>
            </a:r>
            <a:r>
              <a:rPr lang="en-US" altLang="zh-CN" dirty="0" err="1"/>
              <a:t>tagKey</a:t>
            </a:r>
            <a:r>
              <a:rPr lang="zh-CN" altLang="en-US" dirty="0"/>
              <a:t>和</a:t>
            </a:r>
            <a:r>
              <a:rPr lang="en-US" altLang="zh-CN" dirty="0" err="1"/>
              <a:t>tagValue</a:t>
            </a:r>
            <a:r>
              <a:rPr lang="zh-CN" altLang="en-US" dirty="0"/>
              <a:t>都是必要的构成元素。除</a:t>
            </a:r>
            <a:r>
              <a:rPr lang="en-US" altLang="zh-CN" dirty="0"/>
              <a:t>timestamp</a:t>
            </a:r>
            <a:r>
              <a:rPr lang="zh-CN" altLang="en-US" dirty="0"/>
              <a:t>外，</a:t>
            </a:r>
            <a:r>
              <a:rPr lang="en-US" altLang="zh-CN" dirty="0"/>
              <a:t>metrics</a:t>
            </a:r>
            <a:r>
              <a:rPr lang="zh-CN" altLang="en-US" dirty="0"/>
              <a:t>、</a:t>
            </a:r>
            <a:r>
              <a:rPr lang="en-US" altLang="zh-CN" dirty="0" err="1"/>
              <a:t>tagKey</a:t>
            </a:r>
            <a:r>
              <a:rPr lang="zh-CN" altLang="en-US" dirty="0"/>
              <a:t>和</a:t>
            </a:r>
            <a:r>
              <a:rPr lang="en-US" altLang="zh-CN" dirty="0" err="1"/>
              <a:t>tagValue</a:t>
            </a:r>
            <a:r>
              <a:rPr lang="zh-CN" altLang="en-US" dirty="0"/>
              <a:t>的</a:t>
            </a:r>
            <a:r>
              <a:rPr lang="en-US" altLang="zh-CN" dirty="0"/>
              <a:t>UID</a:t>
            </a:r>
            <a:r>
              <a:rPr lang="zh-CN" altLang="en-US" dirty="0"/>
              <a:t>就可组成一个</a:t>
            </a:r>
            <a:r>
              <a:rPr lang="en-US" altLang="zh-CN" dirty="0"/>
              <a:t>TSUID</a:t>
            </a:r>
            <a:r>
              <a:rPr lang="zh-CN" altLang="en-US" dirty="0"/>
              <a:t>，每一个</a:t>
            </a:r>
            <a:r>
              <a:rPr lang="en-US" altLang="zh-CN" dirty="0"/>
              <a:t>TSUID</a:t>
            </a:r>
            <a:r>
              <a:rPr lang="zh-CN" altLang="en-US" dirty="0"/>
              <a:t>关联一个时间序列，如下所示： </a:t>
            </a:r>
            <a:r>
              <a:rPr lang="en-US" altLang="zh-CN" dirty="0"/>
              <a:t>&lt;</a:t>
            </a:r>
            <a:r>
              <a:rPr lang="en-US" altLang="zh-CN" dirty="0" err="1"/>
              <a:t>metrics_UID</a:t>
            </a:r>
            <a:r>
              <a:rPr lang="en-US" altLang="zh-CN" dirty="0"/>
              <a:t>&gt;&lt;tagKey1_UID&gt;&lt;tagValue1_UID&gt;[…&lt;</a:t>
            </a:r>
            <a:r>
              <a:rPr lang="en-US" altLang="zh-CN" dirty="0" err="1"/>
              <a:t>tagKeyN_UID</a:t>
            </a:r>
            <a:r>
              <a:rPr lang="en-US" altLang="zh-CN" dirty="0"/>
              <a:t>&gt;&lt;</a:t>
            </a:r>
            <a:r>
              <a:rPr lang="en-US" altLang="zh-CN" dirty="0" err="1"/>
              <a:t>tagValueN_UID</a:t>
            </a:r>
            <a:r>
              <a:rPr lang="en-US" altLang="zh-CN" dirty="0"/>
              <a:t>&gt;] </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58" y="3389542"/>
            <a:ext cx="7063272" cy="2993633"/>
          </a:xfrm>
          <a:prstGeom prst="rect">
            <a:avLst/>
          </a:prstGeom>
        </p:spPr>
      </p:pic>
    </p:spTree>
    <p:extLst>
      <p:ext uri="{BB962C8B-B14F-4D97-AF65-F5344CB8AC3E}">
        <p14:creationId xmlns:p14="http://schemas.microsoft.com/office/powerpoint/2010/main" val="6514621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a:t>
            </a:r>
            <a:r>
              <a:rPr lang="en-US" altLang="zh-CN" dirty="0" err="1"/>
              <a:t>RowKey</a:t>
            </a:r>
            <a:endParaRPr lang="zh-CN" altLang="en-US" dirty="0"/>
          </a:p>
        </p:txBody>
      </p:sp>
      <p:sp>
        <p:nvSpPr>
          <p:cNvPr id="4" name="矩形 3"/>
          <p:cNvSpPr/>
          <p:nvPr/>
        </p:nvSpPr>
        <p:spPr>
          <a:xfrm>
            <a:off x="521207" y="1342015"/>
            <a:ext cx="11154978" cy="1200329"/>
          </a:xfrm>
          <a:prstGeom prst="rect">
            <a:avLst/>
          </a:prstGeom>
        </p:spPr>
        <p:txBody>
          <a:bodyPr wrap="square">
            <a:spAutoFit/>
          </a:bodyPr>
          <a:lstStyle/>
          <a:p>
            <a:r>
              <a:rPr lang="en-US" altLang="zh-CN" dirty="0"/>
              <a:t>metrics</a:t>
            </a:r>
            <a:r>
              <a:rPr lang="zh-CN" altLang="en-US" dirty="0"/>
              <a:t>数据的</a:t>
            </a:r>
            <a:r>
              <a:rPr lang="en-US" altLang="zh-CN" dirty="0" err="1"/>
              <a:t>HBase</a:t>
            </a:r>
            <a:r>
              <a:rPr lang="en-US" altLang="zh-CN" dirty="0"/>
              <a:t> </a:t>
            </a:r>
            <a:r>
              <a:rPr lang="en-US" altLang="zh-CN" dirty="0" err="1"/>
              <a:t>RowKey</a:t>
            </a:r>
            <a:r>
              <a:rPr lang="zh-CN" altLang="en-US" dirty="0"/>
              <a:t>中包含主要组成部分为：盐值（</a:t>
            </a:r>
            <a:r>
              <a:rPr lang="en-US" altLang="zh-CN" dirty="0"/>
              <a:t>Salt</a:t>
            </a:r>
            <a:r>
              <a:rPr lang="zh-CN" altLang="en-US" dirty="0"/>
              <a:t>）、</a:t>
            </a:r>
            <a:r>
              <a:rPr lang="en-US" altLang="zh-CN" dirty="0"/>
              <a:t>metrics</a:t>
            </a:r>
            <a:r>
              <a:rPr lang="zh-CN" altLang="en-US" dirty="0"/>
              <a:t>名称、时间戳、</a:t>
            </a:r>
            <a:r>
              <a:rPr lang="en-US" altLang="zh-CN" dirty="0" err="1"/>
              <a:t>tagKey</a:t>
            </a:r>
            <a:r>
              <a:rPr lang="zh-CN" altLang="en-US" dirty="0"/>
              <a:t>、</a:t>
            </a:r>
            <a:r>
              <a:rPr lang="en-US" altLang="zh-CN" dirty="0" err="1"/>
              <a:t>tagValue</a:t>
            </a:r>
            <a:r>
              <a:rPr lang="zh-CN" altLang="en-US" dirty="0"/>
              <a:t>等部分</a:t>
            </a:r>
            <a:r>
              <a:rPr lang="zh-CN" altLang="en-US" dirty="0" smtClean="0"/>
              <a:t>。前面已经提到，</a:t>
            </a:r>
            <a:r>
              <a:rPr lang="zh-CN" altLang="en-US" dirty="0"/>
              <a:t>为了统一各个值的长度以及节省空间，对</a:t>
            </a:r>
            <a:r>
              <a:rPr lang="en-US" altLang="zh-CN" dirty="0"/>
              <a:t>metrics</a:t>
            </a:r>
            <a:r>
              <a:rPr lang="zh-CN" altLang="en-US" dirty="0"/>
              <a:t>名称、</a:t>
            </a:r>
            <a:r>
              <a:rPr lang="en-US" altLang="zh-CN" dirty="0" err="1"/>
              <a:t>tagKey</a:t>
            </a:r>
            <a:r>
              <a:rPr lang="zh-CN" altLang="en-US" dirty="0"/>
              <a:t>和</a:t>
            </a:r>
            <a:r>
              <a:rPr lang="en-US" altLang="zh-CN" dirty="0" err="1"/>
              <a:t>tagValue</a:t>
            </a:r>
            <a:r>
              <a:rPr lang="zh-CN" altLang="en-US" dirty="0"/>
              <a:t>分配了</a:t>
            </a:r>
            <a:r>
              <a:rPr lang="en-US" altLang="zh-CN" dirty="0"/>
              <a:t>UID</a:t>
            </a:r>
            <a:r>
              <a:rPr lang="zh-CN" altLang="en-US" dirty="0"/>
              <a:t>信息。所以，在</a:t>
            </a:r>
            <a:r>
              <a:rPr lang="en-US" altLang="zh-CN" dirty="0" err="1"/>
              <a:t>HBase</a:t>
            </a:r>
            <a:r>
              <a:rPr lang="en-US" altLang="zh-CN" dirty="0"/>
              <a:t> </a:t>
            </a:r>
            <a:r>
              <a:rPr lang="en-US" altLang="zh-CN" dirty="0" err="1"/>
              <a:t>RowKey</a:t>
            </a:r>
            <a:r>
              <a:rPr lang="zh-CN" altLang="en-US" dirty="0"/>
              <a:t>中实际写入的</a:t>
            </a:r>
            <a:r>
              <a:rPr lang="en-US" altLang="zh-CN" dirty="0"/>
              <a:t>metrics UID</a:t>
            </a:r>
            <a:r>
              <a:rPr lang="zh-CN" altLang="en-US" dirty="0"/>
              <a:t>、</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dirty="0"/>
              <a:t>。</a:t>
            </a:r>
            <a:r>
              <a:rPr lang="en-US" altLang="zh-CN" dirty="0" err="1"/>
              <a:t>HBase</a:t>
            </a:r>
            <a:r>
              <a:rPr lang="en-US" altLang="zh-CN" dirty="0"/>
              <a:t> </a:t>
            </a:r>
            <a:r>
              <a:rPr lang="en-US" altLang="zh-CN" dirty="0" err="1"/>
              <a:t>RowKey</a:t>
            </a:r>
            <a:r>
              <a:rPr lang="zh-CN" altLang="en-US" dirty="0"/>
              <a:t>的数据模型如下图所示：</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57" y="2796223"/>
            <a:ext cx="11567278" cy="2502472"/>
          </a:xfrm>
          <a:prstGeom prst="rect">
            <a:avLst/>
          </a:prstGeom>
        </p:spPr>
      </p:pic>
    </p:spTree>
    <p:extLst>
      <p:ext uri="{BB962C8B-B14F-4D97-AF65-F5344CB8AC3E}">
        <p14:creationId xmlns:p14="http://schemas.microsoft.com/office/powerpoint/2010/main" val="6762830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a:t>-</a:t>
            </a:r>
            <a:r>
              <a:rPr lang="en-US" altLang="zh-CN" dirty="0" err="1"/>
              <a:t>RowKey</a:t>
            </a:r>
            <a:endParaRPr lang="zh-CN" altLang="en-US" dirty="0"/>
          </a:p>
        </p:txBody>
      </p:sp>
      <p:sp>
        <p:nvSpPr>
          <p:cNvPr id="5" name="矩形 4"/>
          <p:cNvSpPr/>
          <p:nvPr/>
        </p:nvSpPr>
        <p:spPr>
          <a:xfrm>
            <a:off x="521207" y="1311930"/>
            <a:ext cx="11380061" cy="5546070"/>
          </a:xfrm>
          <a:prstGeom prst="rect">
            <a:avLst/>
          </a:prstGeom>
        </p:spPr>
        <p:txBody>
          <a:bodyPr wrap="square">
            <a:spAutoFit/>
          </a:bodyPr>
          <a:lstStyle/>
          <a:p>
            <a:pPr marL="285750" indent="-285750">
              <a:lnSpc>
                <a:spcPct val="200000"/>
              </a:lnSpc>
              <a:buFontTx/>
              <a:buChar char="-"/>
            </a:pPr>
            <a:r>
              <a:rPr lang="en-US" altLang="zh-CN" dirty="0" smtClean="0"/>
              <a:t>SALT</a:t>
            </a:r>
            <a:r>
              <a:rPr lang="zh-CN" altLang="en-US" dirty="0"/>
              <a:t>：建议开启</a:t>
            </a:r>
            <a:r>
              <a:rPr lang="en-US" altLang="zh-CN" dirty="0"/>
              <a:t>SALT</a:t>
            </a:r>
            <a:r>
              <a:rPr lang="zh-CN" altLang="en-US" dirty="0"/>
              <a:t>功能，可以有效提高性能。</a:t>
            </a:r>
            <a:r>
              <a:rPr lang="en-US" altLang="zh-CN" dirty="0"/>
              <a:t>SALT</a:t>
            </a:r>
            <a:r>
              <a:rPr lang="zh-CN" altLang="en-US" dirty="0"/>
              <a:t>数据的长度是变长的：如果</a:t>
            </a:r>
            <a:r>
              <a:rPr lang="en-US" altLang="zh-CN" dirty="0"/>
              <a:t>SALT</a:t>
            </a:r>
            <a:r>
              <a:rPr lang="zh-CN" altLang="en-US" dirty="0"/>
              <a:t>的值少于</a:t>
            </a:r>
            <a:r>
              <a:rPr lang="en-US" altLang="zh-CN" dirty="0"/>
              <a:t>256</a:t>
            </a:r>
            <a:r>
              <a:rPr lang="zh-CN" altLang="en-US" dirty="0"/>
              <a:t>，那么只用一个字节表示即可；如果需要设置更大的</a:t>
            </a:r>
            <a:r>
              <a:rPr lang="en-US" altLang="zh-CN" dirty="0"/>
              <a:t>SALT</a:t>
            </a:r>
            <a:r>
              <a:rPr lang="zh-CN" altLang="en-US" dirty="0"/>
              <a:t>值，也会相应地占用更多的空间</a:t>
            </a:r>
            <a:r>
              <a:rPr lang="zh-CN" altLang="en-US" dirty="0" smtClean="0"/>
              <a:t>。</a:t>
            </a:r>
            <a:endParaRPr lang="en-US" altLang="zh-CN" dirty="0" smtClean="0"/>
          </a:p>
          <a:p>
            <a:pPr marL="285750" indent="-285750">
              <a:lnSpc>
                <a:spcPct val="200000"/>
              </a:lnSpc>
              <a:buFontTx/>
              <a:buChar char="-"/>
            </a:pPr>
            <a:r>
              <a:rPr lang="en-US" altLang="zh-CN" dirty="0" smtClean="0"/>
              <a:t> </a:t>
            </a:r>
            <a:r>
              <a:rPr lang="en-US" altLang="zh-CN" dirty="0"/>
              <a:t>Metric ID</a:t>
            </a:r>
            <a:r>
              <a:rPr lang="zh-CN" altLang="en-US" dirty="0"/>
              <a:t>：</a:t>
            </a:r>
            <a:r>
              <a:rPr lang="en-US" altLang="zh-CN" dirty="0"/>
              <a:t>metrics</a:t>
            </a:r>
            <a:r>
              <a:rPr lang="zh-CN" altLang="en-US" dirty="0"/>
              <a:t>名经过编码后，每个</a:t>
            </a:r>
            <a:r>
              <a:rPr lang="en-US" altLang="zh-CN" dirty="0"/>
              <a:t>Metric ID</a:t>
            </a:r>
            <a:r>
              <a:rPr lang="zh-CN" altLang="en-US" dirty="0"/>
              <a:t>的长度为三个字节</a:t>
            </a:r>
            <a:r>
              <a:rPr lang="zh-CN" altLang="en-US" dirty="0" smtClean="0"/>
              <a:t>。</a:t>
            </a:r>
            <a:endParaRPr lang="en-US" altLang="zh-CN" dirty="0" smtClean="0"/>
          </a:p>
          <a:p>
            <a:pPr marL="285750" indent="-285750">
              <a:lnSpc>
                <a:spcPct val="200000"/>
              </a:lnSpc>
              <a:buFontTx/>
              <a:buChar char="-"/>
            </a:pPr>
            <a:r>
              <a:rPr lang="en-US" altLang="zh-CN" dirty="0" smtClean="0"/>
              <a:t>Timestamp</a:t>
            </a:r>
            <a:r>
              <a:rPr lang="zh-CN" altLang="en-US" dirty="0"/>
              <a:t>：这里是</a:t>
            </a:r>
            <a:r>
              <a:rPr lang="zh-CN" altLang="en-US" sz="2400" dirty="0">
                <a:solidFill>
                  <a:srgbClr val="FF0000"/>
                </a:solidFill>
              </a:rPr>
              <a:t>整点小时</a:t>
            </a:r>
            <a:r>
              <a:rPr lang="zh-CN" altLang="en-US" dirty="0"/>
              <a:t>时间戳</a:t>
            </a:r>
            <a:r>
              <a:rPr lang="zh-CN" altLang="en-US" dirty="0" smtClean="0"/>
              <a:t>。</a:t>
            </a:r>
            <a:endParaRPr lang="en-US" altLang="zh-CN" dirty="0" smtClean="0"/>
          </a:p>
          <a:p>
            <a:pPr marL="285750" indent="-285750">
              <a:lnSpc>
                <a:spcPct val="200000"/>
              </a:lnSpc>
              <a:buFontTx/>
              <a:buChar char="-"/>
            </a:pPr>
            <a:r>
              <a:rPr lang="en-US" altLang="zh-CN" dirty="0" err="1" smtClean="0"/>
              <a:t>tagKey</a:t>
            </a:r>
            <a:r>
              <a:rPr lang="en-US" altLang="zh-CN" dirty="0" smtClean="0"/>
              <a:t> </a:t>
            </a:r>
            <a:r>
              <a:rPr lang="en-US" altLang="zh-CN" dirty="0"/>
              <a:t>UID &amp; </a:t>
            </a:r>
            <a:r>
              <a:rPr lang="en-US" altLang="zh-CN" dirty="0" err="1"/>
              <a:t>tagValue</a:t>
            </a:r>
            <a:r>
              <a:rPr lang="en-US" altLang="zh-CN" dirty="0"/>
              <a:t> UID</a:t>
            </a:r>
            <a:r>
              <a:rPr lang="zh-CN" altLang="en-US" dirty="0"/>
              <a:t>：</a:t>
            </a:r>
            <a:r>
              <a:rPr lang="en-US" altLang="zh-CN" dirty="0" err="1"/>
              <a:t>tagKey</a:t>
            </a:r>
            <a:r>
              <a:rPr lang="zh-CN" altLang="en-US" dirty="0"/>
              <a:t>和</a:t>
            </a:r>
            <a:r>
              <a:rPr lang="en-US" altLang="zh-CN" sz="2400" dirty="0" err="1"/>
              <a:t>tagValue</a:t>
            </a:r>
            <a:r>
              <a:rPr lang="zh-CN" altLang="en-US" dirty="0"/>
              <a:t>经过编码后，每个</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dirty="0"/>
              <a:t>的长度都为三个字节。</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sz="2400" dirty="0">
                <a:solidFill>
                  <a:srgbClr val="FF0000"/>
                </a:solidFill>
              </a:rPr>
              <a:t>必须成对出现，最少必须存在</a:t>
            </a:r>
            <a:r>
              <a:rPr lang="en-US" altLang="zh-CN" sz="2400" dirty="0">
                <a:solidFill>
                  <a:srgbClr val="FF0000"/>
                </a:solidFill>
              </a:rPr>
              <a:t>1</a:t>
            </a:r>
            <a:r>
              <a:rPr lang="zh-CN" altLang="en-US" sz="2400" dirty="0">
                <a:solidFill>
                  <a:srgbClr val="FF0000"/>
                </a:solidFill>
              </a:rPr>
              <a:t>对，最多存在</a:t>
            </a:r>
            <a:r>
              <a:rPr lang="en-US" altLang="zh-CN" sz="2400" dirty="0">
                <a:solidFill>
                  <a:srgbClr val="FF0000"/>
                </a:solidFill>
              </a:rPr>
              <a:t>8</a:t>
            </a:r>
            <a:r>
              <a:rPr lang="zh-CN" altLang="en-US" sz="2400" dirty="0">
                <a:solidFill>
                  <a:srgbClr val="FF0000"/>
                </a:solidFill>
              </a:rPr>
              <a:t>对</a:t>
            </a:r>
            <a:r>
              <a:rPr lang="zh-CN" altLang="en-US" sz="2400" dirty="0" smtClean="0">
                <a:solidFill>
                  <a:srgbClr val="FF0000"/>
                </a:solidFill>
              </a:rPr>
              <a:t>。</a:t>
            </a:r>
            <a:endParaRPr lang="en-US" altLang="zh-CN" sz="2400" dirty="0" smtClean="0">
              <a:solidFill>
                <a:srgbClr val="FF0000"/>
              </a:solidFill>
            </a:endParaRPr>
          </a:p>
          <a:p>
            <a:pPr marL="285750" indent="-285750">
              <a:lnSpc>
                <a:spcPct val="200000"/>
              </a:lnSpc>
              <a:buFontTx/>
              <a:buChar char="-"/>
            </a:pPr>
            <a:r>
              <a:rPr lang="zh-CN" altLang="en-US" dirty="0" smtClean="0"/>
              <a:t>如果设置了</a:t>
            </a:r>
            <a:r>
              <a:rPr lang="en-US" altLang="zh-CN" dirty="0" smtClean="0"/>
              <a:t>SALT</a:t>
            </a:r>
            <a:r>
              <a:rPr lang="zh-CN" altLang="en-US" dirty="0" smtClean="0"/>
              <a:t>，分成</a:t>
            </a:r>
            <a:r>
              <a:rPr lang="zh-CN" altLang="en-US" dirty="0"/>
              <a:t>固定的</a:t>
            </a:r>
            <a:r>
              <a:rPr lang="en-US" altLang="zh-CN" dirty="0"/>
              <a:t>20</a:t>
            </a:r>
            <a:r>
              <a:rPr lang="zh-CN" altLang="en-US" dirty="0"/>
              <a:t>个桶（</a:t>
            </a:r>
            <a:r>
              <a:rPr lang="en-US" altLang="zh-CN" dirty="0" smtClean="0"/>
              <a:t>SALT_BUCKETS=20</a:t>
            </a:r>
            <a:r>
              <a:rPr lang="zh-CN" altLang="en-US" dirty="0"/>
              <a:t>；</a:t>
            </a:r>
            <a:r>
              <a:rPr lang="zh-CN" altLang="en-US" dirty="0" smtClean="0"/>
              <a:t>根据</a:t>
            </a:r>
            <a:r>
              <a:rPr lang="en-US" altLang="zh-CN" dirty="0" err="1"/>
              <a:t>rowkey</a:t>
            </a:r>
            <a:r>
              <a:rPr lang="zh-CN" altLang="en-US" dirty="0"/>
              <a:t>里面的</a:t>
            </a:r>
            <a:r>
              <a:rPr lang="en-US" altLang="zh-CN" dirty="0"/>
              <a:t>metrics</a:t>
            </a:r>
            <a:r>
              <a:rPr lang="zh-CN" altLang="en-US" dirty="0"/>
              <a:t>和</a:t>
            </a:r>
            <a:r>
              <a:rPr lang="en-US" altLang="zh-CN" dirty="0" err="1"/>
              <a:t>tagk</a:t>
            </a:r>
            <a:r>
              <a:rPr lang="en-US" altLang="zh-CN" dirty="0"/>
              <a:t>/</a:t>
            </a:r>
            <a:r>
              <a:rPr lang="en-US" altLang="zh-CN" dirty="0" err="1"/>
              <a:t>tagv</a:t>
            </a:r>
            <a:r>
              <a:rPr lang="zh-CN" altLang="en-US" dirty="0"/>
              <a:t>对计算</a:t>
            </a:r>
            <a:r>
              <a:rPr lang="en-US" altLang="zh-CN" dirty="0"/>
              <a:t>hash</a:t>
            </a:r>
            <a:r>
              <a:rPr lang="zh-CN" altLang="en-US" dirty="0"/>
              <a:t>值，对</a:t>
            </a:r>
            <a:r>
              <a:rPr lang="en-US" altLang="zh-CN" dirty="0"/>
              <a:t>SALT_BUCKETS</a:t>
            </a:r>
            <a:r>
              <a:rPr lang="zh-CN" altLang="en-US" dirty="0"/>
              <a:t>取</a:t>
            </a:r>
            <a:r>
              <a:rPr lang="zh-CN" altLang="en-US" dirty="0" smtClean="0"/>
              <a:t>模，对</a:t>
            </a:r>
            <a:r>
              <a:rPr lang="zh-CN" altLang="en-US" dirty="0"/>
              <a:t>取模后的值进行位运算，获取最后的</a:t>
            </a:r>
            <a:r>
              <a:rPr lang="en-US" altLang="zh-CN" dirty="0"/>
              <a:t>SALT key</a:t>
            </a:r>
            <a:endParaRPr lang="zh-CN" altLang="en-US" dirty="0"/>
          </a:p>
          <a:p>
            <a:pPr marL="285750" indent="-285750">
              <a:lnSpc>
                <a:spcPct val="200000"/>
              </a:lnSpc>
              <a:buFontTx/>
              <a:buChar char="-"/>
            </a:pPr>
            <a:endParaRPr lang="zh-CN" altLang="en-US" dirty="0">
              <a:solidFill>
                <a:srgbClr val="FF0000"/>
              </a:solidFill>
            </a:endParaRPr>
          </a:p>
        </p:txBody>
      </p:sp>
    </p:spTree>
    <p:extLst>
      <p:ext uri="{BB962C8B-B14F-4D97-AF65-F5344CB8AC3E}">
        <p14:creationId xmlns:p14="http://schemas.microsoft.com/office/powerpoint/2010/main" val="7934206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3" name="矩形 2"/>
          <p:cNvSpPr/>
          <p:nvPr/>
        </p:nvSpPr>
        <p:spPr>
          <a:xfrm>
            <a:off x="521207" y="1656862"/>
            <a:ext cx="10310916" cy="4307782"/>
          </a:xfrm>
          <a:prstGeom prst="rect">
            <a:avLst/>
          </a:prstGeom>
        </p:spPr>
        <p:txBody>
          <a:bodyPr wrap="square">
            <a:spAutoFit/>
          </a:bodyPr>
          <a:lstStyle/>
          <a:p>
            <a:pPr marL="285750" indent="-285750">
              <a:lnSpc>
                <a:spcPct val="200000"/>
              </a:lnSpc>
              <a:buFont typeface="Wingdings" panose="05000000000000000000" pitchFamily="2" charset="2"/>
              <a:buChar char="l"/>
            </a:pPr>
            <a:r>
              <a:rPr lang="en-US" altLang="zh-CN" sz="2000" b="1" dirty="0"/>
              <a:t>Qualifier</a:t>
            </a:r>
            <a:r>
              <a:rPr lang="zh-CN" altLang="en-US" sz="2000" b="1" dirty="0"/>
              <a:t>用于保存一个或多个</a:t>
            </a:r>
            <a:r>
              <a:rPr lang="en-US" altLang="zh-CN" sz="2000" b="1" dirty="0" err="1"/>
              <a:t>DataPoint</a:t>
            </a:r>
            <a:r>
              <a:rPr lang="zh-CN" altLang="en-US" sz="2000" b="1" dirty="0"/>
              <a:t>中的时间戳、数据类型、数据长度等信息</a:t>
            </a:r>
            <a:r>
              <a:rPr lang="zh-CN" altLang="en-US" sz="2000" b="1" dirty="0" smtClean="0"/>
              <a:t>。</a:t>
            </a:r>
            <a:endParaRPr lang="en-US" altLang="zh-CN" sz="2000" b="1" dirty="0" smtClean="0"/>
          </a:p>
          <a:p>
            <a:pPr marL="285750" indent="-285750">
              <a:lnSpc>
                <a:spcPct val="200000"/>
              </a:lnSpc>
              <a:buFont typeface="Wingdings" panose="05000000000000000000" pitchFamily="2" charset="2"/>
              <a:buChar char="l"/>
            </a:pPr>
            <a:r>
              <a:rPr lang="zh-CN" altLang="en-US" sz="2000" b="1" dirty="0" smtClean="0"/>
              <a:t>时间</a:t>
            </a:r>
            <a:r>
              <a:rPr lang="zh-CN" altLang="en-US" sz="2000" b="1" dirty="0"/>
              <a:t>戳中的小时级别的信息已经保存在</a:t>
            </a:r>
            <a:r>
              <a:rPr lang="en-US" altLang="zh-CN" sz="2000" b="1" dirty="0" err="1"/>
              <a:t>RowKey</a:t>
            </a:r>
            <a:r>
              <a:rPr lang="zh-CN" altLang="en-US" sz="2000" b="1" dirty="0" smtClean="0"/>
              <a:t>中，</a:t>
            </a:r>
            <a:r>
              <a:rPr lang="en-US" altLang="zh-CN" sz="2000" b="1" dirty="0" smtClean="0"/>
              <a:t>Qualifier</a:t>
            </a:r>
            <a:r>
              <a:rPr lang="zh-CN" altLang="en-US" sz="2000" b="1" dirty="0"/>
              <a:t>只需要保存一个小时中具体某秒或某毫秒的信息即可，这样可以减少数据占用的空间</a:t>
            </a:r>
            <a:r>
              <a:rPr lang="zh-CN" altLang="en-US" sz="2000" b="1" dirty="0" smtClean="0"/>
              <a:t>。</a:t>
            </a:r>
            <a:endParaRPr lang="en-US" altLang="zh-CN" sz="2000" b="1" dirty="0" smtClean="0"/>
          </a:p>
          <a:p>
            <a:pPr marL="285750" indent="-285750">
              <a:lnSpc>
                <a:spcPct val="200000"/>
              </a:lnSpc>
              <a:buFont typeface="Wingdings" panose="05000000000000000000" pitchFamily="2" charset="2"/>
              <a:buChar char="l"/>
            </a:pPr>
            <a:r>
              <a:rPr lang="zh-CN" altLang="en-US" sz="2000" b="1" dirty="0"/>
              <a:t>一个小时中的某一秒（少于</a:t>
            </a:r>
            <a:r>
              <a:rPr lang="en-US" altLang="zh-CN" sz="2000" b="1" dirty="0"/>
              <a:t>3600</a:t>
            </a:r>
            <a:r>
              <a:rPr lang="zh-CN" altLang="en-US" sz="2000" b="1" dirty="0"/>
              <a:t>）最多需要</a:t>
            </a:r>
            <a:r>
              <a:rPr lang="en-US" altLang="zh-CN" sz="2000" b="1" dirty="0"/>
              <a:t>2</a:t>
            </a:r>
            <a:r>
              <a:rPr lang="zh-CN" altLang="en-US" sz="2000" b="1" dirty="0"/>
              <a:t>个字节即可表示，而某一毫秒（少于</a:t>
            </a:r>
            <a:r>
              <a:rPr lang="en-US" altLang="zh-CN" sz="2000" b="1" dirty="0"/>
              <a:t>3600000</a:t>
            </a:r>
            <a:r>
              <a:rPr lang="zh-CN" altLang="en-US" sz="2000" b="1" dirty="0"/>
              <a:t>）最多需要</a:t>
            </a:r>
            <a:r>
              <a:rPr lang="en-US" altLang="zh-CN" sz="2000" b="1" dirty="0"/>
              <a:t>4</a:t>
            </a:r>
            <a:r>
              <a:rPr lang="zh-CN" altLang="en-US" sz="2000" b="1" dirty="0"/>
              <a:t>个字节才可以表示。为了节省空间，</a:t>
            </a:r>
            <a:r>
              <a:rPr lang="en-US" altLang="zh-CN" sz="2000" b="1" dirty="0" err="1"/>
              <a:t>OpenTSDB</a:t>
            </a:r>
            <a:r>
              <a:rPr lang="zh-CN" altLang="en-US" sz="2000" b="1" dirty="0"/>
              <a:t>没有使用统一的长度，而是对特定的类型采用特性的编码方法。</a:t>
            </a:r>
            <a:r>
              <a:rPr lang="en-US" altLang="zh-CN" sz="2000" b="1" dirty="0" err="1"/>
              <a:t>Qualifer</a:t>
            </a:r>
            <a:r>
              <a:rPr lang="zh-CN" altLang="en-US" sz="2000" b="1" dirty="0"/>
              <a:t>的数据模型主要分为如下三种情况：秒、毫秒、秒和毫秒混合</a:t>
            </a:r>
            <a:r>
              <a:rPr lang="zh-CN" altLang="en-US" sz="2000" b="1" dirty="0" smtClean="0"/>
              <a:t>。</a:t>
            </a:r>
            <a:endParaRPr lang="zh-CN" altLang="en-US" sz="2000" b="1" dirty="0"/>
          </a:p>
        </p:txBody>
      </p:sp>
    </p:spTree>
    <p:extLst>
      <p:ext uri="{BB962C8B-B14F-4D97-AF65-F5344CB8AC3E}">
        <p14:creationId xmlns:p14="http://schemas.microsoft.com/office/powerpoint/2010/main" val="33635427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1362359" cy="461665"/>
          </a:xfrm>
          <a:prstGeom prst="rect">
            <a:avLst/>
          </a:prstGeom>
        </p:spPr>
        <p:txBody>
          <a:bodyPr wrap="square">
            <a:spAutoFit/>
          </a:bodyPr>
          <a:lstStyle/>
          <a:p>
            <a:r>
              <a:rPr lang="zh-CN" altLang="en-US" sz="2400" dirty="0"/>
              <a:t>秒类型</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016526"/>
            <a:ext cx="10472828" cy="1739547"/>
          </a:xfrm>
          <a:prstGeom prst="rect">
            <a:avLst/>
          </a:prstGeom>
        </p:spPr>
      </p:pic>
      <p:sp>
        <p:nvSpPr>
          <p:cNvPr id="5" name="矩形 4"/>
          <p:cNvSpPr/>
          <p:nvPr/>
        </p:nvSpPr>
        <p:spPr>
          <a:xfrm>
            <a:off x="521207" y="3877272"/>
            <a:ext cx="10472828" cy="2535887"/>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dirty="0" smtClean="0"/>
              <a:t>Value</a:t>
            </a:r>
            <a:r>
              <a:rPr lang="zh-CN" altLang="en-US" dirty="0"/>
              <a:t>长度：</a:t>
            </a:r>
            <a:r>
              <a:rPr lang="en-US" altLang="zh-CN" dirty="0"/>
              <a:t>Value</a:t>
            </a:r>
            <a:r>
              <a:rPr lang="zh-CN" altLang="en-US" dirty="0"/>
              <a:t>的实际长度是</a:t>
            </a:r>
            <a:r>
              <a:rPr lang="en-US" altLang="zh-CN" dirty="0"/>
              <a:t>Qualifier</a:t>
            </a:r>
            <a:r>
              <a:rPr lang="zh-CN" altLang="en-US" dirty="0"/>
              <a:t>的最后</a:t>
            </a:r>
            <a:r>
              <a:rPr lang="en-US" altLang="zh-CN" dirty="0"/>
              <a:t>3</a:t>
            </a:r>
            <a:r>
              <a:rPr lang="zh-CN" altLang="en-US" dirty="0"/>
              <a:t>个</a:t>
            </a:r>
            <a:r>
              <a:rPr lang="en-US" altLang="zh-CN" dirty="0"/>
              <a:t>bit</a:t>
            </a:r>
            <a:r>
              <a:rPr lang="zh-CN" altLang="en-US" dirty="0"/>
              <a:t>的值加</a:t>
            </a:r>
            <a:r>
              <a:rPr lang="en-US" altLang="zh-CN" dirty="0"/>
              <a:t>1</a:t>
            </a:r>
            <a:r>
              <a:rPr lang="zh-CN" altLang="en-US" dirty="0"/>
              <a:t>，即</a:t>
            </a:r>
            <a:r>
              <a:rPr lang="en-US" altLang="zh-CN" dirty="0"/>
              <a:t>(qualifier &amp; 0x07) + 1</a:t>
            </a:r>
            <a:r>
              <a:rPr lang="zh-CN" altLang="en-US" dirty="0"/>
              <a:t>。表示该时间戳对应的值的字节数。所以，值的字节数的范围是</a:t>
            </a:r>
            <a:r>
              <a:rPr lang="en-US" altLang="zh-CN" dirty="0"/>
              <a:t>1</a:t>
            </a:r>
            <a:r>
              <a:rPr lang="zh-CN" altLang="en-US" dirty="0"/>
              <a:t>到</a:t>
            </a:r>
            <a:r>
              <a:rPr lang="en-US" altLang="zh-CN" dirty="0"/>
              <a:t>8</a:t>
            </a:r>
            <a:r>
              <a:rPr lang="zh-CN" altLang="en-US" dirty="0"/>
              <a:t>个字节</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Value</a:t>
            </a:r>
            <a:r>
              <a:rPr lang="zh-CN" altLang="en-US" dirty="0"/>
              <a:t>类型：</a:t>
            </a:r>
            <a:r>
              <a:rPr lang="en-US" altLang="zh-CN" dirty="0"/>
              <a:t>Value</a:t>
            </a:r>
            <a:r>
              <a:rPr lang="zh-CN" altLang="en-US" dirty="0"/>
              <a:t>的类型由</a:t>
            </a:r>
            <a:r>
              <a:rPr lang="en-US" altLang="zh-CN" dirty="0"/>
              <a:t>Qualifier</a:t>
            </a:r>
            <a:r>
              <a:rPr lang="zh-CN" altLang="en-US" dirty="0"/>
              <a:t>的倒数第</a:t>
            </a:r>
            <a:r>
              <a:rPr lang="en-US" altLang="zh-CN" dirty="0"/>
              <a:t>4</a:t>
            </a:r>
            <a:r>
              <a:rPr lang="zh-CN" altLang="en-US" dirty="0"/>
              <a:t>个</a:t>
            </a:r>
            <a:r>
              <a:rPr lang="en-US" altLang="zh-CN" dirty="0"/>
              <a:t>bit</a:t>
            </a:r>
            <a:r>
              <a:rPr lang="zh-CN" altLang="en-US" dirty="0"/>
              <a:t>表示，即</a:t>
            </a:r>
            <a:r>
              <a:rPr lang="en-US" altLang="zh-CN" dirty="0"/>
              <a:t>(qualifier &amp; 0x08)</a:t>
            </a:r>
            <a:r>
              <a:rPr lang="zh-CN" altLang="en-US" dirty="0"/>
              <a:t>。如果值为</a:t>
            </a:r>
            <a:r>
              <a:rPr lang="en-US" altLang="zh-CN" dirty="0"/>
              <a:t>1</a:t>
            </a:r>
            <a:r>
              <a:rPr lang="zh-CN" altLang="en-US" dirty="0"/>
              <a:t>，表示</a:t>
            </a:r>
            <a:r>
              <a:rPr lang="en-US" altLang="zh-CN" dirty="0"/>
              <a:t>Value</a:t>
            </a:r>
            <a:r>
              <a:rPr lang="zh-CN" altLang="en-US" dirty="0"/>
              <a:t>的类型为</a:t>
            </a:r>
            <a:r>
              <a:rPr lang="en-US" altLang="zh-CN" dirty="0"/>
              <a:t>float</a:t>
            </a:r>
            <a:r>
              <a:rPr lang="zh-CN" altLang="en-US" dirty="0"/>
              <a:t>；如果值为</a:t>
            </a:r>
            <a:r>
              <a:rPr lang="en-US" altLang="zh-CN" dirty="0"/>
              <a:t>0</a:t>
            </a:r>
            <a:r>
              <a:rPr lang="zh-CN" altLang="en-US" dirty="0"/>
              <a:t>，表示</a:t>
            </a:r>
            <a:r>
              <a:rPr lang="en-US" altLang="zh-CN" dirty="0"/>
              <a:t>Value</a:t>
            </a:r>
            <a:r>
              <a:rPr lang="zh-CN" altLang="en-US" dirty="0"/>
              <a:t>的类型为</a:t>
            </a:r>
            <a:r>
              <a:rPr lang="en-US" altLang="zh-CN" dirty="0"/>
              <a:t>long</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时间</a:t>
            </a:r>
            <a:r>
              <a:rPr lang="zh-CN" altLang="en-US" dirty="0"/>
              <a:t>戳：时间戳的值由</a:t>
            </a:r>
            <a:r>
              <a:rPr lang="en-US" altLang="zh-CN" dirty="0"/>
              <a:t>Qualifier</a:t>
            </a:r>
            <a:r>
              <a:rPr lang="zh-CN" altLang="en-US" dirty="0"/>
              <a:t>的第</a:t>
            </a:r>
            <a:r>
              <a:rPr lang="en-US" altLang="zh-CN" dirty="0"/>
              <a:t>1</a:t>
            </a:r>
            <a:r>
              <a:rPr lang="zh-CN" altLang="en-US" dirty="0"/>
              <a:t>到第</a:t>
            </a:r>
            <a:r>
              <a:rPr lang="en-US" altLang="zh-CN" dirty="0"/>
              <a:t>12</a:t>
            </a:r>
            <a:r>
              <a:rPr lang="zh-CN" altLang="en-US" dirty="0"/>
              <a:t>个</a:t>
            </a:r>
            <a:r>
              <a:rPr lang="en-US" altLang="zh-CN" dirty="0"/>
              <a:t>bit</a:t>
            </a:r>
            <a:r>
              <a:rPr lang="zh-CN" altLang="en-US" dirty="0"/>
              <a:t>表示，即</a:t>
            </a:r>
            <a:r>
              <a:rPr lang="en-US" altLang="zh-CN" dirty="0"/>
              <a:t>(qualifier &amp; 0xFFF0) &gt;&gt;&gt;4</a:t>
            </a:r>
            <a:r>
              <a:rPr lang="zh-CN" altLang="en-US" dirty="0"/>
              <a:t>。由于秒级的时间戳最大值不会大于</a:t>
            </a:r>
            <a:r>
              <a:rPr lang="en-US" altLang="zh-CN" dirty="0"/>
              <a:t>3600</a:t>
            </a:r>
            <a:r>
              <a:rPr lang="zh-CN" altLang="en-US" dirty="0"/>
              <a:t>，所以</a:t>
            </a:r>
            <a:r>
              <a:rPr lang="en-US" altLang="zh-CN" dirty="0" err="1"/>
              <a:t>qualifer</a:t>
            </a:r>
            <a:r>
              <a:rPr lang="zh-CN" altLang="en-US" dirty="0"/>
              <a:t>的第</a:t>
            </a:r>
            <a:r>
              <a:rPr lang="en-US" altLang="zh-CN" dirty="0"/>
              <a:t>1</a:t>
            </a:r>
            <a:r>
              <a:rPr lang="zh-CN" altLang="en-US" dirty="0"/>
              <a:t>个</a:t>
            </a:r>
            <a:r>
              <a:rPr lang="en-US" altLang="zh-CN" dirty="0"/>
              <a:t>bit</a:t>
            </a:r>
            <a:r>
              <a:rPr lang="zh-CN" altLang="en-US" dirty="0"/>
              <a:t>肯定不会是</a:t>
            </a:r>
            <a:r>
              <a:rPr lang="en-US" altLang="zh-CN" dirty="0"/>
              <a:t>1</a:t>
            </a:r>
            <a:r>
              <a:rPr lang="zh-CN" altLang="en-US" dirty="0"/>
              <a:t>。</a:t>
            </a:r>
          </a:p>
        </p:txBody>
      </p:sp>
    </p:spTree>
    <p:extLst>
      <p:ext uri="{BB962C8B-B14F-4D97-AF65-F5344CB8AC3E}">
        <p14:creationId xmlns:p14="http://schemas.microsoft.com/office/powerpoint/2010/main" val="13933621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2433008" cy="461665"/>
          </a:xfrm>
          <a:prstGeom prst="rect">
            <a:avLst/>
          </a:prstGeom>
        </p:spPr>
        <p:txBody>
          <a:bodyPr wrap="square">
            <a:spAutoFit/>
          </a:bodyPr>
          <a:lstStyle/>
          <a:p>
            <a:r>
              <a:rPr lang="zh-CN" altLang="en-US" sz="2400" dirty="0" smtClean="0"/>
              <a:t>毫秒</a:t>
            </a:r>
            <a:r>
              <a:rPr lang="zh-CN" altLang="en-US" sz="2400" dirty="0"/>
              <a:t>类型</a:t>
            </a:r>
          </a:p>
        </p:txBody>
      </p:sp>
      <p:sp>
        <p:nvSpPr>
          <p:cNvPr id="5" name="矩形 4"/>
          <p:cNvSpPr/>
          <p:nvPr/>
        </p:nvSpPr>
        <p:spPr>
          <a:xfrm>
            <a:off x="521207" y="3877272"/>
            <a:ext cx="10472828" cy="2585323"/>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dirty="0" smtClean="0"/>
              <a:t>Value</a:t>
            </a:r>
            <a:r>
              <a:rPr lang="zh-CN" altLang="en-US" dirty="0"/>
              <a:t>长度：与秒类型相同</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Value</a:t>
            </a:r>
            <a:r>
              <a:rPr lang="zh-CN" altLang="en-US" dirty="0"/>
              <a:t>类型：与秒类型相同</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时间</a:t>
            </a:r>
            <a:r>
              <a:rPr lang="zh-CN" altLang="en-US" dirty="0"/>
              <a:t>戳： 时间戳的值由</a:t>
            </a:r>
            <a:r>
              <a:rPr lang="en-US" altLang="zh-CN" dirty="0"/>
              <a:t>Qualifier</a:t>
            </a:r>
            <a:r>
              <a:rPr lang="zh-CN" altLang="en-US" dirty="0"/>
              <a:t>的第</a:t>
            </a:r>
            <a:r>
              <a:rPr lang="en-US" altLang="zh-CN" dirty="0"/>
              <a:t>5</a:t>
            </a:r>
            <a:r>
              <a:rPr lang="zh-CN" altLang="en-US" dirty="0"/>
              <a:t>到第</a:t>
            </a:r>
            <a:r>
              <a:rPr lang="en-US" altLang="zh-CN" dirty="0"/>
              <a:t>26</a:t>
            </a:r>
            <a:r>
              <a:rPr lang="zh-CN" altLang="en-US" dirty="0"/>
              <a:t>个</a:t>
            </a:r>
            <a:r>
              <a:rPr lang="en-US" altLang="zh-CN" dirty="0"/>
              <a:t>bit</a:t>
            </a:r>
            <a:r>
              <a:rPr lang="zh-CN" altLang="en-US" dirty="0"/>
              <a:t>表示，即</a:t>
            </a:r>
            <a:r>
              <a:rPr lang="en-US" altLang="zh-CN" dirty="0"/>
              <a:t>(qualifier &amp; 0x0FFFFFC0) &gt;&gt;&gt;6</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标志</a:t>
            </a:r>
            <a:r>
              <a:rPr lang="zh-CN" altLang="en-US" dirty="0"/>
              <a:t>位：标志位由</a:t>
            </a:r>
            <a:r>
              <a:rPr lang="en-US" altLang="zh-CN" dirty="0"/>
              <a:t>Qualifier</a:t>
            </a:r>
            <a:r>
              <a:rPr lang="zh-CN" altLang="en-US" dirty="0"/>
              <a:t>的前</a:t>
            </a:r>
            <a:r>
              <a:rPr lang="en-US" altLang="zh-CN" dirty="0"/>
              <a:t>4</a:t>
            </a:r>
            <a:r>
              <a:rPr lang="zh-CN" altLang="en-US" dirty="0"/>
              <a:t>个</a:t>
            </a:r>
            <a:r>
              <a:rPr lang="en-US" altLang="zh-CN" dirty="0"/>
              <a:t>bit</a:t>
            </a:r>
            <a:r>
              <a:rPr lang="zh-CN" altLang="en-US" dirty="0"/>
              <a:t>表示。当该</a:t>
            </a:r>
            <a:r>
              <a:rPr lang="en-US" altLang="zh-CN" dirty="0"/>
              <a:t>Qualifier</a:t>
            </a:r>
            <a:r>
              <a:rPr lang="zh-CN" altLang="en-US" dirty="0"/>
              <a:t>表示毫秒级数据时，必须全为</a:t>
            </a:r>
            <a:r>
              <a:rPr lang="en-US" altLang="zh-CN" dirty="0"/>
              <a:t>1</a:t>
            </a:r>
            <a:r>
              <a:rPr lang="zh-CN" altLang="en-US" dirty="0"/>
              <a:t>，即</a:t>
            </a:r>
            <a:r>
              <a:rPr lang="en-US" altLang="zh-CN" dirty="0"/>
              <a:t>(qualifier[0] &amp; 0xF0) == 0xF0</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第</a:t>
            </a:r>
            <a:r>
              <a:rPr lang="en-US" altLang="zh-CN" dirty="0" smtClean="0"/>
              <a:t>27</a:t>
            </a:r>
            <a:r>
              <a:rPr lang="zh-CN" altLang="en-US" dirty="0"/>
              <a:t>到</a:t>
            </a:r>
            <a:r>
              <a:rPr lang="en-US" altLang="zh-CN" dirty="0"/>
              <a:t>28</a:t>
            </a:r>
            <a:r>
              <a:rPr lang="zh-CN" altLang="en-US" dirty="0"/>
              <a:t>个</a:t>
            </a:r>
            <a:r>
              <a:rPr lang="en-US" altLang="zh-CN" dirty="0"/>
              <a:t>bit</a:t>
            </a:r>
            <a:r>
              <a:rPr lang="zh-CN" altLang="en-US" dirty="0"/>
              <a:t>未使用。</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29" y="2240853"/>
            <a:ext cx="8552381" cy="1266667"/>
          </a:xfrm>
          <a:prstGeom prst="rect">
            <a:avLst/>
          </a:prstGeom>
        </p:spPr>
      </p:pic>
    </p:spTree>
    <p:extLst>
      <p:ext uri="{BB962C8B-B14F-4D97-AF65-F5344CB8AC3E}">
        <p14:creationId xmlns:p14="http://schemas.microsoft.com/office/powerpoint/2010/main" val="23485493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2433008" cy="461665"/>
          </a:xfrm>
          <a:prstGeom prst="rect">
            <a:avLst/>
          </a:prstGeom>
        </p:spPr>
        <p:txBody>
          <a:bodyPr wrap="square">
            <a:spAutoFit/>
          </a:bodyPr>
          <a:lstStyle/>
          <a:p>
            <a:r>
              <a:rPr lang="zh-CN" altLang="en-US" sz="2400" dirty="0" smtClean="0"/>
              <a:t>混合类型</a:t>
            </a:r>
            <a:endParaRPr lang="zh-CN" altLang="en-US" sz="2400" dirty="0"/>
          </a:p>
        </p:txBody>
      </p:sp>
      <p:sp>
        <p:nvSpPr>
          <p:cNvPr id="5" name="矩形 4"/>
          <p:cNvSpPr/>
          <p:nvPr/>
        </p:nvSpPr>
        <p:spPr>
          <a:xfrm>
            <a:off x="633748" y="3525579"/>
            <a:ext cx="10472828" cy="300082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t>秒</a:t>
            </a:r>
            <a:r>
              <a:rPr lang="zh-CN" altLang="en-US" dirty="0"/>
              <a:t>类型和毫秒类型的数量没有限制，并且可以任意组合</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不</a:t>
            </a:r>
            <a:r>
              <a:rPr lang="zh-CN" altLang="en-US" dirty="0"/>
              <a:t>存在相同时间戳的数据，包括秒和毫秒的表示方式</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遍历</a:t>
            </a:r>
            <a:r>
              <a:rPr lang="zh-CN" altLang="en-US" dirty="0"/>
              <a:t>混合类型中的所有</a:t>
            </a:r>
            <a:r>
              <a:rPr lang="en-US" altLang="zh-CN" dirty="0" err="1"/>
              <a:t>DataPoint</a:t>
            </a:r>
            <a:r>
              <a:rPr lang="zh-CN" altLang="en-US" dirty="0"/>
              <a:t>的方法是： </a:t>
            </a:r>
            <a:endParaRPr lang="en-US" altLang="zh-CN" dirty="0" smtClean="0"/>
          </a:p>
          <a:p>
            <a:pPr marL="742950" lvl="1" indent="-285750">
              <a:lnSpc>
                <a:spcPct val="150000"/>
              </a:lnSpc>
              <a:buFont typeface="Wingdings" panose="05000000000000000000" pitchFamily="2" charset="2"/>
              <a:buChar char="ü"/>
            </a:pPr>
            <a:r>
              <a:rPr lang="zh-CN" altLang="en-US" dirty="0" smtClean="0"/>
              <a:t>从</a:t>
            </a:r>
            <a:r>
              <a:rPr lang="zh-CN" altLang="en-US" dirty="0"/>
              <a:t>左到右，先判断前</a:t>
            </a:r>
            <a:r>
              <a:rPr lang="en-US" altLang="zh-CN" dirty="0"/>
              <a:t>4</a:t>
            </a:r>
            <a:r>
              <a:rPr lang="zh-CN" altLang="en-US" dirty="0"/>
              <a:t>个</a:t>
            </a:r>
            <a:r>
              <a:rPr lang="en-US" altLang="zh-CN" dirty="0"/>
              <a:t>bit</a:t>
            </a:r>
            <a:r>
              <a:rPr lang="zh-CN" altLang="en-US" dirty="0"/>
              <a:t>是否为</a:t>
            </a:r>
            <a:r>
              <a:rPr lang="en-US" altLang="zh-CN" dirty="0" smtClean="0"/>
              <a:t>0xF0  </a:t>
            </a:r>
          </a:p>
          <a:p>
            <a:pPr marL="742950" lvl="1" indent="-285750">
              <a:lnSpc>
                <a:spcPct val="150000"/>
              </a:lnSpc>
              <a:buFont typeface="Wingdings" panose="05000000000000000000" pitchFamily="2" charset="2"/>
              <a:buChar char="ü"/>
            </a:pPr>
            <a:r>
              <a:rPr lang="zh-CN" altLang="en-US" dirty="0" smtClean="0"/>
              <a:t>如果</a:t>
            </a:r>
            <a:r>
              <a:rPr lang="zh-CN" altLang="en-US" dirty="0"/>
              <a:t>是，则当前</a:t>
            </a:r>
            <a:r>
              <a:rPr lang="en-US" altLang="zh-CN" dirty="0" err="1"/>
              <a:t>DataPoint</a:t>
            </a:r>
            <a:r>
              <a:rPr lang="zh-CN" altLang="en-US" dirty="0"/>
              <a:t>是毫秒型的，读取</a:t>
            </a:r>
            <a:r>
              <a:rPr lang="en-US" altLang="zh-CN" dirty="0"/>
              <a:t>4</a:t>
            </a:r>
            <a:r>
              <a:rPr lang="zh-CN" altLang="en-US" dirty="0"/>
              <a:t>个字节形成一个毫秒型的</a:t>
            </a:r>
            <a:r>
              <a:rPr lang="en-US" altLang="zh-CN" dirty="0" err="1"/>
              <a:t>DataPoint</a:t>
            </a:r>
            <a:r>
              <a:rPr lang="en-US" altLang="zh-CN" dirty="0"/>
              <a:t>  </a:t>
            </a:r>
            <a:endParaRPr lang="en-US" altLang="zh-CN" dirty="0" smtClean="0"/>
          </a:p>
          <a:p>
            <a:pPr marL="742950" lvl="1" indent="-285750">
              <a:lnSpc>
                <a:spcPct val="150000"/>
              </a:lnSpc>
              <a:buFont typeface="Wingdings" panose="05000000000000000000" pitchFamily="2" charset="2"/>
              <a:buChar char="ü"/>
            </a:pPr>
            <a:r>
              <a:rPr lang="zh-CN" altLang="en-US" dirty="0" smtClean="0"/>
              <a:t>如果</a:t>
            </a:r>
            <a:r>
              <a:rPr lang="zh-CN" altLang="en-US" dirty="0"/>
              <a:t>否，则当前</a:t>
            </a:r>
            <a:r>
              <a:rPr lang="en-US" altLang="zh-CN" dirty="0" err="1"/>
              <a:t>DataPoint</a:t>
            </a:r>
            <a:r>
              <a:rPr lang="zh-CN" altLang="en-US" dirty="0"/>
              <a:t>是秒型的，读取</a:t>
            </a:r>
            <a:r>
              <a:rPr lang="en-US" altLang="zh-CN" dirty="0"/>
              <a:t>2</a:t>
            </a:r>
            <a:r>
              <a:rPr lang="zh-CN" altLang="en-US" dirty="0"/>
              <a:t>个字节形成一个秒型的</a:t>
            </a:r>
            <a:r>
              <a:rPr lang="en-US" altLang="zh-CN" dirty="0" err="1"/>
              <a:t>DataPoint</a:t>
            </a:r>
            <a:r>
              <a:rPr lang="en-US" altLang="zh-CN" dirty="0"/>
              <a:t>  </a:t>
            </a:r>
            <a:endParaRPr lang="en-US" altLang="zh-CN" dirty="0" smtClean="0"/>
          </a:p>
          <a:p>
            <a:pPr marL="742950" lvl="1" indent="-285750">
              <a:lnSpc>
                <a:spcPct val="150000"/>
              </a:lnSpc>
              <a:buFont typeface="Wingdings" panose="05000000000000000000" pitchFamily="2" charset="2"/>
              <a:buChar char="ü"/>
            </a:pPr>
            <a:r>
              <a:rPr lang="zh-CN" altLang="en-US" dirty="0" smtClean="0"/>
              <a:t>以此</a:t>
            </a:r>
            <a:r>
              <a:rPr lang="zh-CN" altLang="en-US" dirty="0"/>
              <a:t>迭代即可遍历所有的</a:t>
            </a:r>
            <a:r>
              <a:rPr lang="en-US" altLang="zh-CN" dirty="0" err="1"/>
              <a:t>DataPoint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421" y="2241510"/>
            <a:ext cx="6361905" cy="828571"/>
          </a:xfrm>
          <a:prstGeom prst="rect">
            <a:avLst/>
          </a:prstGeom>
        </p:spPr>
      </p:pic>
    </p:spTree>
    <p:extLst>
      <p:ext uri="{BB962C8B-B14F-4D97-AF65-F5344CB8AC3E}">
        <p14:creationId xmlns:p14="http://schemas.microsoft.com/office/powerpoint/2010/main" val="25364502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-Value</a:t>
            </a:r>
            <a:endParaRPr lang="zh-CN" altLang="en-US" dirty="0"/>
          </a:p>
        </p:txBody>
      </p:sp>
      <p:sp>
        <p:nvSpPr>
          <p:cNvPr id="6" name="矩形 5"/>
          <p:cNvSpPr/>
          <p:nvPr/>
        </p:nvSpPr>
        <p:spPr>
          <a:xfrm>
            <a:off x="521207" y="1355422"/>
            <a:ext cx="11042437" cy="4893647"/>
          </a:xfrm>
          <a:prstGeom prst="rect">
            <a:avLst/>
          </a:prstGeom>
        </p:spPr>
        <p:txBody>
          <a:bodyPr wrap="square">
            <a:spAutoFit/>
          </a:bodyPr>
          <a:lstStyle/>
          <a:p>
            <a:r>
              <a:rPr lang="en-US" altLang="zh-CN" dirty="0" err="1"/>
              <a:t>HBase</a:t>
            </a:r>
            <a:r>
              <a:rPr lang="en-US" altLang="zh-CN" dirty="0"/>
              <a:t> Value</a:t>
            </a:r>
            <a:r>
              <a:rPr lang="zh-CN" altLang="en-US" dirty="0"/>
              <a:t>部分用于保存一个或多个</a:t>
            </a:r>
            <a:r>
              <a:rPr lang="en-US" altLang="zh-CN" dirty="0" err="1"/>
              <a:t>DataPoint</a:t>
            </a:r>
            <a:r>
              <a:rPr lang="zh-CN" altLang="en-US" dirty="0"/>
              <a:t>的具体某个时间戳对应的值。由于在</a:t>
            </a:r>
            <a:r>
              <a:rPr lang="en-US" altLang="zh-CN" dirty="0"/>
              <a:t>Qualifier</a:t>
            </a:r>
            <a:r>
              <a:rPr lang="zh-CN" altLang="en-US" dirty="0"/>
              <a:t>中已经保存了</a:t>
            </a:r>
            <a:r>
              <a:rPr lang="en-US" altLang="zh-CN" dirty="0" err="1"/>
              <a:t>DataPoint</a:t>
            </a:r>
            <a:r>
              <a:rPr lang="en-US" altLang="zh-CN" dirty="0"/>
              <a:t> Value</a:t>
            </a:r>
            <a:r>
              <a:rPr lang="zh-CN" altLang="en-US" dirty="0"/>
              <a:t>的类型和</a:t>
            </a:r>
            <a:r>
              <a:rPr lang="en-US" altLang="zh-CN" dirty="0" err="1"/>
              <a:t>DataPoint</a:t>
            </a:r>
            <a:r>
              <a:rPr lang="en-US" altLang="zh-CN" dirty="0"/>
              <a:t> Value</a:t>
            </a:r>
            <a:r>
              <a:rPr lang="zh-CN" altLang="en-US" dirty="0"/>
              <a:t>的长度，所以无论是秒级还是毫秒级的值，都可以用相同的表示方法，而混合类型就是多个</a:t>
            </a:r>
            <a:r>
              <a:rPr lang="en-US" altLang="zh-CN" dirty="0" err="1"/>
              <a:t>DataPoint</a:t>
            </a:r>
            <a:r>
              <a:rPr lang="en-US" altLang="zh-CN" dirty="0"/>
              <a:t> Value</a:t>
            </a:r>
            <a:r>
              <a:rPr lang="zh-CN" altLang="en-US" dirty="0"/>
              <a:t>的拼接。</a:t>
            </a:r>
            <a:r>
              <a:rPr lang="en-US" altLang="zh-CN" dirty="0" err="1"/>
              <a:t>HBase</a:t>
            </a:r>
            <a:r>
              <a:rPr lang="en-US" altLang="zh-CN" dirty="0"/>
              <a:t> Value</a:t>
            </a:r>
            <a:r>
              <a:rPr lang="zh-CN" altLang="en-US" dirty="0"/>
              <a:t>按照长度可以分为如下几种类型</a:t>
            </a:r>
            <a:r>
              <a:rPr lang="zh-CN" altLang="en-US" dirty="0" smtClean="0"/>
              <a:t>：</a:t>
            </a:r>
            <a:endParaRPr lang="en-US" altLang="zh-CN" dirty="0" smtClean="0"/>
          </a:p>
          <a:p>
            <a:endParaRPr lang="en-US" altLang="zh-CN" dirty="0" smtClean="0"/>
          </a:p>
          <a:p>
            <a:pPr marL="285750" indent="-285750">
              <a:buFont typeface="Wingdings" panose="05000000000000000000" pitchFamily="2" charset="2"/>
              <a:buChar char="l"/>
            </a:pPr>
            <a:r>
              <a:rPr lang="zh-CN" altLang="en-US" sz="2400" dirty="0" smtClean="0"/>
              <a:t>单字节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-128</a:t>
            </a:r>
            <a:r>
              <a:rPr lang="zh-CN" altLang="en-US" dirty="0"/>
              <a:t>（</a:t>
            </a:r>
            <a:r>
              <a:rPr lang="en-US" altLang="zh-CN" dirty="0" err="1"/>
              <a:t>Byte.MIN_VALUE</a:t>
            </a:r>
            <a:r>
              <a:rPr lang="zh-CN" altLang="en-US" dirty="0"/>
              <a:t>），且少于或等于</a:t>
            </a:r>
            <a:r>
              <a:rPr lang="en-US" altLang="zh-CN" dirty="0"/>
              <a:t>127</a:t>
            </a:r>
            <a:r>
              <a:rPr lang="zh-CN" altLang="en-US" dirty="0"/>
              <a:t>（</a:t>
            </a:r>
            <a:r>
              <a:rPr lang="en-US" altLang="zh-CN" dirty="0" err="1"/>
              <a:t>Byte.MAX_VALUE</a:t>
            </a:r>
            <a:r>
              <a:rPr lang="zh-CN" altLang="en-US" dirty="0"/>
              <a:t>）的时候，使用</a:t>
            </a:r>
            <a:r>
              <a:rPr lang="en-US" altLang="zh-CN" dirty="0"/>
              <a:t>1</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两字节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-32768</a:t>
            </a:r>
            <a:r>
              <a:rPr lang="zh-CN" altLang="en-US" dirty="0"/>
              <a:t>（</a:t>
            </a:r>
            <a:r>
              <a:rPr lang="en-US" altLang="zh-CN" dirty="0" err="1"/>
              <a:t>Short.MIN_VALUE</a:t>
            </a:r>
            <a:r>
              <a:rPr lang="zh-CN" altLang="en-US" dirty="0"/>
              <a:t>），且少于或等于</a:t>
            </a:r>
            <a:r>
              <a:rPr lang="en-US" altLang="zh-CN" dirty="0"/>
              <a:t>32767</a:t>
            </a:r>
            <a:r>
              <a:rPr lang="zh-CN" altLang="en-US" dirty="0"/>
              <a:t>（</a:t>
            </a:r>
            <a:r>
              <a:rPr lang="en-US" altLang="zh-CN" dirty="0" err="1"/>
              <a:t>Short.MAX_VALUE</a:t>
            </a:r>
            <a:r>
              <a:rPr lang="zh-CN" altLang="en-US" dirty="0"/>
              <a:t>）的时候，使用</a:t>
            </a:r>
            <a:r>
              <a:rPr lang="en-US" altLang="zh-CN" dirty="0"/>
              <a:t>2</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四字节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0x80000000</a:t>
            </a:r>
            <a:r>
              <a:rPr lang="zh-CN" altLang="en-US" dirty="0"/>
              <a:t>（</a:t>
            </a:r>
            <a:r>
              <a:rPr lang="en-US" altLang="zh-CN" dirty="0" err="1"/>
              <a:t>Integer.MIN_VALUE</a:t>
            </a:r>
            <a:r>
              <a:rPr lang="zh-CN" altLang="en-US" dirty="0"/>
              <a:t>），且少于或等于</a:t>
            </a:r>
            <a:r>
              <a:rPr lang="en-US" altLang="zh-CN" dirty="0"/>
              <a:t>0x7FFFFFFF</a:t>
            </a:r>
            <a:r>
              <a:rPr lang="zh-CN" altLang="en-US" dirty="0"/>
              <a:t>（</a:t>
            </a:r>
            <a:r>
              <a:rPr lang="en-US" altLang="zh-CN" dirty="0" err="1"/>
              <a:t>Integer.MAX_VALUE</a:t>
            </a:r>
            <a:r>
              <a:rPr lang="zh-CN" altLang="en-US" dirty="0"/>
              <a:t>）的时候，使用</a:t>
            </a:r>
            <a:r>
              <a:rPr lang="en-US" altLang="zh-CN" dirty="0"/>
              <a:t>4</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八字节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型，且不是上面三种类型的时候，使用</a:t>
            </a:r>
            <a:r>
              <a:rPr lang="en-US" altLang="zh-CN" dirty="0"/>
              <a:t>8</a:t>
            </a:r>
            <a:r>
              <a:rPr lang="zh-CN" altLang="en-US" dirty="0"/>
              <a:t>个字节存储。当</a:t>
            </a:r>
            <a:r>
              <a:rPr lang="en-US" altLang="zh-CN" dirty="0" err="1"/>
              <a:t>DataPoint</a:t>
            </a:r>
            <a:r>
              <a:rPr lang="en-US" altLang="zh-CN" dirty="0"/>
              <a:t> Value</a:t>
            </a:r>
            <a:r>
              <a:rPr lang="zh-CN" altLang="en-US" dirty="0"/>
              <a:t>为</a:t>
            </a:r>
            <a:r>
              <a:rPr lang="en-US" altLang="zh-CN" dirty="0"/>
              <a:t>float</a:t>
            </a:r>
            <a:r>
              <a:rPr lang="zh-CN" altLang="en-US" dirty="0"/>
              <a:t>型的时候，使用</a:t>
            </a:r>
            <a:r>
              <a:rPr lang="en-US" altLang="zh-CN" dirty="0"/>
              <a:t>8</a:t>
            </a:r>
            <a:r>
              <a:rPr lang="zh-CN" altLang="en-US" dirty="0"/>
              <a:t>个字节表示。</a:t>
            </a:r>
          </a:p>
        </p:txBody>
      </p:sp>
    </p:spTree>
    <p:extLst>
      <p:ext uri="{BB962C8B-B14F-4D97-AF65-F5344CB8AC3E}">
        <p14:creationId xmlns:p14="http://schemas.microsoft.com/office/powerpoint/2010/main" val="23969917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OpenTSDB</a:t>
            </a:r>
            <a:r>
              <a:rPr lang="zh-CN" altLang="en-US" dirty="0" smtClean="0"/>
              <a:t>架构</a:t>
            </a:r>
            <a:endParaRPr lang="zh-CN" altLang="en-US" dirty="0"/>
          </a:p>
        </p:txBody>
      </p:sp>
      <p:pic>
        <p:nvPicPr>
          <p:cNvPr id="14338" name="Picture 2" descr="OpenTSDB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900" y="1809975"/>
            <a:ext cx="6537838" cy="417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2240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写流程</a:t>
            </a:r>
            <a:r>
              <a:rPr lang="en-US" altLang="zh-CN" dirty="0" smtClean="0"/>
              <a:t>-HTTP</a:t>
            </a:r>
            <a:endParaRPr lang="zh-CN" altLang="en-US" dirty="0"/>
          </a:p>
        </p:txBody>
      </p:sp>
      <p:sp>
        <p:nvSpPr>
          <p:cNvPr id="4" name="矩形 3"/>
          <p:cNvSpPr/>
          <p:nvPr/>
        </p:nvSpPr>
        <p:spPr>
          <a:xfrm>
            <a:off x="521207" y="1296633"/>
            <a:ext cx="6532558" cy="369332"/>
          </a:xfrm>
          <a:prstGeom prst="rect">
            <a:avLst/>
          </a:prstGeom>
        </p:spPr>
        <p:txBody>
          <a:bodyPr wrap="none">
            <a:spAutoFit/>
          </a:bodyPr>
          <a:lstStyle/>
          <a:p>
            <a:r>
              <a:rPr lang="en-US" altLang="zh-CN" dirty="0" smtClean="0">
                <a:solidFill>
                  <a:srgbClr val="505050"/>
                </a:solidFill>
                <a:latin typeface="OpenSans"/>
              </a:rPr>
              <a:t>POST  http</a:t>
            </a:r>
            <a:r>
              <a:rPr lang="en-US" altLang="zh-CN" dirty="0">
                <a:solidFill>
                  <a:srgbClr val="505050"/>
                </a:solidFill>
                <a:latin typeface="OpenSans"/>
              </a:rPr>
              <a:t>://203.57.225.49:8053/api/put?summary&amp;details</a:t>
            </a:r>
            <a:endParaRPr lang="zh-CN" altLang="en-US" dirty="0"/>
          </a:p>
        </p:txBody>
      </p:sp>
      <p:sp>
        <p:nvSpPr>
          <p:cNvPr id="5" name="矩形 4"/>
          <p:cNvSpPr/>
          <p:nvPr/>
        </p:nvSpPr>
        <p:spPr>
          <a:xfrm>
            <a:off x="739486" y="1877921"/>
            <a:ext cx="4676576" cy="4801314"/>
          </a:xfrm>
          <a:prstGeom prst="rect">
            <a:avLst/>
          </a:prstGeom>
        </p:spPr>
        <p:txBody>
          <a:bodyPr wrap="square">
            <a:spAutoFit/>
          </a:bodyPr>
          <a:lstStyle/>
          <a:p>
            <a:r>
              <a:rPr lang="en-US" altLang="zh-CN" dirty="0"/>
              <a:t>[{</a:t>
            </a:r>
          </a:p>
          <a:p>
            <a:r>
              <a:rPr lang="en-US" altLang="zh-CN" dirty="0"/>
              <a:t>	"metric": "</a:t>
            </a:r>
            <a:r>
              <a:rPr lang="en-US" altLang="zh-CN" dirty="0" err="1"/>
              <a:t>web.sys.cpu.nice</a:t>
            </a:r>
            <a:r>
              <a:rPr lang="en-US" altLang="zh-CN" dirty="0"/>
              <a:t>",</a:t>
            </a:r>
          </a:p>
          <a:p>
            <a:r>
              <a:rPr lang="en-US" altLang="zh-CN" dirty="0"/>
              <a:t>	"timestamp": 1540015693,</a:t>
            </a:r>
          </a:p>
          <a:p>
            <a:r>
              <a:rPr lang="en-US" altLang="zh-CN" dirty="0"/>
              <a:t>	"value": 32,</a:t>
            </a:r>
          </a:p>
          <a:p>
            <a:r>
              <a:rPr lang="en-US" altLang="zh-CN" dirty="0"/>
              <a:t>	"tags": {</a:t>
            </a:r>
          </a:p>
          <a:p>
            <a:r>
              <a:rPr lang="en-US" altLang="zh-CN" dirty="0"/>
              <a:t>		"host": "web01",</a:t>
            </a:r>
          </a:p>
          <a:p>
            <a:r>
              <a:rPr lang="en-US" altLang="zh-CN" dirty="0"/>
              <a:t>		"dc": "</a:t>
            </a:r>
            <a:r>
              <a:rPr lang="en-US" altLang="zh-CN" dirty="0" err="1"/>
              <a:t>lga</a:t>
            </a:r>
            <a:r>
              <a:rPr lang="en-US" altLang="zh-CN" dirty="0"/>
              <a:t>"</a:t>
            </a:r>
          </a:p>
          <a:p>
            <a:r>
              <a:rPr lang="en-US" altLang="zh-CN" dirty="0"/>
              <a:t>	}</a:t>
            </a:r>
          </a:p>
          <a:p>
            <a:r>
              <a:rPr lang="en-US" altLang="zh-CN" dirty="0" smtClean="0"/>
              <a:t>},{</a:t>
            </a:r>
            <a:endParaRPr lang="en-US" altLang="zh-CN" dirty="0"/>
          </a:p>
          <a:p>
            <a:r>
              <a:rPr lang="en-US" altLang="zh-CN" dirty="0"/>
              <a:t>	"metric": "</a:t>
            </a:r>
            <a:r>
              <a:rPr lang="en-US" altLang="zh-CN" dirty="0" err="1"/>
              <a:t>db.sys.cpu.nice</a:t>
            </a:r>
            <a:r>
              <a:rPr lang="en-US" altLang="zh-CN" dirty="0"/>
              <a:t>",</a:t>
            </a:r>
          </a:p>
          <a:p>
            <a:r>
              <a:rPr lang="en-US" altLang="zh-CN" dirty="0"/>
              <a:t>	"timestamp": 1540008793,</a:t>
            </a:r>
          </a:p>
          <a:p>
            <a:r>
              <a:rPr lang="en-US" altLang="zh-CN" dirty="0"/>
              <a:t>	"value": 64,</a:t>
            </a:r>
          </a:p>
          <a:p>
            <a:r>
              <a:rPr lang="en-US" altLang="zh-CN" dirty="0"/>
              <a:t>	"tags": {</a:t>
            </a:r>
          </a:p>
          <a:p>
            <a:r>
              <a:rPr lang="en-US" altLang="zh-CN" dirty="0"/>
              <a:t>		"host": "web01",</a:t>
            </a:r>
          </a:p>
          <a:p>
            <a:r>
              <a:rPr lang="en-US" altLang="zh-CN" dirty="0"/>
              <a:t>		"dc": "</a:t>
            </a:r>
            <a:r>
              <a:rPr lang="en-US" altLang="zh-CN" dirty="0" err="1"/>
              <a:t>lga</a:t>
            </a:r>
            <a:r>
              <a:rPr lang="en-US" altLang="zh-CN" dirty="0"/>
              <a:t>"</a:t>
            </a:r>
          </a:p>
          <a:p>
            <a:r>
              <a:rPr lang="en-US" altLang="zh-CN" dirty="0"/>
              <a:t>	}</a:t>
            </a:r>
          </a:p>
          <a:p>
            <a:r>
              <a:rPr lang="en-US" altLang="zh-CN" dirty="0" smtClean="0"/>
              <a:t>}]</a:t>
            </a:r>
            <a:endParaRPr lang="zh-CN" altLang="en-US" dirty="0"/>
          </a:p>
        </p:txBody>
      </p:sp>
      <p:sp>
        <p:nvSpPr>
          <p:cNvPr id="7" name="矩形 6"/>
          <p:cNvSpPr/>
          <p:nvPr/>
        </p:nvSpPr>
        <p:spPr>
          <a:xfrm>
            <a:off x="7804026" y="1319331"/>
            <a:ext cx="3548602" cy="5293757"/>
          </a:xfrm>
          <a:prstGeom prst="rect">
            <a:avLst/>
          </a:prstGeom>
        </p:spPr>
        <p:txBody>
          <a:bodyPr wrap="square">
            <a:spAutoFit/>
          </a:bodyPr>
          <a:lstStyle/>
          <a:p>
            <a:pPr marL="285750" indent="-285750">
              <a:buFont typeface="Wingdings" panose="05000000000000000000" pitchFamily="2" charset="2"/>
              <a:buChar char="l"/>
            </a:pPr>
            <a:r>
              <a:rPr lang="zh-CN" altLang="en-US" sz="2400" dirty="0"/>
              <a:t>请求的</a:t>
            </a:r>
            <a:r>
              <a:rPr lang="zh-CN" altLang="en-US" sz="2400" dirty="0" smtClean="0"/>
              <a:t>解析和路由</a:t>
            </a:r>
            <a:endParaRPr lang="en-US" altLang="zh-CN" sz="2400" dirty="0" smtClean="0"/>
          </a:p>
          <a:p>
            <a:endParaRPr lang="en-US" altLang="zh-CN" sz="2400" dirty="0"/>
          </a:p>
          <a:p>
            <a:pPr marL="285750" indent="-285750">
              <a:buFont typeface="Wingdings" panose="05000000000000000000" pitchFamily="2" charset="2"/>
              <a:buChar char="l"/>
            </a:pPr>
            <a:r>
              <a:rPr lang="en-US" altLang="zh-CN" sz="2400" dirty="0" err="1"/>
              <a:t>RowKey</a:t>
            </a:r>
            <a:r>
              <a:rPr lang="zh-CN" altLang="en-US" sz="2400" dirty="0"/>
              <a:t>的</a:t>
            </a:r>
            <a:r>
              <a:rPr lang="zh-CN" altLang="en-US" sz="2400" dirty="0" smtClean="0"/>
              <a:t>生成</a:t>
            </a:r>
            <a:endParaRPr lang="en-US" altLang="zh-CN" sz="2400" dirty="0" smtClean="0"/>
          </a:p>
          <a:p>
            <a:pPr marL="285750" indent="-285750">
              <a:buFont typeface="Wingdings" panose="05000000000000000000" pitchFamily="2" charset="2"/>
              <a:buChar char="l"/>
            </a:pPr>
            <a:endParaRPr lang="en-US" altLang="zh-CN" sz="2400" dirty="0"/>
          </a:p>
          <a:p>
            <a:pPr marL="742950" lvl="1" indent="-285750">
              <a:buFont typeface="Wingdings" panose="05000000000000000000" pitchFamily="2" charset="2"/>
              <a:buChar char="ü"/>
            </a:pPr>
            <a:r>
              <a:rPr lang="zh-CN" altLang="en-US" sz="2000" dirty="0"/>
              <a:t>按需生成</a:t>
            </a:r>
            <a:r>
              <a:rPr lang="en-US" altLang="zh-CN" sz="2000" dirty="0"/>
              <a:t>UID</a:t>
            </a:r>
          </a:p>
          <a:p>
            <a:pPr marL="742950" lvl="1" indent="-285750">
              <a:buFont typeface="Wingdings" panose="05000000000000000000" pitchFamily="2" charset="2"/>
              <a:buChar char="ü"/>
            </a:pPr>
            <a:r>
              <a:rPr lang="zh-CN" altLang="en-US" sz="2000" dirty="0"/>
              <a:t>把所有的</a:t>
            </a:r>
            <a:r>
              <a:rPr lang="en-US" altLang="zh-CN" sz="2000" dirty="0" err="1"/>
              <a:t>tagk</a:t>
            </a:r>
            <a:r>
              <a:rPr lang="zh-CN" altLang="en-US" sz="2000" dirty="0"/>
              <a:t>的</a:t>
            </a:r>
            <a:r>
              <a:rPr lang="en-US" altLang="zh-CN" sz="2000" dirty="0" err="1"/>
              <a:t>uid</a:t>
            </a:r>
            <a:r>
              <a:rPr lang="zh-CN" altLang="en-US" sz="2000" dirty="0"/>
              <a:t>进行了二进制排序</a:t>
            </a:r>
            <a:endParaRPr lang="en-US" altLang="zh-CN" sz="2000" dirty="0"/>
          </a:p>
          <a:p>
            <a:pPr marL="742950" lvl="1" indent="-285750">
              <a:buFont typeface="Wingdings" panose="05000000000000000000" pitchFamily="2" charset="2"/>
              <a:buChar char="ü"/>
            </a:pPr>
            <a:r>
              <a:rPr lang="zh-CN" altLang="en-US" sz="2000" dirty="0"/>
              <a:t>按需计算</a:t>
            </a:r>
            <a:r>
              <a:rPr lang="en-US" altLang="zh-CN" sz="2000" dirty="0"/>
              <a:t>SALT</a:t>
            </a:r>
            <a:r>
              <a:rPr lang="zh-CN" altLang="en-US" sz="2000" dirty="0" smtClean="0"/>
              <a:t>值</a:t>
            </a:r>
            <a:endParaRPr lang="en-US" altLang="zh-CN" sz="2000" dirty="0" smtClean="0"/>
          </a:p>
          <a:p>
            <a:endParaRPr lang="en-US" altLang="zh-CN" sz="2400" dirty="0"/>
          </a:p>
          <a:p>
            <a:pPr marL="285750" indent="-285750">
              <a:buFont typeface="Wingdings" panose="05000000000000000000" pitchFamily="2" charset="2"/>
              <a:buChar char="l"/>
            </a:pPr>
            <a:r>
              <a:rPr lang="zh-CN" altLang="en-US" sz="2400" dirty="0"/>
              <a:t>生成</a:t>
            </a:r>
            <a:r>
              <a:rPr lang="en-US" altLang="zh-CN" sz="2400" dirty="0" smtClean="0"/>
              <a:t>Qualifier</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zh-CN" altLang="en-US" sz="2400" dirty="0"/>
              <a:t>写入数据</a:t>
            </a:r>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r>
              <a:rPr lang="zh-CN" altLang="en-US" sz="2400" dirty="0" smtClean="0"/>
              <a:t>写入元数据</a:t>
            </a:r>
            <a:endParaRPr lang="zh-CN" altLang="en-US" dirty="0"/>
          </a:p>
          <a:p>
            <a:endParaRPr lang="zh-CN" altLang="en-US" dirty="0"/>
          </a:p>
        </p:txBody>
      </p:sp>
    </p:spTree>
    <p:extLst>
      <p:ext uri="{BB962C8B-B14F-4D97-AF65-F5344CB8AC3E}">
        <p14:creationId xmlns:p14="http://schemas.microsoft.com/office/powerpoint/2010/main" val="4067390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-CF</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fontScale="92500" lnSpcReduction="10000"/>
          </a:bodyPr>
          <a:lstStyle/>
          <a:p>
            <a:pPr marL="171450" indent="-171450">
              <a:spcAft>
                <a:spcPts val="600"/>
              </a:spcAft>
              <a:buFont typeface="Wingdings" panose="05000000000000000000" pitchFamily="2" charset="2"/>
              <a:buChar char="l"/>
            </a:pPr>
            <a:r>
              <a:rPr lang="zh-CN" altLang="en-US" dirty="0" smtClean="0"/>
              <a:t>物理上将多个列组织在一起</a:t>
            </a:r>
            <a:endParaRPr lang="en-US" altLang="zh-CN" dirty="0" smtClean="0"/>
          </a:p>
          <a:p>
            <a:pPr>
              <a:spcAft>
                <a:spcPts val="600"/>
              </a:spcAft>
              <a:buFont typeface="Wingdings" panose="05000000000000000000" pitchFamily="2" charset="2"/>
              <a:buChar char="l"/>
            </a:pPr>
            <a:r>
              <a:rPr lang="zh-CN" altLang="en-US" dirty="0" smtClean="0"/>
              <a:t>不同的</a:t>
            </a:r>
            <a:r>
              <a:rPr lang="en-US" altLang="zh-CN" dirty="0" smtClean="0"/>
              <a:t>CF</a:t>
            </a:r>
            <a:r>
              <a:rPr lang="zh-CN" altLang="en-US" dirty="0" smtClean="0"/>
              <a:t>可以设置不同的属性：</a:t>
            </a:r>
            <a:r>
              <a:rPr lang="en-US" altLang="zh-CN" dirty="0"/>
              <a:t/>
            </a:r>
            <a:br>
              <a:rPr lang="en-US" altLang="zh-CN" dirty="0"/>
            </a:br>
            <a:endParaRPr lang="en-US" altLang="zh-CN" dirty="0" smtClean="0"/>
          </a:p>
          <a:p>
            <a:pPr lvl="1">
              <a:spcAft>
                <a:spcPts val="600"/>
              </a:spcAft>
              <a:buFont typeface="Arial" panose="020B0604020202020204" pitchFamily="34" charset="0"/>
              <a:buChar char="•"/>
            </a:pPr>
            <a:r>
              <a:rPr lang="en-US" altLang="zh-CN" dirty="0" smtClean="0"/>
              <a:t>TTL</a:t>
            </a:r>
          </a:p>
          <a:p>
            <a:pPr lvl="1">
              <a:spcAft>
                <a:spcPts val="600"/>
              </a:spcAft>
              <a:buFont typeface="Arial" panose="020B0604020202020204" pitchFamily="34" charset="0"/>
              <a:buChar char="•"/>
            </a:pPr>
            <a:r>
              <a:rPr lang="en-US" altLang="zh-CN" dirty="0" smtClean="0"/>
              <a:t>compression</a:t>
            </a:r>
          </a:p>
          <a:p>
            <a:pPr lvl="1">
              <a:spcAft>
                <a:spcPts val="600"/>
              </a:spcAft>
              <a:buFont typeface="Arial" panose="020B0604020202020204" pitchFamily="34" charset="0"/>
              <a:buChar char="•"/>
            </a:pPr>
            <a:r>
              <a:rPr lang="en-US" altLang="zh-CN" sz="2500" dirty="0" smtClean="0"/>
              <a:t>versions</a:t>
            </a:r>
            <a:r>
              <a:rPr lang="en-US" altLang="zh-CN" dirty="0"/>
              <a:t/>
            </a:r>
            <a:br>
              <a:rPr lang="en-US" altLang="zh-CN" dirty="0"/>
            </a:br>
            <a:endParaRPr lang="en-US" altLang="zh-CN" dirty="0" smtClean="0"/>
          </a:p>
          <a:p>
            <a:pPr>
              <a:spcAft>
                <a:spcPts val="600"/>
              </a:spcAft>
              <a:buFont typeface="Wingdings" panose="05000000000000000000" pitchFamily="2" charset="2"/>
              <a:buChar char="l"/>
            </a:pPr>
            <a:r>
              <a:rPr lang="zh-CN" altLang="en-US" dirty="0" smtClean="0"/>
              <a:t>将相关数据组织在一起</a:t>
            </a:r>
            <a:r>
              <a:rPr lang="en-US" altLang="zh-CN" b="1" dirty="0"/>
              <a:t/>
            </a:r>
            <a:br>
              <a:rPr lang="en-US" altLang="zh-CN" b="1"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370849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读流程</a:t>
            </a:r>
            <a:endParaRPr lang="zh-CN" altLang="en-US" dirty="0"/>
          </a:p>
        </p:txBody>
      </p:sp>
      <p:sp>
        <p:nvSpPr>
          <p:cNvPr id="7" name="矩形 6"/>
          <p:cNvSpPr/>
          <p:nvPr/>
        </p:nvSpPr>
        <p:spPr>
          <a:xfrm>
            <a:off x="521207" y="1273098"/>
            <a:ext cx="6096000" cy="5078313"/>
          </a:xfrm>
          <a:prstGeom prst="rect">
            <a:avLst/>
          </a:prstGeom>
        </p:spPr>
        <p:txBody>
          <a:bodyPr>
            <a:spAutoFit/>
          </a:bodyPr>
          <a:lstStyle/>
          <a:p>
            <a:r>
              <a:rPr lang="en-US" altLang="zh-CN" dirty="0"/>
              <a:t>{</a:t>
            </a:r>
          </a:p>
          <a:p>
            <a:r>
              <a:rPr lang="en-US" altLang="zh-CN" dirty="0"/>
              <a:t>      "start": "1455531250181",</a:t>
            </a:r>
          </a:p>
          <a:p>
            <a:r>
              <a:rPr lang="en-US" altLang="zh-CN" dirty="0"/>
              <a:t>      "end": null,</a:t>
            </a:r>
          </a:p>
          <a:p>
            <a:r>
              <a:rPr lang="en-US" altLang="zh-CN" dirty="0" smtClean="0"/>
              <a:t>"</a:t>
            </a:r>
            <a:r>
              <a:rPr lang="en-US" altLang="zh-CN" dirty="0"/>
              <a:t>queries": [{</a:t>
            </a:r>
          </a:p>
          <a:p>
            <a:r>
              <a:rPr lang="en-US" altLang="zh-CN" dirty="0"/>
              <a:t>              "aggregator": </a:t>
            </a:r>
            <a:r>
              <a:rPr lang="en-US" altLang="zh-CN" dirty="0" smtClean="0"/>
              <a:t>"sum</a:t>
            </a:r>
            <a:r>
              <a:rPr lang="en-US" altLang="zh-CN" dirty="0"/>
              <a:t>",</a:t>
            </a:r>
          </a:p>
          <a:p>
            <a:r>
              <a:rPr lang="en-US" altLang="zh-CN" dirty="0"/>
              <a:t>              "metric": "</a:t>
            </a:r>
            <a:r>
              <a:rPr lang="en-US" altLang="zh-CN" dirty="0" err="1"/>
              <a:t>tsd.connectionmgr.bytes.written</a:t>
            </a:r>
            <a:r>
              <a:rPr lang="en-US" altLang="zh-CN" dirty="0"/>
              <a:t>",</a:t>
            </a:r>
          </a:p>
          <a:p>
            <a:pPr lvl="2"/>
            <a:r>
              <a:rPr lang="en-US" altLang="zh-CN" dirty="0" smtClean="0"/>
              <a:t>"</a:t>
            </a:r>
            <a:r>
              <a:rPr lang="en-US" altLang="zh-CN" dirty="0" err="1"/>
              <a:t>downsample</a:t>
            </a:r>
            <a:r>
              <a:rPr lang="en-US" altLang="zh-CN" dirty="0"/>
              <a:t>": "1m-avg</a:t>
            </a:r>
            <a:r>
              <a:rPr lang="en-US" altLang="zh-CN" dirty="0" smtClean="0"/>
              <a:t>",</a:t>
            </a:r>
          </a:p>
          <a:p>
            <a:pPr lvl="2"/>
            <a:r>
              <a:rPr lang="en-US" altLang="zh-CN" dirty="0" smtClean="0"/>
              <a:t>"</a:t>
            </a:r>
            <a:r>
              <a:rPr lang="en-US" altLang="zh-CN" dirty="0"/>
              <a:t>filters": [{</a:t>
            </a:r>
          </a:p>
          <a:p>
            <a:r>
              <a:rPr lang="en-US" altLang="zh-CN" dirty="0"/>
              <a:t>                      "</a:t>
            </a:r>
            <a:r>
              <a:rPr lang="en-US" altLang="zh-CN" dirty="0" err="1"/>
              <a:t>tagk</a:t>
            </a:r>
            <a:r>
              <a:rPr lang="en-US" altLang="zh-CN" dirty="0"/>
              <a:t>": "</a:t>
            </a:r>
            <a:r>
              <a:rPr lang="en-US" altLang="zh-CN" dirty="0" err="1"/>
              <a:t>colo</a:t>
            </a:r>
            <a:r>
              <a:rPr lang="en-US" altLang="zh-CN" dirty="0"/>
              <a:t>",</a:t>
            </a:r>
          </a:p>
          <a:p>
            <a:r>
              <a:rPr lang="en-US" altLang="zh-CN" dirty="0"/>
              <a:t>                      "filter": "*",</a:t>
            </a:r>
          </a:p>
          <a:p>
            <a:r>
              <a:rPr lang="en-US" altLang="zh-CN" dirty="0"/>
              <a:t>                      "</a:t>
            </a:r>
            <a:r>
              <a:rPr lang="en-US" altLang="zh-CN" dirty="0" err="1"/>
              <a:t>group_by</a:t>
            </a:r>
            <a:r>
              <a:rPr lang="en-US" altLang="zh-CN" dirty="0"/>
              <a:t>": true,</a:t>
            </a:r>
          </a:p>
          <a:p>
            <a:r>
              <a:rPr lang="en-US" altLang="zh-CN" dirty="0"/>
              <a:t>                      "type": "wildcard"</a:t>
            </a:r>
          </a:p>
          <a:p>
            <a:r>
              <a:rPr lang="en-US" altLang="zh-CN" dirty="0"/>
              <a:t>              }, {</a:t>
            </a:r>
          </a:p>
          <a:p>
            <a:r>
              <a:rPr lang="en-US" altLang="zh-CN" dirty="0"/>
              <a:t>                      "</a:t>
            </a:r>
            <a:r>
              <a:rPr lang="en-US" altLang="zh-CN" dirty="0" err="1"/>
              <a:t>tagk</a:t>
            </a:r>
            <a:r>
              <a:rPr lang="en-US" altLang="zh-CN" dirty="0"/>
              <a:t>": "</a:t>
            </a:r>
            <a:r>
              <a:rPr lang="en-US" altLang="zh-CN" dirty="0" err="1"/>
              <a:t>env</a:t>
            </a:r>
            <a:r>
              <a:rPr lang="en-US" altLang="zh-CN" dirty="0"/>
              <a:t>",</a:t>
            </a:r>
          </a:p>
          <a:p>
            <a:r>
              <a:rPr lang="en-US" altLang="zh-CN" dirty="0"/>
              <a:t>                      "filter": "prod",</a:t>
            </a:r>
          </a:p>
          <a:p>
            <a:r>
              <a:rPr lang="en-US" altLang="zh-CN" dirty="0"/>
              <a:t>                      "</a:t>
            </a:r>
            <a:r>
              <a:rPr lang="en-US" altLang="zh-CN" dirty="0" err="1"/>
              <a:t>group_by</a:t>
            </a:r>
            <a:r>
              <a:rPr lang="en-US" altLang="zh-CN" dirty="0"/>
              <a:t>": </a:t>
            </a:r>
            <a:r>
              <a:rPr lang="en-US" altLang="zh-CN" dirty="0" smtClean="0"/>
              <a:t>false,</a:t>
            </a:r>
            <a:endParaRPr lang="en-US" altLang="zh-CN" dirty="0"/>
          </a:p>
          <a:p>
            <a:r>
              <a:rPr lang="en-US" altLang="zh-CN" dirty="0"/>
              <a:t>                      "type": "</a:t>
            </a:r>
            <a:r>
              <a:rPr lang="en-US" altLang="zh-CN" dirty="0" err="1"/>
              <a:t>literal_or</a:t>
            </a:r>
            <a:r>
              <a:rPr lang="en-US" altLang="zh-CN" dirty="0"/>
              <a:t>"</a:t>
            </a:r>
          </a:p>
          <a:p>
            <a:r>
              <a:rPr lang="en-US" altLang="zh-CN" dirty="0"/>
              <a:t>              </a:t>
            </a:r>
            <a:endParaRPr lang="zh-CN" altLang="en-US" dirty="0"/>
          </a:p>
        </p:txBody>
      </p:sp>
      <p:sp>
        <p:nvSpPr>
          <p:cNvPr id="8" name="矩形 7"/>
          <p:cNvSpPr/>
          <p:nvPr/>
        </p:nvSpPr>
        <p:spPr>
          <a:xfrm>
            <a:off x="6617207" y="1287390"/>
            <a:ext cx="4608811" cy="3416320"/>
          </a:xfrm>
          <a:prstGeom prst="rect">
            <a:avLst/>
          </a:prstGeom>
        </p:spPr>
        <p:txBody>
          <a:bodyPr wrap="square">
            <a:spAutoFit/>
          </a:bodyPr>
          <a:lstStyle/>
          <a:p>
            <a:r>
              <a:rPr lang="en-US" altLang="zh-CN" dirty="0"/>
              <a:t>}, {</a:t>
            </a:r>
          </a:p>
          <a:p>
            <a:r>
              <a:rPr lang="en-US" altLang="zh-CN" dirty="0"/>
              <a:t>                      "</a:t>
            </a:r>
            <a:r>
              <a:rPr lang="en-US" altLang="zh-CN" dirty="0" err="1"/>
              <a:t>tagk</a:t>
            </a:r>
            <a:r>
              <a:rPr lang="en-US" altLang="zh-CN" dirty="0"/>
              <a:t>": "role",</a:t>
            </a:r>
          </a:p>
          <a:p>
            <a:r>
              <a:rPr lang="en-US" altLang="zh-CN" dirty="0"/>
              <a:t>                      "filter": "frontend",</a:t>
            </a:r>
          </a:p>
          <a:p>
            <a:r>
              <a:rPr lang="en-US" altLang="zh-CN" dirty="0"/>
              <a:t>                      "</a:t>
            </a:r>
            <a:r>
              <a:rPr lang="en-US" altLang="zh-CN" dirty="0" err="1"/>
              <a:t>group_by</a:t>
            </a:r>
            <a:r>
              <a:rPr lang="en-US" altLang="zh-CN" dirty="0"/>
              <a:t>": true,</a:t>
            </a:r>
          </a:p>
          <a:p>
            <a:r>
              <a:rPr lang="en-US" altLang="zh-CN" dirty="0"/>
              <a:t>                      "type": "</a:t>
            </a:r>
            <a:r>
              <a:rPr lang="en-US" altLang="zh-CN" dirty="0" err="1"/>
              <a:t>literal_or</a:t>
            </a:r>
            <a:r>
              <a:rPr lang="en-US" altLang="zh-CN" dirty="0"/>
              <a:t>"</a:t>
            </a:r>
          </a:p>
          <a:p>
            <a:r>
              <a:rPr lang="en-US" altLang="zh-CN" dirty="0"/>
              <a:t>              }],"tags": {</a:t>
            </a:r>
          </a:p>
          <a:p>
            <a:r>
              <a:rPr lang="en-US" altLang="zh-CN" dirty="0"/>
              <a:t>                      "role": "</a:t>
            </a:r>
            <a:r>
              <a:rPr lang="en-US" altLang="zh-CN" dirty="0" err="1"/>
              <a:t>literal_or</a:t>
            </a:r>
            <a:r>
              <a:rPr lang="en-US" altLang="zh-CN" dirty="0"/>
              <a:t>(frontend)",</a:t>
            </a:r>
          </a:p>
          <a:p>
            <a:r>
              <a:rPr lang="en-US" altLang="zh-CN" dirty="0"/>
              <a:t>                      "</a:t>
            </a:r>
            <a:r>
              <a:rPr lang="en-US" altLang="zh-CN" dirty="0" err="1"/>
              <a:t>env</a:t>
            </a:r>
            <a:r>
              <a:rPr lang="en-US" altLang="zh-CN" dirty="0"/>
              <a:t>": "</a:t>
            </a:r>
            <a:r>
              <a:rPr lang="en-US" altLang="zh-CN" dirty="0" err="1"/>
              <a:t>literal_or</a:t>
            </a:r>
            <a:r>
              <a:rPr lang="en-US" altLang="zh-CN" dirty="0"/>
              <a:t>(prod)",</a:t>
            </a:r>
          </a:p>
          <a:p>
            <a:r>
              <a:rPr lang="en-US" altLang="zh-CN" dirty="0"/>
              <a:t>                      "</a:t>
            </a:r>
            <a:r>
              <a:rPr lang="en-US" altLang="zh-CN" dirty="0" err="1"/>
              <a:t>colo</a:t>
            </a:r>
            <a:r>
              <a:rPr lang="en-US" altLang="zh-CN" dirty="0"/>
              <a:t>": "wildcard(*)"</a:t>
            </a:r>
          </a:p>
          <a:p>
            <a:r>
              <a:rPr lang="en-US" altLang="zh-CN" dirty="0"/>
              <a:t>              }</a:t>
            </a:r>
          </a:p>
          <a:p>
            <a:r>
              <a:rPr lang="en-US" altLang="zh-CN" dirty="0"/>
              <a:t>      }],</a:t>
            </a:r>
          </a:p>
          <a:p>
            <a:r>
              <a:rPr lang="en-US" altLang="zh-CN" dirty="0" smtClean="0"/>
              <a:t>}</a:t>
            </a:r>
            <a:endParaRPr lang="en-US" altLang="zh-CN" dirty="0"/>
          </a:p>
        </p:txBody>
      </p:sp>
      <p:sp>
        <p:nvSpPr>
          <p:cNvPr id="9" name="文本框 8"/>
          <p:cNvSpPr txBox="1"/>
          <p:nvPr/>
        </p:nvSpPr>
        <p:spPr>
          <a:xfrm>
            <a:off x="6065413" y="5151082"/>
            <a:ext cx="5712398" cy="1477328"/>
          </a:xfrm>
          <a:prstGeom prst="rect">
            <a:avLst/>
          </a:prstGeom>
          <a:noFill/>
        </p:spPr>
        <p:txBody>
          <a:bodyPr wrap="none" rtlCol="0">
            <a:spAutoFit/>
          </a:bodyPr>
          <a:lstStyle/>
          <a:p>
            <a:r>
              <a:rPr lang="en-US" altLang="zh-CN" dirty="0" smtClean="0"/>
              <a:t>Select sum(</a:t>
            </a:r>
            <a:r>
              <a:rPr lang="en-US" altLang="zh-CN" dirty="0" err="1" smtClean="0"/>
              <a:t>tsd.connectionmgr.bytes.written</a:t>
            </a:r>
            <a:r>
              <a:rPr lang="en-US" altLang="zh-CN" dirty="0" smtClean="0"/>
              <a:t>) from </a:t>
            </a:r>
            <a:r>
              <a:rPr lang="en-US" altLang="zh-CN" dirty="0" err="1" smtClean="0"/>
              <a:t>tsdb</a:t>
            </a:r>
            <a:endParaRPr lang="en-US" altLang="zh-CN" dirty="0" smtClean="0"/>
          </a:p>
          <a:p>
            <a:r>
              <a:rPr lang="en-US" altLang="zh-CN" dirty="0" smtClean="0"/>
              <a:t>Where </a:t>
            </a:r>
            <a:r>
              <a:rPr lang="en-US" altLang="zh-CN" dirty="0" err="1" smtClean="0"/>
              <a:t>start_time</a:t>
            </a:r>
            <a:r>
              <a:rPr lang="en-US" altLang="zh-CN" dirty="0" smtClean="0"/>
              <a:t> &gt;=</a:t>
            </a:r>
            <a:r>
              <a:rPr lang="en-US" altLang="zh-CN" dirty="0"/>
              <a:t> </a:t>
            </a:r>
            <a:r>
              <a:rPr lang="en-US" altLang="zh-CN" dirty="0" smtClean="0"/>
              <a:t>1455531250181 </a:t>
            </a:r>
          </a:p>
          <a:p>
            <a:r>
              <a:rPr lang="en-US" altLang="zh-CN" dirty="0"/>
              <a:t> </a:t>
            </a:r>
            <a:r>
              <a:rPr lang="en-US" altLang="zh-CN" dirty="0" smtClean="0"/>
              <a:t>and </a:t>
            </a:r>
            <a:r>
              <a:rPr lang="en-US" altLang="zh-CN" dirty="0" err="1" smtClean="0"/>
              <a:t>colo</a:t>
            </a:r>
            <a:r>
              <a:rPr lang="en-US" altLang="zh-CN" dirty="0" smtClean="0"/>
              <a:t>=* and </a:t>
            </a:r>
            <a:r>
              <a:rPr lang="en-US" altLang="zh-CN" dirty="0" err="1" smtClean="0"/>
              <a:t>env</a:t>
            </a:r>
            <a:r>
              <a:rPr lang="en-US" altLang="zh-CN" dirty="0" smtClean="0"/>
              <a:t>=prod and role=frontend</a:t>
            </a:r>
          </a:p>
          <a:p>
            <a:r>
              <a:rPr lang="en-US" altLang="zh-CN" dirty="0" smtClean="0"/>
              <a:t>Group by </a:t>
            </a:r>
            <a:r>
              <a:rPr lang="en-US" altLang="zh-CN" dirty="0" err="1" smtClean="0"/>
              <a:t>colo,role</a:t>
            </a:r>
            <a:endParaRPr lang="en-US" altLang="zh-CN" dirty="0" smtClean="0"/>
          </a:p>
          <a:p>
            <a:r>
              <a:rPr lang="en-US" altLang="zh-CN" dirty="0" err="1" smtClean="0"/>
              <a:t>Downsample</a:t>
            </a:r>
            <a:r>
              <a:rPr lang="en-US" altLang="zh-CN" dirty="0" smtClean="0"/>
              <a:t> by 1m-avg</a:t>
            </a:r>
            <a:endParaRPr lang="zh-CN" altLang="en-US" dirty="0"/>
          </a:p>
        </p:txBody>
      </p:sp>
    </p:spTree>
    <p:extLst>
      <p:ext uri="{BB962C8B-B14F-4D97-AF65-F5344CB8AC3E}">
        <p14:creationId xmlns:p14="http://schemas.microsoft.com/office/powerpoint/2010/main" val="8334528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读流程</a:t>
            </a:r>
            <a:endParaRPr lang="zh-CN" altLang="en-US" dirty="0"/>
          </a:p>
        </p:txBody>
      </p:sp>
      <p:sp>
        <p:nvSpPr>
          <p:cNvPr id="4" name="矩形 3"/>
          <p:cNvSpPr/>
          <p:nvPr/>
        </p:nvSpPr>
        <p:spPr>
          <a:xfrm>
            <a:off x="521206" y="1502118"/>
            <a:ext cx="10451593" cy="563231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遍历每个子查询，启动查询解析工作，把</a:t>
            </a:r>
            <a:r>
              <a:rPr lang="en-US" altLang="zh-CN" sz="2400" dirty="0" err="1"/>
              <a:t>TsSubquery</a:t>
            </a:r>
            <a:r>
              <a:rPr lang="zh-CN" altLang="en-US" sz="2400" dirty="0"/>
              <a:t>转换为</a:t>
            </a:r>
            <a:r>
              <a:rPr lang="en-US" altLang="zh-CN" sz="2400" dirty="0" err="1"/>
              <a:t>TsdbQuery</a:t>
            </a:r>
            <a:r>
              <a:rPr lang="zh-CN" altLang="en-US" sz="2400" dirty="0"/>
              <a:t>，把解析完毕后的子查询数组作为返回</a:t>
            </a:r>
            <a:r>
              <a:rPr lang="zh-CN" altLang="en-US" sz="2400" dirty="0" smtClean="0"/>
              <a:t>对象，可以有多个查询；</a:t>
            </a:r>
            <a:endParaRPr lang="en-US" altLang="zh-CN" sz="2400" dirty="0" smtClean="0"/>
          </a:p>
          <a:p>
            <a:pPr marL="285750" indent="-285750">
              <a:lnSpc>
                <a:spcPct val="150000"/>
              </a:lnSpc>
              <a:buFont typeface="Wingdings" panose="05000000000000000000" pitchFamily="2" charset="2"/>
              <a:buChar char="l"/>
            </a:pPr>
            <a:r>
              <a:rPr lang="zh-CN" altLang="en-US" sz="2400" dirty="0" smtClean="0"/>
              <a:t>主要</a:t>
            </a:r>
            <a:r>
              <a:rPr lang="zh-CN" altLang="en-US" sz="2400" dirty="0"/>
              <a:t>是度量和过滤器名称和值到二进制编码的</a:t>
            </a:r>
            <a:r>
              <a:rPr lang="zh-CN" altLang="en-US" sz="2400" dirty="0" smtClean="0"/>
              <a:t>查询</a:t>
            </a:r>
            <a:r>
              <a:rPr lang="zh-CN" altLang="en-US" sz="2400" dirty="0"/>
              <a:t>；</a:t>
            </a:r>
            <a:r>
              <a:rPr lang="en-US" altLang="zh-CN" sz="2400" dirty="0" err="1" smtClean="0"/>
              <a:t>Tagk</a:t>
            </a:r>
            <a:r>
              <a:rPr lang="zh-CN" altLang="en-US" sz="2400" dirty="0"/>
              <a:t>的编码</a:t>
            </a:r>
            <a:r>
              <a:rPr lang="zh-CN" altLang="en-US" sz="2400" dirty="0" smtClean="0"/>
              <a:t>查询主要是为了数据的过滤：</a:t>
            </a:r>
            <a:endParaRPr lang="en-US" altLang="zh-CN" sz="2400" dirty="0" smtClean="0"/>
          </a:p>
          <a:p>
            <a:pPr marL="800100" lvl="1" indent="-342900">
              <a:lnSpc>
                <a:spcPct val="150000"/>
              </a:lnSpc>
              <a:buFont typeface="Wingdings" panose="05000000000000000000" pitchFamily="2" charset="2"/>
              <a:buChar char="u"/>
            </a:pPr>
            <a:r>
              <a:rPr lang="en-US" altLang="zh-CN" sz="2400" dirty="0"/>
              <a:t>	</a:t>
            </a:r>
            <a:r>
              <a:rPr lang="zh-CN" altLang="en-US" sz="2400" dirty="0" smtClean="0"/>
              <a:t>过滤</a:t>
            </a:r>
            <a:r>
              <a:rPr lang="en-US" altLang="zh-CN" sz="2400" dirty="0" err="1" smtClean="0"/>
              <a:t>tagk</a:t>
            </a:r>
            <a:endParaRPr lang="en-US" altLang="zh-CN" sz="2400" dirty="0" smtClean="0"/>
          </a:p>
          <a:p>
            <a:pPr marL="800100" lvl="1" indent="-342900">
              <a:lnSpc>
                <a:spcPct val="150000"/>
              </a:lnSpc>
              <a:buFont typeface="Wingdings" panose="05000000000000000000" pitchFamily="2" charset="2"/>
              <a:buChar char="u"/>
            </a:pPr>
            <a:r>
              <a:rPr lang="zh-CN" altLang="en-US" sz="2400" dirty="0" smtClean="0"/>
              <a:t>  过滤值</a:t>
            </a:r>
            <a:endParaRPr lang="en-US" altLang="zh-CN" sz="2400" dirty="0" smtClean="0"/>
          </a:p>
          <a:p>
            <a:pPr marL="285750" indent="-285750">
              <a:lnSpc>
                <a:spcPct val="150000"/>
              </a:lnSpc>
              <a:buFont typeface="Wingdings" panose="05000000000000000000" pitchFamily="2" charset="2"/>
              <a:buChar char="l"/>
            </a:pPr>
            <a:r>
              <a:rPr lang="zh-CN" altLang="en-US" sz="2400" dirty="0" smtClean="0"/>
              <a:t>生成</a:t>
            </a:r>
            <a:r>
              <a:rPr lang="en-US" altLang="zh-CN" sz="2400" dirty="0" smtClean="0"/>
              <a:t>Scanner</a:t>
            </a:r>
            <a:r>
              <a:rPr lang="zh-CN" altLang="en-US" sz="2400" dirty="0" smtClean="0"/>
              <a:t>，如果有</a:t>
            </a:r>
            <a:r>
              <a:rPr lang="en-US" altLang="zh-CN" sz="2400" dirty="0" smtClean="0"/>
              <a:t>Salt</a:t>
            </a:r>
            <a:r>
              <a:rPr lang="zh-CN" altLang="en-US" sz="2400" dirty="0" smtClean="0"/>
              <a:t>，生成多个，并行加载数据</a:t>
            </a:r>
            <a:endParaRPr lang="en-US" altLang="zh-CN" sz="2400" dirty="0" smtClean="0"/>
          </a:p>
          <a:p>
            <a:pPr marL="285750" indent="-285750">
              <a:lnSpc>
                <a:spcPct val="150000"/>
              </a:lnSpc>
              <a:buFont typeface="Wingdings" panose="05000000000000000000" pitchFamily="2" charset="2"/>
              <a:buChar char="l"/>
            </a:pPr>
            <a:r>
              <a:rPr lang="zh-CN" altLang="en-US" sz="2400" dirty="0" smtClean="0"/>
              <a:t>数据按照</a:t>
            </a:r>
            <a:r>
              <a:rPr lang="en-US" altLang="zh-CN" sz="2400" dirty="0" smtClean="0"/>
              <a:t>Cell-&gt;Row-&gt;Span-&gt;</a:t>
            </a:r>
            <a:r>
              <a:rPr lang="en-US" altLang="zh-CN" sz="2400" dirty="0" err="1" smtClean="0"/>
              <a:t>SpanGroup</a:t>
            </a:r>
            <a:r>
              <a:rPr lang="zh-CN" altLang="en-US" sz="2400" dirty="0" smtClean="0"/>
              <a:t>进行组织，组装层级</a:t>
            </a:r>
            <a:r>
              <a:rPr lang="en-US" altLang="zh-CN" sz="2400" dirty="0" smtClean="0"/>
              <a:t>Iterator</a:t>
            </a:r>
          </a:p>
          <a:p>
            <a:pPr marL="285750" indent="-285750">
              <a:lnSpc>
                <a:spcPct val="150000"/>
              </a:lnSpc>
              <a:buFont typeface="Wingdings" panose="05000000000000000000" pitchFamily="2" charset="2"/>
              <a:buChar char="l"/>
            </a:pPr>
            <a:r>
              <a:rPr lang="zh-CN" altLang="en-US" sz="2400" dirty="0" smtClean="0"/>
              <a:t>遍历最外层</a:t>
            </a:r>
            <a:r>
              <a:rPr lang="en-US" altLang="zh-CN" sz="2400" dirty="0" smtClean="0"/>
              <a:t>Iterator</a:t>
            </a:r>
            <a:r>
              <a:rPr lang="zh-CN" altLang="en-US" sz="2400" dirty="0" smtClean="0"/>
              <a:t>，生成</a:t>
            </a:r>
            <a:r>
              <a:rPr lang="en-US" altLang="zh-CN" sz="2400" dirty="0" err="1"/>
              <a:t>DataPoints</a:t>
            </a:r>
            <a:r>
              <a:rPr lang="en-US" altLang="zh-CN" sz="2400" dirty="0" smtClean="0"/>
              <a:t>[]</a:t>
            </a:r>
            <a:r>
              <a:rPr lang="zh-CN" altLang="en-US" sz="2400" dirty="0" smtClean="0"/>
              <a:t>数组，返回</a:t>
            </a:r>
            <a:r>
              <a:rPr lang="en-US" altLang="zh-CN" sz="2400" dirty="0" smtClean="0"/>
              <a:t>HTTP</a:t>
            </a:r>
            <a:r>
              <a:rPr lang="zh-CN" altLang="en-US" sz="2400" dirty="0" smtClean="0"/>
              <a:t>响应</a:t>
            </a:r>
            <a:endParaRPr lang="en-US" altLang="zh-CN" sz="2400" dirty="0" smtClean="0"/>
          </a:p>
          <a:p>
            <a:pPr>
              <a:lnSpc>
                <a:spcPct val="150000"/>
              </a:lnSpc>
            </a:pPr>
            <a:endParaRPr lang="en-US" altLang="zh-CN" sz="2400" dirty="0"/>
          </a:p>
        </p:txBody>
      </p:sp>
    </p:spTree>
    <p:extLst>
      <p:ext uri="{BB962C8B-B14F-4D97-AF65-F5344CB8AC3E}">
        <p14:creationId xmlns:p14="http://schemas.microsoft.com/office/powerpoint/2010/main" val="29261557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a:t>
            </a:r>
            <a:r>
              <a:rPr lang="zh-CN" altLang="en-US" dirty="0" smtClean="0"/>
              <a:t>流程</a:t>
            </a:r>
            <a:r>
              <a:rPr lang="en-US" altLang="zh-CN" dirty="0" smtClean="0"/>
              <a:t>-</a:t>
            </a:r>
            <a:r>
              <a:rPr lang="zh-CN" altLang="en-US" dirty="0" smtClean="0"/>
              <a:t>计算逻辑</a:t>
            </a:r>
            <a:endParaRPr lang="zh-CN" altLang="en-US" dirty="0"/>
          </a:p>
        </p:txBody>
      </p:sp>
      <p:pic>
        <p:nvPicPr>
          <p:cNvPr id="4" name="图片 3"/>
          <p:cNvPicPr>
            <a:picLocks noChangeAspect="1"/>
          </p:cNvPicPr>
          <p:nvPr/>
        </p:nvPicPr>
        <p:blipFill>
          <a:blip r:embed="rId2"/>
          <a:stretch>
            <a:fillRect/>
          </a:stretch>
        </p:blipFill>
        <p:spPr>
          <a:xfrm>
            <a:off x="938530" y="1682221"/>
            <a:ext cx="9387156" cy="5175779"/>
          </a:xfrm>
          <a:prstGeom prst="rect">
            <a:avLst/>
          </a:prstGeom>
        </p:spPr>
      </p:pic>
    </p:spTree>
    <p:extLst>
      <p:ext uri="{BB962C8B-B14F-4D97-AF65-F5344CB8AC3E}">
        <p14:creationId xmlns:p14="http://schemas.microsoft.com/office/powerpoint/2010/main" val="28865304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系统提供的</a:t>
            </a:r>
            <a:r>
              <a:rPr lang="en-US" altLang="zh-CN" dirty="0" smtClean="0"/>
              <a:t>Aggregators</a:t>
            </a:r>
            <a:endParaRPr lang="zh-CN" altLang="en-US" dirty="0"/>
          </a:p>
        </p:txBody>
      </p:sp>
      <p:sp>
        <p:nvSpPr>
          <p:cNvPr id="5" name="矩形 4"/>
          <p:cNvSpPr/>
          <p:nvPr/>
        </p:nvSpPr>
        <p:spPr>
          <a:xfrm>
            <a:off x="521207" y="1204690"/>
            <a:ext cx="8895471" cy="5493812"/>
          </a:xfrm>
          <a:prstGeom prst="rect">
            <a:avLst/>
          </a:prstGeom>
        </p:spPr>
        <p:txBody>
          <a:bodyPr wrap="square">
            <a:spAutoFit/>
          </a:bodyPr>
          <a:lstStyle/>
          <a:p>
            <a:pPr>
              <a:lnSpc>
                <a:spcPct val="150000"/>
              </a:lnSpc>
            </a:pPr>
            <a:r>
              <a:rPr lang="en-US" altLang="zh-CN" dirty="0" err="1" smtClean="0"/>
              <a:t>Avg</a:t>
            </a:r>
            <a:r>
              <a:rPr lang="zh-CN" altLang="en-US" dirty="0" smtClean="0"/>
              <a:t>：平均值</a:t>
            </a:r>
            <a:endParaRPr lang="en-US" altLang="zh-CN" dirty="0"/>
          </a:p>
          <a:p>
            <a:pPr>
              <a:lnSpc>
                <a:spcPct val="150000"/>
              </a:lnSpc>
            </a:pPr>
            <a:r>
              <a:rPr lang="en-US" altLang="zh-CN" dirty="0" smtClean="0"/>
              <a:t>Count</a:t>
            </a:r>
            <a:r>
              <a:rPr lang="zh-CN" altLang="en-US" dirty="0" smtClean="0"/>
              <a:t>：计数</a:t>
            </a:r>
            <a:endParaRPr lang="en-US" altLang="zh-CN" dirty="0"/>
          </a:p>
          <a:p>
            <a:pPr>
              <a:lnSpc>
                <a:spcPct val="150000"/>
              </a:lnSpc>
            </a:pPr>
            <a:r>
              <a:rPr lang="en-US" altLang="zh-CN" dirty="0" smtClean="0"/>
              <a:t>Dev</a:t>
            </a:r>
            <a:r>
              <a:rPr lang="zh-CN" altLang="en-US" dirty="0" smtClean="0"/>
              <a:t>：方差</a:t>
            </a:r>
            <a:endParaRPr lang="en-US" altLang="zh-CN" dirty="0"/>
          </a:p>
          <a:p>
            <a:pPr>
              <a:lnSpc>
                <a:spcPct val="150000"/>
              </a:lnSpc>
            </a:pPr>
            <a:r>
              <a:rPr lang="en-US" altLang="zh-CN" dirty="0"/>
              <a:t>Estimated </a:t>
            </a:r>
            <a:r>
              <a:rPr lang="en-US" altLang="zh-CN" dirty="0" smtClean="0"/>
              <a:t>Percentiles</a:t>
            </a:r>
            <a:r>
              <a:rPr lang="zh-CN" altLang="en-US" dirty="0" smtClean="0"/>
              <a:t>：</a:t>
            </a:r>
            <a:r>
              <a:rPr lang="en-US" altLang="zh-CN" dirty="0" smtClean="0"/>
              <a:t>N</a:t>
            </a:r>
            <a:r>
              <a:rPr lang="zh-CN" altLang="en-US" dirty="0" smtClean="0"/>
              <a:t>分位数（会通过算法剔除某些值）</a:t>
            </a:r>
            <a:endParaRPr lang="en-US" altLang="zh-CN" dirty="0"/>
          </a:p>
          <a:p>
            <a:pPr>
              <a:lnSpc>
                <a:spcPct val="150000"/>
              </a:lnSpc>
            </a:pPr>
            <a:r>
              <a:rPr lang="en-US" altLang="zh-CN" dirty="0"/>
              <a:t>First &amp; </a:t>
            </a:r>
            <a:r>
              <a:rPr lang="en-US" altLang="zh-CN" dirty="0" smtClean="0"/>
              <a:t>Last</a:t>
            </a:r>
            <a:r>
              <a:rPr lang="zh-CN" altLang="en-US" dirty="0" smtClean="0"/>
              <a:t>：第一个，最后一个</a:t>
            </a:r>
            <a:endParaRPr lang="en-US" altLang="zh-CN" dirty="0"/>
          </a:p>
          <a:p>
            <a:pPr>
              <a:lnSpc>
                <a:spcPct val="150000"/>
              </a:lnSpc>
            </a:pPr>
            <a:r>
              <a:rPr lang="en-US" altLang="zh-CN" dirty="0" smtClean="0"/>
              <a:t>Max</a:t>
            </a:r>
            <a:r>
              <a:rPr lang="zh-CN" altLang="en-US" dirty="0" smtClean="0"/>
              <a:t>：最大值（插值）</a:t>
            </a:r>
            <a:endParaRPr lang="en-US" altLang="zh-CN" dirty="0"/>
          </a:p>
          <a:p>
            <a:pPr>
              <a:lnSpc>
                <a:spcPct val="150000"/>
              </a:lnSpc>
            </a:pPr>
            <a:r>
              <a:rPr lang="en-US" altLang="zh-CN" dirty="0" err="1" smtClean="0"/>
              <a:t>MimMin</a:t>
            </a:r>
            <a:r>
              <a:rPr lang="zh-CN" altLang="en-US" dirty="0" smtClean="0"/>
              <a:t>：最小值（不插值）</a:t>
            </a:r>
            <a:endParaRPr lang="en-US" altLang="zh-CN" dirty="0"/>
          </a:p>
          <a:p>
            <a:pPr>
              <a:lnSpc>
                <a:spcPct val="150000"/>
              </a:lnSpc>
            </a:pPr>
            <a:r>
              <a:rPr lang="en-US" altLang="zh-CN" dirty="0" err="1" smtClean="0"/>
              <a:t>MimMax</a:t>
            </a:r>
            <a:r>
              <a:rPr lang="zh-CN" altLang="en-US" dirty="0" smtClean="0"/>
              <a:t>：最大值（不插值）</a:t>
            </a:r>
            <a:endParaRPr lang="en-US" altLang="zh-CN" dirty="0"/>
          </a:p>
          <a:p>
            <a:pPr>
              <a:lnSpc>
                <a:spcPct val="150000"/>
              </a:lnSpc>
            </a:pPr>
            <a:r>
              <a:rPr lang="en-US" altLang="zh-CN" dirty="0" smtClean="0"/>
              <a:t>Min</a:t>
            </a:r>
            <a:r>
              <a:rPr lang="zh-CN" altLang="en-US" dirty="0" smtClean="0"/>
              <a:t>：最小值（插值）</a:t>
            </a:r>
            <a:endParaRPr lang="en-US" altLang="zh-CN" dirty="0"/>
          </a:p>
          <a:p>
            <a:pPr>
              <a:lnSpc>
                <a:spcPct val="150000"/>
              </a:lnSpc>
            </a:pPr>
            <a:r>
              <a:rPr lang="en-US" altLang="zh-CN" dirty="0" smtClean="0"/>
              <a:t>None</a:t>
            </a:r>
            <a:r>
              <a:rPr lang="zh-CN" altLang="en-US" dirty="0" smtClean="0"/>
              <a:t>：不聚合</a:t>
            </a:r>
            <a:endParaRPr lang="en-US" altLang="zh-CN" dirty="0"/>
          </a:p>
          <a:p>
            <a:pPr>
              <a:lnSpc>
                <a:spcPct val="150000"/>
              </a:lnSpc>
            </a:pPr>
            <a:r>
              <a:rPr lang="en-US" altLang="zh-CN" dirty="0" smtClean="0"/>
              <a:t>Percentiles</a:t>
            </a:r>
            <a:r>
              <a:rPr lang="zh-CN" altLang="en-US" dirty="0" smtClean="0"/>
              <a:t>：</a:t>
            </a:r>
            <a:r>
              <a:rPr lang="en-US" altLang="zh-CN" dirty="0" smtClean="0"/>
              <a:t>N</a:t>
            </a:r>
            <a:r>
              <a:rPr lang="zh-CN" altLang="en-US" dirty="0" smtClean="0"/>
              <a:t>位数</a:t>
            </a:r>
            <a:endParaRPr lang="en-US" altLang="zh-CN" dirty="0"/>
          </a:p>
          <a:p>
            <a:pPr>
              <a:lnSpc>
                <a:spcPct val="150000"/>
              </a:lnSpc>
            </a:pPr>
            <a:r>
              <a:rPr lang="en-US" altLang="zh-CN" dirty="0" smtClean="0"/>
              <a:t>Sum</a:t>
            </a:r>
            <a:r>
              <a:rPr lang="zh-CN" altLang="en-US" dirty="0" smtClean="0"/>
              <a:t>：求和（插值）</a:t>
            </a:r>
            <a:endParaRPr lang="en-US" altLang="zh-CN" dirty="0"/>
          </a:p>
          <a:p>
            <a:pPr>
              <a:lnSpc>
                <a:spcPct val="150000"/>
              </a:lnSpc>
            </a:pPr>
            <a:r>
              <a:rPr lang="en-US" altLang="zh-CN" dirty="0" err="1" smtClean="0"/>
              <a:t>ZimSum</a:t>
            </a:r>
            <a:r>
              <a:rPr lang="zh-CN" altLang="en-US" dirty="0" smtClean="0"/>
              <a:t>：求和（不插值）</a:t>
            </a:r>
            <a:endParaRPr lang="zh-CN" altLang="en-US" dirty="0"/>
          </a:p>
        </p:txBody>
      </p:sp>
    </p:spTree>
    <p:extLst>
      <p:ext uri="{BB962C8B-B14F-4D97-AF65-F5344CB8AC3E}">
        <p14:creationId xmlns:p14="http://schemas.microsoft.com/office/powerpoint/2010/main" val="33744504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4" name="矩形 3"/>
          <p:cNvSpPr/>
          <p:nvPr/>
        </p:nvSpPr>
        <p:spPr>
          <a:xfrm>
            <a:off x="647817" y="2104850"/>
            <a:ext cx="5471630" cy="2308324"/>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每个时间点对应一个</a:t>
            </a:r>
            <a:r>
              <a:rPr lang="en-US" altLang="zh-CN" dirty="0" smtClean="0"/>
              <a:t>Cell</a:t>
            </a:r>
            <a:r>
              <a:rPr lang="zh-CN" altLang="en-US" dirty="0" smtClean="0"/>
              <a:t>，存储了</a:t>
            </a:r>
            <a:r>
              <a:rPr lang="en-US" altLang="zh-CN" dirty="0" err="1" smtClean="0"/>
              <a:t>RowKey</a:t>
            </a:r>
            <a:endParaRPr lang="en-US" altLang="zh-CN" dirty="0" smtClean="0"/>
          </a:p>
          <a:p>
            <a:pPr marL="285750" indent="-285750">
              <a:lnSpc>
                <a:spcPct val="200000"/>
              </a:lnSpc>
              <a:buFont typeface="Wingdings" panose="05000000000000000000" pitchFamily="2" charset="2"/>
              <a:buChar char="u"/>
            </a:pPr>
            <a:r>
              <a:rPr lang="zh-CN" altLang="en-US" dirty="0" smtClean="0"/>
              <a:t>为了节省存储空间，将一个小时的</a:t>
            </a:r>
            <a:r>
              <a:rPr lang="en-US" altLang="zh-CN" dirty="0" smtClean="0"/>
              <a:t>Cell</a:t>
            </a:r>
            <a:r>
              <a:rPr lang="zh-CN" altLang="en-US" dirty="0" smtClean="0"/>
              <a:t>压缩成一个</a:t>
            </a:r>
            <a:endParaRPr lang="en-US" altLang="zh-CN" dirty="0" smtClean="0"/>
          </a:p>
          <a:p>
            <a:pPr marL="285750" indent="-285750">
              <a:lnSpc>
                <a:spcPct val="200000"/>
              </a:lnSpc>
              <a:buFont typeface="Wingdings" panose="05000000000000000000" pitchFamily="2" charset="2"/>
              <a:buChar char="u"/>
            </a:pPr>
            <a:r>
              <a:rPr lang="zh-CN" altLang="en-US" dirty="0" smtClean="0"/>
              <a:t>写入数据时，记录哪些</a:t>
            </a:r>
            <a:r>
              <a:rPr lang="en-US" altLang="zh-CN" dirty="0" err="1" smtClean="0"/>
              <a:t>RowKey</a:t>
            </a:r>
            <a:r>
              <a:rPr lang="zh-CN" altLang="en-US" dirty="0" smtClean="0"/>
              <a:t>需要压缩</a:t>
            </a:r>
            <a:endParaRPr lang="en-US" altLang="zh-CN" dirty="0" smtClean="0"/>
          </a:p>
          <a:p>
            <a:pPr marL="285750" indent="-285750">
              <a:lnSpc>
                <a:spcPct val="200000"/>
              </a:lnSpc>
              <a:buFont typeface="Wingdings" panose="05000000000000000000" pitchFamily="2" charset="2"/>
              <a:buChar char="u"/>
            </a:pPr>
            <a:r>
              <a:rPr lang="zh-CN" altLang="en-US" dirty="0"/>
              <a:t>合并</a:t>
            </a:r>
            <a:r>
              <a:rPr lang="zh-CN" altLang="en-US" dirty="0" smtClean="0"/>
              <a:t>后，一个小时只有一个</a:t>
            </a:r>
            <a:r>
              <a:rPr lang="en-US" altLang="zh-CN" dirty="0" smtClean="0"/>
              <a:t>Cell</a:t>
            </a:r>
            <a:endParaRPr lang="zh-CN" altLang="en-US" dirty="0"/>
          </a:p>
        </p:txBody>
      </p:sp>
      <p:pic>
        <p:nvPicPr>
          <p:cNvPr id="5" name="图片 4"/>
          <p:cNvPicPr>
            <a:picLocks noChangeAspect="1"/>
          </p:cNvPicPr>
          <p:nvPr/>
        </p:nvPicPr>
        <p:blipFill>
          <a:blip r:embed="rId2"/>
          <a:stretch>
            <a:fillRect/>
          </a:stretch>
        </p:blipFill>
        <p:spPr>
          <a:xfrm>
            <a:off x="5833453" y="0"/>
            <a:ext cx="4787656" cy="6815245"/>
          </a:xfrm>
          <a:prstGeom prst="rect">
            <a:avLst/>
          </a:prstGeom>
        </p:spPr>
      </p:pic>
    </p:spTree>
    <p:extLst>
      <p:ext uri="{BB962C8B-B14F-4D97-AF65-F5344CB8AC3E}">
        <p14:creationId xmlns:p14="http://schemas.microsoft.com/office/powerpoint/2010/main" val="15516518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优化总结：</a:t>
            </a:r>
            <a:endParaRPr lang="zh-CN" altLang="en-US" dirty="0"/>
          </a:p>
        </p:txBody>
      </p:sp>
      <p:sp>
        <p:nvSpPr>
          <p:cNvPr id="5" name="矩形 4"/>
          <p:cNvSpPr/>
          <p:nvPr/>
        </p:nvSpPr>
        <p:spPr>
          <a:xfrm>
            <a:off x="656492" y="1503292"/>
            <a:ext cx="3254326" cy="2031325"/>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优化一：缩短</a:t>
            </a:r>
            <a:r>
              <a:rPr lang="en-US" altLang="zh-CN" dirty="0"/>
              <a:t>row </a:t>
            </a:r>
            <a:r>
              <a:rPr lang="en-US" altLang="zh-CN" dirty="0" smtClean="0"/>
              <a:t>key</a:t>
            </a:r>
          </a:p>
          <a:p>
            <a:endParaRPr lang="en-US" altLang="zh-CN" dirty="0"/>
          </a:p>
          <a:p>
            <a:r>
              <a:rPr lang="zh-CN" altLang="en-US" dirty="0" smtClean="0"/>
              <a:t>存储优化</a:t>
            </a:r>
            <a:endParaRPr lang="en-US" altLang="zh-CN" dirty="0" smtClean="0"/>
          </a:p>
          <a:p>
            <a:endParaRPr lang="en-US" altLang="zh-CN" dirty="0"/>
          </a:p>
          <a:p>
            <a:pPr marL="285750" indent="-285750">
              <a:buFont typeface="Wingdings" panose="05000000000000000000" pitchFamily="2" charset="2"/>
              <a:buChar char="l"/>
            </a:pPr>
            <a:r>
              <a:rPr lang="zh-CN" altLang="en-US" dirty="0" smtClean="0"/>
              <a:t>为</a:t>
            </a:r>
            <a:r>
              <a:rPr lang="zh-CN" altLang="en-US" dirty="0"/>
              <a:t>每个</a:t>
            </a:r>
            <a:r>
              <a:rPr lang="en-US" altLang="zh-CN" dirty="0"/>
              <a:t>metric</a:t>
            </a:r>
            <a:r>
              <a:rPr lang="zh-CN" altLang="en-US" dirty="0"/>
              <a:t>、</a:t>
            </a:r>
            <a:r>
              <a:rPr lang="en-US" altLang="zh-CN" dirty="0"/>
              <a:t>tag key</a:t>
            </a:r>
            <a:r>
              <a:rPr lang="zh-CN" altLang="en-US" dirty="0"/>
              <a:t>和</a:t>
            </a:r>
            <a:r>
              <a:rPr lang="en-US" altLang="zh-CN" dirty="0"/>
              <a:t>tag value</a:t>
            </a:r>
            <a:r>
              <a:rPr lang="zh-CN" altLang="en-US" dirty="0"/>
              <a:t>都分配一个</a:t>
            </a:r>
            <a:r>
              <a:rPr lang="en-US" altLang="zh-CN" dirty="0"/>
              <a:t>UID</a:t>
            </a:r>
            <a:r>
              <a:rPr lang="zh-CN" altLang="en-US" dirty="0"/>
              <a:t>，</a:t>
            </a:r>
            <a:r>
              <a:rPr lang="en-US" altLang="zh-CN" dirty="0"/>
              <a:t>UID</a:t>
            </a:r>
            <a:r>
              <a:rPr lang="zh-CN" altLang="en-US" dirty="0"/>
              <a:t>为固定长度三个字节。</a:t>
            </a:r>
          </a:p>
        </p:txBody>
      </p:sp>
      <p:sp>
        <p:nvSpPr>
          <p:cNvPr id="6" name="矩形 5"/>
          <p:cNvSpPr/>
          <p:nvPr/>
        </p:nvSpPr>
        <p:spPr>
          <a:xfrm>
            <a:off x="4253130" y="1503292"/>
            <a:ext cx="3629465" cy="4524315"/>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优化二：减少</a:t>
            </a:r>
            <a:r>
              <a:rPr lang="en-US" altLang="zh-CN" dirty="0"/>
              <a:t>Key-Value</a:t>
            </a:r>
            <a:r>
              <a:rPr lang="zh-CN" altLang="en-US" dirty="0"/>
              <a:t>数</a:t>
            </a:r>
            <a:r>
              <a:rPr lang="zh-CN" altLang="en-US" dirty="0" smtClean="0"/>
              <a:t>优化</a:t>
            </a:r>
            <a:endParaRPr lang="en-US" altLang="zh-CN" dirty="0" smtClean="0"/>
          </a:p>
          <a:p>
            <a:endParaRPr lang="en-US" altLang="zh-CN" dirty="0" smtClean="0"/>
          </a:p>
          <a:p>
            <a:r>
              <a:rPr lang="zh-CN" altLang="en-US" dirty="0" smtClean="0"/>
              <a:t>存储优化</a:t>
            </a:r>
            <a:endParaRPr lang="en-US" altLang="zh-CN" dirty="0" smtClean="0"/>
          </a:p>
          <a:p>
            <a:endParaRPr lang="en-US" altLang="zh-CN" dirty="0"/>
          </a:p>
          <a:p>
            <a:r>
              <a:rPr lang="en-US" altLang="zh-CN" dirty="0" err="1" smtClean="0"/>
              <a:t>HBase</a:t>
            </a:r>
            <a:r>
              <a:rPr lang="zh-CN" altLang="en-US" dirty="0"/>
              <a:t>在底层存储结构中，每一列都会以</a:t>
            </a:r>
            <a:r>
              <a:rPr lang="en-US" altLang="zh-CN" dirty="0"/>
              <a:t>Key-Value</a:t>
            </a:r>
            <a:r>
              <a:rPr lang="zh-CN" altLang="en-US" dirty="0"/>
              <a:t>的形式存储，每一列都会包含一个</a:t>
            </a:r>
            <a:r>
              <a:rPr lang="en-US" altLang="zh-CN" dirty="0" err="1"/>
              <a:t>rowkey</a:t>
            </a:r>
            <a:r>
              <a:rPr lang="zh-CN" altLang="en-US" dirty="0"/>
              <a:t>。如果要进一步缩短存储量，那就得想办法减少</a:t>
            </a:r>
            <a:r>
              <a:rPr lang="en-US" altLang="zh-CN" dirty="0"/>
              <a:t>Key-Value</a:t>
            </a:r>
            <a:r>
              <a:rPr lang="zh-CN" altLang="en-US" dirty="0"/>
              <a:t>的个数</a:t>
            </a:r>
            <a:r>
              <a:rPr lang="zh-CN" altLang="en-US" dirty="0" smtClean="0"/>
              <a:t>。</a:t>
            </a:r>
            <a:endParaRPr lang="en-US" altLang="zh-CN" dirty="0" smtClean="0"/>
          </a:p>
          <a:p>
            <a:r>
              <a:rPr lang="en-US" altLang="zh-CN" dirty="0" err="1" smtClean="0"/>
              <a:t>OpenTSDB</a:t>
            </a:r>
            <a:r>
              <a:rPr lang="zh-CN" altLang="en-US" dirty="0"/>
              <a:t>分了几个步骤来减少</a:t>
            </a:r>
            <a:r>
              <a:rPr lang="en-US" altLang="zh-CN" dirty="0"/>
              <a:t>Key-Value</a:t>
            </a:r>
            <a:r>
              <a:rPr lang="zh-CN" altLang="en-US" dirty="0"/>
              <a:t>的个数</a:t>
            </a:r>
            <a:r>
              <a:rPr lang="zh-CN" altLang="en-US" dirty="0" smtClean="0"/>
              <a:t>：</a:t>
            </a:r>
            <a:endParaRPr lang="en-US" altLang="zh-CN" dirty="0" smtClean="0"/>
          </a:p>
          <a:p>
            <a:pPr marL="342900" indent="-342900">
              <a:buAutoNum type="arabicPeriod"/>
            </a:pPr>
            <a:r>
              <a:rPr lang="zh-CN" altLang="en-US" dirty="0" smtClean="0"/>
              <a:t>将</a:t>
            </a:r>
            <a:r>
              <a:rPr lang="zh-CN" altLang="en-US" dirty="0"/>
              <a:t>多行合并为一行，多行单列变为单行多</a:t>
            </a:r>
            <a:r>
              <a:rPr lang="zh-CN" altLang="en-US" dirty="0" smtClean="0"/>
              <a:t>列（一个小时的数据）。</a:t>
            </a:r>
            <a:endParaRPr lang="en-US" altLang="zh-CN" dirty="0" smtClean="0"/>
          </a:p>
          <a:p>
            <a:pPr marL="342900" indent="-342900">
              <a:buAutoNum type="arabicPeriod"/>
            </a:pPr>
            <a:r>
              <a:rPr lang="zh-CN" altLang="en-US" dirty="0" smtClean="0"/>
              <a:t>将</a:t>
            </a:r>
            <a:r>
              <a:rPr lang="zh-CN" altLang="en-US" dirty="0"/>
              <a:t>多列合并为一列，单行多列变为单行单列</a:t>
            </a:r>
            <a:r>
              <a:rPr lang="zh-CN" altLang="en-US" dirty="0" smtClean="0"/>
              <a:t>。（</a:t>
            </a:r>
            <a:r>
              <a:rPr lang="en-US" altLang="zh-CN" dirty="0" smtClean="0"/>
              <a:t>Compaction</a:t>
            </a:r>
            <a:r>
              <a:rPr lang="zh-CN" altLang="en-US" dirty="0" smtClean="0"/>
              <a:t>）</a:t>
            </a:r>
            <a:endParaRPr lang="zh-CN" altLang="en-US" dirty="0"/>
          </a:p>
        </p:txBody>
      </p:sp>
      <p:sp>
        <p:nvSpPr>
          <p:cNvPr id="7" name="矩形 6"/>
          <p:cNvSpPr/>
          <p:nvPr/>
        </p:nvSpPr>
        <p:spPr>
          <a:xfrm>
            <a:off x="8271803" y="1503292"/>
            <a:ext cx="3024555" cy="3693319"/>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优化三：并发写优化</a:t>
            </a:r>
            <a:r>
              <a:rPr lang="zh-CN" altLang="en-US" dirty="0" smtClean="0"/>
              <a:t>上面</a:t>
            </a:r>
            <a:endParaRPr lang="en-US" altLang="zh-CN" dirty="0" smtClean="0"/>
          </a:p>
          <a:p>
            <a:endParaRPr lang="en-US" altLang="zh-CN" dirty="0"/>
          </a:p>
          <a:p>
            <a:pPr marL="285750" indent="-285750">
              <a:buFont typeface="Wingdings" panose="05000000000000000000" pitchFamily="2" charset="2"/>
              <a:buChar char="l"/>
            </a:pPr>
            <a:r>
              <a:rPr lang="zh-CN" altLang="en-US" dirty="0" smtClean="0"/>
              <a:t>写</a:t>
            </a:r>
            <a:r>
              <a:rPr lang="zh-CN" altLang="en-US" dirty="0"/>
              <a:t>热点问题，当某一个</a:t>
            </a:r>
            <a:r>
              <a:rPr lang="en-US" altLang="zh-CN" dirty="0"/>
              <a:t>metric</a:t>
            </a:r>
            <a:r>
              <a:rPr lang="zh-CN" altLang="en-US" dirty="0"/>
              <a:t>下数据点很多时，则该</a:t>
            </a:r>
            <a:r>
              <a:rPr lang="en-US" altLang="zh-CN" dirty="0"/>
              <a:t>metric</a:t>
            </a:r>
            <a:r>
              <a:rPr lang="zh-CN" altLang="en-US" dirty="0"/>
              <a:t>很容易造成写入热点</a:t>
            </a:r>
            <a:r>
              <a:rPr lang="zh-CN" altLang="en-US" dirty="0" smtClean="0"/>
              <a:t>。</a:t>
            </a: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zh-CN" altLang="en-US" dirty="0" smtClean="0"/>
              <a:t>采取了</a:t>
            </a:r>
            <a:r>
              <a:rPr lang="en-US" altLang="zh-CN" dirty="0" smtClean="0"/>
              <a:t>SALT</a:t>
            </a:r>
            <a:r>
              <a:rPr lang="zh-CN" altLang="en-US" dirty="0" smtClean="0"/>
              <a:t>机制防止数据写热点</a:t>
            </a: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降低了读取效率，但是采用了异步加载机制，可以同时加载</a:t>
            </a:r>
            <a:endParaRPr lang="en-US" altLang="zh-CN" dirty="0" err="1"/>
          </a:p>
        </p:txBody>
      </p:sp>
      <p:sp>
        <p:nvSpPr>
          <p:cNvPr id="9" name="矩形 8"/>
          <p:cNvSpPr/>
          <p:nvPr/>
        </p:nvSpPr>
        <p:spPr>
          <a:xfrm>
            <a:off x="633044" y="3949773"/>
            <a:ext cx="3254326" cy="2031325"/>
          </a:xfrm>
          <a:prstGeom prst="rect">
            <a:avLst/>
          </a:prstGeom>
          <a:solidFill>
            <a:schemeClr val="accent2">
              <a:lumMod val="40000"/>
              <a:lumOff val="60000"/>
            </a:schemeClr>
          </a:solidFill>
        </p:spPr>
        <p:txBody>
          <a:bodyPr wrap="square">
            <a:spAutoFit/>
          </a:bodyPr>
          <a:lstStyle/>
          <a:p>
            <a:pPr marL="285750" indent="-285750">
              <a:buFont typeface="Wingdings" panose="05000000000000000000" pitchFamily="2" charset="2"/>
              <a:buChar char="p"/>
            </a:pPr>
            <a:r>
              <a:rPr lang="zh-CN" altLang="en-US" dirty="0" smtClean="0"/>
              <a:t>优化四：计算懒加载</a:t>
            </a:r>
            <a:endParaRPr lang="en-US" altLang="zh-CN" dirty="0"/>
          </a:p>
          <a:p>
            <a:endParaRPr lang="en-US" altLang="zh-CN" dirty="0" smtClean="0"/>
          </a:p>
          <a:p>
            <a:r>
              <a:rPr lang="zh-CN" altLang="en-US" dirty="0" smtClean="0"/>
              <a:t>内存优化</a:t>
            </a:r>
            <a:endParaRPr lang="en-US" altLang="zh-CN" dirty="0" smtClean="0"/>
          </a:p>
          <a:p>
            <a:endParaRPr lang="en-US" altLang="zh-CN" dirty="0"/>
          </a:p>
          <a:p>
            <a:pPr marL="285750" indent="-285750">
              <a:buFont typeface="Wingdings" panose="05000000000000000000" pitchFamily="2" charset="2"/>
              <a:buChar char="l"/>
            </a:pPr>
            <a:r>
              <a:rPr lang="zh-CN" altLang="en-US" dirty="0" smtClean="0"/>
              <a:t>数据内存中只有最原始的数据，采用不同的</a:t>
            </a:r>
            <a:r>
              <a:rPr lang="en-US" altLang="zh-CN" dirty="0" smtClean="0"/>
              <a:t>Iterator</a:t>
            </a:r>
            <a:r>
              <a:rPr lang="zh-CN" altLang="en-US" dirty="0" smtClean="0"/>
              <a:t>达到不同的计算目的</a:t>
            </a:r>
            <a:endParaRPr lang="zh-CN" altLang="en-US" dirty="0"/>
          </a:p>
        </p:txBody>
      </p:sp>
      <p:sp>
        <p:nvSpPr>
          <p:cNvPr id="8" name="矩形 7"/>
          <p:cNvSpPr/>
          <p:nvPr/>
        </p:nvSpPr>
        <p:spPr>
          <a:xfrm>
            <a:off x="8224907" y="5334767"/>
            <a:ext cx="3071451" cy="646331"/>
          </a:xfrm>
          <a:prstGeom prst="rect">
            <a:avLst/>
          </a:prstGeom>
          <a:solidFill>
            <a:srgbClr val="92D050"/>
          </a:solidFill>
        </p:spPr>
        <p:txBody>
          <a:bodyPr wrap="square">
            <a:spAutoFit/>
          </a:bodyPr>
          <a:lstStyle/>
          <a:p>
            <a:pPr marL="285750" indent="-285750">
              <a:buFont typeface="Wingdings" panose="05000000000000000000" pitchFamily="2" charset="2"/>
              <a:buChar char="p"/>
            </a:pPr>
            <a:r>
              <a:rPr lang="zh-CN" altLang="en-US" dirty="0" smtClean="0"/>
              <a:t>优化五：值过滤</a:t>
            </a:r>
            <a:endParaRPr lang="en-US" altLang="zh-CN" dirty="0" smtClean="0"/>
          </a:p>
          <a:p>
            <a:pPr marL="285750" indent="-285750">
              <a:buFont typeface="Wingdings" panose="05000000000000000000" pitchFamily="2" charset="2"/>
              <a:buChar char="p"/>
            </a:pPr>
            <a:r>
              <a:rPr lang="zh-CN" altLang="en-US" dirty="0" smtClean="0"/>
              <a:t>优化六：</a:t>
            </a:r>
            <a:r>
              <a:rPr lang="en-US" altLang="zh-CN" dirty="0" smtClean="0"/>
              <a:t>Compaction</a:t>
            </a:r>
          </a:p>
        </p:txBody>
      </p:sp>
    </p:spTree>
    <p:extLst>
      <p:ext uri="{BB962C8B-B14F-4D97-AF65-F5344CB8AC3E}">
        <p14:creationId xmlns:p14="http://schemas.microsoft.com/office/powerpoint/2010/main" val="396732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2210985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623</TotalTime>
  <Words>13159</Words>
  <Application>Microsoft Office PowerPoint</Application>
  <PresentationFormat>宽屏</PresentationFormat>
  <Paragraphs>675</Paragraphs>
  <Slides>85</Slides>
  <Notes>17</Notes>
  <HiddenSlides>2</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85</vt:i4>
      </vt:variant>
    </vt:vector>
  </HeadingPairs>
  <TitlesOfParts>
    <vt:vector size="102" baseType="lpstr">
      <vt:lpstr>Noto Serif</vt:lpstr>
      <vt:lpstr>OpenSans</vt:lpstr>
      <vt:lpstr>新細明體</vt:lpstr>
      <vt:lpstr>Source Sans Pro</vt:lpstr>
      <vt:lpstr>仿宋</vt:lpstr>
      <vt:lpstr>华文细黑</vt:lpstr>
      <vt:lpstr>宋体</vt:lpstr>
      <vt:lpstr>微软雅黑</vt:lpstr>
      <vt:lpstr>Arial</vt:lpstr>
      <vt:lpstr>Century Gothic</vt:lpstr>
      <vt:lpstr>Palatino Linotype</vt:lpstr>
      <vt:lpstr>Segoe UI</vt:lpstr>
      <vt:lpstr>Segoe UI Light</vt:lpstr>
      <vt:lpstr>Segoe UI Semibold</vt:lpstr>
      <vt:lpstr>Wingdings</vt:lpstr>
      <vt:lpstr>Wingdings 2</vt:lpstr>
      <vt:lpstr>头脑风暴演示文稿</vt:lpstr>
      <vt:lpstr>HBASE基本原理介绍</vt:lpstr>
      <vt:lpstr>What’s  HBase</vt:lpstr>
      <vt:lpstr>HBase的数据模型</vt:lpstr>
      <vt:lpstr>HBase的数据模型</vt:lpstr>
      <vt:lpstr>HBase的数据模型</vt:lpstr>
      <vt:lpstr>HBase的数据模型</vt:lpstr>
      <vt:lpstr>HBase数据管理-RegionServer</vt:lpstr>
      <vt:lpstr>Hbase数据管理-CF</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Hbase读</vt:lpstr>
      <vt:lpstr>不同KeyValue之间如何进行大小比较？</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Region分裂触发策略</vt:lpstr>
      <vt:lpstr>Region split</vt:lpstr>
      <vt:lpstr>Region split</vt:lpstr>
      <vt:lpstr>Region split</vt:lpstr>
      <vt:lpstr>Snapshot</vt:lpstr>
      <vt:lpstr>Snapshot</vt:lpstr>
      <vt:lpstr>Snapshot</vt:lpstr>
      <vt:lpstr>Snapshot</vt:lpstr>
      <vt:lpstr>OpenTSDB基本原理介绍</vt:lpstr>
      <vt:lpstr>什么是时序数据</vt:lpstr>
      <vt:lpstr>相关概念</vt:lpstr>
      <vt:lpstr>时间序列示例数据</vt:lpstr>
      <vt:lpstr>元数据模型-How？</vt:lpstr>
      <vt:lpstr>元数据模型-Yes！</vt:lpstr>
      <vt:lpstr>元数据模型-UID</vt:lpstr>
      <vt:lpstr>元数据模型-UID</vt:lpstr>
      <vt:lpstr>元数据模型-TSUID</vt:lpstr>
      <vt:lpstr>元数据模型-RowKey</vt:lpstr>
      <vt:lpstr>元数据模型-RowKey</vt:lpstr>
      <vt:lpstr>元数据模型-Qualifier</vt:lpstr>
      <vt:lpstr>元数据模型-Qualifier</vt:lpstr>
      <vt:lpstr>元数据模型-Qualifier</vt:lpstr>
      <vt:lpstr>元数据模型-Qualifier</vt:lpstr>
      <vt:lpstr>元数据模型-Value</vt:lpstr>
      <vt:lpstr>OpenTSDB架构</vt:lpstr>
      <vt:lpstr>写流程-HTTP</vt:lpstr>
      <vt:lpstr>读流程</vt:lpstr>
      <vt:lpstr>读流程</vt:lpstr>
      <vt:lpstr>读流程-计算逻辑</vt:lpstr>
      <vt:lpstr>系统提供的Aggregators</vt:lpstr>
      <vt:lpstr>Compaction</vt:lpstr>
      <vt:lpstr>优化总结：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HBASE基本原理介绍</dc:title>
  <dc:creator>zhangwusheng</dc:creator>
  <cp:lastModifiedBy>zhangwusheng</cp:lastModifiedBy>
  <cp:revision>124</cp:revision>
  <dcterms:created xsi:type="dcterms:W3CDTF">2018-11-19T22:27:47Z</dcterms:created>
  <dcterms:modified xsi:type="dcterms:W3CDTF">2018-12-24T15:28:25Z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