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handoutMasterIdLst>
    <p:handoutMasterId r:id="rId51"/>
  </p:handoutMasterIdLst>
  <p:sldIdLst>
    <p:sldId id="256" r:id="rId2"/>
    <p:sldId id="271" r:id="rId3"/>
    <p:sldId id="279" r:id="rId4"/>
    <p:sldId id="283" r:id="rId5"/>
    <p:sldId id="286" r:id="rId6"/>
    <p:sldId id="287" r:id="rId7"/>
    <p:sldId id="281" r:id="rId8"/>
    <p:sldId id="288" r:id="rId9"/>
    <p:sldId id="292" r:id="rId10"/>
    <p:sldId id="289" r:id="rId11"/>
    <p:sldId id="290" r:id="rId12"/>
    <p:sldId id="291" r:id="rId13"/>
    <p:sldId id="293" r:id="rId14"/>
    <p:sldId id="294" r:id="rId15"/>
    <p:sldId id="295" r:id="rId16"/>
    <p:sldId id="301" r:id="rId17"/>
    <p:sldId id="326" r:id="rId18"/>
    <p:sldId id="327" r:id="rId19"/>
    <p:sldId id="302" r:id="rId20"/>
    <p:sldId id="328" r:id="rId21"/>
    <p:sldId id="297" r:id="rId22"/>
    <p:sldId id="303" r:id="rId23"/>
    <p:sldId id="296" r:id="rId24"/>
    <p:sldId id="304" r:id="rId25"/>
    <p:sldId id="298" r:id="rId26"/>
    <p:sldId id="299" r:id="rId27"/>
    <p:sldId id="305" r:id="rId28"/>
    <p:sldId id="300" r:id="rId29"/>
    <p:sldId id="306" r:id="rId30"/>
    <p:sldId id="307" r:id="rId31"/>
    <p:sldId id="308" r:id="rId32"/>
    <p:sldId id="309" r:id="rId33"/>
    <p:sldId id="310" r:id="rId34"/>
    <p:sldId id="313" r:id="rId35"/>
    <p:sldId id="314" r:id="rId36"/>
    <p:sldId id="315" r:id="rId37"/>
    <p:sldId id="316" r:id="rId38"/>
    <p:sldId id="317" r:id="rId39"/>
    <p:sldId id="311" r:id="rId40"/>
    <p:sldId id="318" r:id="rId41"/>
    <p:sldId id="319" r:id="rId42"/>
    <p:sldId id="320" r:id="rId43"/>
    <p:sldId id="321" r:id="rId44"/>
    <p:sldId id="312" r:id="rId45"/>
    <p:sldId id="322" r:id="rId46"/>
    <p:sldId id="323" r:id="rId47"/>
    <p:sldId id="324" r:id="rId48"/>
    <p:sldId id="325" r:id="rId49"/>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Lst>
        </p14:section>
        <p14:section name="设计、平滑、添加注释、协作、操作说明搜索" id="{B9B51309-D148-4332-87C2-07BE32FBCA3B}">
          <p14:sldIdLst>
            <p14:sldId id="271"/>
            <p14:sldId id="279"/>
            <p14:sldId id="283"/>
            <p14:sldId id="286"/>
            <p14:sldId id="287"/>
            <p14:sldId id="281"/>
            <p14:sldId id="288"/>
            <p14:sldId id="292"/>
            <p14:sldId id="289"/>
            <p14:sldId id="290"/>
            <p14:sldId id="291"/>
            <p14:sldId id="293"/>
            <p14:sldId id="294"/>
            <p14:sldId id="295"/>
            <p14:sldId id="301"/>
            <p14:sldId id="326"/>
            <p14:sldId id="327"/>
            <p14:sldId id="302"/>
            <p14:sldId id="328"/>
            <p14:sldId id="297"/>
            <p14:sldId id="303"/>
            <p14:sldId id="296"/>
            <p14:sldId id="304"/>
            <p14:sldId id="298"/>
            <p14:sldId id="299"/>
            <p14:sldId id="305"/>
            <p14:sldId id="300"/>
            <p14:sldId id="306"/>
            <p14:sldId id="307"/>
            <p14:sldId id="308"/>
            <p14:sldId id="309"/>
            <p14:sldId id="310"/>
            <p14:sldId id="313"/>
            <p14:sldId id="314"/>
            <p14:sldId id="315"/>
            <p14:sldId id="316"/>
            <p14:sldId id="317"/>
            <p14:sldId id="311"/>
            <p14:sldId id="318"/>
            <p14:sldId id="319"/>
            <p14:sldId id="320"/>
            <p14:sldId id="321"/>
            <p14:sldId id="312"/>
            <p14:sldId id="322"/>
            <p14:sldId id="323"/>
            <p14:sldId id="324"/>
            <p14:sldId id="325"/>
          </p14:sldIdLst>
        </p14:section>
        <p14:section name="了解详细信息"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14" autoAdjust="0"/>
  </p:normalViewPr>
  <p:slideViewPr>
    <p:cSldViewPr snapToGrid="0">
      <p:cViewPr varScale="1">
        <p:scale>
          <a:sx n="115" d="100"/>
          <a:sy n="115" d="100"/>
        </p:scale>
        <p:origin x="432"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09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7CB5363-1257-42F6-9FA1-78D9A6383C5B}" type="datetime2">
              <a:rPr lang="zh-CN" altLang="en-US" smtClean="0">
                <a:latin typeface="微软雅黑" panose="020B0503020204020204" pitchFamily="34" charset="-122"/>
                <a:ea typeface="微软雅黑" panose="020B0503020204020204" pitchFamily="34" charset="-122"/>
              </a:rPr>
              <a:t>2018年11月12日</a:t>
            </a:fld>
            <a:endParaRPr 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en-US" smtClean="0">
                <a:latin typeface="微软雅黑" panose="020B0503020204020204" pitchFamily="34" charset="-122"/>
                <a:ea typeface="微软雅黑" panose="020B0503020204020204" pitchFamily="34" charset="-122"/>
              </a:rPr>
              <a:t>‹#›</a:t>
            </a:fld>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0717CCD-7153-4CFA-8FE4-043AE2A91A48}" type="datetime2">
              <a:rPr lang="zh-CN" altLang="en-US" smtClean="0"/>
              <a:pPr/>
              <a:t>2018年11月12日</a:t>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DF61EA0F-A667-4B49-8422-0062BC55E249}" type="slidenum">
              <a:rPr lang="en-US" smtClean="0"/>
              <a:pPr/>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DF61EA0F-A667-4B49-8422-0062BC55E249}" type="slidenum">
              <a:rPr lang="en-US" altLang="zh-CN" smtClean="0"/>
              <a:t>1</a:t>
            </a:fld>
            <a:endParaRPr lang="zh-CN" altLang="en-US" dirty="0"/>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11</a:t>
            </a:fld>
            <a:endParaRPr lang="en-US" dirty="0"/>
          </a:p>
        </p:txBody>
      </p:sp>
    </p:spTree>
    <p:extLst>
      <p:ext uri="{BB962C8B-B14F-4D97-AF65-F5344CB8AC3E}">
        <p14:creationId xmlns:p14="http://schemas.microsoft.com/office/powerpoint/2010/main" val="299850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12</a:t>
            </a:fld>
            <a:endParaRPr lang="en-US" dirty="0"/>
          </a:p>
        </p:txBody>
      </p:sp>
    </p:spTree>
    <p:extLst>
      <p:ext uri="{BB962C8B-B14F-4D97-AF65-F5344CB8AC3E}">
        <p14:creationId xmlns:p14="http://schemas.microsoft.com/office/powerpoint/2010/main" val="1723045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13</a:t>
            </a:fld>
            <a:endParaRPr lang="en-US" dirty="0"/>
          </a:p>
        </p:txBody>
      </p:sp>
    </p:spTree>
    <p:extLst>
      <p:ext uri="{BB962C8B-B14F-4D97-AF65-F5344CB8AC3E}">
        <p14:creationId xmlns:p14="http://schemas.microsoft.com/office/powerpoint/2010/main" val="3302229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14</a:t>
            </a:fld>
            <a:endParaRPr lang="en-US" dirty="0"/>
          </a:p>
        </p:txBody>
      </p:sp>
    </p:spTree>
    <p:extLst>
      <p:ext uri="{BB962C8B-B14F-4D97-AF65-F5344CB8AC3E}">
        <p14:creationId xmlns:p14="http://schemas.microsoft.com/office/powerpoint/2010/main" val="2934375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pPr/>
              <a:t>2</a:t>
            </a:fld>
            <a:endParaRPr lang="zh-CN" altLang="en-US" dirty="0"/>
          </a:p>
        </p:txBody>
      </p:sp>
    </p:spTree>
    <p:extLst>
      <p:ext uri="{BB962C8B-B14F-4D97-AF65-F5344CB8AC3E}">
        <p14:creationId xmlns:p14="http://schemas.microsoft.com/office/powerpoint/2010/main" val="1851848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3</a:t>
            </a:fld>
            <a:endParaRPr lang="en-US" dirty="0"/>
          </a:p>
        </p:txBody>
      </p:sp>
    </p:spTree>
    <p:extLst>
      <p:ext uri="{BB962C8B-B14F-4D97-AF65-F5344CB8AC3E}">
        <p14:creationId xmlns:p14="http://schemas.microsoft.com/office/powerpoint/2010/main" val="992332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4</a:t>
            </a:fld>
            <a:endParaRPr lang="en-US" dirty="0"/>
          </a:p>
        </p:txBody>
      </p:sp>
    </p:spTree>
    <p:extLst>
      <p:ext uri="{BB962C8B-B14F-4D97-AF65-F5344CB8AC3E}">
        <p14:creationId xmlns:p14="http://schemas.microsoft.com/office/powerpoint/2010/main" val="448484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5</a:t>
            </a:fld>
            <a:endParaRPr lang="en-US" dirty="0"/>
          </a:p>
        </p:txBody>
      </p:sp>
    </p:spTree>
    <p:extLst>
      <p:ext uri="{BB962C8B-B14F-4D97-AF65-F5344CB8AC3E}">
        <p14:creationId xmlns:p14="http://schemas.microsoft.com/office/powerpoint/2010/main" val="1718359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6</a:t>
            </a:fld>
            <a:endParaRPr lang="en-US" dirty="0"/>
          </a:p>
        </p:txBody>
      </p:sp>
    </p:spTree>
    <p:extLst>
      <p:ext uri="{BB962C8B-B14F-4D97-AF65-F5344CB8AC3E}">
        <p14:creationId xmlns:p14="http://schemas.microsoft.com/office/powerpoint/2010/main" val="2638386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7</a:t>
            </a:fld>
            <a:endParaRPr lang="en-US" dirty="0"/>
          </a:p>
        </p:txBody>
      </p:sp>
    </p:spTree>
    <p:extLst>
      <p:ext uri="{BB962C8B-B14F-4D97-AF65-F5344CB8AC3E}">
        <p14:creationId xmlns:p14="http://schemas.microsoft.com/office/powerpoint/2010/main" val="3842198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8</a:t>
            </a:fld>
            <a:endParaRPr lang="en-US" dirty="0"/>
          </a:p>
        </p:txBody>
      </p:sp>
    </p:spTree>
    <p:extLst>
      <p:ext uri="{BB962C8B-B14F-4D97-AF65-F5344CB8AC3E}">
        <p14:creationId xmlns:p14="http://schemas.microsoft.com/office/powerpoint/2010/main" val="3588236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10</a:t>
            </a:fld>
            <a:endParaRPr lang="en-US" dirty="0"/>
          </a:p>
        </p:txBody>
      </p:sp>
    </p:spTree>
    <p:extLst>
      <p:ext uri="{BB962C8B-B14F-4D97-AF65-F5344CB8AC3E}">
        <p14:creationId xmlns:p14="http://schemas.microsoft.com/office/powerpoint/2010/main" val="3039164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长方形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dirty="0">
              <a:latin typeface="微软雅黑" panose="020B0503020204020204" pitchFamily="34" charset="-122"/>
            </a:endParaRPr>
          </a:p>
        </p:txBody>
      </p:sp>
      <p:sp>
        <p:nvSpPr>
          <p:cNvPr id="2" name="标题 1"/>
          <p:cNvSpPr>
            <a:spLocks noGrp="1"/>
          </p:cNvSpPr>
          <p:nvPr>
            <p:ph type="title"/>
          </p:nvPr>
        </p:nvSpPr>
        <p:spPr/>
        <p:txBody>
          <a:bodyPr rtlCol="0"/>
          <a:lstStyle/>
          <a:p>
            <a:pPr rtl="0"/>
            <a:r>
              <a:rPr lang="zh-CN" altLang="en-US" smtClean="0"/>
              <a:t>单击此处编辑母版标题样式</a:t>
            </a:r>
            <a:endParaRPr lang="zh-cn"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长方形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n-US" sz="1800" dirty="0">
              <a:latin typeface="微软雅黑" panose="020B0503020204020204" pitchFamily="34" charset="-122"/>
              <a:ea typeface="微软雅黑" panose="020B0503020204020204" pitchFamily="34" charset="-122"/>
            </a:endParaRPr>
          </a:p>
        </p:txBody>
      </p:sp>
      <p:cxnSp>
        <p:nvCxnSpPr>
          <p:cNvPr id="12" name="直接连接符​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latin typeface="微软雅黑" panose="020B0503020204020204" pitchFamily="34" charset="-122"/>
                <a:ea typeface="微软雅黑" panose="020B0503020204020204" pitchFamily="34" charset="-122"/>
              </a:defRPr>
            </a:lvl1pPr>
          </a:lstStyle>
          <a:p>
            <a:pPr rtl="0"/>
            <a:r>
              <a:rPr lang="zh-CN" altLang="en-US" smtClean="0"/>
              <a:t>单击此处编辑母版标题样式</a:t>
            </a:r>
            <a:endParaRPr lang="zh-cn" dirty="0"/>
          </a:p>
        </p:txBody>
      </p:sp>
      <p:sp>
        <p:nvSpPr>
          <p:cNvPr id="3" name="内容占位符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1pPr>
            <a:lvl2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2pPr>
            <a:lvl3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3pPr>
            <a:lvl4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4pPr>
            <a:lvl5pPr>
              <a:defRPr lang="en-US" sz="1200">
                <a:solidFill>
                  <a:schemeClr val="tx1">
                    <a:lumMod val="75000"/>
                    <a:lumOff val="25000"/>
                  </a:schemeClr>
                </a:solidFill>
                <a:latin typeface="微软雅黑" panose="020B0503020204020204" pitchFamily="34" charset="-122"/>
                <a:ea typeface="微软雅黑" panose="020B0503020204020204" pitchFamily="34" charset="-122"/>
              </a:defRPr>
            </a:lvl5pPr>
          </a:lstStyle>
          <a:p>
            <a:pPr marL="0" lvl="0" indent="0" rtl="0">
              <a:lnSpc>
                <a:spcPct val="150000"/>
              </a:lnSpc>
              <a:spcBef>
                <a:spcPts val="1000"/>
              </a:spcBef>
              <a:spcAft>
                <a:spcPts val="1200"/>
              </a:spcAft>
              <a:buNone/>
            </a:pPr>
            <a:r>
              <a:rPr lang="zh-CN" altLang="en-US" smtClean="0"/>
              <a:t>编辑母版文本样式</a:t>
            </a:r>
          </a:p>
          <a:p>
            <a:pPr marL="0" lvl="1" indent="0" rtl="0">
              <a:lnSpc>
                <a:spcPct val="150000"/>
              </a:lnSpc>
              <a:spcBef>
                <a:spcPts val="1000"/>
              </a:spcBef>
              <a:spcAft>
                <a:spcPts val="1200"/>
              </a:spcAft>
              <a:buNone/>
            </a:pPr>
            <a:r>
              <a:rPr lang="zh-CN" altLang="en-US" smtClean="0"/>
              <a:t>第二级</a:t>
            </a:r>
          </a:p>
          <a:p>
            <a:pPr marL="0" lvl="2" indent="0" rtl="0">
              <a:lnSpc>
                <a:spcPct val="150000"/>
              </a:lnSpc>
              <a:spcBef>
                <a:spcPts val="1000"/>
              </a:spcBef>
              <a:spcAft>
                <a:spcPts val="1200"/>
              </a:spcAft>
              <a:buNone/>
            </a:pPr>
            <a:r>
              <a:rPr lang="zh-CN" altLang="en-US" smtClean="0"/>
              <a:t>第三级</a:t>
            </a:r>
          </a:p>
          <a:p>
            <a:pPr marL="0" lvl="3" indent="0" rtl="0">
              <a:lnSpc>
                <a:spcPct val="150000"/>
              </a:lnSpc>
              <a:spcBef>
                <a:spcPts val="1000"/>
              </a:spcBef>
              <a:spcAft>
                <a:spcPts val="1200"/>
              </a:spcAft>
              <a:buNone/>
            </a:pPr>
            <a:r>
              <a:rPr lang="zh-CN" altLang="en-US" smtClean="0"/>
              <a:t>第四级</a:t>
            </a:r>
          </a:p>
          <a:p>
            <a:pPr marL="0" lvl="4" indent="0" rtl="0">
              <a:lnSpc>
                <a:spcPct val="150000"/>
              </a:lnSpc>
              <a:spcBef>
                <a:spcPts val="1000"/>
              </a:spcBef>
              <a:spcAft>
                <a:spcPts val="1200"/>
              </a:spcAft>
              <a:buNone/>
            </a:pPr>
            <a:r>
              <a:rPr lang="zh-CN" altLang="en-US" smtClean="0"/>
              <a:t>第五级</a:t>
            </a:r>
            <a:endParaRPr lang="zh-cn" dirty="0"/>
          </a:p>
        </p:txBody>
      </p:sp>
      <p:sp>
        <p:nvSpPr>
          <p:cNvPr id="6"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B6646B47-A73D-4F6F-AD82-C99F4E62F746}" type="datetime2">
              <a:rPr lang="zh-CN" altLang="en-US" smtClean="0"/>
              <a:t>2018年11月12日</a:t>
            </a:fld>
            <a:endParaRPr lang="en-US" dirty="0"/>
          </a:p>
        </p:txBody>
      </p:sp>
      <p:sp>
        <p:nvSpPr>
          <p:cNvPr id="7"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8" name="幻灯片编号占位符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9" name="长方形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dirty="0">
              <a:latin typeface="微软雅黑" panose="020B0503020204020204" pitchFamily="34" charset="-122"/>
              <a:ea typeface="微软雅黑" panose="020B0503020204020204" pitchFamily="34" charset="-122"/>
            </a:endParaRPr>
          </a:p>
        </p:txBody>
      </p:sp>
      <p:sp>
        <p:nvSpPr>
          <p:cNvPr id="10" name="长方形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521208" y="1536192"/>
            <a:ext cx="6876288" cy="640080"/>
          </a:xfrm>
        </p:spPr>
        <p:txBody>
          <a:bodyPr rtlCol="0">
            <a:normAutofit/>
          </a:bodyPr>
          <a:lstStyle>
            <a:lvl1pPr>
              <a:defRPr sz="3600">
                <a:solidFill>
                  <a:schemeClr val="bg1"/>
                </a:solidFill>
                <a:latin typeface="微软雅黑" panose="020B0503020204020204" pitchFamily="34" charset="-122"/>
                <a:ea typeface="微软雅黑" panose="020B0503020204020204" pitchFamily="34" charset="-122"/>
              </a:defRPr>
            </a:lvl1pPr>
          </a:lstStyle>
          <a:p>
            <a:pPr rtl="0"/>
            <a:r>
              <a:rPr lang="zh-CN" altLang="en-US" smtClean="0"/>
              <a:t>单击此处编辑母版标题样式</a:t>
            </a:r>
            <a:endParaRPr lang="zh-cn" dirty="0"/>
          </a:p>
        </p:txBody>
      </p:sp>
      <p:sp>
        <p:nvSpPr>
          <p:cNvPr id="7" name="内容占位符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微软雅黑" panose="020B0503020204020204" pitchFamily="34" charset="-122"/>
                <a:ea typeface="微软雅黑" panose="020B0503020204020204" pitchFamily="34" charset="-122"/>
              </a:defRPr>
            </a:lvl1pPr>
            <a:lvl2pPr>
              <a:defRPr lang="en-US" sz="1200" dirty="0" smtClean="0">
                <a:solidFill>
                  <a:schemeClr val="tx1">
                    <a:lumMod val="75000"/>
                    <a:lumOff val="25000"/>
                  </a:schemeClr>
                </a:solidFill>
                <a:ea typeface="微软雅黑" panose="020B0503020204020204" pitchFamily="34" charset="-122"/>
              </a:defRPr>
            </a:lvl2pPr>
            <a:lvl3pPr>
              <a:defRPr lang="en-US" sz="1200" dirty="0" smtClean="0">
                <a:solidFill>
                  <a:schemeClr val="tx1">
                    <a:lumMod val="75000"/>
                    <a:lumOff val="25000"/>
                  </a:schemeClr>
                </a:solidFill>
                <a:ea typeface="微软雅黑" panose="020B0503020204020204" pitchFamily="34" charset="-122"/>
              </a:defRPr>
            </a:lvl3pPr>
            <a:lvl4pPr>
              <a:defRPr lang="en-US" sz="1200" dirty="0" smtClean="0">
                <a:solidFill>
                  <a:schemeClr val="tx1">
                    <a:lumMod val="75000"/>
                    <a:lumOff val="25000"/>
                  </a:schemeClr>
                </a:solidFill>
                <a:ea typeface="微软雅黑" panose="020B0503020204020204" pitchFamily="34" charset="-122"/>
              </a:defRPr>
            </a:lvl4pPr>
            <a:lvl5pPr>
              <a:defRPr lang="en-US" sz="1200" dirty="0">
                <a:solidFill>
                  <a:schemeClr val="tx1">
                    <a:lumMod val="75000"/>
                    <a:lumOff val="25000"/>
                  </a:schemeClr>
                </a:solidFill>
                <a:latin typeface="微软雅黑" panose="020B0503020204020204" pitchFamily="34" charset="-122"/>
                <a:ea typeface="微软雅黑" panose="020B0503020204020204" pitchFamily="34" charset="-122"/>
              </a:defRPr>
            </a:lvl5pPr>
          </a:lstStyle>
          <a:p>
            <a:pPr marL="0" lvl="0" indent="0" rtl="0">
              <a:lnSpc>
                <a:spcPct val="150000"/>
              </a:lnSpc>
              <a:spcBef>
                <a:spcPts val="1000"/>
              </a:spcBef>
              <a:spcAft>
                <a:spcPts val="1200"/>
              </a:spcAft>
              <a:buNone/>
            </a:pPr>
            <a:r>
              <a:rPr lang="zh-CN" altLang="en-US" smtClean="0"/>
              <a:t>编辑母版文本样式</a:t>
            </a:r>
          </a:p>
          <a:p>
            <a:pPr marL="0" lvl="1" indent="0" rtl="0">
              <a:lnSpc>
                <a:spcPct val="150000"/>
              </a:lnSpc>
              <a:spcBef>
                <a:spcPts val="1000"/>
              </a:spcBef>
              <a:spcAft>
                <a:spcPts val="1200"/>
              </a:spcAft>
              <a:buNone/>
            </a:pPr>
            <a:r>
              <a:rPr lang="zh-CN" altLang="en-US" smtClean="0"/>
              <a:t>第二级</a:t>
            </a:r>
          </a:p>
          <a:p>
            <a:pPr marL="0" lvl="2" indent="0" rtl="0">
              <a:lnSpc>
                <a:spcPct val="150000"/>
              </a:lnSpc>
              <a:spcBef>
                <a:spcPts val="1000"/>
              </a:spcBef>
              <a:spcAft>
                <a:spcPts val="1200"/>
              </a:spcAft>
              <a:buNone/>
            </a:pPr>
            <a:r>
              <a:rPr lang="zh-CN" altLang="en-US" smtClean="0"/>
              <a:t>第三级</a:t>
            </a:r>
          </a:p>
          <a:p>
            <a:pPr marL="0" lvl="3" indent="0" rtl="0">
              <a:lnSpc>
                <a:spcPct val="150000"/>
              </a:lnSpc>
              <a:spcBef>
                <a:spcPts val="1000"/>
              </a:spcBef>
              <a:spcAft>
                <a:spcPts val="1200"/>
              </a:spcAft>
              <a:buNone/>
            </a:pPr>
            <a:r>
              <a:rPr lang="zh-CN" altLang="en-US" smtClean="0"/>
              <a:t>第四级</a:t>
            </a:r>
          </a:p>
          <a:p>
            <a:pPr marL="0" lvl="4" indent="0" rtl="0">
              <a:lnSpc>
                <a:spcPct val="150000"/>
              </a:lnSpc>
              <a:spcBef>
                <a:spcPts val="1000"/>
              </a:spcBef>
              <a:spcAft>
                <a:spcPts val="1200"/>
              </a:spcAft>
              <a:buNone/>
            </a:pPr>
            <a:r>
              <a:rPr lang="zh-CN" altLang="en-US" smtClean="0"/>
              <a:t>第五级</a:t>
            </a:r>
            <a:endParaRPr lang="zh-cn"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n-US" sz="1800" dirty="0">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zh-CN" altLang="en-US" noProof="0" dirty="0"/>
              <a:t>编辑母版文本样式</a:t>
            </a:r>
          </a:p>
          <a:p>
            <a:pPr marL="228600" lvl="0" indent="-228600" algn="l" defTabSz="914400" rtl="0" eaLnBrk="1" latinLnBrk="0" hangingPunct="1">
              <a:lnSpc>
                <a:spcPct val="90000"/>
              </a:lnSpc>
              <a:spcBef>
                <a:spcPct val="30000"/>
              </a:spcBef>
              <a:buFont typeface="Arial" panose="020B0604020202020204" pitchFamily="34" charset="0"/>
              <a:buChar char="•"/>
            </a:pPr>
            <a:r>
              <a:rPr lang="zh-CN" altLang="en-US" noProof="0" dirty="0"/>
              <a:t>第二级</a:t>
            </a:r>
          </a:p>
          <a:p>
            <a:pPr marL="685800" lvl="1" indent="-228600" algn="l" defTabSz="914400" rtl="0" eaLnBrk="1" latinLnBrk="0" hangingPunct="1">
              <a:lnSpc>
                <a:spcPct val="90000"/>
              </a:lnSpc>
              <a:spcBef>
                <a:spcPct val="30000"/>
              </a:spcBef>
              <a:buFont typeface="Arial" panose="020B0604020202020204" pitchFamily="34" charset="0"/>
              <a:buChar char="•"/>
            </a:pPr>
            <a:r>
              <a:rPr lang="zh-CN" altLang="en-US" noProof="0" dirty="0"/>
              <a:t>第三级</a:t>
            </a:r>
          </a:p>
          <a:p>
            <a:pPr marL="1143000" lvl="2" indent="-228600" algn="l" defTabSz="914400" rtl="0" eaLnBrk="1" latinLnBrk="0" hangingPunct="1">
              <a:lnSpc>
                <a:spcPct val="90000"/>
              </a:lnSpc>
              <a:spcBef>
                <a:spcPct val="30000"/>
              </a:spcBef>
              <a:buFont typeface="Arial" panose="020B0604020202020204" pitchFamily="34" charset="0"/>
              <a:buChar char="•"/>
            </a:pPr>
            <a:r>
              <a:rPr lang="zh-CN" altLang="en-US" noProof="0" dirty="0"/>
              <a:t>第四级</a:t>
            </a:r>
          </a:p>
          <a:p>
            <a:pPr marL="1600200" lvl="3" indent="-228600" algn="l" defTabSz="914400" rtl="0" eaLnBrk="1" latinLnBrk="0" hangingPunct="1">
              <a:lnSpc>
                <a:spcPct val="90000"/>
              </a:lnSpc>
              <a:spcBef>
                <a:spcPct val="30000"/>
              </a:spcBef>
              <a:buFont typeface="Arial" panose="020B0604020202020204" pitchFamily="34" charset="0"/>
              <a:buChar char="•"/>
            </a:pPr>
            <a:r>
              <a:rPr lang="zh-CN" altLang="en-US" noProof="0" dirty="0"/>
              <a:t>第五级</a:t>
            </a:r>
          </a:p>
        </p:txBody>
      </p:sp>
      <p:sp>
        <p:nvSpPr>
          <p:cNvPr id="4"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9A0CFC2C-DA54-4396-A846-1816F2961B91}" type="datetime2">
              <a:rPr lang="zh-CN" altLang="en-US" smtClean="0"/>
              <a:t>2018年11月12日</a:t>
            </a:fld>
            <a:endParaRPr lang="en-US" dirty="0"/>
          </a:p>
        </p:txBody>
      </p:sp>
      <p:sp>
        <p:nvSpPr>
          <p:cNvPr id="5"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9860EDB8-5305-433F-BE41-D7A86D811DB3}" type="slidenum">
              <a:rPr lang="en-US" altLang="zh-CN" noProof="0" smtClean="0"/>
              <a:pPr/>
              <a:t>‹#›</a:t>
            </a:fld>
            <a:endParaRPr lang="zh-CN" altLang="en-US" noProof="0" dirty="0"/>
          </a:p>
        </p:txBody>
      </p:sp>
      <p:cxnSp>
        <p:nvCxnSpPr>
          <p:cNvPr id="8" name="直接连接符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微软雅黑" panose="020B0503020204020204" pitchFamily="34" charset="-122"/>
          <a:ea typeface="微软雅黑"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微软雅黑" panose="020B0503020204020204" pitchFamily="34" charset="-122"/>
          <a:ea typeface="微软雅黑"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微软雅黑" panose="020B0503020204020204" pitchFamily="34" charset="-122"/>
          <a:ea typeface="微软雅黑"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微软雅黑" panose="020B0503020204020204" pitchFamily="34" charset="-122"/>
          <a:ea typeface="微软雅黑"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blog.cloudera.com/blog/2012/06/hbase-io-hfile-input-outpu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64324"/>
            <a:ext cx="10515600" cy="2387600"/>
          </a:xfrm>
        </p:spPr>
        <p:txBody>
          <a:bodyPr rtlCol="0" anchor="ctr" anchorCtr="0">
            <a:normAutofit/>
          </a:bodyPr>
          <a:lstStyle/>
          <a:p>
            <a:r>
              <a:rPr lang="en-US" altLang="zh-CN" sz="4800" dirty="0" err="1" smtClean="0">
                <a:solidFill>
                  <a:schemeClr val="bg1"/>
                </a:solidFill>
              </a:rPr>
              <a:t>Hbase</a:t>
            </a:r>
            <a:r>
              <a:rPr lang="en-US" altLang="zh-CN" sz="4800" dirty="0">
                <a:solidFill>
                  <a:schemeClr val="bg1"/>
                </a:solidFill>
              </a:rPr>
              <a:t>/ </a:t>
            </a:r>
            <a:r>
              <a:rPr lang="en-US" altLang="zh-CN" sz="4800" dirty="0" err="1">
                <a:solidFill>
                  <a:schemeClr val="bg1"/>
                </a:solidFill>
              </a:rPr>
              <a:t>Opentsdb</a:t>
            </a:r>
            <a:r>
              <a:rPr lang="zh-CN" altLang="en-US" sz="4800" dirty="0" smtClean="0">
                <a:solidFill>
                  <a:schemeClr val="bg1"/>
                </a:solidFill>
              </a:rPr>
              <a:t>基本原理</a:t>
            </a:r>
            <a:r>
              <a:rPr lang="zh-CN" altLang="en-US" sz="4800" dirty="0">
                <a:solidFill>
                  <a:schemeClr val="bg1"/>
                </a:solidFill>
              </a:rPr>
              <a:t>介绍</a:t>
            </a:r>
            <a:endParaRPr lang="zh-cn" sz="4800" dirty="0">
              <a:solidFill>
                <a:schemeClr val="bg1"/>
              </a:solidFill>
            </a:endParaRPr>
          </a:p>
        </p:txBody>
      </p:sp>
      <p:sp>
        <p:nvSpPr>
          <p:cNvPr id="3" name="副标题 2"/>
          <p:cNvSpPr>
            <a:spLocks noGrp="1"/>
          </p:cNvSpPr>
          <p:nvPr>
            <p:ph type="subTitle" idx="4294967295"/>
          </p:nvPr>
        </p:nvSpPr>
        <p:spPr>
          <a:xfrm>
            <a:off x="855620" y="2933105"/>
            <a:ext cx="9582736" cy="1137793"/>
          </a:xfrm>
        </p:spPr>
        <p:txBody>
          <a:bodyPr rtlCol="0">
            <a:normAutofit/>
          </a:bodyPr>
          <a:lstStyle/>
          <a:p>
            <a:pPr marL="0" indent="0" rtl="0">
              <a:buNone/>
            </a:pPr>
            <a:endParaRPr lang="zh-cn" sz="2400" dirty="0">
              <a:solidFill>
                <a:schemeClr val="bg1"/>
              </a:solidFill>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a:cs typeface="Segoe UI Light" panose="020B0502040204020203" pitchFamily="34" charset="0"/>
              </a:rPr>
              <a:t>- servers</a:t>
            </a:r>
            <a:endParaRPr lang="zh-cn" dirty="0">
              <a:cs typeface="Segoe UI Light" panose="020B0502040204020203" pitchFamily="34" charset="0"/>
            </a:endParaRPr>
          </a:p>
        </p:txBody>
      </p:sp>
      <p:sp>
        <p:nvSpPr>
          <p:cNvPr id="5" name="内容占位符 4"/>
          <p:cNvSpPr>
            <a:spLocks noGrp="1"/>
          </p:cNvSpPr>
          <p:nvPr>
            <p:ph sz="half" idx="4294967295"/>
          </p:nvPr>
        </p:nvSpPr>
        <p:spPr>
          <a:xfrm>
            <a:off x="541610" y="1431010"/>
            <a:ext cx="3418156" cy="4790886"/>
          </a:xfrm>
        </p:spPr>
        <p:txBody>
          <a:bodyPr vert="horz" lIns="91440" tIns="45720" rIns="91440" bIns="45720" rtlCol="0">
            <a:normAutofit fontScale="77500" lnSpcReduction="20000"/>
          </a:bodyPr>
          <a:lstStyle/>
          <a:p>
            <a:pPr marL="171450" indent="-171450">
              <a:lnSpc>
                <a:spcPts val="1800"/>
              </a:lnSpc>
              <a:spcAft>
                <a:spcPts val="600"/>
              </a:spcAft>
              <a:buFont typeface="Wingdings" panose="05000000000000000000" pitchFamily="2" charset="2"/>
              <a:buChar char="l"/>
            </a:pPr>
            <a:r>
              <a:rPr lang="en-US" altLang="zh-CN" dirty="0" smtClean="0"/>
              <a:t>Region </a:t>
            </a:r>
            <a:r>
              <a:rPr lang="en-US" altLang="zh-CN" dirty="0"/>
              <a:t>servers serve data for reads and writes. When accessing data, clients communicate with </a:t>
            </a:r>
            <a:r>
              <a:rPr lang="en-US" altLang="zh-CN" dirty="0" err="1"/>
              <a:t>HBase</a:t>
            </a:r>
            <a:r>
              <a:rPr lang="en-US" altLang="zh-CN" dirty="0"/>
              <a:t> </a:t>
            </a:r>
            <a:r>
              <a:rPr lang="en-US" altLang="zh-CN" dirty="0" err="1"/>
              <a:t>RegionServers</a:t>
            </a:r>
            <a:r>
              <a:rPr lang="en-US" altLang="zh-CN" dirty="0"/>
              <a:t> directly.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Region </a:t>
            </a:r>
            <a:r>
              <a:rPr lang="en-US" altLang="zh-CN" dirty="0"/>
              <a:t>assignment, DDL (create, delete tables) operations are handled by the </a:t>
            </a:r>
            <a:r>
              <a:rPr lang="en-US" altLang="zh-CN" dirty="0" err="1"/>
              <a:t>HBase</a:t>
            </a:r>
            <a:r>
              <a:rPr lang="en-US" altLang="zh-CN" dirty="0"/>
              <a:t> Master process.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Zookeeper</a:t>
            </a:r>
            <a:r>
              <a:rPr lang="en-US" altLang="zh-CN" dirty="0"/>
              <a:t>, which is part of HDFS, maintains a live cluster state</a:t>
            </a:r>
            <a:r>
              <a:rPr lang="en-US" altLang="zh-CN" dirty="0" smtClean="0"/>
              <a:t>.</a:t>
            </a:r>
          </a:p>
          <a:p>
            <a:pPr marL="171450" indent="-171450">
              <a:lnSpc>
                <a:spcPts val="1800"/>
              </a:lnSpc>
              <a:spcAft>
                <a:spcPts val="600"/>
              </a:spcAft>
              <a:buFont typeface="Wingdings" panose="05000000000000000000" pitchFamily="2" charset="2"/>
              <a:buChar char="l"/>
            </a:pPr>
            <a:r>
              <a:rPr lang="en-US" altLang="zh-CN" dirty="0" smtClean="0"/>
              <a:t>The </a:t>
            </a:r>
            <a:r>
              <a:rPr lang="en-US" altLang="zh-CN" dirty="0"/>
              <a:t>Hadoop </a:t>
            </a:r>
            <a:r>
              <a:rPr lang="en-US" altLang="zh-CN" dirty="0" err="1"/>
              <a:t>DataNode</a:t>
            </a:r>
            <a:r>
              <a:rPr lang="en-US" altLang="zh-CN" dirty="0"/>
              <a:t> stores the data that the Region Server is managing. All </a:t>
            </a:r>
            <a:r>
              <a:rPr lang="en-US" altLang="zh-CN" dirty="0" err="1"/>
              <a:t>HBase</a:t>
            </a:r>
            <a:r>
              <a:rPr lang="en-US" altLang="zh-CN" dirty="0"/>
              <a:t> data is stored in HDFS files. Region Servers are collocated with the HDFS </a:t>
            </a:r>
            <a:r>
              <a:rPr lang="en-US" altLang="zh-CN" dirty="0" err="1"/>
              <a:t>DataNodes</a:t>
            </a:r>
            <a:r>
              <a:rPr lang="en-US" altLang="zh-CN" dirty="0"/>
              <a:t>, which enable data locality (putting the data close to where it is needed) for the data served by the </a:t>
            </a:r>
            <a:r>
              <a:rPr lang="en-US" altLang="zh-CN" dirty="0" err="1"/>
              <a:t>RegionServers</a:t>
            </a:r>
            <a:r>
              <a:rPr lang="en-US" altLang="zh-CN" dirty="0"/>
              <a:t>. </a:t>
            </a:r>
            <a:r>
              <a:rPr lang="en-US" altLang="zh-CN" dirty="0" err="1"/>
              <a:t>HBase</a:t>
            </a:r>
            <a:r>
              <a:rPr lang="en-US" altLang="zh-CN" dirty="0"/>
              <a:t> data is local when it is written, but when a region is moved, it is not local until compaction</a:t>
            </a:r>
            <a:r>
              <a:rPr lang="en-US" altLang="zh-CN" dirty="0" smtClean="0"/>
              <a:t>.</a:t>
            </a:r>
          </a:p>
          <a:p>
            <a:pPr marL="171450" indent="-171450">
              <a:lnSpc>
                <a:spcPts val="1800"/>
              </a:lnSpc>
              <a:spcAft>
                <a:spcPts val="600"/>
              </a:spcAft>
              <a:buFont typeface="Wingdings" panose="05000000000000000000" pitchFamily="2" charset="2"/>
              <a:buChar char="l"/>
            </a:pPr>
            <a:r>
              <a:rPr lang="en-US" altLang="zh-CN" dirty="0" smtClean="0"/>
              <a:t>The </a:t>
            </a:r>
            <a:r>
              <a:rPr lang="en-US" altLang="zh-CN" dirty="0" err="1"/>
              <a:t>NameNode</a:t>
            </a:r>
            <a:r>
              <a:rPr lang="en-US" altLang="zh-CN" dirty="0"/>
              <a:t> maintains metadata information for all the physical data blocks that comprise the files.</a:t>
            </a:r>
            <a:endParaRPr lang="zh-CN" altLang="en-US" sz="1200" dirty="0">
              <a:solidFill>
                <a:prstClr val="black">
                  <a:lumMod val="75000"/>
                  <a:lumOff val="25000"/>
                </a:prstClr>
              </a:solidFill>
              <a:cs typeface="Segoe UI" panose="020B0502040204020203" pitchFamily="34"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766" y="1198547"/>
            <a:ext cx="7907976" cy="4291829"/>
          </a:xfrm>
          <a:prstGeom prst="rect">
            <a:avLst/>
          </a:prstGeom>
        </p:spPr>
      </p:pic>
    </p:spTree>
    <p:extLst>
      <p:ext uri="{BB962C8B-B14F-4D97-AF65-F5344CB8AC3E}">
        <p14:creationId xmlns:p14="http://schemas.microsoft.com/office/powerpoint/2010/main" val="39321119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smtClean="0">
                <a:cs typeface="Segoe UI Light" panose="020B0502040204020203" pitchFamily="34" charset="0"/>
              </a:rPr>
              <a:t>-Regions</a:t>
            </a:r>
            <a:endParaRPr lang="zh-cn" dirty="0">
              <a:cs typeface="Segoe UI Light" panose="020B0502040204020203" pitchFamily="34" charset="0"/>
            </a:endParaRPr>
          </a:p>
        </p:txBody>
      </p:sp>
      <p:sp>
        <p:nvSpPr>
          <p:cNvPr id="5" name="内容占位符 4"/>
          <p:cNvSpPr>
            <a:spLocks noGrp="1"/>
          </p:cNvSpPr>
          <p:nvPr>
            <p:ph sz="half" idx="4294967295"/>
          </p:nvPr>
        </p:nvSpPr>
        <p:spPr>
          <a:xfrm>
            <a:off x="541610" y="1431010"/>
            <a:ext cx="3215743" cy="4761972"/>
          </a:xfrm>
        </p:spPr>
        <p:txBody>
          <a:bodyPr vert="horz" lIns="91440" tIns="45720" rIns="91440" bIns="45720" rtlCol="0">
            <a:normAutofit/>
          </a:bodyPr>
          <a:lstStyle/>
          <a:p>
            <a:pPr marL="171450" indent="-171450">
              <a:lnSpc>
                <a:spcPts val="1800"/>
              </a:lnSpc>
              <a:spcAft>
                <a:spcPts val="600"/>
              </a:spcAft>
              <a:buFont typeface="Wingdings" panose="05000000000000000000" pitchFamily="2" charset="2"/>
              <a:buChar char="l"/>
            </a:pPr>
            <a:r>
              <a:rPr lang="en-US" altLang="zh-CN" dirty="0" err="1" smtClean="0"/>
              <a:t>HBase</a:t>
            </a:r>
            <a:r>
              <a:rPr lang="en-US" altLang="zh-CN" dirty="0" smtClean="0"/>
              <a:t> </a:t>
            </a:r>
            <a:r>
              <a:rPr lang="en-US" altLang="zh-CN" dirty="0"/>
              <a:t>Tables are divided horizontally by row key range into “Regions.”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A </a:t>
            </a:r>
            <a:r>
              <a:rPr lang="en-US" altLang="zh-CN" dirty="0"/>
              <a:t>region contains all rows in the table between the region’s start key and end key.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Regions </a:t>
            </a:r>
            <a:r>
              <a:rPr lang="en-US" altLang="zh-CN" dirty="0"/>
              <a:t>are assigned to the nodes in the cluster, called “Region Servers,” and these serve data for reads and writes.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A </a:t>
            </a:r>
            <a:r>
              <a:rPr lang="en-US" altLang="zh-CN" dirty="0"/>
              <a:t>region server can serve about 1,000 regions.</a:t>
            </a:r>
            <a:endParaRPr lang="zh-CN" altLang="en-US" sz="1200" dirty="0">
              <a:solidFill>
                <a:prstClr val="black">
                  <a:lumMod val="75000"/>
                  <a:lumOff val="25000"/>
                </a:prstClr>
              </a:solidFill>
              <a:cs typeface="Segoe UI" panose="020B0502040204020203"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4682" y="1588905"/>
            <a:ext cx="6896100" cy="3209925"/>
          </a:xfrm>
          <a:prstGeom prst="rect">
            <a:avLst/>
          </a:prstGeom>
        </p:spPr>
      </p:pic>
    </p:spTree>
    <p:extLst>
      <p:ext uri="{BB962C8B-B14F-4D97-AF65-F5344CB8AC3E}">
        <p14:creationId xmlns:p14="http://schemas.microsoft.com/office/powerpoint/2010/main" val="2192624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smtClean="0">
                <a:cs typeface="Segoe UI Light" panose="020B0502040204020203" pitchFamily="34" charset="0"/>
              </a:rPr>
              <a:t>-</a:t>
            </a:r>
            <a:r>
              <a:rPr lang="en-US" altLang="zh-CN" dirty="0" err="1">
                <a:cs typeface="Segoe UI Light" panose="020B0502040204020203" pitchFamily="34" charset="0"/>
              </a:rPr>
              <a:t>HMaster</a:t>
            </a:r>
            <a:endParaRPr lang="zh-cn" dirty="0">
              <a:cs typeface="Segoe UI Light" panose="020B0502040204020203" pitchFamily="34" charset="0"/>
            </a:endParaRPr>
          </a:p>
        </p:txBody>
      </p:sp>
      <p:sp>
        <p:nvSpPr>
          <p:cNvPr id="5" name="内容占位符 4"/>
          <p:cNvSpPr>
            <a:spLocks noGrp="1"/>
          </p:cNvSpPr>
          <p:nvPr>
            <p:ph sz="half" idx="4294967295"/>
          </p:nvPr>
        </p:nvSpPr>
        <p:spPr>
          <a:xfrm>
            <a:off x="541610" y="1431010"/>
            <a:ext cx="3418156" cy="4790886"/>
          </a:xfrm>
        </p:spPr>
        <p:txBody>
          <a:bodyPr vert="horz" lIns="91440" tIns="45720" rIns="91440" bIns="45720" rtlCol="0">
            <a:normAutofit/>
          </a:bodyPr>
          <a:lstStyle/>
          <a:p>
            <a:pPr marL="171450" indent="-171450">
              <a:lnSpc>
                <a:spcPts val="1800"/>
              </a:lnSpc>
              <a:spcAft>
                <a:spcPts val="600"/>
              </a:spcAft>
              <a:buFont typeface="Wingdings" panose="05000000000000000000" pitchFamily="2" charset="2"/>
              <a:buChar char="l"/>
            </a:pPr>
            <a:r>
              <a:rPr lang="en-US" altLang="zh-CN" dirty="0" smtClean="0"/>
              <a:t>Region </a:t>
            </a:r>
            <a:r>
              <a:rPr lang="en-US" altLang="zh-CN" dirty="0"/>
              <a:t>assignment, DDL (create, delete tables) operations are handled by the </a:t>
            </a:r>
            <a:r>
              <a:rPr lang="en-US" altLang="zh-CN" dirty="0" err="1"/>
              <a:t>HBase</a:t>
            </a:r>
            <a:r>
              <a:rPr lang="en-US" altLang="zh-CN" dirty="0"/>
              <a:t> Master</a:t>
            </a:r>
            <a:r>
              <a:rPr lang="en-US" altLang="zh-CN" dirty="0" smtClean="0"/>
              <a:t>.</a:t>
            </a:r>
          </a:p>
          <a:p>
            <a:pPr marL="171450" indent="-171450">
              <a:lnSpc>
                <a:spcPts val="1800"/>
              </a:lnSpc>
              <a:spcAft>
                <a:spcPts val="600"/>
              </a:spcAft>
              <a:buFont typeface="Wingdings" panose="05000000000000000000" pitchFamily="2" charset="2"/>
              <a:buChar char="l"/>
            </a:pPr>
            <a:r>
              <a:rPr lang="en-US" altLang="zh-CN" dirty="0" smtClean="0"/>
              <a:t>A </a:t>
            </a:r>
            <a:r>
              <a:rPr lang="en-US" altLang="zh-CN" dirty="0"/>
              <a:t>master is responsible for</a:t>
            </a:r>
            <a:r>
              <a:rPr lang="en-US" altLang="zh-CN" dirty="0" smtClean="0"/>
              <a:t>:</a:t>
            </a:r>
          </a:p>
          <a:p>
            <a:pPr lvl="1" indent="0">
              <a:lnSpc>
                <a:spcPts val="1800"/>
              </a:lnSpc>
              <a:spcAft>
                <a:spcPts val="600"/>
              </a:spcAft>
              <a:buNone/>
            </a:pPr>
            <a:r>
              <a:rPr lang="en-US" altLang="zh-CN" dirty="0" smtClean="0"/>
              <a:t>- </a:t>
            </a:r>
            <a:r>
              <a:rPr lang="en-US" altLang="zh-CN" dirty="0"/>
              <a:t>Coordinating the region servers  </a:t>
            </a:r>
            <a:endParaRPr lang="en-US" altLang="zh-CN" dirty="0" smtClean="0"/>
          </a:p>
          <a:p>
            <a:pPr lvl="1" indent="0">
              <a:lnSpc>
                <a:spcPts val="1800"/>
              </a:lnSpc>
              <a:spcAft>
                <a:spcPts val="600"/>
              </a:spcAft>
              <a:buNone/>
            </a:pPr>
            <a:r>
              <a:rPr lang="en-US" altLang="zh-CN" dirty="0" smtClean="0"/>
              <a:t>- </a:t>
            </a:r>
            <a:r>
              <a:rPr lang="en-US" altLang="zh-CN" dirty="0"/>
              <a:t>Assigning regions on startup , re-assigning regions for recovery or load balancing  </a:t>
            </a:r>
            <a:endParaRPr lang="en-US" altLang="zh-CN" dirty="0" smtClean="0"/>
          </a:p>
          <a:p>
            <a:pPr lvl="1" indent="0">
              <a:lnSpc>
                <a:spcPts val="1800"/>
              </a:lnSpc>
              <a:spcAft>
                <a:spcPts val="600"/>
              </a:spcAft>
              <a:buNone/>
            </a:pPr>
            <a:r>
              <a:rPr lang="en-US" altLang="zh-CN" dirty="0" smtClean="0"/>
              <a:t>- </a:t>
            </a:r>
            <a:r>
              <a:rPr lang="en-US" altLang="zh-CN" dirty="0"/>
              <a:t>Monitoring all </a:t>
            </a:r>
            <a:r>
              <a:rPr lang="en-US" altLang="zh-CN" dirty="0" err="1"/>
              <a:t>RegionServer</a:t>
            </a:r>
            <a:r>
              <a:rPr lang="en-US" altLang="zh-CN" dirty="0"/>
              <a:t> instances in the cluster (listens for notifications from zookeeper</a:t>
            </a:r>
            <a:r>
              <a:rPr lang="en-US" altLang="zh-CN" dirty="0" smtClean="0"/>
              <a:t>)</a:t>
            </a:r>
          </a:p>
          <a:p>
            <a:pPr lvl="1" indent="0">
              <a:lnSpc>
                <a:spcPts val="1800"/>
              </a:lnSpc>
              <a:spcAft>
                <a:spcPts val="600"/>
              </a:spcAft>
              <a:buNone/>
            </a:pPr>
            <a:r>
              <a:rPr lang="en-US" altLang="zh-CN" dirty="0" smtClean="0"/>
              <a:t>- </a:t>
            </a:r>
            <a:r>
              <a:rPr lang="en-US" altLang="zh-CN" dirty="0"/>
              <a:t>Admin functions  </a:t>
            </a:r>
            <a:endParaRPr lang="en-US" altLang="zh-CN" dirty="0" smtClean="0"/>
          </a:p>
          <a:p>
            <a:pPr lvl="1" indent="0">
              <a:lnSpc>
                <a:spcPts val="1800"/>
              </a:lnSpc>
              <a:spcAft>
                <a:spcPts val="600"/>
              </a:spcAft>
              <a:buNone/>
            </a:pPr>
            <a:r>
              <a:rPr lang="en-US" altLang="zh-CN" dirty="0" smtClean="0"/>
              <a:t>- </a:t>
            </a:r>
            <a:r>
              <a:rPr lang="en-US" altLang="zh-CN" dirty="0"/>
              <a:t>Interface for creating, deleting, updating tables</a:t>
            </a:r>
            <a:endParaRPr lang="zh-CN" altLang="en-US" dirty="0">
              <a:solidFill>
                <a:prstClr val="black">
                  <a:lumMod val="75000"/>
                  <a:lumOff val="25000"/>
                </a:prstClr>
              </a:solidFill>
              <a:cs typeface="Segoe UI" panose="020B0502040204020203" pitchFamily="34"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3841" y="2177551"/>
            <a:ext cx="6877050" cy="3495675"/>
          </a:xfrm>
          <a:prstGeom prst="rect">
            <a:avLst/>
          </a:prstGeom>
        </p:spPr>
      </p:pic>
    </p:spTree>
    <p:extLst>
      <p:ext uri="{BB962C8B-B14F-4D97-AF65-F5344CB8AC3E}">
        <p14:creationId xmlns:p14="http://schemas.microsoft.com/office/powerpoint/2010/main" val="23572423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a:cs typeface="Segoe UI Light" panose="020B0502040204020203" pitchFamily="34" charset="0"/>
              </a:rPr>
              <a:t>-</a:t>
            </a:r>
            <a:r>
              <a:rPr lang="en-US" altLang="zh-CN" dirty="0" err="1">
                <a:cs typeface="Segoe UI Light" panose="020B0502040204020203" pitchFamily="34" charset="0"/>
              </a:rPr>
              <a:t>ZooKeeper</a:t>
            </a:r>
            <a:endParaRPr lang="zh-cn" dirty="0">
              <a:cs typeface="Segoe UI Light" panose="020B0502040204020203" pitchFamily="34" charset="0"/>
            </a:endParaRPr>
          </a:p>
        </p:txBody>
      </p:sp>
      <p:sp>
        <p:nvSpPr>
          <p:cNvPr id="5" name="内容占位符 4"/>
          <p:cNvSpPr>
            <a:spLocks noGrp="1"/>
          </p:cNvSpPr>
          <p:nvPr>
            <p:ph sz="half" idx="4294967295"/>
          </p:nvPr>
        </p:nvSpPr>
        <p:spPr>
          <a:xfrm>
            <a:off x="541610" y="1431010"/>
            <a:ext cx="3381997" cy="5119419"/>
          </a:xfrm>
        </p:spPr>
        <p:txBody>
          <a:bodyPr vert="horz" lIns="91440" tIns="45720" rIns="91440" bIns="45720" rtlCol="0">
            <a:normAutofit/>
          </a:bodyPr>
          <a:lstStyle/>
          <a:p>
            <a:pPr marL="171450" indent="-171450">
              <a:lnSpc>
                <a:spcPts val="1800"/>
              </a:lnSpc>
              <a:spcAft>
                <a:spcPts val="600"/>
              </a:spcAft>
              <a:buFont typeface="Wingdings" panose="05000000000000000000" pitchFamily="2" charset="2"/>
              <a:buChar char="l"/>
            </a:pPr>
            <a:r>
              <a:rPr lang="en-US" altLang="zh-CN" dirty="0" smtClean="0"/>
              <a:t>Zookeeper </a:t>
            </a:r>
            <a:r>
              <a:rPr lang="en-US" altLang="zh-CN" dirty="0"/>
              <a:t>maintains which servers are alive and available, and provides server failure notification.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a:t>Region servers and the active </a:t>
            </a:r>
            <a:r>
              <a:rPr lang="en-US" altLang="zh-CN" dirty="0" err="1"/>
              <a:t>HMaster</a:t>
            </a:r>
            <a:r>
              <a:rPr lang="en-US" altLang="zh-CN" dirty="0"/>
              <a:t> connect with a session to </a:t>
            </a:r>
            <a:r>
              <a:rPr lang="en-US" altLang="zh-CN" dirty="0" err="1"/>
              <a:t>ZooKeeper</a:t>
            </a:r>
            <a:r>
              <a:rPr lang="en-US" altLang="zh-CN" dirty="0"/>
              <a:t>. The </a:t>
            </a:r>
            <a:r>
              <a:rPr lang="en-US" altLang="zh-CN" dirty="0" err="1"/>
              <a:t>ZooKeeper</a:t>
            </a:r>
            <a:r>
              <a:rPr lang="en-US" altLang="zh-CN" dirty="0"/>
              <a:t> maintains ephemeral nodes for active sessions via heartbeats</a:t>
            </a:r>
            <a:r>
              <a:rPr lang="en-US" altLang="zh-CN" dirty="0" smtClean="0"/>
              <a:t>.</a:t>
            </a:r>
          </a:p>
          <a:p>
            <a:pPr marL="171450" indent="-171450">
              <a:lnSpc>
                <a:spcPts val="1800"/>
              </a:lnSpc>
              <a:spcAft>
                <a:spcPts val="600"/>
              </a:spcAft>
              <a:buFont typeface="Wingdings" panose="05000000000000000000" pitchFamily="2" charset="2"/>
              <a:buChar char="l"/>
            </a:pPr>
            <a:r>
              <a:rPr lang="en-US" altLang="zh-CN" dirty="0" err="1"/>
              <a:t>HMasters</a:t>
            </a:r>
            <a:r>
              <a:rPr lang="en-US" altLang="zh-CN" dirty="0"/>
              <a:t> vie </a:t>
            </a:r>
            <a:r>
              <a:rPr lang="zh-CN" altLang="en-US" dirty="0"/>
              <a:t>（竞争）</a:t>
            </a:r>
            <a:r>
              <a:rPr lang="en-US" altLang="zh-CN" dirty="0"/>
              <a:t>to create an ephemeral node.</a:t>
            </a:r>
            <a:endParaRPr lang="zh-CN" altLang="en-US" dirty="0"/>
          </a:p>
          <a:p>
            <a:pPr marL="171450" indent="-171450">
              <a:lnSpc>
                <a:spcPts val="1800"/>
              </a:lnSpc>
              <a:spcAft>
                <a:spcPts val="600"/>
              </a:spcAft>
              <a:buFont typeface="Wingdings" panose="05000000000000000000" pitchFamily="2" charset="2"/>
              <a:buChar char="l"/>
            </a:pPr>
            <a:r>
              <a:rPr lang="en-US" altLang="zh-CN" dirty="0" smtClean="0"/>
              <a:t>The </a:t>
            </a:r>
            <a:r>
              <a:rPr lang="en-US" altLang="zh-CN" dirty="0"/>
              <a:t>active </a:t>
            </a:r>
            <a:r>
              <a:rPr lang="en-US" altLang="zh-CN" dirty="0" err="1"/>
              <a:t>HMaster</a:t>
            </a:r>
            <a:r>
              <a:rPr lang="en-US" altLang="zh-CN" dirty="0"/>
              <a:t> listens for region servers, and will recover region servers on failure</a:t>
            </a:r>
            <a:r>
              <a:rPr lang="en-US" altLang="zh-CN" dirty="0" smtClean="0"/>
              <a:t>.</a:t>
            </a:r>
          </a:p>
          <a:p>
            <a:pPr marL="171450" indent="-171450">
              <a:lnSpc>
                <a:spcPts val="1800"/>
              </a:lnSpc>
              <a:spcAft>
                <a:spcPts val="600"/>
              </a:spcAft>
              <a:buFont typeface="Wingdings" panose="05000000000000000000" pitchFamily="2" charset="2"/>
              <a:buChar char="l"/>
            </a:pPr>
            <a:r>
              <a:rPr lang="en-US" altLang="zh-CN" dirty="0"/>
              <a:t>The Inactive </a:t>
            </a:r>
            <a:r>
              <a:rPr lang="en-US" altLang="zh-CN" dirty="0" err="1"/>
              <a:t>HMaster</a:t>
            </a:r>
            <a:r>
              <a:rPr lang="en-US" altLang="zh-CN" dirty="0"/>
              <a:t> listens for active </a:t>
            </a:r>
            <a:r>
              <a:rPr lang="en-US" altLang="zh-CN" dirty="0" err="1"/>
              <a:t>HMaster</a:t>
            </a:r>
            <a:r>
              <a:rPr lang="en-US" altLang="zh-CN" dirty="0"/>
              <a:t> failure</a:t>
            </a:r>
            <a:endParaRPr lang="zh-CN" altLang="en-US" sz="1200" dirty="0">
              <a:solidFill>
                <a:prstClr val="black">
                  <a:lumMod val="75000"/>
                  <a:lumOff val="25000"/>
                </a:prstClr>
              </a:solidFill>
              <a:cs typeface="Segoe UI" panose="020B0502040204020203" pitchFamily="34"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2581" y="2157603"/>
            <a:ext cx="6696075" cy="3028950"/>
          </a:xfrm>
          <a:prstGeom prst="rect">
            <a:avLst/>
          </a:prstGeom>
        </p:spPr>
      </p:pic>
    </p:spTree>
    <p:extLst>
      <p:ext uri="{BB962C8B-B14F-4D97-AF65-F5344CB8AC3E}">
        <p14:creationId xmlns:p14="http://schemas.microsoft.com/office/powerpoint/2010/main" val="7467074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读写路径</a:t>
            </a:r>
            <a:endParaRPr lang="zh-cn" dirty="0">
              <a:cs typeface="Segoe UI Light" panose="020B0502040204020203"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3886" y="1347519"/>
            <a:ext cx="8433233" cy="5181866"/>
          </a:xfrm>
          <a:prstGeom prst="rect">
            <a:avLst/>
          </a:prstGeom>
        </p:spPr>
      </p:pic>
    </p:spTree>
    <p:extLst>
      <p:ext uri="{BB962C8B-B14F-4D97-AF65-F5344CB8AC3E}">
        <p14:creationId xmlns:p14="http://schemas.microsoft.com/office/powerpoint/2010/main" val="36204723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endParaRPr lang="zh-CN" altLang="en-US" dirty="0"/>
          </a:p>
        </p:txBody>
      </p:sp>
      <p:sp>
        <p:nvSpPr>
          <p:cNvPr id="4" name="矩形 3"/>
          <p:cNvSpPr/>
          <p:nvPr/>
        </p:nvSpPr>
        <p:spPr>
          <a:xfrm>
            <a:off x="694707" y="1502229"/>
            <a:ext cx="10569038" cy="3647152"/>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当</a:t>
            </a:r>
            <a:r>
              <a:rPr lang="en-US" altLang="zh-CN" sz="1400" dirty="0" err="1">
                <a:latin typeface="仿宋" panose="02010609060101010101" pitchFamily="49" charset="-122"/>
                <a:ea typeface="仿宋" panose="02010609060101010101" pitchFamily="49" charset="-122"/>
              </a:rPr>
              <a:t>RegionServer</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收到写请求的时候</a:t>
            </a:r>
            <a:r>
              <a:rPr lang="en-US" altLang="zh-CN" sz="1400" dirty="0">
                <a:latin typeface="仿宋" panose="02010609060101010101" pitchFamily="49" charset="-122"/>
                <a:ea typeface="仿宋" panose="02010609060101010101" pitchFamily="49" charset="-122"/>
              </a:rPr>
              <a:t>(write request)</a:t>
            </a:r>
            <a:r>
              <a:rPr lang="zh-CN" altLang="en-US" sz="1400" dirty="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会将请求转至相应的</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。每一个</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都存储着</a:t>
            </a:r>
            <a:r>
              <a:rPr lang="zh-CN" altLang="en-US" sz="1400" dirty="0" smtClean="0">
                <a:latin typeface="仿宋" panose="02010609060101010101" pitchFamily="49" charset="-122"/>
                <a:ea typeface="仿宋" panose="02010609060101010101" pitchFamily="49" charset="-122"/>
              </a:rPr>
              <a:t>一些</a:t>
            </a:r>
            <a:r>
              <a:rPr lang="en-US" altLang="zh-CN" sz="1400" dirty="0" smtClean="0">
                <a:latin typeface="仿宋" panose="02010609060101010101" pitchFamily="49" charset="-122"/>
                <a:ea typeface="仿宋" panose="02010609060101010101" pitchFamily="49" charset="-122"/>
              </a:rPr>
              <a:t>rows</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根据其列族的不同，将这些列数据存储在相应的列族中</a:t>
            </a:r>
            <a:r>
              <a:rPr lang="en-US" altLang="zh-CN" sz="1400" dirty="0">
                <a:latin typeface="仿宋" panose="02010609060101010101" pitchFamily="49" charset="-122"/>
                <a:ea typeface="仿宋" panose="02010609060101010101" pitchFamily="49" charset="-122"/>
              </a:rPr>
              <a:t>(Column Family</a:t>
            </a:r>
            <a:r>
              <a:rPr lang="zh-CN" altLang="en-US" sz="1400" dirty="0">
                <a:latin typeface="仿宋" panose="02010609060101010101" pitchFamily="49" charset="-122"/>
                <a:ea typeface="仿宋" panose="02010609060101010101" pitchFamily="49" charset="-122"/>
              </a:rPr>
              <a:t>，简写</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。不同的</a:t>
            </a:r>
            <a:r>
              <a:rPr lang="en-US" altLang="zh-CN" sz="1400" dirty="0">
                <a:latin typeface="仿宋" panose="02010609060101010101" pitchFamily="49" charset="-122"/>
                <a:ea typeface="仿宋" panose="02010609060101010101" pitchFamily="49" charset="-122"/>
              </a:rPr>
              <a:t>CFs</a:t>
            </a:r>
            <a:r>
              <a:rPr lang="zh-CN" altLang="en-US" sz="1400" dirty="0">
                <a:latin typeface="仿宋" panose="02010609060101010101" pitchFamily="49" charset="-122"/>
                <a:ea typeface="仿宋" panose="02010609060101010101" pitchFamily="49" charset="-122"/>
              </a:rPr>
              <a:t>中的数据存储在各自的</a:t>
            </a:r>
            <a:r>
              <a:rPr lang="en-US" altLang="zh-CN" sz="1400" dirty="0" err="1">
                <a:latin typeface="仿宋" panose="02010609060101010101" pitchFamily="49" charset="-122"/>
                <a:ea typeface="仿宋" panose="02010609060101010101" pitchFamily="49" charset="-122"/>
              </a:rPr>
              <a:t>HStore</a:t>
            </a:r>
            <a:r>
              <a:rPr lang="zh-CN" altLang="en-US" sz="1400" dirty="0">
                <a:latin typeface="仿宋" panose="02010609060101010101" pitchFamily="49" charset="-122"/>
                <a:ea typeface="仿宋" panose="02010609060101010101" pitchFamily="49" charset="-122"/>
              </a:rPr>
              <a:t>中，</a:t>
            </a:r>
            <a:r>
              <a:rPr lang="en-US" altLang="zh-CN" sz="1400" dirty="0" err="1">
                <a:latin typeface="仿宋" panose="02010609060101010101" pitchFamily="49" charset="-122"/>
                <a:ea typeface="仿宋" panose="02010609060101010101" pitchFamily="49" charset="-122"/>
              </a:rPr>
              <a:t>HStore</a:t>
            </a:r>
            <a:r>
              <a:rPr lang="zh-CN" altLang="en-US" sz="1400" dirty="0">
                <a:latin typeface="仿宋" panose="02010609060101010101" pitchFamily="49" charset="-122"/>
                <a:ea typeface="仿宋" panose="02010609060101010101" pitchFamily="49" charset="-122"/>
              </a:rPr>
              <a:t>由一个</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及一系列</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组成。</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位于</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的主内存中，而</a:t>
            </a:r>
            <a:r>
              <a:rPr lang="en-US" altLang="zh-CN" sz="1400" dirty="0" err="1">
                <a:latin typeface="仿宋" panose="02010609060101010101" pitchFamily="49" charset="-122"/>
                <a:ea typeface="仿宋" panose="02010609060101010101" pitchFamily="49" charset="-122"/>
              </a:rPr>
              <a:t>HFiles</a:t>
            </a:r>
            <a:r>
              <a:rPr lang="zh-CN" altLang="en-US" sz="1400" dirty="0">
                <a:latin typeface="仿宋" panose="02010609060101010101" pitchFamily="49" charset="-122"/>
                <a:ea typeface="仿宋" panose="02010609060101010101" pitchFamily="49" charset="-122"/>
              </a:rPr>
              <a:t>被写入到</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中。当</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处理写请求的时候，数据首先写入到</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，然后当到达一定的阀值的时候，</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中的数据会被刷到</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中。</a:t>
            </a:r>
          </a:p>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用到</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最主要的原因是：存储在</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上的数据需要按照</a:t>
            </a:r>
            <a:r>
              <a:rPr lang="en-US" altLang="zh-CN" sz="1400" dirty="0">
                <a:latin typeface="仿宋" panose="02010609060101010101" pitchFamily="49" charset="-122"/>
                <a:ea typeface="仿宋" panose="02010609060101010101" pitchFamily="49" charset="-122"/>
              </a:rPr>
              <a:t>row key </a:t>
            </a:r>
            <a:r>
              <a:rPr lang="zh-CN" altLang="en-US" sz="1400" dirty="0">
                <a:latin typeface="仿宋" panose="02010609060101010101" pitchFamily="49" charset="-122"/>
                <a:ea typeface="仿宋" panose="02010609060101010101" pitchFamily="49" charset="-122"/>
              </a:rPr>
              <a:t>排序。而</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本身被设计为顺序读写</a:t>
            </a:r>
            <a:r>
              <a:rPr lang="en-US" altLang="zh-CN" sz="1400" dirty="0">
                <a:latin typeface="仿宋" panose="02010609060101010101" pitchFamily="49" charset="-122"/>
                <a:ea typeface="仿宋" panose="02010609060101010101" pitchFamily="49" charset="-122"/>
              </a:rPr>
              <a:t>(sequential reads/writes)</a:t>
            </a:r>
            <a:r>
              <a:rPr lang="zh-CN" altLang="en-US" sz="1400" dirty="0">
                <a:latin typeface="仿宋" panose="02010609060101010101" pitchFamily="49" charset="-122"/>
                <a:ea typeface="仿宋" panose="02010609060101010101" pitchFamily="49" charset="-122"/>
              </a:rPr>
              <a:t>，不允许修改。这样的话，</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就不能够高效的写数据，因为要写入到</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的数据不会被排序，这也就意味着没有为将来的检索优化。为了解决这个问题，</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将最近接收到的数据缓存在内存中</a:t>
            </a:r>
            <a:r>
              <a:rPr lang="en-US" altLang="zh-CN" sz="1400" dirty="0">
                <a:latin typeface="仿宋" panose="02010609060101010101" pitchFamily="49" charset="-122"/>
                <a:ea typeface="仿宋" panose="02010609060101010101" pitchFamily="49" charset="-122"/>
              </a:rPr>
              <a:t>(in </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，在持久化到</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之前完成排序，然后再快速的顺序写入</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。需要注意的一点是实际的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中，不仅仅只是简单地排序的列数据的列表，详见</a:t>
            </a:r>
            <a:r>
              <a:rPr lang="en-US" altLang="zh-CN" sz="1400" u="sng" dirty="0">
                <a:latin typeface="仿宋" panose="02010609060101010101" pitchFamily="49" charset="-122"/>
                <a:ea typeface="仿宋" panose="02010609060101010101" pitchFamily="49" charset="-122"/>
                <a:hlinkClick r:id="rId2"/>
              </a:rPr>
              <a:t>Apache </a:t>
            </a:r>
            <a:r>
              <a:rPr lang="en-US" altLang="zh-CN" sz="1400" u="sng" dirty="0" err="1">
                <a:latin typeface="仿宋" panose="02010609060101010101" pitchFamily="49" charset="-122"/>
                <a:ea typeface="仿宋" panose="02010609060101010101" pitchFamily="49" charset="-122"/>
                <a:hlinkClick r:id="rId2"/>
              </a:rPr>
              <a:t>HBase</a:t>
            </a:r>
            <a:r>
              <a:rPr lang="en-US" altLang="zh-CN" sz="1400" u="sng" dirty="0">
                <a:latin typeface="仿宋" panose="02010609060101010101" pitchFamily="49" charset="-122"/>
                <a:ea typeface="仿宋" panose="02010609060101010101" pitchFamily="49" charset="-122"/>
                <a:hlinkClick r:id="rId2"/>
              </a:rPr>
              <a:t> I/O – </a:t>
            </a:r>
            <a:r>
              <a:rPr lang="en-US" altLang="zh-CN" sz="1400" u="sng" dirty="0" err="1">
                <a:latin typeface="仿宋" panose="02010609060101010101" pitchFamily="49" charset="-122"/>
                <a:ea typeface="仿宋" panose="02010609060101010101" pitchFamily="49" charset="-122"/>
                <a:hlinkClick r:id="rId2"/>
              </a:rPr>
              <a:t>HFile</a:t>
            </a:r>
            <a:r>
              <a:rPr lang="zh-CN" altLang="en-US" sz="1400" dirty="0">
                <a:latin typeface="仿宋" panose="02010609060101010101" pitchFamily="49" charset="-122"/>
                <a:ea typeface="仿宋" panose="02010609060101010101" pitchFamily="49" charset="-122"/>
              </a:rPr>
              <a:t>。</a:t>
            </a:r>
          </a:p>
          <a:p>
            <a:pPr marL="285750" indent="-285750">
              <a:lnSpc>
                <a:spcPct val="150000"/>
              </a:lnSpc>
              <a:buFont typeface="Wingdings" panose="05000000000000000000" pitchFamily="2" charset="2"/>
              <a:buChar char="l"/>
            </a:pPr>
            <a:r>
              <a:rPr lang="zh-CN" altLang="en-US" sz="1400" b="1" dirty="0" smtClean="0">
                <a:latin typeface="仿宋" panose="02010609060101010101" pitchFamily="49" charset="-122"/>
                <a:ea typeface="仿宋" panose="02010609060101010101" pitchFamily="49" charset="-122"/>
              </a:rPr>
              <a:t>每</a:t>
            </a:r>
            <a:r>
              <a:rPr lang="zh-CN" altLang="en-US" sz="1400" b="1" dirty="0">
                <a:latin typeface="仿宋" panose="02010609060101010101" pitchFamily="49" charset="-122"/>
                <a:ea typeface="仿宋" panose="02010609060101010101" pitchFamily="49" charset="-122"/>
              </a:rPr>
              <a:t>一次</a:t>
            </a:r>
            <a:r>
              <a:rPr lang="en-US" altLang="zh-CN" sz="1400" b="1" dirty="0" err="1">
                <a:latin typeface="仿宋" panose="02010609060101010101" pitchFamily="49" charset="-122"/>
                <a:ea typeface="仿宋" panose="02010609060101010101" pitchFamily="49" charset="-122"/>
              </a:rPr>
              <a:t>Memstore</a:t>
            </a:r>
            <a:r>
              <a:rPr lang="zh-CN" altLang="en-US" sz="1400" b="1" dirty="0">
                <a:latin typeface="仿宋" panose="02010609060101010101" pitchFamily="49" charset="-122"/>
                <a:ea typeface="仿宋" panose="02010609060101010101" pitchFamily="49" charset="-122"/>
              </a:rPr>
              <a:t>的</a:t>
            </a:r>
            <a:r>
              <a:rPr lang="en-US" altLang="zh-CN" sz="1400" b="1" dirty="0">
                <a:latin typeface="仿宋" panose="02010609060101010101" pitchFamily="49" charset="-122"/>
                <a:ea typeface="仿宋" panose="02010609060101010101" pitchFamily="49" charset="-122"/>
              </a:rPr>
              <a:t>flush</a:t>
            </a:r>
            <a:r>
              <a:rPr lang="zh-CN" altLang="en-US" sz="1400" b="1" dirty="0">
                <a:latin typeface="仿宋" panose="02010609060101010101" pitchFamily="49" charset="-122"/>
                <a:ea typeface="仿宋" panose="02010609060101010101" pitchFamily="49" charset="-122"/>
              </a:rPr>
              <a:t>，会为每一个</a:t>
            </a:r>
            <a:r>
              <a:rPr lang="en-US" altLang="zh-CN" sz="1400" b="1" dirty="0">
                <a:latin typeface="仿宋" panose="02010609060101010101" pitchFamily="49" charset="-122"/>
                <a:ea typeface="仿宋" panose="02010609060101010101" pitchFamily="49" charset="-122"/>
              </a:rPr>
              <a:t>CF</a:t>
            </a:r>
            <a:r>
              <a:rPr lang="zh-CN" altLang="en-US" sz="1400" b="1" dirty="0">
                <a:latin typeface="仿宋" panose="02010609060101010101" pitchFamily="49" charset="-122"/>
                <a:ea typeface="仿宋" panose="02010609060101010101" pitchFamily="49" charset="-122"/>
              </a:rPr>
              <a:t>创建一个新的</a:t>
            </a:r>
            <a:r>
              <a:rPr lang="en-US" altLang="zh-CN" sz="1400" b="1" dirty="0" err="1">
                <a:latin typeface="仿宋" panose="02010609060101010101" pitchFamily="49" charset="-122"/>
                <a:ea typeface="仿宋" panose="02010609060101010101" pitchFamily="49" charset="-122"/>
              </a:rPr>
              <a:t>HFile</a:t>
            </a:r>
            <a:r>
              <a:rPr lang="zh-CN" altLang="en-US" sz="1400" b="1"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 </a:t>
            </a: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zh-CN" altLang="en-US" sz="1400" dirty="0" smtClean="0">
                <a:latin typeface="仿宋" panose="02010609060101010101" pitchFamily="49" charset="-122"/>
                <a:ea typeface="仿宋" panose="02010609060101010101" pitchFamily="49" charset="-122"/>
              </a:rPr>
              <a:t>读数据：</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首先检查请求的数据是否在</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，不在的话就到</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中查找，最终返回</a:t>
            </a:r>
            <a:r>
              <a:rPr lang="en-US" altLang="zh-CN" sz="1400" dirty="0">
                <a:latin typeface="仿宋" panose="02010609060101010101" pitchFamily="49" charset="-122"/>
                <a:ea typeface="仿宋" panose="02010609060101010101" pitchFamily="49" charset="-122"/>
              </a:rPr>
              <a:t>merged</a:t>
            </a:r>
            <a:r>
              <a:rPr lang="zh-CN" altLang="en-US" sz="1400" dirty="0">
                <a:latin typeface="仿宋" panose="02010609060101010101" pitchFamily="49" charset="-122"/>
                <a:ea typeface="仿宋" panose="02010609060101010101" pitchFamily="49" charset="-122"/>
              </a:rPr>
              <a:t>的一个结果给用户。</a:t>
            </a:r>
          </a:p>
        </p:txBody>
      </p:sp>
    </p:spTree>
    <p:extLst>
      <p:ext uri="{BB962C8B-B14F-4D97-AF65-F5344CB8AC3E}">
        <p14:creationId xmlns:p14="http://schemas.microsoft.com/office/powerpoint/2010/main" val="3178235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endParaRPr lang="zh-CN" altLang="en-US" dirty="0"/>
          </a:p>
        </p:txBody>
      </p:sp>
      <p:sp>
        <p:nvSpPr>
          <p:cNvPr id="4" name="矩形 3"/>
          <p:cNvSpPr/>
          <p:nvPr/>
        </p:nvSpPr>
        <p:spPr>
          <a:xfrm>
            <a:off x="521208" y="1304679"/>
            <a:ext cx="11324428" cy="5262979"/>
          </a:xfrm>
          <a:prstGeom prst="rect">
            <a:avLst/>
          </a:prstGeom>
        </p:spPr>
        <p:txBody>
          <a:bodyPr wrap="square">
            <a:spAutoFit/>
          </a:bodyPr>
          <a:lstStyle/>
          <a:p>
            <a:pPr marL="285750" indent="-285750">
              <a:lnSpc>
                <a:spcPct val="150000"/>
              </a:lnSpc>
              <a:buFont typeface="Wingdings" panose="05000000000000000000" pitchFamily="2" charset="2"/>
              <a:buChar char="l"/>
            </a:pPr>
            <a:r>
              <a:rPr lang="en-US" altLang="zh-CN" sz="1400" dirty="0" err="1" smtClean="0">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的最小</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单元是</a:t>
            </a:r>
            <a:r>
              <a:rPr lang="en-US" altLang="zh-CN" sz="1400" dirty="0" err="1">
                <a:latin typeface="仿宋" panose="02010609060101010101" pitchFamily="49" charset="-122"/>
                <a:ea typeface="仿宋" panose="02010609060101010101" pitchFamily="49" charset="-122"/>
              </a:rPr>
              <a:t>HRegion</a:t>
            </a:r>
            <a:r>
              <a:rPr lang="zh-CN" altLang="en-US" sz="1400" dirty="0">
                <a:latin typeface="仿宋" panose="02010609060101010101" pitchFamily="49" charset="-122"/>
                <a:ea typeface="仿宋" panose="02010609060101010101" pitchFamily="49" charset="-122"/>
              </a:rPr>
              <a:t>而不是单个</a:t>
            </a:r>
            <a:r>
              <a:rPr lang="en-US" altLang="zh-CN" sz="1400" dirty="0" err="1" smtClean="0">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。如果</a:t>
            </a:r>
            <a:r>
              <a:rPr lang="zh-CN" altLang="en-US" sz="1400" dirty="0">
                <a:latin typeface="仿宋" panose="02010609060101010101" pitchFamily="49" charset="-122"/>
                <a:ea typeface="仿宋" panose="02010609060101010101" pitchFamily="49" charset="-122"/>
              </a:rPr>
              <a:t>一个</a:t>
            </a:r>
            <a:r>
              <a:rPr lang="en-US" altLang="zh-CN" sz="1400" dirty="0" err="1">
                <a:latin typeface="仿宋" panose="02010609060101010101" pitchFamily="49" charset="-122"/>
                <a:ea typeface="仿宋" panose="02010609060101010101" pitchFamily="49" charset="-122"/>
              </a:rPr>
              <a:t>HRegion</a:t>
            </a:r>
            <a:r>
              <a:rPr lang="zh-CN" altLang="en-US" sz="1400" dirty="0">
                <a:latin typeface="仿宋" panose="02010609060101010101" pitchFamily="49" charset="-122"/>
                <a:ea typeface="仿宋" panose="02010609060101010101" pitchFamily="49" charset="-122"/>
              </a:rPr>
              <a:t>中</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过多，每次</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的开销必然会很大，</a:t>
            </a:r>
            <a:r>
              <a:rPr lang="zh-CN" altLang="en-US" sz="1400" dirty="0" smtClean="0">
                <a:latin typeface="仿宋" panose="02010609060101010101" pitchFamily="49" charset="-122"/>
                <a:ea typeface="仿宋" panose="02010609060101010101" pitchFamily="49" charset="-122"/>
              </a:rPr>
              <a:t>因此在</a:t>
            </a:r>
            <a:r>
              <a:rPr lang="zh-CN" altLang="en-US" sz="1400" dirty="0">
                <a:latin typeface="仿宋" panose="02010609060101010101" pitchFamily="49" charset="-122"/>
                <a:ea typeface="仿宋" panose="02010609060101010101" pitchFamily="49" charset="-122"/>
              </a:rPr>
              <a:t>进行表设计的时候尽量减少</a:t>
            </a:r>
            <a:r>
              <a:rPr lang="en-US" altLang="zh-CN" sz="1400" dirty="0" err="1">
                <a:latin typeface="仿宋" panose="02010609060101010101" pitchFamily="49" charset="-122"/>
                <a:ea typeface="仿宋" panose="02010609060101010101" pitchFamily="49" charset="-122"/>
              </a:rPr>
              <a:t>ColumnFamily</a:t>
            </a:r>
            <a:r>
              <a:rPr lang="zh-CN" altLang="en-US" sz="1400" dirty="0">
                <a:latin typeface="仿宋" panose="02010609060101010101" pitchFamily="49" charset="-122"/>
                <a:ea typeface="仿宋" panose="02010609060101010101" pitchFamily="49" charset="-122"/>
              </a:rPr>
              <a:t>的个数。</a:t>
            </a:r>
          </a:p>
          <a:p>
            <a:pPr marL="285750" indent="-285750">
              <a:lnSpc>
                <a:spcPct val="150000"/>
              </a:lnSpc>
              <a:buFont typeface="Wingdings" panose="05000000000000000000" pitchFamily="2" charset="2"/>
              <a:buChar char="l"/>
            </a:pPr>
            <a:r>
              <a:rPr lang="en-US" altLang="zh-CN" sz="1400" dirty="0" err="1" smtClean="0">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会在如下几种情况下触发</a:t>
            </a:r>
            <a:r>
              <a:rPr lang="en-US" altLang="zh-CN" sz="1400" dirty="0">
                <a:latin typeface="仿宋" panose="02010609060101010101" pitchFamily="49" charset="-122"/>
                <a:ea typeface="仿宋" panose="02010609060101010101" pitchFamily="49" charset="-122"/>
              </a:rPr>
              <a:t>flush</a:t>
            </a:r>
            <a:r>
              <a:rPr lang="zh-CN" altLang="en-US" sz="1400" dirty="0" smtClean="0">
                <a:latin typeface="仿宋" panose="02010609060101010101" pitchFamily="49" charset="-122"/>
                <a:ea typeface="仿宋" panose="02010609060101010101" pitchFamily="49" charset="-122"/>
              </a:rPr>
              <a:t>操作：</a:t>
            </a:r>
            <a:endParaRPr lang="zh-CN" altLang="en-US" sz="1400" dirty="0">
              <a:latin typeface="仿宋" panose="02010609060101010101" pitchFamily="49" charset="-122"/>
              <a:ea typeface="仿宋" panose="02010609060101010101" pitchFamily="49" charset="-122"/>
            </a:endParaRPr>
          </a:p>
          <a:p>
            <a:pPr marL="742950" lvl="1" indent="-285750">
              <a:lnSpc>
                <a:spcPct val="150000"/>
              </a:lnSpc>
              <a:buFont typeface="Wingdings" panose="05000000000000000000" pitchFamily="2" charset="2"/>
              <a:buChar char="ü"/>
            </a:pPr>
            <a:r>
              <a:rPr lang="en-US" altLang="zh-CN" sz="1400" dirty="0" err="1">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级别：</a:t>
            </a:r>
            <a:r>
              <a:rPr lang="zh-CN" altLang="en-US" sz="1400" dirty="0">
                <a:latin typeface="仿宋" panose="02010609060101010101" pitchFamily="49" charset="-122"/>
                <a:ea typeface="仿宋" panose="02010609060101010101" pitchFamily="49" charset="-122"/>
              </a:rPr>
              <a:t>当</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中任意一个</a:t>
            </a:r>
            <a:r>
              <a:rPr lang="en-US" altLang="zh-CN" sz="1400" dirty="0" err="1" smtClean="0">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大小达到上限</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hbase.hregion.memstore.flush.size</a:t>
            </a:r>
            <a:r>
              <a:rPr lang="zh-CN" altLang="en-US" sz="1400" dirty="0">
                <a:latin typeface="仿宋" panose="02010609060101010101" pitchFamily="49" charset="-122"/>
                <a:ea typeface="仿宋" panose="02010609060101010101" pitchFamily="49" charset="-122"/>
              </a:rPr>
              <a:t>，默认</a:t>
            </a:r>
            <a:r>
              <a:rPr lang="en-US" altLang="zh-CN" sz="1400" dirty="0" smtClean="0">
                <a:latin typeface="仿宋" panose="02010609060101010101" pitchFamily="49" charset="-122"/>
                <a:ea typeface="仿宋" panose="02010609060101010101" pitchFamily="49" charset="-122"/>
              </a:rPr>
              <a:t>128MB</a:t>
            </a:r>
            <a:r>
              <a:rPr lang="en-US" altLang="zh-CN" sz="1400" dirty="0">
                <a:latin typeface="仿宋" panose="02010609060101010101" pitchFamily="49" charset="-122"/>
                <a:ea typeface="仿宋" panose="02010609060101010101" pitchFamily="49" charset="-122"/>
              </a:rPr>
              <a:t>)</a:t>
            </a:r>
            <a:r>
              <a:rPr lang="zh-CN" altLang="en-US" sz="1400" dirty="0" smtClean="0">
                <a:latin typeface="仿宋" panose="02010609060101010101" pitchFamily="49" charset="-122"/>
                <a:ea typeface="仿宋" panose="02010609060101010101" pitchFamily="49" charset="-122"/>
              </a:rPr>
              <a:t>会触发刷新</a:t>
            </a:r>
            <a:r>
              <a:rPr lang="zh-CN" altLang="en-US" sz="1400" dirty="0">
                <a:latin typeface="仿宋" panose="02010609060101010101" pitchFamily="49" charset="-122"/>
                <a:ea typeface="仿宋" panose="02010609060101010101" pitchFamily="49" charset="-122"/>
              </a:rPr>
              <a:t>。</a:t>
            </a:r>
          </a:p>
          <a:p>
            <a:pPr marL="742950" lvl="1" indent="-285750">
              <a:lnSpc>
                <a:spcPct val="150000"/>
              </a:lnSpc>
              <a:buFont typeface="Wingdings" panose="05000000000000000000" pitchFamily="2" charset="2"/>
              <a:buChar char="ü"/>
            </a:pPr>
            <a:r>
              <a:rPr lang="en-US" altLang="zh-CN" sz="1400" dirty="0">
                <a:latin typeface="仿宋" panose="02010609060101010101" pitchFamily="49" charset="-122"/>
                <a:ea typeface="仿宋" panose="02010609060101010101" pitchFamily="49" charset="-122"/>
              </a:rPr>
              <a:t>Region</a:t>
            </a:r>
            <a:r>
              <a:rPr lang="zh-CN" altLang="en-US" sz="1400" dirty="0" smtClean="0">
                <a:latin typeface="仿宋" panose="02010609060101010101" pitchFamily="49" charset="-122"/>
                <a:ea typeface="仿宋" panose="02010609060101010101" pitchFamily="49" charset="-122"/>
              </a:rPr>
              <a:t>级别：</a:t>
            </a:r>
            <a:r>
              <a:rPr lang="zh-CN" altLang="en-US" sz="1400" dirty="0">
                <a:latin typeface="仿宋" panose="02010609060101010101" pitchFamily="49" charset="-122"/>
                <a:ea typeface="仿宋" panose="02010609060101010101" pitchFamily="49" charset="-122"/>
              </a:rPr>
              <a:t>当</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中所有</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的大小总和达到了上限（</a:t>
            </a:r>
            <a:r>
              <a:rPr lang="en-US" altLang="zh-CN" sz="1400" dirty="0" err="1">
                <a:latin typeface="仿宋" panose="02010609060101010101" pitchFamily="49" charset="-122"/>
                <a:ea typeface="仿宋" panose="02010609060101010101" pitchFamily="49" charset="-122"/>
              </a:rPr>
              <a:t>hbase.hregion.memstore.block.multiplier</a:t>
            </a:r>
            <a:r>
              <a:rPr lang="en-US" altLang="zh-CN" sz="1400" dirty="0">
                <a:latin typeface="仿宋" panose="02010609060101010101" pitchFamily="49" charset="-122"/>
                <a:ea typeface="仿宋" panose="02010609060101010101" pitchFamily="49" charset="-122"/>
              </a:rPr>
              <a:t> * </a:t>
            </a:r>
            <a:r>
              <a:rPr lang="en-US" altLang="zh-CN" sz="1400" dirty="0" err="1">
                <a:latin typeface="仿宋" panose="02010609060101010101" pitchFamily="49" charset="-122"/>
                <a:ea typeface="仿宋" panose="02010609060101010101" pitchFamily="49" charset="-122"/>
              </a:rPr>
              <a:t>hbase.hregion.memstore.flush.size</a:t>
            </a:r>
            <a:r>
              <a:rPr lang="zh-CN" altLang="en-US" sz="1400" dirty="0">
                <a:latin typeface="仿宋" panose="02010609060101010101" pitchFamily="49" charset="-122"/>
                <a:ea typeface="仿宋" panose="02010609060101010101" pitchFamily="49" charset="-122"/>
              </a:rPr>
              <a:t>，默认 </a:t>
            </a:r>
            <a:r>
              <a:rPr lang="en-US" altLang="zh-CN" sz="1400" dirty="0">
                <a:latin typeface="仿宋" panose="02010609060101010101" pitchFamily="49" charset="-122"/>
                <a:ea typeface="仿宋" panose="02010609060101010101" pitchFamily="49" charset="-122"/>
              </a:rPr>
              <a:t>2* 128M = 256M</a:t>
            </a:r>
            <a:r>
              <a:rPr lang="zh-CN" altLang="en-US" sz="1400" dirty="0">
                <a:latin typeface="仿宋" panose="02010609060101010101" pitchFamily="49" charset="-122"/>
                <a:ea typeface="仿宋" panose="02010609060101010101" pitchFamily="49" charset="-122"/>
              </a:rPr>
              <a:t>），会触发</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刷新。</a:t>
            </a:r>
          </a:p>
          <a:p>
            <a:pPr marL="742950" lvl="1" indent="-285750">
              <a:lnSpc>
                <a:spcPct val="150000"/>
              </a:lnSpc>
              <a:buFont typeface="Wingdings" panose="05000000000000000000" pitchFamily="2" charset="2"/>
              <a:buChar char="ü"/>
            </a:pPr>
            <a:r>
              <a:rPr lang="en-US" altLang="zh-CN" sz="1400" dirty="0">
                <a:latin typeface="仿宋" panose="02010609060101010101" pitchFamily="49" charset="-122"/>
                <a:ea typeface="仿宋" panose="02010609060101010101" pitchFamily="49" charset="-122"/>
              </a:rPr>
              <a:t>Region Server</a:t>
            </a:r>
            <a:r>
              <a:rPr lang="zh-CN" altLang="en-US" sz="1400" dirty="0">
                <a:latin typeface="仿宋" panose="02010609060101010101" pitchFamily="49" charset="-122"/>
                <a:ea typeface="仿宋" panose="02010609060101010101" pitchFamily="49" charset="-122"/>
              </a:rPr>
              <a:t>级别限制：当一个</a:t>
            </a:r>
            <a:r>
              <a:rPr lang="en-US" altLang="zh-CN" sz="1400" dirty="0">
                <a:latin typeface="仿宋" panose="02010609060101010101" pitchFamily="49" charset="-122"/>
                <a:ea typeface="仿宋" panose="02010609060101010101" pitchFamily="49" charset="-122"/>
              </a:rPr>
              <a:t>Region Server</a:t>
            </a:r>
            <a:r>
              <a:rPr lang="zh-CN" altLang="en-US" sz="1400" dirty="0">
                <a:latin typeface="仿宋" panose="02010609060101010101" pitchFamily="49" charset="-122"/>
                <a:ea typeface="仿宋" panose="02010609060101010101" pitchFamily="49" charset="-122"/>
              </a:rPr>
              <a:t>中所有</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的大小总和达到了上限（</a:t>
            </a:r>
            <a:r>
              <a:rPr lang="en-US" altLang="zh-CN" sz="1400" dirty="0" err="1">
                <a:latin typeface="仿宋" panose="02010609060101010101" pitchFamily="49" charset="-122"/>
                <a:ea typeface="仿宋" panose="02010609060101010101" pitchFamily="49" charset="-122"/>
              </a:rPr>
              <a:t>hbase.regionserver.global.memstore.upperLimit</a:t>
            </a:r>
            <a:r>
              <a:rPr lang="en-US" altLang="zh-CN" sz="1400" dirty="0">
                <a:latin typeface="仿宋" panose="02010609060101010101" pitchFamily="49" charset="-122"/>
                <a:ea typeface="仿宋" panose="02010609060101010101" pitchFamily="49" charset="-122"/>
              </a:rPr>
              <a:t> </a:t>
            </a:r>
            <a:r>
              <a:rPr lang="zh-CN" altLang="en-US"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hbase_heapsize</a:t>
            </a:r>
            <a:r>
              <a:rPr lang="zh-CN" altLang="en-US" sz="1400" dirty="0">
                <a:latin typeface="仿宋" panose="02010609060101010101" pitchFamily="49" charset="-122"/>
                <a:ea typeface="仿宋" panose="02010609060101010101" pitchFamily="49" charset="-122"/>
              </a:rPr>
              <a:t>，默认 </a:t>
            </a:r>
            <a:r>
              <a:rPr lang="en-US" altLang="zh-CN" sz="1400" dirty="0">
                <a:latin typeface="仿宋" panose="02010609060101010101" pitchFamily="49" charset="-122"/>
                <a:ea typeface="仿宋" panose="02010609060101010101" pitchFamily="49" charset="-122"/>
              </a:rPr>
              <a:t>40%</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JVM</a:t>
            </a:r>
            <a:r>
              <a:rPr lang="zh-CN" altLang="en-US" sz="1400" dirty="0">
                <a:latin typeface="仿宋" panose="02010609060101010101" pitchFamily="49" charset="-122"/>
                <a:ea typeface="仿宋" panose="02010609060101010101" pitchFamily="49" charset="-122"/>
              </a:rPr>
              <a:t>内存使用量），会触发部分</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刷新。</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顺序是按照</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由大到小执行，先</a:t>
            </a:r>
            <a:r>
              <a:rPr lang="en-US" altLang="zh-CN" sz="1400" dirty="0">
                <a:latin typeface="仿宋" panose="02010609060101010101" pitchFamily="49" charset="-122"/>
                <a:ea typeface="仿宋" panose="02010609060101010101" pitchFamily="49" charset="-122"/>
              </a:rPr>
              <a:t>Flush </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最大的</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，再执行次大的，直至总体</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内存使用量低于阈值（</a:t>
            </a:r>
            <a:r>
              <a:rPr lang="en-US" altLang="zh-CN" sz="1400" dirty="0" err="1">
                <a:latin typeface="仿宋" panose="02010609060101010101" pitchFamily="49" charset="-122"/>
                <a:ea typeface="仿宋" panose="02010609060101010101" pitchFamily="49" charset="-122"/>
              </a:rPr>
              <a:t>hbase.regionserver.global.memstore.lowerLimit</a:t>
            </a:r>
            <a:r>
              <a:rPr lang="en-US" altLang="zh-CN" sz="1400" dirty="0">
                <a:latin typeface="仿宋" panose="02010609060101010101" pitchFamily="49" charset="-122"/>
                <a:ea typeface="仿宋" panose="02010609060101010101" pitchFamily="49" charset="-122"/>
              </a:rPr>
              <a:t> </a:t>
            </a:r>
            <a:r>
              <a:rPr lang="zh-CN" altLang="en-US"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hbase_heapsize</a:t>
            </a:r>
            <a:r>
              <a:rPr lang="zh-CN" altLang="en-US" sz="1400" dirty="0">
                <a:latin typeface="仿宋" panose="02010609060101010101" pitchFamily="49" charset="-122"/>
                <a:ea typeface="仿宋" panose="02010609060101010101" pitchFamily="49" charset="-122"/>
              </a:rPr>
              <a:t>，默认 </a:t>
            </a:r>
            <a:r>
              <a:rPr lang="en-US" altLang="zh-CN" sz="1400" dirty="0">
                <a:latin typeface="仿宋" panose="02010609060101010101" pitchFamily="49" charset="-122"/>
                <a:ea typeface="仿宋" panose="02010609060101010101" pitchFamily="49" charset="-122"/>
              </a:rPr>
              <a:t>38%</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JVM</a:t>
            </a:r>
            <a:r>
              <a:rPr lang="zh-CN" altLang="en-US" sz="1400" dirty="0">
                <a:latin typeface="仿宋" panose="02010609060101010101" pitchFamily="49" charset="-122"/>
                <a:ea typeface="仿宋" panose="02010609060101010101" pitchFamily="49" charset="-122"/>
              </a:rPr>
              <a:t>内存使用量）。</a:t>
            </a:r>
          </a:p>
          <a:p>
            <a:pPr marL="742950" lvl="1" indent="-285750">
              <a:lnSpc>
                <a:spcPct val="150000"/>
              </a:lnSpc>
              <a:buFont typeface="Wingdings" panose="05000000000000000000" pitchFamily="2" charset="2"/>
              <a:buChar char="ü"/>
            </a:pPr>
            <a:r>
              <a:rPr lang="zh-CN" altLang="en-US" sz="1400" dirty="0">
                <a:solidFill>
                  <a:srgbClr val="FF0000"/>
                </a:solidFill>
                <a:latin typeface="仿宋" panose="02010609060101010101" pitchFamily="49" charset="-122"/>
                <a:ea typeface="仿宋" panose="02010609060101010101" pitchFamily="49" charset="-122"/>
              </a:rPr>
              <a:t>当一个</a:t>
            </a:r>
            <a:r>
              <a:rPr lang="en-US" altLang="zh-CN" sz="1400" dirty="0">
                <a:solidFill>
                  <a:srgbClr val="FF0000"/>
                </a:solidFill>
                <a:latin typeface="仿宋" panose="02010609060101010101" pitchFamily="49" charset="-122"/>
                <a:ea typeface="仿宋" panose="02010609060101010101" pitchFamily="49" charset="-122"/>
              </a:rPr>
              <a:t>Region Server</a:t>
            </a:r>
            <a:r>
              <a:rPr lang="zh-CN" altLang="en-US" sz="1400" dirty="0">
                <a:solidFill>
                  <a:srgbClr val="FF0000"/>
                </a:solidFill>
                <a:latin typeface="仿宋" panose="02010609060101010101" pitchFamily="49" charset="-122"/>
                <a:ea typeface="仿宋" panose="02010609060101010101" pitchFamily="49" charset="-122"/>
              </a:rPr>
              <a:t>中</a:t>
            </a:r>
            <a:r>
              <a:rPr lang="en-US" altLang="zh-CN" sz="1400" dirty="0" err="1">
                <a:solidFill>
                  <a:srgbClr val="FF0000"/>
                </a:solidFill>
                <a:latin typeface="仿宋" panose="02010609060101010101" pitchFamily="49" charset="-122"/>
                <a:ea typeface="仿宋" panose="02010609060101010101" pitchFamily="49" charset="-122"/>
              </a:rPr>
              <a:t>HLog</a:t>
            </a:r>
            <a:r>
              <a:rPr lang="zh-CN" altLang="en-US" sz="1400" dirty="0">
                <a:solidFill>
                  <a:srgbClr val="FF0000"/>
                </a:solidFill>
                <a:latin typeface="仿宋" panose="02010609060101010101" pitchFamily="49" charset="-122"/>
                <a:ea typeface="仿宋" panose="02010609060101010101" pitchFamily="49" charset="-122"/>
              </a:rPr>
              <a:t>数量达到上限（可通过参数</a:t>
            </a:r>
            <a:r>
              <a:rPr lang="en-US" altLang="zh-CN" sz="1400" dirty="0" err="1">
                <a:solidFill>
                  <a:srgbClr val="FF0000"/>
                </a:solidFill>
                <a:latin typeface="仿宋" panose="02010609060101010101" pitchFamily="49" charset="-122"/>
                <a:ea typeface="仿宋" panose="02010609060101010101" pitchFamily="49" charset="-122"/>
              </a:rPr>
              <a:t>hbase.regionserver.maxlogs</a:t>
            </a:r>
            <a:r>
              <a:rPr lang="zh-CN" altLang="en-US" sz="1400" dirty="0">
                <a:solidFill>
                  <a:srgbClr val="FF0000"/>
                </a:solidFill>
                <a:latin typeface="仿宋" panose="02010609060101010101" pitchFamily="49" charset="-122"/>
                <a:ea typeface="仿宋" panose="02010609060101010101" pitchFamily="49" charset="-122"/>
              </a:rPr>
              <a:t>配置）时，系统会选取最早的一个 </a:t>
            </a:r>
            <a:r>
              <a:rPr lang="en-US" altLang="zh-CN" sz="1400" dirty="0" err="1">
                <a:solidFill>
                  <a:srgbClr val="FF0000"/>
                </a:solidFill>
                <a:latin typeface="仿宋" panose="02010609060101010101" pitchFamily="49" charset="-122"/>
                <a:ea typeface="仿宋" panose="02010609060101010101" pitchFamily="49" charset="-122"/>
              </a:rPr>
              <a:t>HLog</a:t>
            </a:r>
            <a:r>
              <a:rPr lang="zh-CN" altLang="en-US" sz="1400" dirty="0">
                <a:solidFill>
                  <a:srgbClr val="FF0000"/>
                </a:solidFill>
                <a:latin typeface="仿宋" panose="02010609060101010101" pitchFamily="49" charset="-122"/>
                <a:ea typeface="仿宋" panose="02010609060101010101" pitchFamily="49" charset="-122"/>
              </a:rPr>
              <a:t>对应的一个或多个</a:t>
            </a:r>
            <a:r>
              <a:rPr lang="en-US" altLang="zh-CN" sz="1400" dirty="0">
                <a:solidFill>
                  <a:srgbClr val="FF0000"/>
                </a:solidFill>
                <a:latin typeface="仿宋" panose="02010609060101010101" pitchFamily="49" charset="-122"/>
                <a:ea typeface="仿宋" panose="02010609060101010101" pitchFamily="49" charset="-122"/>
              </a:rPr>
              <a:t>Region</a:t>
            </a:r>
            <a:r>
              <a:rPr lang="zh-CN" altLang="en-US" sz="1400" dirty="0">
                <a:solidFill>
                  <a:srgbClr val="FF0000"/>
                </a:solidFill>
                <a:latin typeface="仿宋" panose="02010609060101010101" pitchFamily="49" charset="-122"/>
                <a:ea typeface="仿宋" panose="02010609060101010101" pitchFamily="49" charset="-122"/>
              </a:rPr>
              <a:t>进行</a:t>
            </a:r>
            <a:r>
              <a:rPr lang="en-US" altLang="zh-CN" sz="1400" dirty="0" smtClean="0">
                <a:solidFill>
                  <a:srgbClr val="FF0000"/>
                </a:solidFill>
                <a:latin typeface="仿宋" panose="02010609060101010101" pitchFamily="49" charset="-122"/>
                <a:ea typeface="仿宋" panose="02010609060101010101" pitchFamily="49" charset="-122"/>
              </a:rPr>
              <a:t>flush</a:t>
            </a:r>
            <a:r>
              <a:rPr lang="zh-CN" altLang="en-US" sz="1400" dirty="0" smtClean="0">
                <a:solidFill>
                  <a:srgbClr val="FF0000"/>
                </a:solidFill>
                <a:latin typeface="仿宋" panose="02010609060101010101" pitchFamily="49" charset="-122"/>
                <a:ea typeface="仿宋" panose="02010609060101010101" pitchFamily="49" charset="-122"/>
              </a:rPr>
              <a:t>（</a:t>
            </a:r>
            <a:r>
              <a:rPr lang="en-US" altLang="zh-CN" sz="1400" dirty="0">
                <a:solidFill>
                  <a:srgbClr val="FF0000"/>
                </a:solidFill>
                <a:latin typeface="仿宋" panose="02010609060101010101" pitchFamily="49" charset="-122"/>
                <a:ea typeface="仿宋" panose="02010609060101010101" pitchFamily="49" charset="-122"/>
              </a:rPr>
              <a:t> if the number of un-archived WAL files is greater than maximum allowed, check the first</a:t>
            </a:r>
          </a:p>
          <a:p>
            <a:pPr lvl="1">
              <a:lnSpc>
                <a:spcPct val="150000"/>
              </a:lnSpc>
            </a:pPr>
            <a:r>
              <a:rPr lang="en-US" altLang="zh-CN" sz="1400" dirty="0">
                <a:solidFill>
                  <a:srgbClr val="FF0000"/>
                </a:solidFill>
                <a:latin typeface="仿宋" panose="02010609060101010101" pitchFamily="49" charset="-122"/>
                <a:ea typeface="仿宋" panose="02010609060101010101" pitchFamily="49" charset="-122"/>
              </a:rPr>
              <a:t> </a:t>
            </a:r>
            <a:r>
              <a:rPr lang="en-US" altLang="zh-CN" sz="1400" dirty="0" smtClean="0">
                <a:solidFill>
                  <a:srgbClr val="FF0000"/>
                </a:solidFill>
                <a:latin typeface="仿宋" panose="02010609060101010101" pitchFamily="49" charset="-122"/>
                <a:ea typeface="仿宋" panose="02010609060101010101" pitchFamily="49" charset="-122"/>
              </a:rPr>
              <a:t>  (</a:t>
            </a:r>
            <a:r>
              <a:rPr lang="en-US" altLang="zh-CN" sz="1400" dirty="0">
                <a:solidFill>
                  <a:srgbClr val="FF0000"/>
                </a:solidFill>
                <a:latin typeface="仿宋" panose="02010609060101010101" pitchFamily="49" charset="-122"/>
                <a:ea typeface="仿宋" panose="02010609060101010101" pitchFamily="49" charset="-122"/>
              </a:rPr>
              <a:t>oldest) WAL file, and returns those regions which should be flushed so that it can </a:t>
            </a:r>
            <a:r>
              <a:rPr lang="en-US" altLang="zh-CN" sz="1400" dirty="0" smtClean="0">
                <a:solidFill>
                  <a:srgbClr val="FF0000"/>
                </a:solidFill>
                <a:latin typeface="仿宋" panose="02010609060101010101" pitchFamily="49" charset="-122"/>
                <a:ea typeface="仿宋" panose="02010609060101010101" pitchFamily="49" charset="-122"/>
              </a:rPr>
              <a:t>be archived</a:t>
            </a:r>
            <a:r>
              <a:rPr lang="en-US" altLang="zh-CN" sz="1400" dirty="0">
                <a:solidFill>
                  <a:srgbClr val="FF0000"/>
                </a:solidFill>
                <a:latin typeface="仿宋" panose="02010609060101010101" pitchFamily="49" charset="-122"/>
                <a:ea typeface="仿宋" panose="02010609060101010101" pitchFamily="49" charset="-122"/>
              </a:rPr>
              <a:t>. </a:t>
            </a:r>
            <a:r>
              <a:rPr lang="zh-CN" altLang="en-US" sz="1400" dirty="0" smtClean="0">
                <a:solidFill>
                  <a:srgbClr val="FF0000"/>
                </a:solidFill>
                <a:latin typeface="仿宋" panose="02010609060101010101" pitchFamily="49" charset="-122"/>
                <a:ea typeface="仿宋" panose="02010609060101010101" pitchFamily="49" charset="-122"/>
              </a:rPr>
              <a:t>）</a:t>
            </a:r>
            <a:endParaRPr lang="en-US" altLang="zh-CN" sz="1400" dirty="0">
              <a:solidFill>
                <a:srgbClr val="FF0000"/>
              </a:solidFill>
              <a:latin typeface="仿宋" panose="02010609060101010101" pitchFamily="49" charset="-122"/>
              <a:ea typeface="仿宋" panose="02010609060101010101" pitchFamily="49" charset="-122"/>
            </a:endParaRPr>
          </a:p>
          <a:p>
            <a:pPr marL="742950" lvl="1" indent="-285750">
              <a:lnSpc>
                <a:spcPct val="150000"/>
              </a:lnSpc>
              <a:buFont typeface="Wingdings" panose="05000000000000000000" pitchFamily="2" charset="2"/>
              <a:buChar char="ü"/>
            </a:pP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定期刷新</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：默认周期为</a:t>
            </a:r>
            <a:r>
              <a:rPr lang="en-US" altLang="zh-CN" sz="1400" dirty="0">
                <a:latin typeface="仿宋" panose="02010609060101010101" pitchFamily="49" charset="-122"/>
                <a:ea typeface="仿宋" panose="02010609060101010101" pitchFamily="49" charset="-122"/>
              </a:rPr>
              <a:t>1</a:t>
            </a:r>
            <a:r>
              <a:rPr lang="zh-CN" altLang="en-US" sz="1400" dirty="0">
                <a:latin typeface="仿宋" panose="02010609060101010101" pitchFamily="49" charset="-122"/>
                <a:ea typeface="仿宋" panose="02010609060101010101" pitchFamily="49" charset="-122"/>
              </a:rPr>
              <a:t>小时，确保</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不会长时间没有持久化。为避免所有的</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在同一时间都进行</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导致的问题，定期的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操作有</a:t>
            </a:r>
            <a:r>
              <a:rPr lang="en-US" altLang="zh-CN" sz="1400" dirty="0">
                <a:latin typeface="仿宋" panose="02010609060101010101" pitchFamily="49" charset="-122"/>
                <a:ea typeface="仿宋" panose="02010609060101010101" pitchFamily="49" charset="-122"/>
              </a:rPr>
              <a:t>20000</a:t>
            </a:r>
            <a:r>
              <a:rPr lang="zh-CN" altLang="en-US" sz="1400" dirty="0">
                <a:latin typeface="仿宋" panose="02010609060101010101" pitchFamily="49" charset="-122"/>
                <a:ea typeface="仿宋" panose="02010609060101010101" pitchFamily="49" charset="-122"/>
              </a:rPr>
              <a:t>左右的随机延时。</a:t>
            </a:r>
          </a:p>
          <a:p>
            <a:pPr marL="742950" lvl="1" indent="-285750">
              <a:lnSpc>
                <a:spcPct val="150000"/>
              </a:lnSpc>
              <a:buFont typeface="Wingdings" panose="05000000000000000000" pitchFamily="2" charset="2"/>
              <a:buChar char="ü"/>
            </a:pPr>
            <a:r>
              <a:rPr lang="zh-CN" altLang="en-US" sz="1400" dirty="0">
                <a:latin typeface="仿宋" panose="02010609060101010101" pitchFamily="49" charset="-122"/>
                <a:ea typeface="仿宋" panose="02010609060101010101" pitchFamily="49" charset="-122"/>
              </a:rPr>
              <a:t>手动执行</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：用户可以通过</a:t>
            </a:r>
            <a:r>
              <a:rPr lang="en-US" altLang="zh-CN" sz="1400" dirty="0">
                <a:latin typeface="仿宋" panose="02010609060101010101" pitchFamily="49" charset="-122"/>
                <a:ea typeface="仿宋" panose="02010609060101010101" pitchFamily="49" charset="-122"/>
              </a:rPr>
              <a:t>shell</a:t>
            </a:r>
            <a:r>
              <a:rPr lang="zh-CN" altLang="en-US" sz="1400" dirty="0">
                <a:latin typeface="仿宋" panose="02010609060101010101" pitchFamily="49" charset="-122"/>
                <a:ea typeface="仿宋" panose="02010609060101010101" pitchFamily="49" charset="-122"/>
              </a:rPr>
              <a:t>命令 </a:t>
            </a:r>
            <a:r>
              <a:rPr lang="en-US" altLang="zh-CN" sz="1400" dirty="0">
                <a:latin typeface="仿宋" panose="02010609060101010101" pitchFamily="49" charset="-122"/>
                <a:ea typeface="仿宋" panose="02010609060101010101" pitchFamily="49" charset="-122"/>
              </a:rPr>
              <a:t>flush ‘</a:t>
            </a:r>
            <a:r>
              <a:rPr lang="en-US" altLang="zh-CN" sz="1400" dirty="0" err="1">
                <a:latin typeface="仿宋" panose="02010609060101010101" pitchFamily="49" charset="-122"/>
                <a:ea typeface="仿宋" panose="02010609060101010101" pitchFamily="49" charset="-122"/>
              </a:rPr>
              <a:t>tablename</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或者</a:t>
            </a:r>
            <a:r>
              <a:rPr lang="en-US" altLang="zh-CN" sz="1400" dirty="0">
                <a:latin typeface="仿宋" panose="02010609060101010101" pitchFamily="49" charset="-122"/>
                <a:ea typeface="仿宋" panose="02010609060101010101" pitchFamily="49" charset="-122"/>
              </a:rPr>
              <a:t>flush ‘region name’</a:t>
            </a:r>
            <a:r>
              <a:rPr lang="zh-CN" altLang="en-US" sz="1400" dirty="0">
                <a:latin typeface="仿宋" panose="02010609060101010101" pitchFamily="49" charset="-122"/>
                <a:ea typeface="仿宋" panose="02010609060101010101" pitchFamily="49" charset="-122"/>
              </a:rPr>
              <a:t>分别对一个表或者一个</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进行</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4253931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endParaRPr lang="zh-CN" altLang="en-US" dirty="0"/>
          </a:p>
        </p:txBody>
      </p:sp>
      <p:sp>
        <p:nvSpPr>
          <p:cNvPr id="4" name="矩形 3"/>
          <p:cNvSpPr/>
          <p:nvPr/>
        </p:nvSpPr>
        <p:spPr>
          <a:xfrm>
            <a:off x="521208" y="1304679"/>
            <a:ext cx="11324428" cy="3508653"/>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每次的</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都会为每个</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创建一个</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。频繁的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就会创建大量的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。这样</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在检索的时候，就不得不读取大量的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，读性能会受很大影响。</a:t>
            </a:r>
          </a:p>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为预防打开过多</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及避免读性能恶化，</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有专门的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合并处理</a:t>
            </a:r>
            <a:r>
              <a:rPr lang="en-US" altLang="zh-CN"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HFile</a:t>
            </a:r>
            <a:r>
              <a:rPr lang="en-US" altLang="zh-CN" sz="1400" dirty="0">
                <a:latin typeface="仿宋" panose="02010609060101010101" pitchFamily="49" charset="-122"/>
                <a:ea typeface="仿宋" panose="02010609060101010101" pitchFamily="49" charset="-122"/>
              </a:rPr>
              <a:t> Compaction Process)</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会周期性的合并数个小</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为一个大的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。明显的，有</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产生的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越多，集群系统就要做更多的合并操作</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额外负载</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。更糟糕的是：</a:t>
            </a:r>
            <a:r>
              <a:rPr lang="en-US" altLang="zh-CN" sz="1400" dirty="0">
                <a:latin typeface="仿宋" panose="02010609060101010101" pitchFamily="49" charset="-122"/>
                <a:ea typeface="仿宋" panose="02010609060101010101" pitchFamily="49" charset="-122"/>
              </a:rPr>
              <a:t>Compaction</a:t>
            </a:r>
            <a:r>
              <a:rPr lang="zh-CN" altLang="en-US" sz="1400" dirty="0">
                <a:latin typeface="仿宋" panose="02010609060101010101" pitchFamily="49" charset="-122"/>
                <a:ea typeface="仿宋" panose="02010609060101010101" pitchFamily="49" charset="-122"/>
              </a:rPr>
              <a:t>处理是跟集群上的其他请求并行进行的。当</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不能够跟上</a:t>
            </a:r>
            <a:r>
              <a:rPr lang="en-US" altLang="zh-CN" sz="1400" dirty="0">
                <a:latin typeface="仿宋" panose="02010609060101010101" pitchFamily="49" charset="-122"/>
                <a:ea typeface="仿宋" panose="02010609060101010101" pitchFamily="49" charset="-122"/>
              </a:rPr>
              <a:t>Compaction</a:t>
            </a:r>
            <a:r>
              <a:rPr lang="zh-CN" altLang="en-US" sz="1400" dirty="0">
                <a:latin typeface="仿宋" panose="02010609060101010101" pitchFamily="49" charset="-122"/>
                <a:ea typeface="仿宋" panose="02010609060101010101" pitchFamily="49" charset="-122"/>
              </a:rPr>
              <a:t>的时候</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同样有阈值设置项</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，会在</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上出现“写阻塞”。像上面说到的，这是最最不希望的</a:t>
            </a:r>
            <a:r>
              <a:rPr lang="zh-CN" altLang="en-US" sz="1400" dirty="0" smtClean="0">
                <a:latin typeface="仿宋" panose="02010609060101010101" pitchFamily="49" charset="-122"/>
                <a:ea typeface="仿宋" panose="02010609060101010101" pitchFamily="49" charset="-122"/>
              </a:rPr>
              <a:t>。</a:t>
            </a:r>
            <a:r>
              <a:rPr lang="zh-CN" altLang="en-US" dirty="0"/>
              <a:t>严重关切</a:t>
            </a:r>
            <a:r>
              <a:rPr lang="en-US" altLang="zh-CN" dirty="0"/>
              <a:t>RS</a:t>
            </a:r>
            <a:r>
              <a:rPr lang="zh-CN" altLang="en-US" dirty="0"/>
              <a:t>上</a:t>
            </a:r>
            <a:r>
              <a:rPr lang="en-US" altLang="zh-CN" dirty="0"/>
              <a:t>Compaction Queue </a:t>
            </a:r>
            <a:r>
              <a:rPr lang="zh-CN" altLang="en-US" dirty="0"/>
              <a:t>的</a:t>
            </a:r>
            <a:r>
              <a:rPr lang="en-US" altLang="zh-CN" dirty="0"/>
              <a:t>size</a:t>
            </a:r>
            <a:r>
              <a:rPr lang="zh-CN" altLang="en-US" dirty="0"/>
              <a:t>。要在其引起问题前，阻止其持续增大</a:t>
            </a:r>
            <a:r>
              <a:rPr lang="zh-CN" altLang="en-US" dirty="0" smtClean="0"/>
              <a:t>。</a:t>
            </a:r>
            <a:endParaRPr lang="en-US" altLang="zh-CN" dirty="0" smtClean="0"/>
          </a:p>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每次</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，会为每个</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都创建一个新的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。这样，不同</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中数据量的不均衡将会导致产生过多</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：当其中一个</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的</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达到阈值</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时，所有其他</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的也会被</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。如上所述，太频繁的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以及过多的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将会影响集群性能</a:t>
            </a:r>
            <a:r>
              <a:rPr lang="zh-CN" altLang="en-US"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因此</a:t>
            </a:r>
            <a:r>
              <a:rPr lang="zh-CN" altLang="en-US" sz="1400" dirty="0">
                <a:latin typeface="仿宋" panose="02010609060101010101" pitchFamily="49" charset="-122"/>
                <a:ea typeface="仿宋" panose="02010609060101010101" pitchFamily="49" charset="-122"/>
              </a:rPr>
              <a:t>很多</a:t>
            </a:r>
            <a:r>
              <a:rPr lang="zh-CN" altLang="en-US" sz="1400" dirty="0">
                <a:latin typeface="仿宋" panose="02010609060101010101" pitchFamily="49" charset="-122"/>
                <a:ea typeface="仿宋" panose="02010609060101010101" pitchFamily="49" charset="-122"/>
              </a:rPr>
              <a:t>情况下，一个</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是最好的设计</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zh-CN" altLang="en-US" sz="1400" dirty="0" smtClean="0">
                <a:latin typeface="仿宋" panose="02010609060101010101" pitchFamily="49" charset="-122"/>
                <a:ea typeface="仿宋" panose="02010609060101010101" pitchFamily="49" charset="-122"/>
              </a:rPr>
              <a:t>启用压缩：</a:t>
            </a:r>
            <a:r>
              <a:rPr lang="zh-CN" altLang="en-US" sz="1400" dirty="0">
                <a:latin typeface="仿宋" panose="02010609060101010101" pitchFamily="49" charset="-122"/>
                <a:ea typeface="仿宋" panose="02010609060101010101" pitchFamily="49" charset="-122"/>
              </a:rPr>
              <a:t>使用压缩，当</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并将数据写入</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时候，数据会被压缩</a:t>
            </a:r>
          </a:p>
        </p:txBody>
      </p:sp>
    </p:spTree>
    <p:extLst>
      <p:ext uri="{BB962C8B-B14F-4D97-AF65-F5344CB8AC3E}">
        <p14:creationId xmlns:p14="http://schemas.microsoft.com/office/powerpoint/2010/main" val="2106011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endParaRPr lang="zh-CN" altLang="en-US" dirty="0"/>
          </a:p>
        </p:txBody>
      </p:sp>
      <p:sp>
        <p:nvSpPr>
          <p:cNvPr id="4" name="矩形 3"/>
          <p:cNvSpPr/>
          <p:nvPr/>
        </p:nvSpPr>
        <p:spPr>
          <a:xfrm>
            <a:off x="521208" y="1304679"/>
            <a:ext cx="11324428" cy="5262979"/>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400" dirty="0" smtClean="0">
                <a:latin typeface="仿宋" panose="02010609060101010101" pitchFamily="49" charset="-122"/>
                <a:ea typeface="仿宋" panose="02010609060101010101" pitchFamily="49" charset="-122"/>
              </a:rPr>
              <a:t>当</a:t>
            </a:r>
            <a:r>
              <a:rPr lang="zh-CN" altLang="en-US" sz="1400" dirty="0">
                <a:latin typeface="仿宋" panose="02010609060101010101" pitchFamily="49" charset="-122"/>
                <a:ea typeface="仿宋" panose="02010609060101010101" pitchFamily="49" charset="-122"/>
              </a:rPr>
              <a:t>数据被写入时会默认先写入</a:t>
            </a:r>
            <a:r>
              <a:rPr lang="en-US" altLang="zh-CN" sz="1400" dirty="0">
                <a:latin typeface="仿宋" panose="02010609060101010101" pitchFamily="49" charset="-122"/>
                <a:ea typeface="仿宋" panose="02010609060101010101" pitchFamily="49" charset="-122"/>
              </a:rPr>
              <a:t>Write-ahead Log(WAL)</a:t>
            </a:r>
            <a:r>
              <a:rPr lang="zh-CN" altLang="en-US" sz="1400" dirty="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中包含了所有已经写入</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但还未</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到</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的更改</a:t>
            </a:r>
            <a:r>
              <a:rPr lang="en-US" altLang="zh-CN" sz="1400" dirty="0">
                <a:latin typeface="仿宋" panose="02010609060101010101" pitchFamily="49" charset="-122"/>
                <a:ea typeface="仿宋" panose="02010609060101010101" pitchFamily="49" charset="-122"/>
              </a:rPr>
              <a:t>(edits)</a:t>
            </a:r>
            <a:r>
              <a:rPr lang="zh-CN" altLang="en-US" sz="1400" dirty="0">
                <a:latin typeface="仿宋" panose="02010609060101010101" pitchFamily="49" charset="-122"/>
                <a:ea typeface="仿宋" panose="02010609060101010101" pitchFamily="49" charset="-122"/>
              </a:rPr>
              <a:t>。在</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中数据还没有持久化，当</a:t>
            </a:r>
            <a:r>
              <a:rPr lang="en-US" altLang="zh-CN" sz="1400" dirty="0" err="1">
                <a:latin typeface="仿宋" panose="02010609060101010101" pitchFamily="49" charset="-122"/>
                <a:ea typeface="仿宋" panose="02010609060101010101" pitchFamily="49" charset="-122"/>
              </a:rPr>
              <a:t>RegionSever</a:t>
            </a:r>
            <a:r>
              <a:rPr lang="zh-CN" altLang="en-US" sz="1400" dirty="0">
                <a:latin typeface="仿宋" panose="02010609060101010101" pitchFamily="49" charset="-122"/>
                <a:ea typeface="仿宋" panose="02010609060101010101" pitchFamily="49" charset="-122"/>
              </a:rPr>
              <a:t>宕掉的时候，可以使用</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恢复数据</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当</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在</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中成为</a:t>
            </a:r>
            <a:r>
              <a:rPr lang="en-US" altLang="zh-CN" sz="1400" dirty="0" err="1">
                <a:latin typeface="仿宋" panose="02010609060101010101" pitchFamily="49" charset="-122"/>
                <a:ea typeface="仿宋" panose="02010609060101010101" pitchFamily="49" charset="-122"/>
              </a:rPr>
              <a:t>HLog</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变得很大的时候，在恢复的时候就需要很长的时间。因此，对</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的大小也有一些限制，当达到这些限制的时候</a:t>
            </a:r>
            <a:r>
              <a:rPr lang="zh-CN" altLang="en-US" sz="1400" dirty="0" smtClean="0">
                <a:latin typeface="仿宋" panose="02010609060101010101" pitchFamily="49" charset="-122"/>
                <a:ea typeface="仿宋" panose="02010609060101010101" pitchFamily="49" charset="-122"/>
              </a:rPr>
              <a:t>，就</a:t>
            </a:r>
            <a:r>
              <a:rPr lang="zh-CN" altLang="en-US" sz="1400" dirty="0">
                <a:latin typeface="仿宋" panose="02010609060101010101" pitchFamily="49" charset="-122"/>
                <a:ea typeface="仿宋" panose="02010609060101010101" pitchFamily="49" charset="-122"/>
              </a:rPr>
              <a:t>会触发</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会使</a:t>
            </a:r>
            <a:r>
              <a:rPr lang="en-US" altLang="zh-CN" sz="1400" dirty="0">
                <a:latin typeface="仿宋" panose="02010609060101010101" pitchFamily="49" charset="-122"/>
                <a:ea typeface="仿宋" panose="02010609060101010101" pitchFamily="49" charset="-122"/>
              </a:rPr>
              <a:t>WAL </a:t>
            </a:r>
            <a:r>
              <a:rPr lang="zh-CN" altLang="en-US" sz="1400" dirty="0">
                <a:latin typeface="仿宋" panose="02010609060101010101" pitchFamily="49" charset="-122"/>
                <a:ea typeface="仿宋" panose="02010609060101010101" pitchFamily="49" charset="-122"/>
              </a:rPr>
              <a:t>减少，因为数据持久化之后</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写入到</a:t>
            </a:r>
            <a:r>
              <a:rPr lang="en-US" altLang="zh-CN" sz="1400" dirty="0" err="1">
                <a:latin typeface="仿宋" panose="02010609060101010101" pitchFamily="49" charset="-122"/>
                <a:ea typeface="仿宋" panose="02010609060101010101" pitchFamily="49" charset="-122"/>
              </a:rPr>
              <a:t>HFile</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，就没有必要在</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中再保存这些修改。有两个属性可以配置：</a:t>
            </a:r>
          </a:p>
          <a:p>
            <a:pPr lvl="1" latinLnBrk="1">
              <a:lnSpc>
                <a:spcPct val="150000"/>
              </a:lnSpc>
            </a:pPr>
            <a:r>
              <a:rPr lang="zh-CN" altLang="en-US"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hbase.regionserver.hlog.blocksize</a:t>
            </a:r>
            <a:endParaRPr lang="en-US" altLang="zh-CN" sz="1400" dirty="0">
              <a:latin typeface="仿宋" panose="02010609060101010101" pitchFamily="49" charset="-122"/>
              <a:ea typeface="仿宋" panose="02010609060101010101" pitchFamily="49" charset="-122"/>
            </a:endParaRPr>
          </a:p>
          <a:p>
            <a:pPr lvl="1" latinLnBrk="1">
              <a:lnSpc>
                <a:spcPct val="150000"/>
              </a:lnSpc>
            </a:pPr>
            <a:r>
              <a:rPr lang="en-US" altLang="zh-CN" sz="1400" dirty="0" err="1">
                <a:latin typeface="仿宋" panose="02010609060101010101" pitchFamily="49" charset="-122"/>
                <a:ea typeface="仿宋" panose="02010609060101010101" pitchFamily="49" charset="-122"/>
              </a:rPr>
              <a:t>hbase.regionserver.maxlogs</a:t>
            </a:r>
            <a:endParaRPr lang="en-US" altLang="zh-CN" sz="1400" dirty="0">
              <a:latin typeface="仿宋" panose="02010609060101010101" pitchFamily="49" charset="-122"/>
              <a:ea typeface="仿宋" panose="02010609060101010101" pitchFamily="49" charset="-122"/>
            </a:endParaRPr>
          </a:p>
          <a:p>
            <a:pPr lvl="1">
              <a:lnSpc>
                <a:spcPct val="150000"/>
              </a:lnSpc>
            </a:pPr>
            <a:r>
              <a:rPr lang="en-US" altLang="zh-CN" sz="1400" dirty="0" smtClean="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的最大值由</a:t>
            </a:r>
            <a:r>
              <a:rPr lang="en-US" altLang="zh-CN" sz="1400" dirty="0" err="1">
                <a:latin typeface="仿宋" panose="02010609060101010101" pitchFamily="49" charset="-122"/>
                <a:ea typeface="仿宋" panose="02010609060101010101" pitchFamily="49" charset="-122"/>
              </a:rPr>
              <a:t>hbase.regionserver.maxlogs</a:t>
            </a:r>
            <a:r>
              <a:rPr lang="en-US" altLang="zh-CN" sz="1400" dirty="0">
                <a:latin typeface="仿宋" panose="02010609060101010101" pitchFamily="49" charset="-122"/>
                <a:ea typeface="仿宋" panose="02010609060101010101" pitchFamily="49" charset="-122"/>
              </a:rPr>
              <a:t> * </a:t>
            </a:r>
            <a:r>
              <a:rPr lang="en-US" altLang="zh-CN" sz="1400" dirty="0" err="1">
                <a:latin typeface="仿宋" panose="02010609060101010101" pitchFamily="49" charset="-122"/>
                <a:ea typeface="仿宋" panose="02010609060101010101" pitchFamily="49" charset="-122"/>
              </a:rPr>
              <a:t>hbase.regionserver.hlog.blocksize</a:t>
            </a:r>
            <a:r>
              <a:rPr lang="en-US" altLang="zh-CN" sz="1400" dirty="0">
                <a:latin typeface="仿宋" panose="02010609060101010101" pitchFamily="49" charset="-122"/>
                <a:ea typeface="仿宋" panose="02010609060101010101" pitchFamily="49" charset="-122"/>
              </a:rPr>
              <a:t> (2GB by default)</a:t>
            </a:r>
            <a:r>
              <a:rPr lang="zh-CN" altLang="en-US" sz="1400" dirty="0">
                <a:latin typeface="仿宋" panose="02010609060101010101" pitchFamily="49" charset="-122"/>
                <a:ea typeface="仿宋" panose="02010609060101010101" pitchFamily="49" charset="-122"/>
              </a:rPr>
              <a:t>决定。一旦达到这个值，</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就会被触发。所以，当你增加</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的大小以及调整其他的</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的设置项时，你也需要去调整</a:t>
            </a:r>
            <a:r>
              <a:rPr lang="en-US" altLang="zh-CN" sz="1400" dirty="0" err="1">
                <a:latin typeface="仿宋" panose="02010609060101010101" pitchFamily="49" charset="-122"/>
                <a:ea typeface="仿宋" panose="02010609060101010101" pitchFamily="49" charset="-122"/>
              </a:rPr>
              <a:t>HLog</a:t>
            </a:r>
            <a:r>
              <a:rPr lang="zh-CN" altLang="en-US" sz="1400" dirty="0">
                <a:latin typeface="仿宋" panose="02010609060101010101" pitchFamily="49" charset="-122"/>
                <a:ea typeface="仿宋" panose="02010609060101010101" pitchFamily="49" charset="-122"/>
              </a:rPr>
              <a:t>的配置项。否则，</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的大小限制可能会首先被触发，因而，你将利用不到其他专门为</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而设计的优化</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通过</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限制来触发</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并非最佳方式，这样做可能会会一次</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很多</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，尽管“写数据”是很好的分布于整个集群，进而很有可能会引发</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大风暴”。</a:t>
            </a:r>
          </a:p>
          <a:p>
            <a:pPr lvl="1">
              <a:lnSpc>
                <a:spcPct val="150000"/>
              </a:lnSpc>
            </a:pPr>
            <a:r>
              <a:rPr lang="zh-CN" altLang="en-US" sz="1400" b="1" dirty="0">
                <a:latin typeface="仿宋" panose="02010609060101010101" pitchFamily="49" charset="-122"/>
                <a:ea typeface="仿宋" panose="02010609060101010101" pitchFamily="49" charset="-122"/>
              </a:rPr>
              <a:t>提示</a:t>
            </a:r>
            <a:r>
              <a:rPr lang="zh-CN" altLang="en-US" sz="1400" dirty="0">
                <a:latin typeface="仿宋" panose="02010609060101010101" pitchFamily="49" charset="-122"/>
                <a:ea typeface="仿宋" panose="02010609060101010101" pitchFamily="49" charset="-122"/>
              </a:rPr>
              <a:t>：最好将</a:t>
            </a:r>
            <a:r>
              <a:rPr lang="en-US" altLang="zh-CN" sz="1400" dirty="0" err="1">
                <a:latin typeface="仿宋" panose="02010609060101010101" pitchFamily="49" charset="-122"/>
                <a:ea typeface="仿宋" panose="02010609060101010101" pitchFamily="49" charset="-122"/>
              </a:rPr>
              <a:t>hbase.regionserver.hlog.blocksize</a:t>
            </a:r>
            <a:r>
              <a:rPr lang="en-US" altLang="zh-CN" sz="1400" dirty="0">
                <a:latin typeface="仿宋" panose="02010609060101010101" pitchFamily="49" charset="-122"/>
                <a:ea typeface="仿宋" panose="02010609060101010101" pitchFamily="49" charset="-122"/>
              </a:rPr>
              <a:t> * </a:t>
            </a:r>
            <a:r>
              <a:rPr lang="en-US" altLang="zh-CN" sz="1400" dirty="0" err="1">
                <a:latin typeface="仿宋" panose="02010609060101010101" pitchFamily="49" charset="-122"/>
                <a:ea typeface="仿宋" panose="02010609060101010101" pitchFamily="49" charset="-122"/>
              </a:rPr>
              <a:t>hbase.regionserver.maxlogs</a:t>
            </a:r>
            <a:r>
              <a:rPr lang="en-US" altLang="zh-CN" sz="1400" dirty="0">
                <a:latin typeface="仿宋" panose="02010609060101010101" pitchFamily="49" charset="-122"/>
                <a:ea typeface="仿宋" panose="02010609060101010101" pitchFamily="49" charset="-122"/>
              </a:rPr>
              <a:t> </a:t>
            </a:r>
            <a:r>
              <a:rPr lang="zh-CN" altLang="en-US" sz="1400" dirty="0">
                <a:latin typeface="仿宋" panose="02010609060101010101" pitchFamily="49" charset="-122"/>
                <a:ea typeface="仿宋" panose="02010609060101010101" pitchFamily="49" charset="-122"/>
              </a:rPr>
              <a:t>设置为稍微大于</a:t>
            </a:r>
            <a:r>
              <a:rPr lang="en-US" altLang="zh-CN" sz="1400" dirty="0" err="1">
                <a:latin typeface="仿宋" panose="02010609060101010101" pitchFamily="49" charset="-122"/>
                <a:ea typeface="仿宋" panose="02010609060101010101" pitchFamily="49" charset="-122"/>
              </a:rPr>
              <a:t>hbase.regionserver.global.memstore.lowerLimit</a:t>
            </a:r>
            <a:r>
              <a:rPr lang="en-US" altLang="zh-CN" sz="1400" dirty="0">
                <a:latin typeface="仿宋" panose="02010609060101010101" pitchFamily="49" charset="-122"/>
                <a:ea typeface="仿宋" panose="02010609060101010101" pitchFamily="49" charset="-122"/>
              </a:rPr>
              <a:t> * HBASE_HEAPSIZE.</a:t>
            </a:r>
          </a:p>
          <a:p>
            <a:pPr marL="285750" indent="-285750">
              <a:lnSpc>
                <a:spcPct val="150000"/>
              </a:lnSpc>
              <a:buFont typeface="Wingdings" panose="05000000000000000000" pitchFamily="2" charset="2"/>
              <a:buChar char="l"/>
            </a:pPr>
            <a:endParaRPr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091458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Memstore</a:t>
            </a:r>
            <a:r>
              <a:rPr lang="en-US" altLang="zh-CN" dirty="0"/>
              <a:t> Flush</a:t>
            </a:r>
            <a:r>
              <a:rPr lang="zh-CN" altLang="en-US" dirty="0" smtClean="0"/>
              <a:t>流程</a:t>
            </a:r>
            <a:endParaRPr lang="zh-CN" altLang="en-US" dirty="0"/>
          </a:p>
        </p:txBody>
      </p:sp>
      <p:sp>
        <p:nvSpPr>
          <p:cNvPr id="4" name="矩形 3"/>
          <p:cNvSpPr/>
          <p:nvPr/>
        </p:nvSpPr>
        <p:spPr>
          <a:xfrm>
            <a:off x="521207" y="1088136"/>
            <a:ext cx="9427028" cy="4678204"/>
          </a:xfrm>
          <a:prstGeom prst="rect">
            <a:avLst/>
          </a:prstGeom>
        </p:spPr>
        <p:txBody>
          <a:bodyPr wrap="square">
            <a:spAutoFit/>
          </a:bodyPr>
          <a:lstStyle/>
          <a:p>
            <a:endParaRPr lang="zh-CN" altLang="en-US" dirty="0"/>
          </a:p>
          <a:p>
            <a:r>
              <a:rPr lang="zh-CN" altLang="en-US" sz="1400" dirty="0">
                <a:latin typeface="仿宋" panose="02010609060101010101" pitchFamily="49" charset="-122"/>
                <a:ea typeface="仿宋" panose="02010609060101010101" pitchFamily="49" charset="-122"/>
              </a:rPr>
              <a:t>为了减少</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过程对读写的影响</a:t>
            </a:r>
            <a:r>
              <a:rPr lang="zh-CN" altLang="en-US" sz="1400" dirty="0" smtClean="0">
                <a:latin typeface="仿宋" panose="02010609060101010101" pitchFamily="49" charset="-122"/>
                <a:ea typeface="仿宋" panose="02010609060101010101" pitchFamily="49" charset="-122"/>
              </a:rPr>
              <a:t>，将</a:t>
            </a:r>
            <a:r>
              <a:rPr lang="zh-CN" altLang="en-US" sz="1400" dirty="0">
                <a:latin typeface="仿宋" panose="02010609060101010101" pitchFamily="49" charset="-122"/>
                <a:ea typeface="仿宋" panose="02010609060101010101" pitchFamily="49" charset="-122"/>
              </a:rPr>
              <a:t>整个</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过程分为三个阶段：</a:t>
            </a:r>
          </a:p>
          <a:p>
            <a:endParaRPr lang="zh-CN" altLang="en-US" sz="1400" dirty="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smtClean="0">
                <a:latin typeface="仿宋" panose="02010609060101010101" pitchFamily="49" charset="-122"/>
                <a:ea typeface="仿宋" panose="02010609060101010101" pitchFamily="49" charset="-122"/>
              </a:rPr>
              <a:t>prepare</a:t>
            </a:r>
            <a:r>
              <a:rPr lang="zh-CN" altLang="en-US" sz="1400" dirty="0">
                <a:latin typeface="仿宋" panose="02010609060101010101" pitchFamily="49" charset="-122"/>
                <a:ea typeface="仿宋" panose="02010609060101010101" pitchFamily="49" charset="-122"/>
              </a:rPr>
              <a:t>阶段</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遍历</a:t>
            </a:r>
            <a:r>
              <a:rPr lang="zh-CN" altLang="en-US" sz="1400" dirty="0">
                <a:latin typeface="仿宋" panose="02010609060101010101" pitchFamily="49" charset="-122"/>
                <a:ea typeface="仿宋" panose="02010609060101010101" pitchFamily="49" charset="-122"/>
              </a:rPr>
              <a:t>当前</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中的所有</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，将</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中当前数据集</a:t>
            </a:r>
            <a:r>
              <a:rPr lang="en-US" altLang="zh-CN" sz="1400" dirty="0" err="1">
                <a:latin typeface="仿宋" panose="02010609060101010101" pitchFamily="49" charset="-122"/>
                <a:ea typeface="仿宋" panose="02010609060101010101" pitchFamily="49" charset="-122"/>
              </a:rPr>
              <a:t>kvset</a:t>
            </a:r>
            <a:r>
              <a:rPr lang="zh-CN" altLang="en-US" sz="1400" dirty="0">
                <a:latin typeface="仿宋" panose="02010609060101010101" pitchFamily="49" charset="-122"/>
                <a:ea typeface="仿宋" panose="02010609060101010101" pitchFamily="49" charset="-122"/>
              </a:rPr>
              <a:t>做一个快照</a:t>
            </a:r>
            <a:r>
              <a:rPr lang="en-US" altLang="zh-CN" sz="1400" dirty="0">
                <a:latin typeface="仿宋" panose="02010609060101010101" pitchFamily="49" charset="-122"/>
                <a:ea typeface="仿宋" panose="02010609060101010101" pitchFamily="49" charset="-122"/>
              </a:rPr>
              <a:t>snapshot</a:t>
            </a:r>
            <a:r>
              <a:rPr lang="zh-CN" altLang="en-US" sz="1400" dirty="0">
                <a:latin typeface="仿宋" panose="02010609060101010101" pitchFamily="49" charset="-122"/>
                <a:ea typeface="仿宋" panose="02010609060101010101" pitchFamily="49" charset="-122"/>
              </a:rPr>
              <a:t>，然后再新建一个新的</a:t>
            </a:r>
            <a:r>
              <a:rPr lang="en-US" altLang="zh-CN" sz="1400" dirty="0" err="1">
                <a:latin typeface="仿宋" panose="02010609060101010101" pitchFamily="49" charset="-122"/>
                <a:ea typeface="仿宋" panose="02010609060101010101" pitchFamily="49" charset="-122"/>
              </a:rPr>
              <a:t>kvset</a:t>
            </a:r>
            <a:r>
              <a:rPr lang="zh-CN" altLang="en-US" sz="1400" dirty="0">
                <a:latin typeface="仿宋" panose="02010609060101010101" pitchFamily="49" charset="-122"/>
                <a:ea typeface="仿宋" panose="02010609060101010101" pitchFamily="49" charset="-122"/>
              </a:rPr>
              <a:t>。后期的所有写入操作都会写入新的</a:t>
            </a:r>
            <a:r>
              <a:rPr lang="en-US" altLang="zh-CN" sz="1400" dirty="0" err="1">
                <a:latin typeface="仿宋" panose="02010609060101010101" pitchFamily="49" charset="-122"/>
                <a:ea typeface="仿宋" panose="02010609060101010101" pitchFamily="49" charset="-122"/>
              </a:rPr>
              <a:t>kvset</a:t>
            </a:r>
            <a:r>
              <a:rPr lang="zh-CN" altLang="en-US" sz="1400" dirty="0">
                <a:latin typeface="仿宋" panose="02010609060101010101" pitchFamily="49" charset="-122"/>
                <a:ea typeface="仿宋" panose="02010609060101010101" pitchFamily="49" charset="-122"/>
              </a:rPr>
              <a:t>中，而整个</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阶段读操作会首先分别遍历</a:t>
            </a:r>
            <a:r>
              <a:rPr lang="en-US" altLang="zh-CN" sz="1400" dirty="0" err="1">
                <a:latin typeface="仿宋" panose="02010609060101010101" pitchFamily="49" charset="-122"/>
                <a:ea typeface="仿宋" panose="02010609060101010101" pitchFamily="49" charset="-122"/>
              </a:rPr>
              <a:t>kvset</a:t>
            </a:r>
            <a:r>
              <a:rPr lang="zh-CN" altLang="en-US" sz="1400" dirty="0">
                <a:latin typeface="仿宋" panose="02010609060101010101" pitchFamily="49" charset="-122"/>
                <a:ea typeface="仿宋" panose="02010609060101010101" pitchFamily="49" charset="-122"/>
              </a:rPr>
              <a:t>和</a:t>
            </a:r>
            <a:r>
              <a:rPr lang="en-US" altLang="zh-CN" sz="1400" dirty="0">
                <a:latin typeface="仿宋" panose="02010609060101010101" pitchFamily="49" charset="-122"/>
                <a:ea typeface="仿宋" panose="02010609060101010101" pitchFamily="49" charset="-122"/>
              </a:rPr>
              <a:t>snapshot</a:t>
            </a:r>
            <a:r>
              <a:rPr lang="zh-CN" altLang="en-US" sz="1400" dirty="0">
                <a:latin typeface="仿宋" panose="02010609060101010101" pitchFamily="49" charset="-122"/>
                <a:ea typeface="仿宋" panose="02010609060101010101" pitchFamily="49" charset="-122"/>
              </a:rPr>
              <a:t>，如果查找不到再会到</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中查找。</a:t>
            </a:r>
            <a:r>
              <a:rPr lang="en-US" altLang="zh-CN" sz="1400" dirty="0">
                <a:latin typeface="仿宋" panose="02010609060101010101" pitchFamily="49" charset="-122"/>
                <a:ea typeface="仿宋" panose="02010609060101010101" pitchFamily="49" charset="-122"/>
              </a:rPr>
              <a:t>prepare</a:t>
            </a:r>
            <a:r>
              <a:rPr lang="zh-CN" altLang="en-US" sz="1400" dirty="0">
                <a:latin typeface="仿宋" panose="02010609060101010101" pitchFamily="49" charset="-122"/>
                <a:ea typeface="仿宋" panose="02010609060101010101" pitchFamily="49" charset="-122"/>
              </a:rPr>
              <a:t>阶段需要加一把</a:t>
            </a:r>
            <a:r>
              <a:rPr lang="en-US" altLang="zh-CN" sz="1400" dirty="0" err="1">
                <a:latin typeface="仿宋" panose="02010609060101010101" pitchFamily="49" charset="-122"/>
                <a:ea typeface="仿宋" panose="02010609060101010101" pitchFamily="49" charset="-122"/>
              </a:rPr>
              <a:t>updateLock</a:t>
            </a:r>
            <a:r>
              <a:rPr lang="zh-CN" altLang="en-US" sz="1400" dirty="0">
                <a:latin typeface="仿宋" panose="02010609060101010101" pitchFamily="49" charset="-122"/>
                <a:ea typeface="仿宋" panose="02010609060101010101" pitchFamily="49" charset="-122"/>
              </a:rPr>
              <a:t>对写请求阻塞，结束之后会释放该锁。因为此阶段没有任何费时操作，因此持锁时间很短</a:t>
            </a: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Prepare</a:t>
            </a:r>
            <a:r>
              <a:rPr lang="zh-CN" altLang="en-US" sz="1400" dirty="0" smtClean="0">
                <a:latin typeface="仿宋" panose="02010609060101010101" pitchFamily="49" charset="-122"/>
                <a:ea typeface="仿宋" panose="02010609060101010101" pitchFamily="49" charset="-122"/>
              </a:rPr>
              <a:t>的时候会在</a:t>
            </a:r>
            <a:r>
              <a:rPr lang="en-US" altLang="zh-CN" sz="1400" dirty="0" smtClean="0">
                <a:latin typeface="仿宋" panose="02010609060101010101" pitchFamily="49" charset="-122"/>
                <a:ea typeface="仿宋" panose="02010609060101010101" pitchFamily="49" charset="-122"/>
              </a:rPr>
              <a:t>WAL</a:t>
            </a:r>
            <a:r>
              <a:rPr lang="zh-CN" altLang="en-US" sz="1400" dirty="0" smtClean="0">
                <a:latin typeface="仿宋" panose="02010609060101010101" pitchFamily="49" charset="-122"/>
                <a:ea typeface="仿宋" panose="02010609060101010101" pitchFamily="49" charset="-122"/>
              </a:rPr>
              <a:t>里面写入一个</a:t>
            </a:r>
            <a:r>
              <a:rPr lang="en-US" altLang="zh-CN" sz="1400" dirty="0" smtClean="0">
                <a:latin typeface="仿宋" panose="02010609060101010101" pitchFamily="49" charset="-122"/>
                <a:ea typeface="仿宋" panose="02010609060101010101" pitchFamily="49" charset="-122"/>
              </a:rPr>
              <a:t>Flush</a:t>
            </a:r>
            <a:r>
              <a:rPr lang="zh-CN" altLang="en-US" sz="1400" dirty="0" smtClean="0">
                <a:latin typeface="仿宋" panose="02010609060101010101" pitchFamily="49" charset="-122"/>
                <a:ea typeface="仿宋" panose="02010609060101010101" pitchFamily="49" charset="-122"/>
              </a:rPr>
              <a:t>请求，</a:t>
            </a:r>
            <a:r>
              <a:rPr lang="en-US" altLang="zh-CN" sz="1400" dirty="0" smtClean="0">
                <a:latin typeface="仿宋" panose="02010609060101010101" pitchFamily="49" charset="-122"/>
                <a:ea typeface="仿宋" panose="02010609060101010101" pitchFamily="49" charset="-122"/>
              </a:rPr>
              <a:t>prepare</a:t>
            </a:r>
            <a:r>
              <a:rPr lang="zh-CN" altLang="en-US" sz="1400" dirty="0" smtClean="0">
                <a:latin typeface="仿宋" panose="02010609060101010101" pitchFamily="49" charset="-122"/>
                <a:ea typeface="仿宋" panose="02010609060101010101" pitchFamily="49" charset="-122"/>
              </a:rPr>
              <a:t>成功，就</a:t>
            </a:r>
            <a:r>
              <a:rPr lang="en-US" altLang="zh-CN" sz="1400" dirty="0" smtClean="0">
                <a:latin typeface="仿宋" panose="02010609060101010101" pitchFamily="49" charset="-122"/>
                <a:ea typeface="仿宋" panose="02010609060101010101" pitchFamily="49" charset="-122"/>
              </a:rPr>
              <a:t>sync WAL</a:t>
            </a:r>
            <a:r>
              <a:rPr lang="zh-CN" altLang="en-US" sz="1400" dirty="0" smtClean="0">
                <a:latin typeface="仿宋" panose="02010609060101010101" pitchFamily="49" charset="-122"/>
                <a:ea typeface="仿宋" panose="02010609060101010101" pitchFamily="49" charset="-122"/>
              </a:rPr>
              <a:t>，失败就写入</a:t>
            </a:r>
            <a:r>
              <a:rPr lang="en-US" altLang="zh-CN" sz="1400" dirty="0" smtClean="0">
                <a:latin typeface="仿宋" panose="02010609060101010101" pitchFamily="49" charset="-122"/>
                <a:ea typeface="仿宋" panose="02010609060101010101" pitchFamily="49" charset="-122"/>
              </a:rPr>
              <a:t>abort flush</a:t>
            </a:r>
            <a:r>
              <a:rPr lang="zh-CN" altLang="en-US" sz="1400" dirty="0" smtClean="0">
                <a:latin typeface="仿宋" panose="02010609060101010101" pitchFamily="49" charset="-122"/>
                <a:ea typeface="仿宋" panose="02010609060101010101" pitchFamily="49" charset="-122"/>
              </a:rPr>
              <a:t>请求，期间发生的异常（写</a:t>
            </a:r>
            <a:r>
              <a:rPr lang="en-US" altLang="zh-CN" sz="1400" dirty="0" smtClean="0">
                <a:latin typeface="仿宋" panose="02010609060101010101" pitchFamily="49" charset="-122"/>
                <a:ea typeface="仿宋" panose="02010609060101010101" pitchFamily="49" charset="-122"/>
              </a:rPr>
              <a:t>WAL</a:t>
            </a:r>
            <a:r>
              <a:rPr lang="zh-CN" altLang="en-US" sz="1400" dirty="0" smtClean="0">
                <a:latin typeface="仿宋" panose="02010609060101010101" pitchFamily="49" charset="-122"/>
                <a:ea typeface="仿宋" panose="02010609060101010101" pitchFamily="49" charset="-122"/>
              </a:rPr>
              <a:t>失败）会导致系统异常。</a:t>
            </a:r>
            <a:endParaRPr lang="zh-CN" altLang="en-US" sz="1400" dirty="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阶段</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遍历</a:t>
            </a:r>
            <a:r>
              <a:rPr lang="zh-CN" altLang="en-US" sz="1400" dirty="0">
                <a:latin typeface="仿宋" panose="02010609060101010101" pitchFamily="49" charset="-122"/>
                <a:ea typeface="仿宋" panose="02010609060101010101" pitchFamily="49" charset="-122"/>
              </a:rPr>
              <a:t>所有</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，将</a:t>
            </a:r>
            <a:r>
              <a:rPr lang="en-US" altLang="zh-CN" sz="1400" dirty="0">
                <a:latin typeface="仿宋" panose="02010609060101010101" pitchFamily="49" charset="-122"/>
                <a:ea typeface="仿宋" panose="02010609060101010101" pitchFamily="49" charset="-122"/>
              </a:rPr>
              <a:t>prepare</a:t>
            </a:r>
            <a:r>
              <a:rPr lang="zh-CN" altLang="en-US" sz="1400" dirty="0">
                <a:latin typeface="仿宋" panose="02010609060101010101" pitchFamily="49" charset="-122"/>
                <a:ea typeface="仿宋" panose="02010609060101010101" pitchFamily="49" charset="-122"/>
              </a:rPr>
              <a:t>阶段生成的</a:t>
            </a:r>
            <a:r>
              <a:rPr lang="en-US" altLang="zh-CN" sz="1400" dirty="0">
                <a:latin typeface="仿宋" panose="02010609060101010101" pitchFamily="49" charset="-122"/>
                <a:ea typeface="仿宋" panose="02010609060101010101" pitchFamily="49" charset="-122"/>
              </a:rPr>
              <a:t>snapshot</a:t>
            </a:r>
            <a:r>
              <a:rPr lang="zh-CN" altLang="en-US" sz="1400" dirty="0">
                <a:latin typeface="仿宋" panose="02010609060101010101" pitchFamily="49" charset="-122"/>
                <a:ea typeface="仿宋" panose="02010609060101010101" pitchFamily="49" charset="-122"/>
              </a:rPr>
              <a:t>持久化为临时文件，临时文件会统一放到目录</a:t>
            </a:r>
            <a:r>
              <a:rPr lang="en-US" altLang="zh-CN"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tmp</a:t>
            </a:r>
            <a:r>
              <a:rPr lang="zh-CN" altLang="en-US" sz="1400" dirty="0">
                <a:latin typeface="仿宋" panose="02010609060101010101" pitchFamily="49" charset="-122"/>
                <a:ea typeface="仿宋" panose="02010609060101010101" pitchFamily="49" charset="-122"/>
              </a:rPr>
              <a:t>下。这个过程因为涉及到磁盘</a:t>
            </a:r>
            <a:r>
              <a:rPr lang="en-US" altLang="zh-CN" sz="1400" dirty="0">
                <a:latin typeface="仿宋" panose="02010609060101010101" pitchFamily="49" charset="-122"/>
                <a:ea typeface="仿宋" panose="02010609060101010101" pitchFamily="49" charset="-122"/>
              </a:rPr>
              <a:t>IO</a:t>
            </a:r>
            <a:r>
              <a:rPr lang="zh-CN" altLang="en-US" sz="1400" dirty="0">
                <a:latin typeface="仿宋" panose="02010609060101010101" pitchFamily="49" charset="-122"/>
                <a:ea typeface="仿宋" panose="02010609060101010101" pitchFamily="49" charset="-122"/>
              </a:rPr>
              <a:t>操作，因此相对比较耗时。</a:t>
            </a:r>
          </a:p>
          <a:p>
            <a:pPr marL="285750" indent="-285750">
              <a:lnSpc>
                <a:spcPct val="150000"/>
              </a:lnSpc>
              <a:buFont typeface="Wingdings" panose="05000000000000000000" pitchFamily="2" charset="2"/>
              <a:buChar char="l"/>
            </a:pPr>
            <a:r>
              <a:rPr lang="en-US" altLang="zh-CN" sz="1400" dirty="0">
                <a:latin typeface="仿宋" panose="02010609060101010101" pitchFamily="49" charset="-122"/>
                <a:ea typeface="仿宋" panose="02010609060101010101" pitchFamily="49" charset="-122"/>
              </a:rPr>
              <a:t>commit</a:t>
            </a:r>
            <a:r>
              <a:rPr lang="zh-CN" altLang="en-US" sz="1400" dirty="0">
                <a:latin typeface="仿宋" panose="02010609060101010101" pitchFamily="49" charset="-122"/>
                <a:ea typeface="仿宋" panose="02010609060101010101" pitchFamily="49" charset="-122"/>
              </a:rPr>
              <a:t>阶段</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遍历</a:t>
            </a:r>
            <a:r>
              <a:rPr lang="zh-CN" altLang="en-US" sz="1400" dirty="0">
                <a:latin typeface="仿宋" panose="02010609060101010101" pitchFamily="49" charset="-122"/>
                <a:ea typeface="仿宋" panose="02010609060101010101" pitchFamily="49" charset="-122"/>
              </a:rPr>
              <a:t>所有的</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，将</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阶段生成的临时文件移到指定的</a:t>
            </a:r>
            <a:r>
              <a:rPr lang="en-US" altLang="zh-CN" sz="1400" dirty="0" err="1">
                <a:latin typeface="仿宋" panose="02010609060101010101" pitchFamily="49" charset="-122"/>
                <a:ea typeface="仿宋" panose="02010609060101010101" pitchFamily="49" charset="-122"/>
              </a:rPr>
              <a:t>ColumnFamily</a:t>
            </a:r>
            <a:r>
              <a:rPr lang="zh-CN" altLang="en-US" sz="1400" dirty="0">
                <a:latin typeface="仿宋" panose="02010609060101010101" pitchFamily="49" charset="-122"/>
                <a:ea typeface="仿宋" panose="02010609060101010101" pitchFamily="49" charset="-122"/>
              </a:rPr>
              <a:t>目录下，针对</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生成对应的</a:t>
            </a:r>
            <a:r>
              <a:rPr lang="en-US" altLang="zh-CN" sz="1400" dirty="0" err="1">
                <a:latin typeface="仿宋" panose="02010609060101010101" pitchFamily="49" charset="-122"/>
                <a:ea typeface="仿宋" panose="02010609060101010101" pitchFamily="49" charset="-122"/>
              </a:rPr>
              <a:t>storefile</a:t>
            </a:r>
            <a:r>
              <a:rPr lang="zh-CN" altLang="en-US" sz="1400" dirty="0">
                <a:latin typeface="仿宋" panose="02010609060101010101" pitchFamily="49" charset="-122"/>
                <a:ea typeface="仿宋" panose="02010609060101010101" pitchFamily="49" charset="-122"/>
              </a:rPr>
              <a:t>和</a:t>
            </a:r>
            <a:r>
              <a:rPr lang="en-US" altLang="zh-CN" sz="1400" dirty="0">
                <a:latin typeface="仿宋" panose="02010609060101010101" pitchFamily="49" charset="-122"/>
                <a:ea typeface="仿宋" panose="02010609060101010101" pitchFamily="49" charset="-122"/>
              </a:rPr>
              <a:t>Reader</a:t>
            </a:r>
            <a:r>
              <a:rPr lang="zh-CN" altLang="en-US" sz="1400" dirty="0">
                <a:latin typeface="仿宋" panose="02010609060101010101" pitchFamily="49" charset="-122"/>
                <a:ea typeface="仿宋" panose="02010609060101010101" pitchFamily="49" charset="-122"/>
              </a:rPr>
              <a:t>，把</a:t>
            </a:r>
            <a:r>
              <a:rPr lang="en-US" altLang="zh-CN" sz="1400" dirty="0" err="1">
                <a:latin typeface="仿宋" panose="02010609060101010101" pitchFamily="49" charset="-122"/>
                <a:ea typeface="仿宋" panose="02010609060101010101" pitchFamily="49" charset="-122"/>
              </a:rPr>
              <a:t>storefile</a:t>
            </a:r>
            <a:r>
              <a:rPr lang="zh-CN" altLang="en-US" sz="1400" dirty="0">
                <a:latin typeface="仿宋" panose="02010609060101010101" pitchFamily="49" charset="-122"/>
                <a:ea typeface="仿宋" panose="02010609060101010101" pitchFamily="49" charset="-122"/>
              </a:rPr>
              <a:t>添加到</a:t>
            </a:r>
            <a:r>
              <a:rPr lang="en-US" altLang="zh-CN" sz="1400" dirty="0" err="1">
                <a:latin typeface="仿宋" panose="02010609060101010101" pitchFamily="49" charset="-122"/>
                <a:ea typeface="仿宋" panose="02010609060101010101" pitchFamily="49" charset="-122"/>
              </a:rPr>
              <a:t>HStore</a:t>
            </a:r>
            <a:r>
              <a:rPr lang="zh-CN" altLang="en-US" sz="1400" dirty="0">
                <a:latin typeface="仿宋" panose="02010609060101010101" pitchFamily="49" charset="-122"/>
                <a:ea typeface="仿宋" panose="02010609060101010101" pitchFamily="49" charset="-122"/>
              </a:rPr>
              <a:t>的</a:t>
            </a:r>
            <a:r>
              <a:rPr lang="en-US" altLang="zh-CN" sz="1400" dirty="0" err="1">
                <a:latin typeface="仿宋" panose="02010609060101010101" pitchFamily="49" charset="-122"/>
                <a:ea typeface="仿宋" panose="02010609060101010101" pitchFamily="49" charset="-122"/>
              </a:rPr>
              <a:t>storefiles</a:t>
            </a:r>
            <a:r>
              <a:rPr lang="zh-CN" altLang="en-US" sz="1400" dirty="0">
                <a:latin typeface="仿宋" panose="02010609060101010101" pitchFamily="49" charset="-122"/>
                <a:ea typeface="仿宋" panose="02010609060101010101" pitchFamily="49" charset="-122"/>
              </a:rPr>
              <a:t>列表中，最后再清空</a:t>
            </a:r>
            <a:r>
              <a:rPr lang="en-US" altLang="zh-CN" sz="1400" dirty="0">
                <a:latin typeface="仿宋" panose="02010609060101010101" pitchFamily="49" charset="-122"/>
                <a:ea typeface="仿宋" panose="02010609060101010101" pitchFamily="49" charset="-122"/>
              </a:rPr>
              <a:t>prepare</a:t>
            </a:r>
            <a:r>
              <a:rPr lang="zh-CN" altLang="en-US" sz="1400" dirty="0">
                <a:latin typeface="仿宋" panose="02010609060101010101" pitchFamily="49" charset="-122"/>
                <a:ea typeface="仿宋" panose="02010609060101010101" pitchFamily="49" charset="-122"/>
              </a:rPr>
              <a:t>阶段生成的</a:t>
            </a:r>
            <a:r>
              <a:rPr lang="en-US" altLang="zh-CN" sz="1400" dirty="0">
                <a:latin typeface="仿宋" panose="02010609060101010101" pitchFamily="49" charset="-122"/>
                <a:ea typeface="仿宋" panose="02010609060101010101" pitchFamily="49" charset="-122"/>
              </a:rPr>
              <a:t>snapshot</a:t>
            </a:r>
            <a:r>
              <a:rPr lang="zh-CN" altLang="en-US" sz="1400" dirty="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2398897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en-US" altLang="zh-CN" dirty="0" smtClean="0">
                <a:cs typeface="Segoe UI Light" panose="020B0502040204020203" pitchFamily="34" charset="0"/>
              </a:rPr>
              <a:t>What’s  </a:t>
            </a:r>
            <a:r>
              <a:rPr lang="en-US" altLang="zh-CN" dirty="0" err="1" smtClean="0">
                <a:cs typeface="Segoe UI Light" panose="020B0502040204020203" pitchFamily="34" charset="0"/>
              </a:rPr>
              <a:t>HBase</a:t>
            </a:r>
            <a:endParaRPr lang="zh-cn" dirty="0">
              <a:cs typeface="Segoe UI Light" panose="020B0502040204020203" pitchFamily="34" charset="0"/>
            </a:endParaRPr>
          </a:p>
        </p:txBody>
      </p:sp>
      <p:sp>
        <p:nvSpPr>
          <p:cNvPr id="38" name="内容占位符 17"/>
          <p:cNvSpPr txBox="1">
            <a:spLocks/>
          </p:cNvSpPr>
          <p:nvPr/>
        </p:nvSpPr>
        <p:spPr>
          <a:xfrm>
            <a:off x="416705" y="1597587"/>
            <a:ext cx="10587944" cy="4633395"/>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nSpc>
                <a:spcPct val="100000"/>
              </a:lnSpc>
              <a:spcAft>
                <a:spcPts val="600"/>
              </a:spcAft>
              <a:defRPr/>
            </a:pPr>
            <a:r>
              <a:rPr lang="en-US" altLang="zh-CN" sz="3200" dirty="0" smtClean="0"/>
              <a:t>NoSQL </a:t>
            </a:r>
            <a:r>
              <a:rPr lang="zh-CN" altLang="en-US" sz="3200" dirty="0" smtClean="0"/>
              <a:t>数据库，</a:t>
            </a:r>
            <a:r>
              <a:rPr lang="en-US" altLang="zh-CN" sz="3200" dirty="0" smtClean="0"/>
              <a:t>Google </a:t>
            </a:r>
            <a:r>
              <a:rPr lang="en-US" altLang="zh-CN" sz="3200" dirty="0"/>
              <a:t>Big </a:t>
            </a:r>
            <a:r>
              <a:rPr lang="en-US" altLang="zh-CN" sz="3200" dirty="0" smtClean="0"/>
              <a:t>Table</a:t>
            </a:r>
            <a:r>
              <a:rPr lang="zh-CN" altLang="en-US" sz="3200" dirty="0" smtClean="0"/>
              <a:t>的</a:t>
            </a:r>
            <a:r>
              <a:rPr lang="en-US" altLang="zh-CN" sz="3200" dirty="0" smtClean="0"/>
              <a:t>Java</a:t>
            </a:r>
            <a:r>
              <a:rPr lang="zh-CN" altLang="en-US" sz="3200" dirty="0" smtClean="0"/>
              <a:t>实现</a:t>
            </a:r>
            <a:endParaRPr lang="en-US" altLang="zh-CN" sz="3200" dirty="0">
              <a:latin typeface="微软雅黑" panose="020B0503020204020204" pitchFamily="34" charset="-122"/>
              <a:ea typeface="微软雅黑" panose="020B0503020204020204" pitchFamily="34" charset="-122"/>
              <a:cs typeface="Segoe UI" panose="020B0502040204020203" pitchFamily="34" charset="0"/>
            </a:endParaRPr>
          </a:p>
          <a:p>
            <a:pPr lvl="1">
              <a:lnSpc>
                <a:spcPct val="100000"/>
              </a:lnSpc>
              <a:spcAft>
                <a:spcPts val="600"/>
              </a:spcAft>
              <a:defRPr/>
            </a:pPr>
            <a:r>
              <a:rPr lang="zh-CN" altLang="en-US" sz="3200" dirty="0" smtClean="0"/>
              <a:t>面向列的数据管理系统</a:t>
            </a:r>
            <a:endParaRPr lang="en-US" altLang="zh-CN" sz="3200" dirty="0" smtClean="0"/>
          </a:p>
          <a:p>
            <a:pPr lvl="1">
              <a:lnSpc>
                <a:spcPct val="100000"/>
              </a:lnSpc>
              <a:spcAft>
                <a:spcPts val="600"/>
              </a:spcAft>
              <a:defRPr/>
            </a:pPr>
            <a:r>
              <a:rPr lang="zh-CN" altLang="en-US" sz="3200" dirty="0" smtClean="0"/>
              <a:t>运行在</a:t>
            </a:r>
            <a:r>
              <a:rPr lang="en-US" altLang="zh-CN" sz="3200" dirty="0" smtClean="0"/>
              <a:t> </a:t>
            </a:r>
            <a:r>
              <a:rPr lang="en-US" altLang="zh-CN" sz="3200" dirty="0"/>
              <a:t>Hadoop Distributed File </a:t>
            </a:r>
            <a:r>
              <a:rPr lang="en-US" altLang="zh-CN" sz="3200" dirty="0" smtClean="0"/>
              <a:t>System</a:t>
            </a:r>
            <a:endParaRPr lang="en-US" altLang="zh-CN" sz="3200" b="1" dirty="0" smtClean="0"/>
          </a:p>
          <a:p>
            <a:pPr lvl="1">
              <a:lnSpc>
                <a:spcPct val="100000"/>
              </a:lnSpc>
              <a:spcAft>
                <a:spcPts val="600"/>
              </a:spcAft>
              <a:defRPr/>
            </a:pPr>
            <a:r>
              <a:rPr lang="zh-CN" altLang="en-US" sz="3200" dirty="0" smtClean="0"/>
              <a:t>本身不支持</a:t>
            </a:r>
            <a:r>
              <a:rPr lang="en-US" altLang="zh-CN" sz="3200" dirty="0" smtClean="0"/>
              <a:t>SQL</a:t>
            </a:r>
          </a:p>
          <a:p>
            <a:pPr lvl="1">
              <a:lnSpc>
                <a:spcPct val="100000"/>
              </a:lnSpc>
              <a:spcAft>
                <a:spcPts val="600"/>
              </a:spcAft>
              <a:defRPr/>
            </a:pPr>
            <a:r>
              <a:rPr lang="en-US" altLang="zh-CN" sz="3200" dirty="0" smtClean="0"/>
              <a:t>Strongly </a:t>
            </a:r>
            <a:r>
              <a:rPr lang="en-US" altLang="zh-CN" sz="3200" dirty="0"/>
              <a:t>consistent </a:t>
            </a:r>
            <a:r>
              <a:rPr lang="en-US" altLang="zh-CN" sz="3200" dirty="0" smtClean="0"/>
              <a:t>reads/writes</a:t>
            </a:r>
          </a:p>
          <a:p>
            <a:pPr lvl="1">
              <a:lnSpc>
                <a:spcPct val="100000"/>
              </a:lnSpc>
              <a:spcAft>
                <a:spcPts val="600"/>
              </a:spcAft>
              <a:defRPr/>
            </a:pPr>
            <a:r>
              <a:rPr lang="zh-CN" altLang="en-US" sz="3200" dirty="0" smtClean="0"/>
              <a:t>数据自动分片</a:t>
            </a:r>
            <a:r>
              <a:rPr lang="en-US" altLang="zh-CN" sz="3200" dirty="0" smtClean="0"/>
              <a:t>(Automatic </a:t>
            </a:r>
            <a:r>
              <a:rPr lang="en-US" altLang="zh-CN" sz="3200" dirty="0" err="1" smtClean="0"/>
              <a:t>sharding</a:t>
            </a:r>
            <a:r>
              <a:rPr lang="en-US" altLang="zh-CN" sz="3200" dirty="0" smtClean="0"/>
              <a:t>)</a:t>
            </a:r>
            <a:endParaRPr lang="zh-cn" sz="3200" dirty="0" smtClean="0">
              <a:latin typeface="微软雅黑" panose="020B0503020204020204" pitchFamily="34" charset="-122"/>
              <a:ea typeface="微软雅黑" panose="020B0503020204020204" pitchFamily="34" charset="-122"/>
              <a:cs typeface="Segoe UI" panose="020B0502040204020203" pitchFamily="34"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7352" y="252266"/>
            <a:ext cx="4040665" cy="1031659"/>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写路径</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0268" y="1384848"/>
            <a:ext cx="6629399" cy="3971925"/>
          </a:xfrm>
          <a:prstGeom prst="rect">
            <a:avLst/>
          </a:prstGeom>
        </p:spPr>
      </p:pic>
      <p:sp>
        <p:nvSpPr>
          <p:cNvPr id="6" name="矩形 5"/>
          <p:cNvSpPr/>
          <p:nvPr/>
        </p:nvSpPr>
        <p:spPr>
          <a:xfrm>
            <a:off x="604059" y="1384848"/>
            <a:ext cx="4209010" cy="4662815"/>
          </a:xfrm>
          <a:prstGeom prst="rect">
            <a:avLst/>
          </a:prstGeom>
        </p:spPr>
        <p:txBody>
          <a:bodyPr wrap="square">
            <a:spAutoFit/>
          </a:bodyPr>
          <a:lstStyle/>
          <a:p>
            <a:pPr>
              <a:lnSpc>
                <a:spcPct val="150000"/>
              </a:lnSpc>
            </a:pPr>
            <a:r>
              <a:rPr lang="en-US" altLang="zh-CN" dirty="0">
                <a:solidFill>
                  <a:schemeClr val="accent2">
                    <a:lumMod val="75000"/>
                  </a:schemeClr>
                </a:solidFill>
              </a:rPr>
              <a:t>Step 1</a:t>
            </a:r>
            <a:r>
              <a:rPr lang="en-US" altLang="zh-CN" dirty="0"/>
              <a:t>: </a:t>
            </a:r>
            <a:r>
              <a:rPr lang="en-US" altLang="zh-CN" sz="1400" dirty="0"/>
              <a:t>Whenever the client has a write request, the client writes the data to the WAL (Write Ahead Log). - The edits are then appended at the end of the WAL file.- This WAL file is maintained in every Region Server and Region Server uses it to recover data which is not committed to the disk</a:t>
            </a:r>
            <a:r>
              <a:rPr lang="en-US" altLang="zh-CN" sz="1400" dirty="0" smtClean="0"/>
              <a:t>.</a:t>
            </a:r>
          </a:p>
          <a:p>
            <a:pPr>
              <a:lnSpc>
                <a:spcPct val="150000"/>
              </a:lnSpc>
            </a:pPr>
            <a:r>
              <a:rPr lang="en-US" altLang="zh-CN" dirty="0" smtClean="0">
                <a:solidFill>
                  <a:schemeClr val="accent2">
                    <a:lumMod val="75000"/>
                  </a:schemeClr>
                </a:solidFill>
              </a:rPr>
              <a:t>Step </a:t>
            </a:r>
            <a:r>
              <a:rPr lang="en-US" altLang="zh-CN" dirty="0">
                <a:solidFill>
                  <a:schemeClr val="accent2">
                    <a:lumMod val="75000"/>
                  </a:schemeClr>
                </a:solidFill>
              </a:rPr>
              <a:t>2</a:t>
            </a:r>
            <a:r>
              <a:rPr lang="en-US" altLang="zh-CN" dirty="0"/>
              <a:t>: </a:t>
            </a:r>
            <a:r>
              <a:rPr lang="en-US" altLang="zh-CN" sz="1400" dirty="0" smtClean="0"/>
              <a:t>Once data is written to the WAL, then it is copied to the </a:t>
            </a:r>
            <a:r>
              <a:rPr lang="en-US" altLang="zh-CN" sz="1400" dirty="0" err="1" smtClean="0"/>
              <a:t>MemStore</a:t>
            </a:r>
            <a:r>
              <a:rPr lang="en-US" altLang="zh-CN" sz="1400" dirty="0" smtClean="0"/>
              <a:t>.</a:t>
            </a:r>
          </a:p>
          <a:p>
            <a:pPr>
              <a:lnSpc>
                <a:spcPct val="150000"/>
              </a:lnSpc>
            </a:pPr>
            <a:r>
              <a:rPr lang="en-US" altLang="zh-CN" dirty="0" smtClean="0">
                <a:solidFill>
                  <a:schemeClr val="accent2">
                    <a:lumMod val="75000"/>
                  </a:schemeClr>
                </a:solidFill>
              </a:rPr>
              <a:t>Step 3</a:t>
            </a:r>
            <a:r>
              <a:rPr lang="en-US" altLang="zh-CN" dirty="0" smtClean="0"/>
              <a:t>: </a:t>
            </a:r>
            <a:r>
              <a:rPr lang="en-US" altLang="zh-CN" sz="1400" dirty="0" smtClean="0"/>
              <a:t>Once the data is placed in </a:t>
            </a:r>
            <a:r>
              <a:rPr lang="en-US" altLang="zh-CN" sz="1400" dirty="0" err="1" smtClean="0"/>
              <a:t>MemStore</a:t>
            </a:r>
            <a:r>
              <a:rPr lang="en-US" altLang="zh-CN" sz="1400" dirty="0" smtClean="0"/>
              <a:t>, then the client receives the acknowledgment.</a:t>
            </a:r>
          </a:p>
          <a:p>
            <a:pPr>
              <a:lnSpc>
                <a:spcPct val="150000"/>
              </a:lnSpc>
            </a:pPr>
            <a:r>
              <a:rPr lang="en-US" altLang="zh-CN" dirty="0" smtClean="0">
                <a:solidFill>
                  <a:schemeClr val="accent2">
                    <a:lumMod val="75000"/>
                  </a:schemeClr>
                </a:solidFill>
              </a:rPr>
              <a:t>Step </a:t>
            </a:r>
            <a:r>
              <a:rPr lang="en-US" altLang="zh-CN" dirty="0">
                <a:solidFill>
                  <a:schemeClr val="accent2">
                    <a:lumMod val="75000"/>
                  </a:schemeClr>
                </a:solidFill>
              </a:rPr>
              <a:t>4</a:t>
            </a:r>
            <a:r>
              <a:rPr lang="en-US" altLang="zh-CN" dirty="0"/>
              <a:t>: </a:t>
            </a:r>
            <a:r>
              <a:rPr lang="en-US" altLang="zh-CN" sz="1400" dirty="0"/>
              <a:t>When the </a:t>
            </a:r>
            <a:r>
              <a:rPr lang="en-US" altLang="zh-CN" sz="1400" dirty="0" err="1"/>
              <a:t>MemStore</a:t>
            </a:r>
            <a:r>
              <a:rPr lang="en-US" altLang="zh-CN" sz="1400" dirty="0"/>
              <a:t> reaches the threshold, it dumps or commits the data into a </a:t>
            </a:r>
            <a:r>
              <a:rPr lang="en-US" altLang="zh-CN" sz="1400" dirty="0" err="1"/>
              <a:t>HFile</a:t>
            </a:r>
            <a:r>
              <a:rPr lang="en-US" altLang="zh-CN" sz="1400" dirty="0"/>
              <a:t>.</a:t>
            </a:r>
            <a:endParaRPr lang="zh-CN" altLang="en-US" sz="1400" dirty="0"/>
          </a:p>
        </p:txBody>
      </p:sp>
    </p:spTree>
    <p:extLst>
      <p:ext uri="{BB962C8B-B14F-4D97-AF65-F5344CB8AC3E}">
        <p14:creationId xmlns:p14="http://schemas.microsoft.com/office/powerpoint/2010/main" val="784320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写</a:t>
            </a:r>
            <a:r>
              <a:rPr lang="en-US" altLang="zh-CN" dirty="0" smtClean="0"/>
              <a:t>-</a:t>
            </a:r>
            <a:r>
              <a:rPr lang="zh-CN" altLang="en-US" dirty="0" smtClean="0"/>
              <a:t>客户端</a:t>
            </a:r>
            <a:endParaRPr lang="zh-CN" altLang="en-US" dirty="0"/>
          </a:p>
        </p:txBody>
      </p:sp>
      <p:sp>
        <p:nvSpPr>
          <p:cNvPr id="4" name="矩形 3"/>
          <p:cNvSpPr/>
          <p:nvPr/>
        </p:nvSpPr>
        <p:spPr>
          <a:xfrm>
            <a:off x="866503" y="2065334"/>
            <a:ext cx="9144000" cy="4524315"/>
          </a:xfrm>
          <a:prstGeom prst="rect">
            <a:avLst/>
          </a:prstGeom>
        </p:spPr>
        <p:txBody>
          <a:bodyPr wrap="square">
            <a:spAutoFit/>
          </a:bodyPr>
          <a:lstStyle/>
          <a:p>
            <a:r>
              <a:rPr lang="zh-CN" altLang="en-US" dirty="0"/>
              <a:t>客户端流程解析</a:t>
            </a:r>
          </a:p>
          <a:p>
            <a:endParaRPr lang="zh-CN" altLang="en-US" dirty="0"/>
          </a:p>
          <a:p>
            <a:r>
              <a:rPr lang="zh-CN" altLang="en-US" dirty="0"/>
              <a:t>（</a:t>
            </a:r>
            <a:r>
              <a:rPr lang="en-US" altLang="zh-CN" dirty="0"/>
              <a:t>1</a:t>
            </a:r>
            <a:r>
              <a:rPr lang="zh-CN" altLang="en-US" dirty="0"/>
              <a:t>）用户提交</a:t>
            </a:r>
            <a:r>
              <a:rPr lang="en-US" altLang="zh-CN" dirty="0"/>
              <a:t>put</a:t>
            </a:r>
            <a:r>
              <a:rPr lang="zh-CN" altLang="en-US" dirty="0"/>
              <a:t>请求后，</a:t>
            </a:r>
            <a:r>
              <a:rPr lang="en-US" altLang="zh-CN" dirty="0" err="1"/>
              <a:t>HBase</a:t>
            </a:r>
            <a:r>
              <a:rPr lang="zh-CN" altLang="en-US" dirty="0"/>
              <a:t>客户端会将</a:t>
            </a:r>
            <a:r>
              <a:rPr lang="en-US" altLang="zh-CN" dirty="0"/>
              <a:t>put</a:t>
            </a:r>
            <a:r>
              <a:rPr lang="zh-CN" altLang="en-US" dirty="0"/>
              <a:t>请求添加到本地</a:t>
            </a:r>
            <a:r>
              <a:rPr lang="en-US" altLang="zh-CN" dirty="0"/>
              <a:t>buffer</a:t>
            </a:r>
            <a:r>
              <a:rPr lang="zh-CN" altLang="en-US" dirty="0"/>
              <a:t>中，符合一定条件就会通过</a:t>
            </a:r>
            <a:r>
              <a:rPr lang="en-US" altLang="zh-CN" dirty="0" err="1"/>
              <a:t>AsyncProcess</a:t>
            </a:r>
            <a:r>
              <a:rPr lang="zh-CN" altLang="en-US" dirty="0"/>
              <a:t>异步批量提交。</a:t>
            </a:r>
            <a:r>
              <a:rPr lang="en-US" altLang="zh-CN" dirty="0" err="1"/>
              <a:t>HBase</a:t>
            </a:r>
            <a:r>
              <a:rPr lang="zh-CN" altLang="en-US" dirty="0"/>
              <a:t>默认设置</a:t>
            </a:r>
            <a:r>
              <a:rPr lang="en-US" altLang="zh-CN" dirty="0" err="1"/>
              <a:t>autoflush</a:t>
            </a:r>
            <a:r>
              <a:rPr lang="en-US" altLang="zh-CN" dirty="0"/>
              <a:t>=true</a:t>
            </a:r>
            <a:r>
              <a:rPr lang="zh-CN" altLang="en-US" dirty="0"/>
              <a:t>，表示</a:t>
            </a:r>
            <a:r>
              <a:rPr lang="en-US" altLang="zh-CN" dirty="0"/>
              <a:t>put</a:t>
            </a:r>
            <a:r>
              <a:rPr lang="zh-CN" altLang="en-US" dirty="0"/>
              <a:t>请求直接会提交给服务器进行处理；用户可以设置</a:t>
            </a:r>
            <a:r>
              <a:rPr lang="en-US" altLang="zh-CN" dirty="0" err="1"/>
              <a:t>autoflush</a:t>
            </a:r>
            <a:r>
              <a:rPr lang="en-US" altLang="zh-CN" dirty="0"/>
              <a:t>=false</a:t>
            </a:r>
            <a:r>
              <a:rPr lang="zh-CN" altLang="en-US" dirty="0"/>
              <a:t>，这样的话</a:t>
            </a:r>
            <a:r>
              <a:rPr lang="en-US" altLang="zh-CN" dirty="0"/>
              <a:t>put</a:t>
            </a:r>
            <a:r>
              <a:rPr lang="zh-CN" altLang="en-US" dirty="0"/>
              <a:t>请求会首先放到本地</a:t>
            </a:r>
            <a:r>
              <a:rPr lang="en-US" altLang="zh-CN" dirty="0"/>
              <a:t>buffer</a:t>
            </a:r>
            <a:r>
              <a:rPr lang="zh-CN" altLang="en-US" dirty="0"/>
              <a:t>，等到本地</a:t>
            </a:r>
            <a:r>
              <a:rPr lang="en-US" altLang="zh-CN" dirty="0"/>
              <a:t>buffer</a:t>
            </a:r>
            <a:r>
              <a:rPr lang="zh-CN" altLang="en-US" dirty="0"/>
              <a:t>大小超过一定阈值（默认为</a:t>
            </a:r>
            <a:r>
              <a:rPr lang="en-US" altLang="zh-CN" dirty="0"/>
              <a:t>2M</a:t>
            </a:r>
            <a:r>
              <a:rPr lang="zh-CN" altLang="en-US" dirty="0"/>
              <a:t>，可以通过配置文件配置）之后才会提交。很显然，后者采用</a:t>
            </a:r>
            <a:r>
              <a:rPr lang="en-US" altLang="zh-CN" dirty="0"/>
              <a:t>group commit</a:t>
            </a:r>
            <a:r>
              <a:rPr lang="zh-CN" altLang="en-US" dirty="0"/>
              <a:t>机制提交请求，可以极大地提升写入性能，但是因为没有保护机制，如果客户端崩溃的话会导致提交的请求丢失。</a:t>
            </a:r>
          </a:p>
          <a:p>
            <a:endParaRPr lang="zh-CN" altLang="en-US" dirty="0"/>
          </a:p>
          <a:p>
            <a:r>
              <a:rPr lang="zh-CN" altLang="en-US" dirty="0"/>
              <a:t>（</a:t>
            </a:r>
            <a:r>
              <a:rPr lang="en-US" altLang="zh-CN" dirty="0"/>
              <a:t>2</a:t>
            </a:r>
            <a:r>
              <a:rPr lang="zh-CN" altLang="en-US" dirty="0"/>
              <a:t>）在提交之前，</a:t>
            </a:r>
            <a:r>
              <a:rPr lang="en-US" altLang="zh-CN" dirty="0" err="1"/>
              <a:t>HBase</a:t>
            </a:r>
            <a:r>
              <a:rPr lang="zh-CN" altLang="en-US" dirty="0"/>
              <a:t>会在元数据表</a:t>
            </a:r>
            <a:r>
              <a:rPr lang="en-US" altLang="zh-CN" dirty="0"/>
              <a:t>.meta.</a:t>
            </a:r>
            <a:r>
              <a:rPr lang="zh-CN" altLang="en-US" dirty="0"/>
              <a:t>中根据</a:t>
            </a:r>
            <a:r>
              <a:rPr lang="en-US" altLang="zh-CN" dirty="0" err="1"/>
              <a:t>rowkey</a:t>
            </a:r>
            <a:r>
              <a:rPr lang="zh-CN" altLang="en-US" dirty="0"/>
              <a:t>找到它们归属的</a:t>
            </a:r>
            <a:r>
              <a:rPr lang="en-US" altLang="zh-CN" dirty="0"/>
              <a:t>region server</a:t>
            </a:r>
            <a:r>
              <a:rPr lang="zh-CN" altLang="en-US" dirty="0"/>
              <a:t>，这个定位的过程是通过</a:t>
            </a:r>
            <a:r>
              <a:rPr lang="en-US" altLang="zh-CN" dirty="0" err="1"/>
              <a:t>HConnection</a:t>
            </a:r>
            <a:r>
              <a:rPr lang="zh-CN" altLang="en-US" dirty="0"/>
              <a:t>的</a:t>
            </a:r>
            <a:r>
              <a:rPr lang="en-US" altLang="zh-CN" dirty="0" err="1"/>
              <a:t>locateRegion</a:t>
            </a:r>
            <a:r>
              <a:rPr lang="zh-CN" altLang="en-US" dirty="0"/>
              <a:t>方法获得的。如果是批量请求的话还会把这些</a:t>
            </a:r>
            <a:r>
              <a:rPr lang="en-US" altLang="zh-CN" dirty="0" err="1"/>
              <a:t>rowkey</a:t>
            </a:r>
            <a:r>
              <a:rPr lang="zh-CN" altLang="en-US" dirty="0"/>
              <a:t>按照</a:t>
            </a:r>
            <a:r>
              <a:rPr lang="en-US" altLang="zh-CN" dirty="0" err="1"/>
              <a:t>HRegionLocation</a:t>
            </a:r>
            <a:r>
              <a:rPr lang="zh-CN" altLang="en-US" dirty="0"/>
              <a:t>分组，每个分组可以对应一次</a:t>
            </a:r>
            <a:r>
              <a:rPr lang="en-US" altLang="zh-CN" dirty="0"/>
              <a:t>RPC</a:t>
            </a:r>
            <a:r>
              <a:rPr lang="zh-CN" altLang="en-US" dirty="0"/>
              <a:t>请求。</a:t>
            </a:r>
          </a:p>
          <a:p>
            <a:endParaRPr lang="zh-CN" altLang="en-US" dirty="0"/>
          </a:p>
          <a:p>
            <a:r>
              <a:rPr lang="zh-CN" altLang="en-US" dirty="0"/>
              <a:t>（</a:t>
            </a:r>
            <a:r>
              <a:rPr lang="en-US" altLang="zh-CN" dirty="0"/>
              <a:t>3</a:t>
            </a:r>
            <a:r>
              <a:rPr lang="zh-CN" altLang="en-US" dirty="0"/>
              <a:t>）</a:t>
            </a:r>
            <a:r>
              <a:rPr lang="en-US" altLang="zh-CN" dirty="0" err="1"/>
              <a:t>HBase</a:t>
            </a:r>
            <a:r>
              <a:rPr lang="zh-CN" altLang="en-US" dirty="0"/>
              <a:t>会为每个</a:t>
            </a:r>
            <a:r>
              <a:rPr lang="en-US" altLang="zh-CN" dirty="0" err="1"/>
              <a:t>HRegionLocation</a:t>
            </a:r>
            <a:r>
              <a:rPr lang="zh-CN" altLang="en-US" dirty="0"/>
              <a:t>构造一个远程</a:t>
            </a:r>
            <a:r>
              <a:rPr lang="en-US" altLang="zh-CN" dirty="0"/>
              <a:t>RPC</a:t>
            </a:r>
            <a:r>
              <a:rPr lang="zh-CN" altLang="en-US" dirty="0"/>
              <a:t>请求</a:t>
            </a:r>
            <a:r>
              <a:rPr lang="en-US" altLang="zh-CN" dirty="0" err="1"/>
              <a:t>MultiServerCallable</a:t>
            </a:r>
            <a:r>
              <a:rPr lang="en-US" altLang="zh-CN" dirty="0"/>
              <a:t>&lt;Row&gt;</a:t>
            </a:r>
            <a:r>
              <a:rPr lang="zh-CN" altLang="en-US" dirty="0"/>
              <a:t>，然后通过</a:t>
            </a:r>
            <a:r>
              <a:rPr lang="en-US" altLang="zh-CN" dirty="0" err="1"/>
              <a:t>rpcCallerFactory</a:t>
            </a:r>
            <a:r>
              <a:rPr lang="en-US" altLang="zh-CN" dirty="0"/>
              <a:t>.&lt;</a:t>
            </a:r>
            <a:r>
              <a:rPr lang="en-US" altLang="zh-CN" dirty="0" err="1"/>
              <a:t>MultiResponse</a:t>
            </a:r>
            <a:r>
              <a:rPr lang="en-US" altLang="zh-CN" dirty="0"/>
              <a:t>&gt; </a:t>
            </a:r>
            <a:r>
              <a:rPr lang="en-US" altLang="zh-CN" dirty="0" err="1"/>
              <a:t>newCaller</a:t>
            </a:r>
            <a:r>
              <a:rPr lang="en-US" altLang="zh-CN" dirty="0"/>
              <a:t>()</a:t>
            </a:r>
            <a:r>
              <a:rPr lang="zh-CN" altLang="en-US" dirty="0"/>
              <a:t>执行调用，忽略掉失败重新提交和错误处理，客户端的提交操作到此结束。</a:t>
            </a:r>
          </a:p>
        </p:txBody>
      </p:sp>
    </p:spTree>
    <p:extLst>
      <p:ext uri="{BB962C8B-B14F-4D97-AF65-F5344CB8AC3E}">
        <p14:creationId xmlns:p14="http://schemas.microsoft.com/office/powerpoint/2010/main" val="3239199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521207" y="1659392"/>
            <a:ext cx="11991702" cy="5355312"/>
          </a:xfrm>
          <a:prstGeom prst="rect">
            <a:avLst/>
          </a:prstGeom>
        </p:spPr>
        <p:txBody>
          <a:bodyPr wrap="square">
            <a:spAutoFit/>
          </a:bodyPr>
          <a:lstStyle/>
          <a:p>
            <a:r>
              <a:rPr lang="en-US" altLang="zh-CN" dirty="0" err="1"/>
              <a:t>Memstore</a:t>
            </a:r>
            <a:r>
              <a:rPr lang="en-US" altLang="zh-CN" dirty="0"/>
              <a:t> Flush</a:t>
            </a:r>
            <a:r>
              <a:rPr lang="zh-CN" altLang="en-US" dirty="0"/>
              <a:t>对业务读写的影响</a:t>
            </a:r>
          </a:p>
          <a:p>
            <a:endParaRPr lang="zh-CN" altLang="en-US" dirty="0"/>
          </a:p>
          <a:p>
            <a:r>
              <a:rPr lang="zh-CN" altLang="en-US" dirty="0"/>
              <a:t>上文介绍了</a:t>
            </a:r>
            <a:r>
              <a:rPr lang="en-US" altLang="zh-CN" dirty="0" err="1"/>
              <a:t>HBase</a:t>
            </a:r>
            <a:r>
              <a:rPr lang="zh-CN" altLang="en-US" dirty="0"/>
              <a:t>在什么场景下会触发</a:t>
            </a:r>
            <a:r>
              <a:rPr lang="en-US" altLang="zh-CN" dirty="0"/>
              <a:t>flush</a:t>
            </a:r>
            <a:r>
              <a:rPr lang="zh-CN" altLang="en-US" dirty="0"/>
              <a:t>操作以及</a:t>
            </a:r>
            <a:r>
              <a:rPr lang="en-US" altLang="zh-CN" dirty="0"/>
              <a:t>flush</a:t>
            </a:r>
            <a:r>
              <a:rPr lang="zh-CN" altLang="en-US" dirty="0"/>
              <a:t>操作的基本流程，想必对于</a:t>
            </a:r>
            <a:r>
              <a:rPr lang="en-US" altLang="zh-CN" dirty="0" err="1"/>
              <a:t>HBase</a:t>
            </a:r>
            <a:r>
              <a:rPr lang="zh-CN" altLang="en-US" dirty="0"/>
              <a:t>用户来说，最关心的是</a:t>
            </a:r>
            <a:r>
              <a:rPr lang="en-US" altLang="zh-CN" dirty="0"/>
              <a:t>flush</a:t>
            </a:r>
            <a:r>
              <a:rPr lang="zh-CN" altLang="en-US" dirty="0"/>
              <a:t>行为会对读写请求造成哪些影响以及如何避免。因为不同触发方式下的</a:t>
            </a:r>
            <a:r>
              <a:rPr lang="en-US" altLang="zh-CN" dirty="0"/>
              <a:t>flush</a:t>
            </a:r>
            <a:r>
              <a:rPr lang="zh-CN" altLang="en-US" dirty="0"/>
              <a:t>操作对用户请求影响不尽相同，因此下面会根据</a:t>
            </a:r>
            <a:r>
              <a:rPr lang="en-US" altLang="zh-CN" dirty="0"/>
              <a:t>flush</a:t>
            </a:r>
            <a:r>
              <a:rPr lang="zh-CN" altLang="en-US" dirty="0"/>
              <a:t>的不同触发方式分别进行总结，并且会根据影响大小进行归类：</a:t>
            </a:r>
          </a:p>
          <a:p>
            <a:endParaRPr lang="zh-CN" altLang="en-US" dirty="0"/>
          </a:p>
          <a:p>
            <a:r>
              <a:rPr lang="zh-CN" altLang="en-US" dirty="0"/>
              <a:t>影响甚微</a:t>
            </a:r>
          </a:p>
          <a:p>
            <a:endParaRPr lang="zh-CN" altLang="en-US" dirty="0"/>
          </a:p>
          <a:p>
            <a:r>
              <a:rPr lang="zh-CN" altLang="en-US" dirty="0"/>
              <a:t>正常情况下，大部分</a:t>
            </a:r>
            <a:r>
              <a:rPr lang="en-US" altLang="zh-CN" dirty="0" err="1"/>
              <a:t>Memstore</a:t>
            </a:r>
            <a:r>
              <a:rPr lang="en-US" altLang="zh-CN" dirty="0"/>
              <a:t> Flush</a:t>
            </a:r>
            <a:r>
              <a:rPr lang="zh-CN" altLang="en-US" dirty="0"/>
              <a:t>操作都不会对业务读写产生太大影响，比如这几种场景：</a:t>
            </a:r>
            <a:r>
              <a:rPr lang="en-US" altLang="zh-CN" dirty="0" err="1"/>
              <a:t>HBase</a:t>
            </a:r>
            <a:r>
              <a:rPr lang="zh-CN" altLang="en-US" dirty="0"/>
              <a:t>定期刷新</a:t>
            </a:r>
            <a:r>
              <a:rPr lang="en-US" altLang="zh-CN" dirty="0" err="1"/>
              <a:t>Memstore</a:t>
            </a:r>
            <a:r>
              <a:rPr lang="zh-CN" altLang="en-US" dirty="0"/>
              <a:t>、手动执行</a:t>
            </a:r>
            <a:r>
              <a:rPr lang="en-US" altLang="zh-CN" dirty="0"/>
              <a:t>flush</a:t>
            </a:r>
            <a:r>
              <a:rPr lang="zh-CN" altLang="en-US" dirty="0"/>
              <a:t>操作、触发</a:t>
            </a:r>
            <a:r>
              <a:rPr lang="en-US" altLang="zh-CN" dirty="0" err="1"/>
              <a:t>Memstore</a:t>
            </a:r>
            <a:r>
              <a:rPr lang="zh-CN" altLang="en-US" dirty="0"/>
              <a:t>级别限制、触发</a:t>
            </a:r>
            <a:r>
              <a:rPr lang="en-US" altLang="zh-CN" dirty="0" err="1"/>
              <a:t>HLog</a:t>
            </a:r>
            <a:r>
              <a:rPr lang="zh-CN" altLang="en-US" dirty="0"/>
              <a:t>数量限制以及触发</a:t>
            </a:r>
            <a:r>
              <a:rPr lang="en-US" altLang="zh-CN" dirty="0"/>
              <a:t>Region</a:t>
            </a:r>
            <a:r>
              <a:rPr lang="zh-CN" altLang="en-US" dirty="0"/>
              <a:t>级别限制等，这几种场景只会阻塞对应</a:t>
            </a:r>
            <a:r>
              <a:rPr lang="en-US" altLang="zh-CN" dirty="0"/>
              <a:t>Region</a:t>
            </a:r>
            <a:r>
              <a:rPr lang="zh-CN" altLang="en-US" dirty="0"/>
              <a:t>上的写请求，阻塞时间很短，毫秒级别。</a:t>
            </a:r>
          </a:p>
          <a:p>
            <a:endParaRPr lang="zh-CN" altLang="en-US" dirty="0"/>
          </a:p>
          <a:p>
            <a:endParaRPr lang="zh-CN" altLang="en-US" dirty="0"/>
          </a:p>
          <a:p>
            <a:r>
              <a:rPr lang="zh-CN" altLang="en-US" dirty="0"/>
              <a:t>影响较大</a:t>
            </a:r>
          </a:p>
          <a:p>
            <a:endParaRPr lang="zh-CN" altLang="en-US" dirty="0"/>
          </a:p>
          <a:p>
            <a:r>
              <a:rPr lang="zh-CN" altLang="en-US" dirty="0"/>
              <a:t>然而一旦触发</a:t>
            </a:r>
            <a:r>
              <a:rPr lang="en-US" altLang="zh-CN" dirty="0"/>
              <a:t>Region Server</a:t>
            </a:r>
            <a:r>
              <a:rPr lang="zh-CN" altLang="en-US" dirty="0"/>
              <a:t>级别限制导致</a:t>
            </a:r>
            <a:r>
              <a:rPr lang="en-US" altLang="zh-CN" dirty="0"/>
              <a:t>flush</a:t>
            </a:r>
            <a:r>
              <a:rPr lang="zh-CN" altLang="en-US" dirty="0"/>
              <a:t>，就会对用户请求产生较大的影响。会阻塞所有落在该</a:t>
            </a:r>
            <a:r>
              <a:rPr lang="en-US" altLang="zh-CN" dirty="0"/>
              <a:t>Region Server</a:t>
            </a:r>
            <a:r>
              <a:rPr lang="zh-CN" altLang="en-US" dirty="0"/>
              <a:t>上的更新操作，阻塞时间很长，甚至可以达到分钟级别。一般情况下</a:t>
            </a:r>
            <a:r>
              <a:rPr lang="en-US" altLang="zh-CN" dirty="0"/>
              <a:t>Region Server</a:t>
            </a:r>
            <a:r>
              <a:rPr lang="zh-CN" altLang="en-US" dirty="0"/>
              <a:t>级别限制很难触发，但在一些极端情况下也不排除有触发的可能，下面分析一种可能触发这种</a:t>
            </a:r>
            <a:r>
              <a:rPr lang="en-US" altLang="zh-CN" dirty="0"/>
              <a:t>flush</a:t>
            </a:r>
            <a:r>
              <a:rPr lang="zh-CN" altLang="en-US" dirty="0"/>
              <a:t>操作的场景：</a:t>
            </a:r>
          </a:p>
          <a:p>
            <a:endParaRPr lang="zh-CN" altLang="en-US" dirty="0"/>
          </a:p>
        </p:txBody>
      </p:sp>
    </p:spTree>
    <p:extLst>
      <p:ext uri="{BB962C8B-B14F-4D97-AF65-F5344CB8AC3E}">
        <p14:creationId xmlns:p14="http://schemas.microsoft.com/office/powerpoint/2010/main" val="2402836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写</a:t>
            </a:r>
            <a:r>
              <a:rPr lang="en-US" altLang="zh-CN" dirty="0" smtClean="0"/>
              <a:t>-Server</a:t>
            </a:r>
            <a:r>
              <a:rPr lang="zh-CN" altLang="en-US" dirty="0" smtClean="0"/>
              <a:t>流程</a:t>
            </a:r>
            <a:endParaRPr lang="zh-CN" altLang="en-US" dirty="0"/>
          </a:p>
        </p:txBody>
      </p:sp>
      <p:pic>
        <p:nvPicPr>
          <p:cNvPr id="10242" name="Picture 2" descr="1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181" y="1711235"/>
            <a:ext cx="667702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9320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521207" y="1505367"/>
            <a:ext cx="11183113" cy="4801314"/>
          </a:xfrm>
          <a:prstGeom prst="rect">
            <a:avLst/>
          </a:prstGeom>
        </p:spPr>
        <p:txBody>
          <a:bodyPr wrap="square">
            <a:spAutoFit/>
          </a:bodyPr>
          <a:lstStyle/>
          <a:p>
            <a:r>
              <a:rPr lang="zh-CN" altLang="en-US" dirty="0"/>
              <a:t>相关</a:t>
            </a:r>
            <a:r>
              <a:rPr lang="en-US" altLang="zh-CN" dirty="0"/>
              <a:t>JVM</a:t>
            </a:r>
            <a:r>
              <a:rPr lang="zh-CN" altLang="en-US" dirty="0"/>
              <a:t>配置以及</a:t>
            </a:r>
            <a:r>
              <a:rPr lang="en-US" altLang="zh-CN" dirty="0" err="1"/>
              <a:t>HBase</a:t>
            </a:r>
            <a:r>
              <a:rPr lang="zh-CN" altLang="en-US" dirty="0"/>
              <a:t>配置：</a:t>
            </a:r>
          </a:p>
          <a:p>
            <a:endParaRPr lang="zh-CN" altLang="en-US" dirty="0"/>
          </a:p>
          <a:p>
            <a:r>
              <a:rPr lang="en-US" altLang="zh-CN" dirty="0" err="1"/>
              <a:t>maxHeap</a:t>
            </a:r>
            <a:r>
              <a:rPr lang="en-US" altLang="zh-CN" dirty="0"/>
              <a:t> = 71</a:t>
            </a:r>
          </a:p>
          <a:p>
            <a:r>
              <a:rPr lang="en-US" altLang="zh-CN" dirty="0" err="1"/>
              <a:t>hbase.regionserver.global.memstore.upperLimit</a:t>
            </a:r>
            <a:r>
              <a:rPr lang="en-US" altLang="zh-CN" dirty="0"/>
              <a:t> = 0.35</a:t>
            </a:r>
          </a:p>
          <a:p>
            <a:r>
              <a:rPr lang="en-US" altLang="zh-CN" dirty="0" err="1"/>
              <a:t>hbase.regionserver.global.memstore.lowerLimit</a:t>
            </a:r>
            <a:r>
              <a:rPr lang="en-US" altLang="zh-CN" dirty="0"/>
              <a:t> = 0.30</a:t>
            </a:r>
          </a:p>
          <a:p>
            <a:r>
              <a:rPr lang="zh-CN" altLang="en-US" dirty="0"/>
              <a:t>基于上述配置，可以得到触发</a:t>
            </a:r>
            <a:r>
              <a:rPr lang="en-US" altLang="zh-CN" dirty="0"/>
              <a:t>Region Server</a:t>
            </a:r>
            <a:r>
              <a:rPr lang="zh-CN" altLang="en-US" dirty="0"/>
              <a:t>级别的总</a:t>
            </a:r>
            <a:r>
              <a:rPr lang="en-US" altLang="zh-CN" dirty="0" err="1"/>
              <a:t>Memstore</a:t>
            </a:r>
            <a:r>
              <a:rPr lang="zh-CN" altLang="en-US" dirty="0"/>
              <a:t>内存和为</a:t>
            </a:r>
            <a:r>
              <a:rPr lang="en-US" altLang="zh-CN" dirty="0"/>
              <a:t>24.9G</a:t>
            </a:r>
            <a:r>
              <a:rPr lang="zh-CN" altLang="en-US" dirty="0"/>
              <a:t>，如下所示：</a:t>
            </a:r>
          </a:p>
          <a:p>
            <a:endParaRPr lang="zh-CN" altLang="en-US" dirty="0"/>
          </a:p>
          <a:p>
            <a:r>
              <a:rPr lang="en-US" altLang="zh-CN" dirty="0"/>
              <a:t>2015-10-12 13:05:16,232 INFO  [regionserver60020] </a:t>
            </a:r>
            <a:r>
              <a:rPr lang="en-US" altLang="zh-CN" dirty="0" err="1"/>
              <a:t>regionserver.MemStoreFlusher</a:t>
            </a:r>
            <a:r>
              <a:rPr lang="en-US" altLang="zh-CN" dirty="0"/>
              <a:t>: </a:t>
            </a:r>
            <a:r>
              <a:rPr lang="en-US" altLang="zh-CN" dirty="0" err="1"/>
              <a:t>globalMemStoreLimit</a:t>
            </a:r>
            <a:r>
              <a:rPr lang="en-US" altLang="zh-CN" dirty="0"/>
              <a:t>=24.9 G, </a:t>
            </a:r>
            <a:r>
              <a:rPr lang="en-US" altLang="zh-CN" dirty="0" err="1"/>
              <a:t>globalMemStoreLimitLowMark</a:t>
            </a:r>
            <a:r>
              <a:rPr lang="en-US" altLang="zh-CN" dirty="0"/>
              <a:t>=21.3 G, </a:t>
            </a:r>
            <a:r>
              <a:rPr lang="en-US" altLang="zh-CN" dirty="0" err="1"/>
              <a:t>maxHeap</a:t>
            </a:r>
            <a:r>
              <a:rPr lang="en-US" altLang="zh-CN" dirty="0"/>
              <a:t>=71 G</a:t>
            </a:r>
          </a:p>
          <a:p>
            <a:r>
              <a:rPr lang="zh-CN" altLang="en-US" dirty="0"/>
              <a:t>假设每个</a:t>
            </a:r>
            <a:r>
              <a:rPr lang="en-US" altLang="zh-CN" dirty="0" err="1"/>
              <a:t>Memstore</a:t>
            </a:r>
            <a:r>
              <a:rPr lang="zh-CN" altLang="en-US" dirty="0"/>
              <a:t>大小为默认</a:t>
            </a:r>
            <a:r>
              <a:rPr lang="en-US" altLang="zh-CN" dirty="0"/>
              <a:t>128M</a:t>
            </a:r>
            <a:r>
              <a:rPr lang="zh-CN" altLang="en-US" dirty="0"/>
              <a:t>，在上述配置下如果每个</a:t>
            </a:r>
            <a:r>
              <a:rPr lang="en-US" altLang="zh-CN" dirty="0"/>
              <a:t>Region</a:t>
            </a:r>
            <a:r>
              <a:rPr lang="zh-CN" altLang="en-US" dirty="0"/>
              <a:t>有两个</a:t>
            </a:r>
            <a:r>
              <a:rPr lang="en-US" altLang="zh-CN" dirty="0" err="1"/>
              <a:t>Memstore</a:t>
            </a:r>
            <a:r>
              <a:rPr lang="zh-CN" altLang="en-US" dirty="0"/>
              <a:t>，整个</a:t>
            </a:r>
            <a:r>
              <a:rPr lang="en-US" altLang="zh-CN" dirty="0"/>
              <a:t>Region Server</a:t>
            </a:r>
            <a:r>
              <a:rPr lang="zh-CN" altLang="en-US" dirty="0"/>
              <a:t>上运行了</a:t>
            </a:r>
            <a:r>
              <a:rPr lang="en-US" altLang="zh-CN" dirty="0"/>
              <a:t>100</a:t>
            </a:r>
            <a:r>
              <a:rPr lang="zh-CN" altLang="en-US" dirty="0"/>
              <a:t>个</a:t>
            </a:r>
            <a:r>
              <a:rPr lang="en-US" altLang="zh-CN" dirty="0"/>
              <a:t>region</a:t>
            </a:r>
            <a:r>
              <a:rPr lang="zh-CN" altLang="en-US" dirty="0"/>
              <a:t>，根据计算可得总消耗内存 </a:t>
            </a:r>
            <a:r>
              <a:rPr lang="en-US" altLang="zh-CN" dirty="0"/>
              <a:t>= 128M * 100 * 2 = 25.6G &gt; 24.9G</a:t>
            </a:r>
            <a:r>
              <a:rPr lang="zh-CN" altLang="en-US" dirty="0"/>
              <a:t>，很显然，这种情况下就会触发</a:t>
            </a:r>
            <a:r>
              <a:rPr lang="en-US" altLang="zh-CN" dirty="0"/>
              <a:t>Region Server</a:t>
            </a:r>
            <a:r>
              <a:rPr lang="zh-CN" altLang="en-US" dirty="0"/>
              <a:t>级别限制，对用户影响相当大。</a:t>
            </a:r>
          </a:p>
          <a:p>
            <a:endParaRPr lang="zh-CN" altLang="en-US" dirty="0"/>
          </a:p>
          <a:p>
            <a:r>
              <a:rPr lang="zh-CN" altLang="en-US" dirty="0"/>
              <a:t>根据上面的分析，导致触发</a:t>
            </a:r>
            <a:r>
              <a:rPr lang="en-US" altLang="zh-CN" dirty="0"/>
              <a:t>Region Server</a:t>
            </a:r>
            <a:r>
              <a:rPr lang="zh-CN" altLang="en-US" dirty="0"/>
              <a:t>级别限制的因素主要有一个</a:t>
            </a:r>
            <a:r>
              <a:rPr lang="en-US" altLang="zh-CN" dirty="0"/>
              <a:t>Region Server</a:t>
            </a:r>
            <a:r>
              <a:rPr lang="zh-CN" altLang="en-US" dirty="0"/>
              <a:t>上运行的</a:t>
            </a:r>
            <a:r>
              <a:rPr lang="en-US" altLang="zh-CN" dirty="0"/>
              <a:t>Region</a:t>
            </a:r>
            <a:r>
              <a:rPr lang="zh-CN" altLang="en-US" dirty="0"/>
              <a:t>总数，一个是</a:t>
            </a:r>
            <a:r>
              <a:rPr lang="en-US" altLang="zh-CN" dirty="0"/>
              <a:t>Region</a:t>
            </a:r>
            <a:r>
              <a:rPr lang="zh-CN" altLang="en-US" dirty="0"/>
              <a:t>上的</a:t>
            </a:r>
            <a:r>
              <a:rPr lang="en-US" altLang="zh-CN" dirty="0"/>
              <a:t>Store</a:t>
            </a:r>
            <a:r>
              <a:rPr lang="zh-CN" altLang="en-US" dirty="0"/>
              <a:t>数（即表的</a:t>
            </a:r>
            <a:r>
              <a:rPr lang="en-US" altLang="zh-CN" dirty="0" err="1"/>
              <a:t>ColumnFamily</a:t>
            </a:r>
            <a:r>
              <a:rPr lang="zh-CN" altLang="en-US" dirty="0"/>
              <a:t>数）。对于前者，根据读写请求量一般建议线上一个</a:t>
            </a:r>
            <a:r>
              <a:rPr lang="en-US" altLang="zh-CN" dirty="0"/>
              <a:t>Region Server</a:t>
            </a:r>
            <a:r>
              <a:rPr lang="zh-CN" altLang="en-US" dirty="0"/>
              <a:t>上运行的</a:t>
            </a:r>
            <a:r>
              <a:rPr lang="en-US" altLang="zh-CN" dirty="0"/>
              <a:t>Region</a:t>
            </a:r>
            <a:r>
              <a:rPr lang="zh-CN" altLang="en-US" dirty="0"/>
              <a:t>保持在</a:t>
            </a:r>
            <a:r>
              <a:rPr lang="en-US" altLang="zh-CN" dirty="0"/>
              <a:t>50~80</a:t>
            </a:r>
            <a:r>
              <a:rPr lang="zh-CN" altLang="en-US" dirty="0"/>
              <a:t>个左右，太小的话会浪费资源，太大的话有可能触发其他异常；对于后者，建议</a:t>
            </a:r>
            <a:r>
              <a:rPr lang="en-US" altLang="zh-CN" dirty="0" err="1"/>
              <a:t>ColumnFamily</a:t>
            </a:r>
            <a:r>
              <a:rPr lang="zh-CN" altLang="en-US" dirty="0"/>
              <a:t>越少越好，如果从逻辑上确实需要多个</a:t>
            </a:r>
            <a:r>
              <a:rPr lang="en-US" altLang="zh-CN" dirty="0" err="1"/>
              <a:t>ColumnFamily</a:t>
            </a:r>
            <a:r>
              <a:rPr lang="zh-CN" altLang="en-US" dirty="0"/>
              <a:t>，最好控制在</a:t>
            </a:r>
            <a:r>
              <a:rPr lang="en-US" altLang="zh-CN" dirty="0"/>
              <a:t>3</a:t>
            </a:r>
            <a:r>
              <a:rPr lang="zh-CN" altLang="en-US" dirty="0"/>
              <a:t>个以内。</a:t>
            </a:r>
          </a:p>
        </p:txBody>
      </p:sp>
    </p:spTree>
    <p:extLst>
      <p:ext uri="{BB962C8B-B14F-4D97-AF65-F5344CB8AC3E}">
        <p14:creationId xmlns:p14="http://schemas.microsoft.com/office/powerpoint/2010/main" val="3115100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644433" y="1414373"/>
            <a:ext cx="11229703" cy="7017306"/>
          </a:xfrm>
          <a:prstGeom prst="rect">
            <a:avLst/>
          </a:prstGeom>
        </p:spPr>
        <p:txBody>
          <a:bodyPr wrap="square">
            <a:spAutoFit/>
          </a:bodyPr>
          <a:lstStyle/>
          <a:p>
            <a:r>
              <a:rPr lang="zh-CN" altLang="en-US" dirty="0"/>
              <a:t>（</a:t>
            </a:r>
            <a:r>
              <a:rPr lang="en-US" altLang="zh-CN" dirty="0"/>
              <a:t>1</a:t>
            </a:r>
            <a:r>
              <a:rPr lang="zh-CN" altLang="en-US" dirty="0"/>
              <a:t>）获取行锁、</a:t>
            </a:r>
            <a:r>
              <a:rPr lang="en-US" altLang="zh-CN" dirty="0"/>
              <a:t>Region</a:t>
            </a:r>
            <a:r>
              <a:rPr lang="zh-CN" altLang="en-US" dirty="0"/>
              <a:t>更新共享锁： </a:t>
            </a:r>
            <a:r>
              <a:rPr lang="en-US" altLang="zh-CN" dirty="0" err="1"/>
              <a:t>HBase</a:t>
            </a:r>
            <a:r>
              <a:rPr lang="zh-CN" altLang="en-US" dirty="0"/>
              <a:t>中使用行锁保证对同一行数据的更新都是互斥操作，用以保证更新的原子性，要么更新成功，要么失败。</a:t>
            </a:r>
          </a:p>
          <a:p>
            <a:endParaRPr lang="zh-CN" altLang="en-US" dirty="0"/>
          </a:p>
          <a:p>
            <a:r>
              <a:rPr lang="zh-CN" altLang="en-US" dirty="0"/>
              <a:t>（</a:t>
            </a:r>
            <a:r>
              <a:rPr lang="en-US" altLang="zh-CN" dirty="0"/>
              <a:t>2</a:t>
            </a:r>
            <a:r>
              <a:rPr lang="zh-CN" altLang="en-US" dirty="0"/>
              <a:t>）开始写事务：获取</a:t>
            </a:r>
            <a:r>
              <a:rPr lang="en-US" altLang="zh-CN" dirty="0"/>
              <a:t>write number</a:t>
            </a:r>
            <a:r>
              <a:rPr lang="zh-CN" altLang="en-US" dirty="0"/>
              <a:t>，用于实现</a:t>
            </a:r>
            <a:r>
              <a:rPr lang="en-US" altLang="zh-CN" dirty="0"/>
              <a:t>MVCC</a:t>
            </a:r>
            <a:r>
              <a:rPr lang="zh-CN" altLang="en-US" dirty="0"/>
              <a:t>，实现数据的非锁定读，在保证读写一致性的前提下提高读取性能。</a:t>
            </a:r>
          </a:p>
          <a:p>
            <a:endParaRPr lang="zh-CN" altLang="en-US" dirty="0"/>
          </a:p>
          <a:p>
            <a:r>
              <a:rPr lang="zh-CN" altLang="en-US" dirty="0"/>
              <a:t>（</a:t>
            </a:r>
            <a:r>
              <a:rPr lang="en-US" altLang="zh-CN" dirty="0"/>
              <a:t>3</a:t>
            </a:r>
            <a:r>
              <a:rPr lang="zh-CN" altLang="en-US" dirty="0"/>
              <a:t>）写缓存</a:t>
            </a:r>
            <a:r>
              <a:rPr lang="en-US" altLang="zh-CN" dirty="0" err="1"/>
              <a:t>memstore</a:t>
            </a:r>
            <a:r>
              <a:rPr lang="zh-CN" altLang="en-US" dirty="0"/>
              <a:t>：</a:t>
            </a:r>
            <a:r>
              <a:rPr lang="en-US" altLang="zh-CN" dirty="0" err="1"/>
              <a:t>HBase</a:t>
            </a:r>
            <a:r>
              <a:rPr lang="zh-CN" altLang="en-US" dirty="0"/>
              <a:t>中每列族都会对应一个</a:t>
            </a:r>
            <a:r>
              <a:rPr lang="en-US" altLang="zh-CN" dirty="0"/>
              <a:t>store</a:t>
            </a:r>
            <a:r>
              <a:rPr lang="zh-CN" altLang="en-US" dirty="0"/>
              <a:t>，用来存储该列数据。每个</a:t>
            </a:r>
            <a:r>
              <a:rPr lang="en-US" altLang="zh-CN" dirty="0"/>
              <a:t>store</a:t>
            </a:r>
            <a:r>
              <a:rPr lang="zh-CN" altLang="en-US" dirty="0"/>
              <a:t>都会有个写缓存</a:t>
            </a:r>
            <a:r>
              <a:rPr lang="en-US" altLang="zh-CN" dirty="0" err="1"/>
              <a:t>memstore</a:t>
            </a:r>
            <a:r>
              <a:rPr lang="zh-CN" altLang="en-US" dirty="0"/>
              <a:t>，用于缓存写入数据。</a:t>
            </a:r>
            <a:r>
              <a:rPr lang="en-US" altLang="zh-CN" dirty="0" err="1"/>
              <a:t>HBase</a:t>
            </a:r>
            <a:r>
              <a:rPr lang="zh-CN" altLang="en-US" dirty="0"/>
              <a:t>并不会直接将数据落盘，而是先写入缓存，等缓存满足一定大小之后再一起落盘。</a:t>
            </a:r>
          </a:p>
          <a:p>
            <a:endParaRPr lang="zh-CN" altLang="en-US" dirty="0"/>
          </a:p>
          <a:p>
            <a:r>
              <a:rPr lang="zh-CN" altLang="en-US" dirty="0"/>
              <a:t>（</a:t>
            </a:r>
            <a:r>
              <a:rPr lang="en-US" altLang="zh-CN" dirty="0"/>
              <a:t>4</a:t>
            </a:r>
            <a:r>
              <a:rPr lang="zh-CN" altLang="en-US" dirty="0"/>
              <a:t>）</a:t>
            </a:r>
            <a:r>
              <a:rPr lang="en-US" altLang="zh-CN" dirty="0"/>
              <a:t>Append </a:t>
            </a:r>
            <a:r>
              <a:rPr lang="en-US" altLang="zh-CN" dirty="0" err="1"/>
              <a:t>HLog</a:t>
            </a:r>
            <a:r>
              <a:rPr lang="zh-CN" altLang="en-US" dirty="0"/>
              <a:t>：</a:t>
            </a:r>
            <a:r>
              <a:rPr lang="en-US" altLang="zh-CN" dirty="0" err="1"/>
              <a:t>HBase</a:t>
            </a:r>
            <a:r>
              <a:rPr lang="zh-CN" altLang="en-US" dirty="0"/>
              <a:t>使用</a:t>
            </a:r>
            <a:r>
              <a:rPr lang="en-US" altLang="zh-CN" dirty="0"/>
              <a:t>WAL</a:t>
            </a:r>
            <a:r>
              <a:rPr lang="zh-CN" altLang="en-US" dirty="0"/>
              <a:t>机制保证数据可靠性，即首先写日志再写缓存，即使发生宕机，也可以通过恢复</a:t>
            </a:r>
            <a:r>
              <a:rPr lang="en-US" altLang="zh-CN" dirty="0" err="1"/>
              <a:t>HLog</a:t>
            </a:r>
            <a:r>
              <a:rPr lang="zh-CN" altLang="en-US" dirty="0"/>
              <a:t>还原出原始数据。该步骤就是将数据构造为</a:t>
            </a:r>
            <a:r>
              <a:rPr lang="en-US" altLang="zh-CN" dirty="0" err="1"/>
              <a:t>WALEdit</a:t>
            </a:r>
            <a:r>
              <a:rPr lang="zh-CN" altLang="en-US" dirty="0"/>
              <a:t>对象，然后顺序写入</a:t>
            </a:r>
            <a:r>
              <a:rPr lang="en-US" altLang="zh-CN" dirty="0" err="1"/>
              <a:t>HLog</a:t>
            </a:r>
            <a:r>
              <a:rPr lang="zh-CN" altLang="en-US" dirty="0"/>
              <a:t>中，此时不需要执行</a:t>
            </a:r>
            <a:r>
              <a:rPr lang="en-US" altLang="zh-CN" dirty="0"/>
              <a:t>sync</a:t>
            </a:r>
            <a:r>
              <a:rPr lang="zh-CN" altLang="en-US" dirty="0"/>
              <a:t>操作。</a:t>
            </a:r>
            <a:r>
              <a:rPr lang="en-US" altLang="zh-CN" dirty="0"/>
              <a:t>0.98</a:t>
            </a:r>
            <a:r>
              <a:rPr lang="zh-CN" altLang="en-US" dirty="0"/>
              <a:t>版本采用了新的写线程模式实现</a:t>
            </a:r>
            <a:r>
              <a:rPr lang="en-US" altLang="zh-CN" dirty="0" err="1"/>
              <a:t>HLog</a:t>
            </a:r>
            <a:r>
              <a:rPr lang="zh-CN" altLang="en-US" dirty="0"/>
              <a:t>日志的写入，可以使得整个数据更新性能得到极大提升，具体原理见下一个章节。</a:t>
            </a:r>
          </a:p>
          <a:p>
            <a:endParaRPr lang="zh-CN" altLang="en-US" dirty="0"/>
          </a:p>
          <a:p>
            <a:r>
              <a:rPr lang="zh-CN" altLang="en-US" dirty="0"/>
              <a:t>（</a:t>
            </a:r>
            <a:r>
              <a:rPr lang="en-US" altLang="zh-CN" dirty="0"/>
              <a:t>5</a:t>
            </a:r>
            <a:r>
              <a:rPr lang="zh-CN" altLang="en-US" dirty="0"/>
              <a:t>）释放行锁以及共享锁</a:t>
            </a:r>
          </a:p>
          <a:p>
            <a:endParaRPr lang="zh-CN" altLang="en-US" dirty="0"/>
          </a:p>
          <a:p>
            <a:r>
              <a:rPr lang="zh-CN" altLang="en-US" dirty="0"/>
              <a:t>（</a:t>
            </a:r>
            <a:r>
              <a:rPr lang="en-US" altLang="zh-CN" dirty="0"/>
              <a:t>6</a:t>
            </a:r>
            <a:r>
              <a:rPr lang="zh-CN" altLang="en-US" dirty="0"/>
              <a:t>）</a:t>
            </a:r>
            <a:r>
              <a:rPr lang="en-US" altLang="zh-CN" dirty="0"/>
              <a:t>Sync </a:t>
            </a:r>
            <a:r>
              <a:rPr lang="en-US" altLang="zh-CN" dirty="0" err="1"/>
              <a:t>HLog</a:t>
            </a:r>
            <a:r>
              <a:rPr lang="zh-CN" altLang="en-US" dirty="0"/>
              <a:t>：</a:t>
            </a:r>
            <a:r>
              <a:rPr lang="en-US" altLang="zh-CN" dirty="0" err="1"/>
              <a:t>HLog</a:t>
            </a:r>
            <a:r>
              <a:rPr lang="zh-CN" altLang="en-US" dirty="0"/>
              <a:t>真正</a:t>
            </a:r>
            <a:r>
              <a:rPr lang="en-US" altLang="zh-CN" dirty="0"/>
              <a:t>sync</a:t>
            </a:r>
            <a:r>
              <a:rPr lang="zh-CN" altLang="en-US" dirty="0"/>
              <a:t>到</a:t>
            </a:r>
            <a:r>
              <a:rPr lang="en-US" altLang="zh-CN" dirty="0"/>
              <a:t>HDFS</a:t>
            </a:r>
            <a:r>
              <a:rPr lang="zh-CN" altLang="en-US" dirty="0"/>
              <a:t>，在释放行锁之后执行</a:t>
            </a:r>
            <a:r>
              <a:rPr lang="en-US" altLang="zh-CN" dirty="0"/>
              <a:t>sync</a:t>
            </a:r>
            <a:r>
              <a:rPr lang="zh-CN" altLang="en-US" dirty="0"/>
              <a:t>操作是为了尽量减少持锁时间，提升写性能。如果</a:t>
            </a:r>
            <a:r>
              <a:rPr lang="en-US" altLang="zh-CN" dirty="0"/>
              <a:t>Sync</a:t>
            </a:r>
            <a:r>
              <a:rPr lang="zh-CN" altLang="en-US" dirty="0"/>
              <a:t>失败，执行回滚操作将</a:t>
            </a:r>
            <a:r>
              <a:rPr lang="en-US" altLang="zh-CN" dirty="0" err="1"/>
              <a:t>memstore</a:t>
            </a:r>
            <a:r>
              <a:rPr lang="zh-CN" altLang="en-US" dirty="0"/>
              <a:t>中已经写入的数据移除。</a:t>
            </a:r>
          </a:p>
          <a:p>
            <a:endParaRPr lang="zh-CN" altLang="en-US" dirty="0"/>
          </a:p>
          <a:p>
            <a:r>
              <a:rPr lang="zh-CN" altLang="en-US" dirty="0"/>
              <a:t>（</a:t>
            </a:r>
            <a:r>
              <a:rPr lang="en-US" altLang="zh-CN" dirty="0"/>
              <a:t>7</a:t>
            </a:r>
            <a:r>
              <a:rPr lang="zh-CN" altLang="en-US" dirty="0"/>
              <a:t>）结束写事务：此时该线程的更新操作才会对其他读请求可见，更新才实际生效。具体分析见文章</a:t>
            </a:r>
            <a:r>
              <a:rPr lang="en-US" altLang="zh-CN" dirty="0"/>
              <a:t>《</a:t>
            </a:r>
            <a:r>
              <a:rPr lang="zh-CN" altLang="en-US" dirty="0"/>
              <a:t>数据库事务系列－</a:t>
            </a:r>
            <a:r>
              <a:rPr lang="en-US" altLang="zh-CN" dirty="0" err="1"/>
              <a:t>HBase</a:t>
            </a:r>
            <a:r>
              <a:rPr lang="zh-CN" altLang="en-US" dirty="0"/>
              <a:t>行级事务模型</a:t>
            </a:r>
            <a:r>
              <a:rPr lang="en-US" altLang="zh-CN" dirty="0"/>
              <a:t>》</a:t>
            </a:r>
          </a:p>
          <a:p>
            <a:endParaRPr lang="en-US" altLang="zh-CN" dirty="0"/>
          </a:p>
          <a:p>
            <a:r>
              <a:rPr lang="zh-CN" altLang="en-US" dirty="0"/>
              <a:t>（</a:t>
            </a:r>
            <a:r>
              <a:rPr lang="en-US" altLang="zh-CN" dirty="0"/>
              <a:t>8</a:t>
            </a:r>
            <a:r>
              <a:rPr lang="zh-CN" altLang="en-US" dirty="0"/>
              <a:t>）</a:t>
            </a:r>
            <a:r>
              <a:rPr lang="en-US" altLang="zh-CN" dirty="0"/>
              <a:t>flush </a:t>
            </a:r>
            <a:r>
              <a:rPr lang="en-US" altLang="zh-CN" dirty="0" err="1"/>
              <a:t>memstore</a:t>
            </a:r>
            <a:r>
              <a:rPr lang="zh-CN" altLang="en-US" dirty="0"/>
              <a:t>：当写缓存满</a:t>
            </a:r>
            <a:r>
              <a:rPr lang="en-US" altLang="zh-CN" dirty="0"/>
              <a:t>64M</a:t>
            </a:r>
            <a:r>
              <a:rPr lang="zh-CN" altLang="en-US" dirty="0"/>
              <a:t>之后，会启动</a:t>
            </a:r>
            <a:r>
              <a:rPr lang="en-US" altLang="zh-CN" dirty="0"/>
              <a:t>flush</a:t>
            </a:r>
            <a:r>
              <a:rPr lang="zh-CN" altLang="en-US" dirty="0"/>
              <a:t>线程将数据刷新到硬盘。刷新操作涉及到</a:t>
            </a:r>
            <a:r>
              <a:rPr lang="en-US" altLang="zh-CN" dirty="0" err="1"/>
              <a:t>HFile</a:t>
            </a:r>
            <a:r>
              <a:rPr lang="zh-CN" altLang="en-US" dirty="0"/>
              <a:t>相关结构，后面会详细对此进行介绍。</a:t>
            </a:r>
          </a:p>
        </p:txBody>
      </p:sp>
    </p:spTree>
    <p:extLst>
      <p:ext uri="{BB962C8B-B14F-4D97-AF65-F5344CB8AC3E}">
        <p14:creationId xmlns:p14="http://schemas.microsoft.com/office/powerpoint/2010/main" val="2513240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a:t>
            </a:r>
            <a:endParaRPr lang="zh-CN" altLang="en-US" dirty="0"/>
          </a:p>
        </p:txBody>
      </p:sp>
      <p:sp>
        <p:nvSpPr>
          <p:cNvPr id="4" name="矩形 3"/>
          <p:cNvSpPr/>
          <p:nvPr/>
        </p:nvSpPr>
        <p:spPr>
          <a:xfrm>
            <a:off x="521207" y="1561573"/>
            <a:ext cx="11444370" cy="1477328"/>
          </a:xfrm>
          <a:prstGeom prst="rect">
            <a:avLst/>
          </a:prstGeom>
        </p:spPr>
        <p:txBody>
          <a:bodyPr wrap="square">
            <a:spAutoFit/>
          </a:bodyPr>
          <a:lstStyle/>
          <a:p>
            <a:r>
              <a:rPr lang="en-US" altLang="zh-CN" dirty="0"/>
              <a:t>WAL(Write-Ahead Logging)</a:t>
            </a:r>
            <a:r>
              <a:rPr lang="zh-CN" altLang="en-US" dirty="0"/>
              <a:t>是一种高效的日志算法，几乎是所有非内存数据库提升写性能的不二法门，基本原理是在数据写入之前首先顺序写入日志，然后再写入缓存，等到缓存写满之后统一落盘。之所以能够提升写性能，是因为</a:t>
            </a:r>
            <a:r>
              <a:rPr lang="en-US" altLang="zh-CN" dirty="0"/>
              <a:t>WAL</a:t>
            </a:r>
            <a:r>
              <a:rPr lang="zh-CN" altLang="en-US" dirty="0"/>
              <a:t>将一次随机写转化为了一次顺序写加一次内存写。提升写性能的同时，</a:t>
            </a:r>
            <a:r>
              <a:rPr lang="en-US" altLang="zh-CN" dirty="0"/>
              <a:t>WAL</a:t>
            </a:r>
            <a:r>
              <a:rPr lang="zh-CN" altLang="en-US" dirty="0"/>
              <a:t>可以保证数据的可靠性，即在任何情况下数据不丢失。假如一次写入完成之后发生了宕机，即使所有缓存中的数据丢失，也可以通过恢复日志还原出丢失的数据。</a:t>
            </a:r>
          </a:p>
        </p:txBody>
      </p:sp>
      <p:sp>
        <p:nvSpPr>
          <p:cNvPr id="5" name="矩形 4"/>
          <p:cNvSpPr/>
          <p:nvPr/>
        </p:nvSpPr>
        <p:spPr>
          <a:xfrm>
            <a:off x="521207" y="3290564"/>
            <a:ext cx="13011913" cy="4524315"/>
          </a:xfrm>
          <a:prstGeom prst="rect">
            <a:avLst/>
          </a:prstGeom>
        </p:spPr>
        <p:txBody>
          <a:bodyPr wrap="square">
            <a:spAutoFit/>
          </a:bodyPr>
          <a:lstStyle/>
          <a:p>
            <a:r>
              <a:rPr lang="en-US" altLang="zh-CN" dirty="0"/>
              <a:t>WAL</a:t>
            </a:r>
            <a:r>
              <a:rPr lang="zh-CN" altLang="en-US" dirty="0"/>
              <a:t>持久化等级</a:t>
            </a:r>
          </a:p>
          <a:p>
            <a:endParaRPr lang="zh-CN" altLang="en-US" dirty="0"/>
          </a:p>
          <a:p>
            <a:r>
              <a:rPr lang="en-US" altLang="zh-CN" dirty="0" err="1"/>
              <a:t>HBase</a:t>
            </a:r>
            <a:r>
              <a:rPr lang="zh-CN" altLang="en-US" dirty="0"/>
              <a:t>中可以通过设置</a:t>
            </a:r>
            <a:r>
              <a:rPr lang="en-US" altLang="zh-CN" dirty="0"/>
              <a:t>WAL</a:t>
            </a:r>
            <a:r>
              <a:rPr lang="zh-CN" altLang="en-US" dirty="0"/>
              <a:t>的持久化等级决定是否开启</a:t>
            </a:r>
            <a:r>
              <a:rPr lang="en-US" altLang="zh-CN" dirty="0"/>
              <a:t>WAL</a:t>
            </a:r>
            <a:r>
              <a:rPr lang="zh-CN" altLang="en-US" dirty="0"/>
              <a:t>机制、以及</a:t>
            </a:r>
            <a:r>
              <a:rPr lang="en-US" altLang="zh-CN" dirty="0" err="1"/>
              <a:t>HLog</a:t>
            </a:r>
            <a:r>
              <a:rPr lang="zh-CN" altLang="en-US" dirty="0"/>
              <a:t>的落盘方式。</a:t>
            </a:r>
            <a:r>
              <a:rPr lang="en-US" altLang="zh-CN" dirty="0"/>
              <a:t>WAL</a:t>
            </a:r>
            <a:r>
              <a:rPr lang="zh-CN" altLang="en-US" dirty="0"/>
              <a:t>的持久化等级分为如下四个等级：</a:t>
            </a:r>
          </a:p>
          <a:p>
            <a:endParaRPr lang="zh-CN" altLang="en-US" dirty="0"/>
          </a:p>
          <a:p>
            <a:r>
              <a:rPr lang="en-US" altLang="zh-CN" dirty="0"/>
              <a:t>1. SKIP_WAL</a:t>
            </a:r>
            <a:r>
              <a:rPr lang="zh-CN" altLang="en-US" dirty="0"/>
              <a:t>：只写缓存，不写</a:t>
            </a:r>
            <a:r>
              <a:rPr lang="en-US" altLang="zh-CN" dirty="0" err="1"/>
              <a:t>HLog</a:t>
            </a:r>
            <a:r>
              <a:rPr lang="zh-CN" altLang="en-US" dirty="0"/>
              <a:t>日志。这种方式因为只写内存，因此可以极大的提升写入性能，但是数据有丢失的风险。在实际应用过程中并不建议设置此等级，除非确认不要求数据的可靠性。</a:t>
            </a:r>
          </a:p>
          <a:p>
            <a:endParaRPr lang="zh-CN" altLang="en-US" dirty="0"/>
          </a:p>
          <a:p>
            <a:r>
              <a:rPr lang="en-US" altLang="zh-CN" dirty="0"/>
              <a:t>2. ASYNC_WAL</a:t>
            </a:r>
            <a:r>
              <a:rPr lang="zh-CN" altLang="en-US" dirty="0"/>
              <a:t>：异步将数据写入</a:t>
            </a:r>
            <a:r>
              <a:rPr lang="en-US" altLang="zh-CN" dirty="0" err="1"/>
              <a:t>HLog</a:t>
            </a:r>
            <a:r>
              <a:rPr lang="zh-CN" altLang="en-US" dirty="0"/>
              <a:t>日志中。</a:t>
            </a:r>
          </a:p>
          <a:p>
            <a:endParaRPr lang="zh-CN" altLang="en-US" dirty="0"/>
          </a:p>
          <a:p>
            <a:r>
              <a:rPr lang="en-US" altLang="zh-CN" dirty="0"/>
              <a:t>3. SYNC_WAL</a:t>
            </a:r>
            <a:r>
              <a:rPr lang="zh-CN" altLang="en-US" dirty="0"/>
              <a:t>：同步将数据写入日志文件中，需要注意的是数据只是被写入文件系统中，并没有真正落盘。</a:t>
            </a:r>
          </a:p>
          <a:p>
            <a:endParaRPr lang="zh-CN" altLang="en-US" dirty="0"/>
          </a:p>
          <a:p>
            <a:r>
              <a:rPr lang="en-US" altLang="zh-CN" dirty="0"/>
              <a:t>4. FSYNC_WAL</a:t>
            </a:r>
            <a:r>
              <a:rPr lang="zh-CN" altLang="en-US" dirty="0"/>
              <a:t>：同步将数据写入日志文件并强制落盘。最严格的日志写入等级，可以保证数据不会丢失，但是性能相对比较差。</a:t>
            </a:r>
          </a:p>
          <a:p>
            <a:endParaRPr lang="zh-CN" altLang="en-US" dirty="0"/>
          </a:p>
          <a:p>
            <a:r>
              <a:rPr lang="en-US" altLang="zh-CN" dirty="0"/>
              <a:t>5. USER_DEFAULT</a:t>
            </a:r>
            <a:r>
              <a:rPr lang="zh-CN" altLang="en-US" dirty="0"/>
              <a:t>：默认如果用户没有指定持久化等级，</a:t>
            </a:r>
            <a:r>
              <a:rPr lang="en-US" altLang="zh-CN" dirty="0" err="1"/>
              <a:t>HBase</a:t>
            </a:r>
            <a:r>
              <a:rPr lang="zh-CN" altLang="en-US" dirty="0"/>
              <a:t>使用</a:t>
            </a:r>
            <a:r>
              <a:rPr lang="en-US" altLang="zh-CN" dirty="0"/>
              <a:t>SYNC_WAL</a:t>
            </a:r>
            <a:r>
              <a:rPr lang="zh-CN" altLang="en-US" dirty="0"/>
              <a:t>等级持久化数据。</a:t>
            </a:r>
          </a:p>
          <a:p>
            <a:endParaRPr lang="zh-CN" altLang="en-US" dirty="0"/>
          </a:p>
          <a:p>
            <a:r>
              <a:rPr lang="zh-CN" altLang="en-US" dirty="0"/>
              <a:t>用户可以通过客户端设置</a:t>
            </a:r>
            <a:r>
              <a:rPr lang="en-US" altLang="zh-CN" dirty="0"/>
              <a:t>WAL</a:t>
            </a:r>
            <a:r>
              <a:rPr lang="zh-CN" altLang="en-US" dirty="0"/>
              <a:t>持久化等级，代码：</a:t>
            </a:r>
            <a:r>
              <a:rPr lang="en-US" altLang="zh-CN" dirty="0" err="1"/>
              <a:t>put.setDurability</a:t>
            </a:r>
            <a:r>
              <a:rPr lang="en-US" altLang="zh-CN" dirty="0"/>
              <a:t>(Durability. SYNC_WAL );</a:t>
            </a:r>
            <a:endParaRPr lang="zh-CN" altLang="en-US" dirty="0"/>
          </a:p>
        </p:txBody>
      </p:sp>
      <p:sp>
        <p:nvSpPr>
          <p:cNvPr id="6" name="矩形 5"/>
          <p:cNvSpPr/>
          <p:nvPr/>
        </p:nvSpPr>
        <p:spPr>
          <a:xfrm>
            <a:off x="1960141" y="659970"/>
            <a:ext cx="4875374" cy="369332"/>
          </a:xfrm>
          <a:prstGeom prst="rect">
            <a:avLst/>
          </a:prstGeom>
        </p:spPr>
        <p:txBody>
          <a:bodyPr wrap="none">
            <a:spAutoFit/>
          </a:bodyPr>
          <a:lstStyle/>
          <a:p>
            <a:r>
              <a:rPr lang="zh-CN" altLang="en-US" dirty="0"/>
              <a:t>http://hbasefly.com/2016/03/23/hbase_writer/</a:t>
            </a:r>
          </a:p>
        </p:txBody>
      </p:sp>
    </p:spTree>
    <p:extLst>
      <p:ext uri="{BB962C8B-B14F-4D97-AF65-F5344CB8AC3E}">
        <p14:creationId xmlns:p14="http://schemas.microsoft.com/office/powerpoint/2010/main" val="2676064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403641" y="339374"/>
            <a:ext cx="9328187" cy="6304517"/>
          </a:xfrm>
          <a:prstGeom prst="rect">
            <a:avLst/>
          </a:prstGeom>
        </p:spPr>
      </p:pic>
    </p:spTree>
    <p:extLst>
      <p:ext uri="{BB962C8B-B14F-4D97-AF65-F5344CB8AC3E}">
        <p14:creationId xmlns:p14="http://schemas.microsoft.com/office/powerpoint/2010/main" val="35292566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BlockCache</a:t>
            </a:r>
            <a:endParaRPr lang="zh-CN" altLang="en-US" dirty="0"/>
          </a:p>
        </p:txBody>
      </p:sp>
      <p:sp>
        <p:nvSpPr>
          <p:cNvPr id="4" name="矩形 3"/>
          <p:cNvSpPr/>
          <p:nvPr/>
        </p:nvSpPr>
        <p:spPr>
          <a:xfrm>
            <a:off x="521207" y="1521721"/>
            <a:ext cx="11379056" cy="5078313"/>
          </a:xfrm>
          <a:prstGeom prst="rect">
            <a:avLst/>
          </a:prstGeom>
        </p:spPr>
        <p:txBody>
          <a:bodyPr wrap="square">
            <a:spAutoFit/>
          </a:bodyPr>
          <a:lstStyle/>
          <a:p>
            <a:r>
              <a:rPr lang="zh-CN" altLang="en-US"/>
              <a:t>在介绍</a:t>
            </a:r>
            <a:r>
              <a:rPr lang="en-US" altLang="zh-CN" dirty="0" err="1"/>
              <a:t>BlockCache</a:t>
            </a:r>
            <a:r>
              <a:rPr lang="zh-CN" altLang="en-US" dirty="0"/>
              <a:t>之前，简单地回顾一下</a:t>
            </a:r>
            <a:r>
              <a:rPr lang="en-US" altLang="zh-CN" dirty="0" err="1"/>
              <a:t>HBase</a:t>
            </a:r>
            <a:r>
              <a:rPr lang="zh-CN" altLang="en-US" dirty="0"/>
              <a:t>中</a:t>
            </a:r>
            <a:r>
              <a:rPr lang="en-US" altLang="zh-CN" dirty="0"/>
              <a:t>Block</a:t>
            </a:r>
            <a:r>
              <a:rPr lang="zh-CN" altLang="en-US" dirty="0"/>
              <a:t>的概念，详细介绍戳这里。 </a:t>
            </a:r>
            <a:r>
              <a:rPr lang="en-US" altLang="zh-CN" dirty="0"/>
              <a:t>Block</a:t>
            </a:r>
            <a:r>
              <a:rPr lang="zh-CN" altLang="en-US" dirty="0"/>
              <a:t>是</a:t>
            </a:r>
            <a:r>
              <a:rPr lang="en-US" altLang="zh-CN" dirty="0" err="1"/>
              <a:t>HBase</a:t>
            </a:r>
            <a:r>
              <a:rPr lang="zh-CN" altLang="en-US" dirty="0"/>
              <a:t>中最小的数据存储单元，默认为</a:t>
            </a:r>
            <a:r>
              <a:rPr lang="en-US" altLang="zh-CN" dirty="0"/>
              <a:t>64K</a:t>
            </a:r>
            <a:r>
              <a:rPr lang="zh-CN" altLang="en-US" dirty="0"/>
              <a:t>，在建表语句中可以通过参数</a:t>
            </a:r>
            <a:r>
              <a:rPr lang="en-US" altLang="zh-CN" dirty="0" err="1"/>
              <a:t>BlockSize</a:t>
            </a:r>
            <a:r>
              <a:rPr lang="zh-CN" altLang="en-US" dirty="0"/>
              <a:t>指定。</a:t>
            </a:r>
            <a:r>
              <a:rPr lang="en-US" altLang="zh-CN" dirty="0" err="1"/>
              <a:t>HBase</a:t>
            </a:r>
            <a:r>
              <a:rPr lang="zh-CN" altLang="en-US" dirty="0"/>
              <a:t>中</a:t>
            </a:r>
            <a:r>
              <a:rPr lang="en-US" altLang="zh-CN" dirty="0"/>
              <a:t>Block</a:t>
            </a:r>
            <a:r>
              <a:rPr lang="zh-CN" altLang="en-US" dirty="0"/>
              <a:t>分为四种类型：</a:t>
            </a:r>
            <a:r>
              <a:rPr lang="en-US" altLang="zh-CN" dirty="0"/>
              <a:t>Data Block</a:t>
            </a:r>
            <a:r>
              <a:rPr lang="zh-CN" altLang="en-US" dirty="0"/>
              <a:t>，</a:t>
            </a:r>
            <a:r>
              <a:rPr lang="en-US" altLang="zh-CN" dirty="0"/>
              <a:t>Index Block</a:t>
            </a:r>
            <a:r>
              <a:rPr lang="zh-CN" altLang="en-US" dirty="0"/>
              <a:t>，</a:t>
            </a:r>
            <a:r>
              <a:rPr lang="en-US" altLang="zh-CN" dirty="0"/>
              <a:t>Bloom Block</a:t>
            </a:r>
            <a:r>
              <a:rPr lang="zh-CN" altLang="en-US" dirty="0"/>
              <a:t>和</a:t>
            </a:r>
            <a:r>
              <a:rPr lang="en-US" altLang="zh-CN" dirty="0"/>
              <a:t>Meta Block</a:t>
            </a:r>
            <a:r>
              <a:rPr lang="zh-CN" altLang="en-US" dirty="0"/>
              <a:t>。其中</a:t>
            </a:r>
            <a:r>
              <a:rPr lang="en-US" altLang="zh-CN" dirty="0"/>
              <a:t>Data Block</a:t>
            </a:r>
            <a:r>
              <a:rPr lang="zh-CN" altLang="en-US" dirty="0"/>
              <a:t>用于存储实际数据，通常情况下每个</a:t>
            </a:r>
            <a:r>
              <a:rPr lang="en-US" altLang="zh-CN" dirty="0"/>
              <a:t>Data Block</a:t>
            </a:r>
            <a:r>
              <a:rPr lang="zh-CN" altLang="en-US" dirty="0"/>
              <a:t>可以存放多条</a:t>
            </a:r>
            <a:r>
              <a:rPr lang="en-US" altLang="zh-CN" dirty="0" err="1"/>
              <a:t>KeyValue</a:t>
            </a:r>
            <a:r>
              <a:rPr lang="zh-CN" altLang="en-US" dirty="0"/>
              <a:t>数据对；</a:t>
            </a:r>
            <a:r>
              <a:rPr lang="en-US" altLang="zh-CN" dirty="0"/>
              <a:t>Index Block</a:t>
            </a:r>
            <a:r>
              <a:rPr lang="zh-CN" altLang="en-US" dirty="0"/>
              <a:t>和</a:t>
            </a:r>
            <a:r>
              <a:rPr lang="en-US" altLang="zh-CN" dirty="0"/>
              <a:t>Bloom Block</a:t>
            </a:r>
            <a:r>
              <a:rPr lang="zh-CN" altLang="en-US" dirty="0"/>
              <a:t>都用于优化随机读的查找路径，其中</a:t>
            </a:r>
            <a:r>
              <a:rPr lang="en-US" altLang="zh-CN" dirty="0"/>
              <a:t>Index Block</a:t>
            </a:r>
            <a:r>
              <a:rPr lang="zh-CN" altLang="en-US" dirty="0"/>
              <a:t>通过存储索引数据加快数据查找，而</a:t>
            </a:r>
            <a:r>
              <a:rPr lang="en-US" altLang="zh-CN" dirty="0"/>
              <a:t>Bloom Block</a:t>
            </a:r>
            <a:r>
              <a:rPr lang="zh-CN" altLang="en-US" dirty="0"/>
              <a:t>通过一定算法可以过滤掉部分一定不存在待查</a:t>
            </a:r>
            <a:r>
              <a:rPr lang="en-US" altLang="zh-CN" dirty="0" err="1"/>
              <a:t>KeyValue</a:t>
            </a:r>
            <a:r>
              <a:rPr lang="zh-CN" altLang="en-US" dirty="0"/>
              <a:t>的数据文件，减少不必要的</a:t>
            </a:r>
            <a:r>
              <a:rPr lang="en-US" altLang="zh-CN" dirty="0"/>
              <a:t>IO</a:t>
            </a:r>
            <a:r>
              <a:rPr lang="zh-CN" altLang="en-US" dirty="0"/>
              <a:t>操作；</a:t>
            </a:r>
            <a:r>
              <a:rPr lang="en-US" altLang="zh-CN" dirty="0"/>
              <a:t>Meta Block</a:t>
            </a:r>
            <a:r>
              <a:rPr lang="zh-CN" altLang="en-US" dirty="0"/>
              <a:t>主要存储整个</a:t>
            </a:r>
            <a:r>
              <a:rPr lang="en-US" altLang="zh-CN" dirty="0" err="1"/>
              <a:t>HFile</a:t>
            </a:r>
            <a:r>
              <a:rPr lang="zh-CN" altLang="en-US" dirty="0"/>
              <a:t>的元数据。</a:t>
            </a:r>
          </a:p>
          <a:p>
            <a:endParaRPr lang="zh-CN" altLang="en-US" dirty="0"/>
          </a:p>
          <a:p>
            <a:endParaRPr lang="zh-CN" altLang="en-US" dirty="0"/>
          </a:p>
          <a:p>
            <a:r>
              <a:rPr lang="en-US" altLang="zh-CN" dirty="0" err="1"/>
              <a:t>BlockCache</a:t>
            </a:r>
            <a:r>
              <a:rPr lang="zh-CN" altLang="en-US" dirty="0"/>
              <a:t>是</a:t>
            </a:r>
            <a:r>
              <a:rPr lang="en-US" altLang="zh-CN" dirty="0"/>
              <a:t>Region Server</a:t>
            </a:r>
            <a:r>
              <a:rPr lang="zh-CN" altLang="en-US" dirty="0"/>
              <a:t>级别的，一个</a:t>
            </a:r>
            <a:r>
              <a:rPr lang="en-US" altLang="zh-CN" dirty="0"/>
              <a:t>Region Server</a:t>
            </a:r>
            <a:r>
              <a:rPr lang="zh-CN" altLang="en-US" dirty="0"/>
              <a:t>只有一个</a:t>
            </a:r>
            <a:r>
              <a:rPr lang="en-US" altLang="zh-CN" dirty="0"/>
              <a:t>Block Cache</a:t>
            </a:r>
            <a:r>
              <a:rPr lang="zh-CN" altLang="en-US" dirty="0"/>
              <a:t>，在</a:t>
            </a:r>
            <a:r>
              <a:rPr lang="en-US" altLang="zh-CN" dirty="0"/>
              <a:t>Region Server</a:t>
            </a:r>
            <a:r>
              <a:rPr lang="zh-CN" altLang="en-US" dirty="0"/>
              <a:t>启动的时候完成</a:t>
            </a:r>
            <a:r>
              <a:rPr lang="en-US" altLang="zh-CN" dirty="0"/>
              <a:t>Block Cache</a:t>
            </a:r>
            <a:r>
              <a:rPr lang="zh-CN" altLang="en-US" dirty="0"/>
              <a:t>的初始化工作。到目前为止，</a:t>
            </a:r>
            <a:r>
              <a:rPr lang="en-US" altLang="zh-CN" dirty="0" err="1"/>
              <a:t>HBase</a:t>
            </a:r>
            <a:r>
              <a:rPr lang="zh-CN" altLang="en-US" dirty="0"/>
              <a:t>先后实现了</a:t>
            </a:r>
            <a:r>
              <a:rPr lang="en-US" altLang="zh-CN" dirty="0"/>
              <a:t>3</a:t>
            </a:r>
            <a:r>
              <a:rPr lang="zh-CN" altLang="en-US" dirty="0"/>
              <a:t>种</a:t>
            </a:r>
            <a:r>
              <a:rPr lang="en-US" altLang="zh-CN" dirty="0"/>
              <a:t>Block Cache</a:t>
            </a:r>
            <a:r>
              <a:rPr lang="zh-CN" altLang="en-US" dirty="0"/>
              <a:t>方案，</a:t>
            </a:r>
            <a:r>
              <a:rPr lang="en-US" altLang="zh-CN" dirty="0" err="1"/>
              <a:t>LRUBlockCache</a:t>
            </a:r>
            <a:r>
              <a:rPr lang="zh-CN" altLang="en-US" dirty="0"/>
              <a:t>是最初的实现方案，也是默认的实现方案；</a:t>
            </a:r>
            <a:r>
              <a:rPr lang="en-US" altLang="zh-CN" dirty="0" err="1"/>
              <a:t>HBase</a:t>
            </a:r>
            <a:r>
              <a:rPr lang="en-US" altLang="zh-CN" dirty="0"/>
              <a:t> 0.92</a:t>
            </a:r>
            <a:r>
              <a:rPr lang="zh-CN" altLang="en-US" dirty="0"/>
              <a:t>版本实现了第二种方案</a:t>
            </a:r>
            <a:r>
              <a:rPr lang="en-US" altLang="zh-CN" dirty="0" err="1"/>
              <a:t>SlabCache</a:t>
            </a:r>
            <a:r>
              <a:rPr lang="zh-CN" altLang="en-US" dirty="0"/>
              <a:t>，见</a:t>
            </a:r>
            <a:r>
              <a:rPr lang="en-US" altLang="zh-CN" dirty="0"/>
              <a:t>HBASE-4027</a:t>
            </a:r>
            <a:r>
              <a:rPr lang="zh-CN" altLang="en-US" dirty="0"/>
              <a:t>；</a:t>
            </a:r>
            <a:r>
              <a:rPr lang="en-US" altLang="zh-CN" dirty="0" err="1"/>
              <a:t>HBase</a:t>
            </a:r>
            <a:r>
              <a:rPr lang="en-US" altLang="zh-CN" dirty="0"/>
              <a:t> 0.96</a:t>
            </a:r>
            <a:r>
              <a:rPr lang="zh-CN" altLang="en-US" dirty="0"/>
              <a:t>之后官方提供了另一种可选方案</a:t>
            </a:r>
            <a:r>
              <a:rPr lang="en-US" altLang="zh-CN" dirty="0" err="1"/>
              <a:t>BucketCache</a:t>
            </a:r>
            <a:r>
              <a:rPr lang="zh-CN" altLang="en-US" dirty="0"/>
              <a:t>，见</a:t>
            </a:r>
            <a:r>
              <a:rPr lang="en-US" altLang="zh-CN" dirty="0"/>
              <a:t>HBASE-7404</a:t>
            </a:r>
            <a:r>
              <a:rPr lang="zh-CN" altLang="en-US" dirty="0"/>
              <a:t>。</a:t>
            </a:r>
          </a:p>
          <a:p>
            <a:endParaRPr lang="zh-CN" altLang="en-US" dirty="0"/>
          </a:p>
          <a:p>
            <a:endParaRPr lang="zh-CN" altLang="en-US" dirty="0"/>
          </a:p>
          <a:p>
            <a:r>
              <a:rPr lang="zh-CN" altLang="en-US" dirty="0"/>
              <a:t>这三种方案的不同之处在于对内存的管理模式，其中</a:t>
            </a:r>
            <a:r>
              <a:rPr lang="en-US" altLang="zh-CN" dirty="0" err="1"/>
              <a:t>LRUBlockCache</a:t>
            </a:r>
            <a:r>
              <a:rPr lang="zh-CN" altLang="en-US" dirty="0"/>
              <a:t>是将所有数据都放入</a:t>
            </a:r>
            <a:r>
              <a:rPr lang="en-US" altLang="zh-CN" dirty="0"/>
              <a:t>JVM Heap</a:t>
            </a:r>
            <a:r>
              <a:rPr lang="zh-CN" altLang="en-US" dirty="0"/>
              <a:t>中，交给</a:t>
            </a:r>
            <a:r>
              <a:rPr lang="en-US" altLang="zh-CN" dirty="0"/>
              <a:t>JVM</a:t>
            </a:r>
            <a:r>
              <a:rPr lang="zh-CN" altLang="en-US" dirty="0"/>
              <a:t>进行管理。而后两者采用了不同机制将部分数据存储在堆外，交给</a:t>
            </a:r>
            <a:r>
              <a:rPr lang="en-US" altLang="zh-CN" dirty="0" err="1"/>
              <a:t>HBase</a:t>
            </a:r>
            <a:r>
              <a:rPr lang="zh-CN" altLang="en-US" dirty="0"/>
              <a:t>自己管理。这种演变过程是因为</a:t>
            </a:r>
            <a:r>
              <a:rPr lang="en-US" altLang="zh-CN" dirty="0" err="1"/>
              <a:t>LRUBlockCache</a:t>
            </a:r>
            <a:r>
              <a:rPr lang="zh-CN" altLang="en-US" dirty="0"/>
              <a:t>方案中</a:t>
            </a:r>
            <a:r>
              <a:rPr lang="en-US" altLang="zh-CN" dirty="0"/>
              <a:t>JVM</a:t>
            </a:r>
            <a:r>
              <a:rPr lang="zh-CN" altLang="en-US" dirty="0"/>
              <a:t>垃圾回收机制经常会导致程序长时间暂停，而采用堆外内存对数据进行管理可以有效避免这种情况发生。</a:t>
            </a:r>
          </a:p>
        </p:txBody>
      </p:sp>
    </p:spTree>
    <p:extLst>
      <p:ext uri="{BB962C8B-B14F-4D97-AF65-F5344CB8AC3E}">
        <p14:creationId xmlns:p14="http://schemas.microsoft.com/office/powerpoint/2010/main" val="3517875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Compaction</a:t>
            </a:r>
            <a:endParaRPr lang="zh-CN" altLang="en-US" dirty="0"/>
          </a:p>
        </p:txBody>
      </p:sp>
      <p:sp>
        <p:nvSpPr>
          <p:cNvPr id="4" name="矩形 3"/>
          <p:cNvSpPr/>
          <p:nvPr/>
        </p:nvSpPr>
        <p:spPr>
          <a:xfrm>
            <a:off x="696685" y="1425752"/>
            <a:ext cx="8342811" cy="1754326"/>
          </a:xfrm>
          <a:prstGeom prst="rect">
            <a:avLst/>
          </a:prstGeom>
        </p:spPr>
        <p:txBody>
          <a:bodyPr wrap="square">
            <a:spAutoFit/>
          </a:bodyPr>
          <a:lstStyle/>
          <a:p>
            <a:r>
              <a:rPr lang="en-US" altLang="zh-CN" dirty="0"/>
              <a:t>As we know, for read performance, </a:t>
            </a:r>
            <a:r>
              <a:rPr lang="en-US" altLang="zh-CN" dirty="0" err="1"/>
              <a:t>HBase</a:t>
            </a:r>
            <a:r>
              <a:rPr lang="en-US" altLang="zh-CN" dirty="0"/>
              <a:t> is an optimized distributed data store. But this optimal read performance needs one file per column family. Although, during the heavy writes, it is not always possible to have one file per column family. Hence, to reduce the maximum number of disk seeks needed for read, </a:t>
            </a:r>
            <a:r>
              <a:rPr lang="en-US" altLang="zh-CN" dirty="0" err="1"/>
              <a:t>HBase</a:t>
            </a:r>
            <a:r>
              <a:rPr lang="en-US" altLang="zh-CN" dirty="0"/>
              <a:t> tries to combine all </a:t>
            </a:r>
            <a:r>
              <a:rPr lang="en-US" altLang="zh-CN" dirty="0" err="1"/>
              <a:t>HFiles</a:t>
            </a:r>
            <a:r>
              <a:rPr lang="en-US" altLang="zh-CN" dirty="0"/>
              <a:t> into a large single </a:t>
            </a:r>
            <a:r>
              <a:rPr lang="en-US" altLang="zh-CN" dirty="0" err="1"/>
              <a:t>HFile</a:t>
            </a:r>
            <a:r>
              <a:rPr lang="en-US" altLang="zh-CN" dirty="0"/>
              <a:t>. So, this process is what we call Compaction.</a:t>
            </a:r>
            <a:endParaRPr lang="zh-CN" altLang="en-US" dirty="0"/>
          </a:p>
        </p:txBody>
      </p:sp>
    </p:spTree>
    <p:extLst>
      <p:ext uri="{BB962C8B-B14F-4D97-AF65-F5344CB8AC3E}">
        <p14:creationId xmlns:p14="http://schemas.microsoft.com/office/powerpoint/2010/main" val="3260393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sp>
        <p:nvSpPr>
          <p:cNvPr id="25" name="内容占位符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endParaRPr lang="zh-CN" altLang="en-US" dirty="0">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18" name="组 17" descr="带有编号 1（表示第 1 步）的小圆圈"/>
          <p:cNvGrpSpPr/>
          <p:nvPr/>
        </p:nvGrpSpPr>
        <p:grpSpPr bwMode="blackWhite">
          <a:xfrm>
            <a:off x="531552" y="1983312"/>
            <a:ext cx="558179" cy="409838"/>
            <a:chOff x="6953426" y="711274"/>
            <a:chExt cx="558179" cy="409838"/>
          </a:xfrm>
        </p:grpSpPr>
        <p:sp>
          <p:nvSpPr>
            <p:cNvPr id="19" name="椭圆形 18"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20" name="文本框 19" descr="编号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1</a:t>
              </a:r>
              <a:endParaRPr lang="zh-CN" altLang="en-US" dirty="0">
                <a:solidFill>
                  <a:schemeClr val="bg1"/>
                </a:solidFill>
                <a:latin typeface="+mn-ea"/>
                <a:cs typeface="Segoe UI Semibold" panose="020B0702040204020203" pitchFamily="34" charset="0"/>
              </a:endParaRPr>
            </a:p>
          </p:txBody>
        </p:sp>
      </p:grpSp>
      <p:sp>
        <p:nvSpPr>
          <p:cNvPr id="21" name="内容占位符 17"/>
          <p:cNvSpPr txBox="1">
            <a:spLocks/>
          </p:cNvSpPr>
          <p:nvPr/>
        </p:nvSpPr>
        <p:spPr>
          <a:xfrm>
            <a:off x="1056513" y="2023504"/>
            <a:ext cx="10680562" cy="75984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Aft>
                <a:spcPts val="600"/>
              </a:spcAft>
              <a:buNone/>
              <a:defRPr/>
            </a:pPr>
            <a:r>
              <a:rPr lang="zh-CN" altLang="en-US" sz="2400" dirty="0">
                <a:solidFill>
                  <a:schemeClr val="accent2">
                    <a:lumMod val="75000"/>
                  </a:schemeClr>
                </a:solidFill>
                <a:latin typeface="微软雅黑" panose="020B0503020204020204" pitchFamily="34" charset="-122"/>
                <a:ea typeface="微软雅黑" panose="020B0503020204020204" pitchFamily="34" charset="-122"/>
                <a:cs typeface="Segoe UI" panose="020B0502040204020203" pitchFamily="34" charset="0"/>
              </a:rPr>
              <a:t>表</a:t>
            </a:r>
            <a:r>
              <a:rPr lang="en-US" altLang="zh-CN" sz="2400" dirty="0">
                <a:solidFill>
                  <a:schemeClr val="accent2">
                    <a:lumMod val="75000"/>
                  </a:schemeClr>
                </a:solidFill>
                <a:latin typeface="微软雅黑" panose="020B0503020204020204" pitchFamily="34" charset="-122"/>
                <a:ea typeface="微软雅黑" panose="020B0503020204020204" pitchFamily="34" charset="-122"/>
                <a:cs typeface="Segoe UI" panose="020B0502040204020203" pitchFamily="34" charset="0"/>
              </a:rPr>
              <a:t>(Table): </a:t>
            </a:r>
            <a:r>
              <a:rPr lang="en-US" altLang="zh-CN" sz="1800" dirty="0" err="1">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HBase</a:t>
            </a:r>
            <a:r>
              <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会将数据组织进一张张的表里面，但是需要注意的是表名必须是能用在文件路径里的合法名字，因为</a:t>
            </a:r>
            <a:r>
              <a:rPr lang="en-US" altLang="zh-CN" sz="1800" dirty="0" err="1">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HBase</a:t>
            </a:r>
            <a:r>
              <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的表是映射成</a:t>
            </a:r>
            <a:r>
              <a:rPr lang="en-US" altLang="zh-CN" sz="1800" dirty="0" err="1">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hdfs</a:t>
            </a:r>
            <a:r>
              <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上面的文件。</a:t>
            </a:r>
            <a:r>
              <a:rPr lang="zh-CN" altLang="en-US" sz="1800" dirty="0" smtClean="0">
                <a:solidFill>
                  <a:prstClr val="black">
                    <a:lumMod val="75000"/>
                    <a:lumOff val="25000"/>
                  </a:prstClr>
                </a:solidFill>
                <a:latin typeface="微软雅黑" panose="020B0503020204020204" pitchFamily="34" charset="-122"/>
                <a:ea typeface="微软雅黑" panose="020B0503020204020204" pitchFamily="34" charset="-122"/>
                <a:cs typeface="Segoe UI"/>
              </a:rPr>
              <a:t>。</a:t>
            </a:r>
            <a:endPar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grpSp>
        <p:nvGrpSpPr>
          <p:cNvPr id="33" name="组 32" descr="带有编号 2（表示第 2 步）的小圆圈"/>
          <p:cNvGrpSpPr/>
          <p:nvPr/>
        </p:nvGrpSpPr>
        <p:grpSpPr bwMode="blackWhite">
          <a:xfrm>
            <a:off x="521504" y="2929271"/>
            <a:ext cx="558179" cy="409838"/>
            <a:chOff x="6953426" y="711274"/>
            <a:chExt cx="558179" cy="409838"/>
          </a:xfrm>
        </p:grpSpPr>
        <p:sp>
          <p:nvSpPr>
            <p:cNvPr id="34" name="椭圆形 33"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35" name="文本框 34" descr="编号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2</a:t>
              </a:r>
              <a:endParaRPr lang="zh-CN" altLang="en-US" dirty="0">
                <a:solidFill>
                  <a:schemeClr val="bg1"/>
                </a:solidFill>
                <a:latin typeface="+mn-ea"/>
                <a:cs typeface="Segoe UI Semibold" panose="020B0702040204020203" pitchFamily="34" charset="0"/>
              </a:endParaRPr>
            </a:p>
          </p:txBody>
        </p:sp>
      </p:grpSp>
      <p:grpSp>
        <p:nvGrpSpPr>
          <p:cNvPr id="22" name="组 21" descr="带有编号 3（表示第 3 步）的小圆圈"/>
          <p:cNvGrpSpPr/>
          <p:nvPr/>
        </p:nvGrpSpPr>
        <p:grpSpPr bwMode="blackWhite">
          <a:xfrm>
            <a:off x="521504" y="4081758"/>
            <a:ext cx="558179" cy="409838"/>
            <a:chOff x="6953426" y="711274"/>
            <a:chExt cx="558179" cy="409838"/>
          </a:xfrm>
        </p:grpSpPr>
        <p:sp>
          <p:nvSpPr>
            <p:cNvPr id="24" name="椭圆形 23"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30" name="文本框 29" descr="编号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3</a:t>
              </a:r>
              <a:endParaRPr lang="zh-CN" altLang="en-US" dirty="0">
                <a:solidFill>
                  <a:schemeClr val="bg1"/>
                </a:solidFill>
                <a:latin typeface="+mn-ea"/>
                <a:cs typeface="Segoe UI Semibold" panose="020B0702040204020203" pitchFamily="34" charset="0"/>
              </a:endParaRPr>
            </a:p>
          </p:txBody>
        </p:sp>
      </p:grpSp>
      <p:sp>
        <p:nvSpPr>
          <p:cNvPr id="32" name="内容占位符 17"/>
          <p:cNvSpPr txBox="1">
            <a:spLocks/>
          </p:cNvSpPr>
          <p:nvPr/>
        </p:nvSpPr>
        <p:spPr>
          <a:xfrm>
            <a:off x="1079683" y="4536645"/>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zh-CN" altLang="en-US"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sp>
        <p:nvSpPr>
          <p:cNvPr id="5" name="矩形 4"/>
          <p:cNvSpPr/>
          <p:nvPr/>
        </p:nvSpPr>
        <p:spPr>
          <a:xfrm>
            <a:off x="603195" y="1287110"/>
            <a:ext cx="10996622" cy="584775"/>
          </a:xfrm>
          <a:prstGeom prst="rect">
            <a:avLst/>
          </a:prstGeom>
        </p:spPr>
        <p:txBody>
          <a:bodyPr wrap="square">
            <a:spAutoFit/>
          </a:bodyPr>
          <a:lstStyle/>
          <a:p>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的</a:t>
            </a:r>
            <a:r>
              <a:rPr lang="zh-CN" altLang="en-US" sz="1600" dirty="0" smtClean="0">
                <a:latin typeface="仿宋" panose="02010609060101010101" pitchFamily="49" charset="-122"/>
                <a:ea typeface="仿宋" panose="02010609060101010101" pitchFamily="49" charset="-122"/>
              </a:rPr>
              <a:t>数据模型是由</a:t>
            </a:r>
            <a:r>
              <a:rPr lang="zh-CN" altLang="en-US" sz="1600" dirty="0">
                <a:latin typeface="仿宋" panose="02010609060101010101" pitchFamily="49" charset="-122"/>
                <a:ea typeface="仿宋" panose="02010609060101010101" pitchFamily="49" charset="-122"/>
              </a:rPr>
              <a:t>一张张的表组成，每一张表里也有数据行和列，但是在</a:t>
            </a:r>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数据库中的行和列又和关系型数据库的稍有不同</a:t>
            </a:r>
            <a:r>
              <a:rPr lang="zh-CN" altLang="en-US" sz="1600" dirty="0" smtClean="0">
                <a:latin typeface="仿宋" panose="02010609060101010101" pitchFamily="49" charset="-122"/>
                <a:ea typeface="仿宋" panose="02010609060101010101" pitchFamily="49" charset="-122"/>
              </a:rPr>
              <a:t>。</a:t>
            </a:r>
            <a:endParaRPr lang="zh-CN" altLang="en-US" sz="1600" dirty="0">
              <a:latin typeface="仿宋" panose="02010609060101010101" pitchFamily="49" charset="-122"/>
              <a:ea typeface="仿宋" panose="02010609060101010101" pitchFamily="49" charset="-122"/>
            </a:endParaRPr>
          </a:p>
        </p:txBody>
      </p:sp>
      <p:sp>
        <p:nvSpPr>
          <p:cNvPr id="7" name="矩形 6"/>
          <p:cNvSpPr/>
          <p:nvPr/>
        </p:nvSpPr>
        <p:spPr>
          <a:xfrm>
            <a:off x="1046465" y="2902784"/>
            <a:ext cx="10794932" cy="830997"/>
          </a:xfrm>
          <a:prstGeom prst="rect">
            <a:avLst/>
          </a:prstGeom>
        </p:spPr>
        <p:txBody>
          <a:bodyPr wrap="square">
            <a:spAutoFit/>
          </a:bodyPr>
          <a:lstStyle/>
          <a:p>
            <a:pPr>
              <a:lnSpc>
                <a:spcPct val="150000"/>
              </a:lnSpc>
            </a:pPr>
            <a:r>
              <a:rPr lang="zh-CN" altLang="en-US" dirty="0" smtClean="0">
                <a:solidFill>
                  <a:schemeClr val="accent2">
                    <a:lumMod val="75000"/>
                  </a:schemeClr>
                </a:solidFill>
              </a:rPr>
              <a:t>行</a:t>
            </a:r>
            <a:r>
              <a:rPr lang="en-US" altLang="zh-CN" dirty="0">
                <a:solidFill>
                  <a:schemeClr val="accent2">
                    <a:lumMod val="75000"/>
                  </a:schemeClr>
                </a:solidFill>
              </a:rPr>
              <a:t>(Row): </a:t>
            </a:r>
            <a:r>
              <a:rPr lang="zh-CN" altLang="en-US" sz="1400" dirty="0"/>
              <a:t>在表里面，每一行代表着一个数据对象，每</a:t>
            </a:r>
            <a:r>
              <a:rPr lang="zh-CN" altLang="en-US" sz="1400" dirty="0" smtClean="0"/>
              <a:t>一行以</a:t>
            </a:r>
            <a:r>
              <a:rPr lang="zh-CN" altLang="en-US" sz="1400" dirty="0"/>
              <a:t>一个行键（</a:t>
            </a:r>
            <a:r>
              <a:rPr lang="en-US" altLang="zh-CN" sz="1400" dirty="0"/>
              <a:t>Row Key</a:t>
            </a:r>
            <a:r>
              <a:rPr lang="zh-CN" altLang="en-US" sz="1400" dirty="0"/>
              <a:t>）来进行唯一标识的，行</a:t>
            </a:r>
            <a:r>
              <a:rPr lang="zh-CN" altLang="en-US" sz="1400" dirty="0" smtClean="0"/>
              <a:t>键以</a:t>
            </a:r>
            <a:r>
              <a:rPr lang="zh-CN" altLang="en-US" sz="1400" dirty="0"/>
              <a:t>二进制的字节来</a:t>
            </a:r>
            <a:r>
              <a:rPr lang="zh-CN" altLang="en-US" sz="1400" dirty="0" smtClean="0"/>
              <a:t>存储</a:t>
            </a:r>
            <a:r>
              <a:rPr lang="en-US" altLang="zh-CN" sz="1400" dirty="0" smtClean="0"/>
              <a:t>,</a:t>
            </a:r>
            <a:r>
              <a:rPr lang="en-US" altLang="zh-CN" sz="1400" dirty="0" err="1" smtClean="0"/>
              <a:t>Hbase</a:t>
            </a:r>
            <a:r>
              <a:rPr lang="zh-CN" altLang="en-US" sz="1400" dirty="0" smtClean="0"/>
              <a:t>的键值是按照字典顺序来排序的。</a:t>
            </a:r>
            <a:endParaRPr lang="zh-CN" altLang="en-US" sz="1400" dirty="0"/>
          </a:p>
        </p:txBody>
      </p:sp>
      <p:sp>
        <p:nvSpPr>
          <p:cNvPr id="8" name="矩形 7"/>
          <p:cNvSpPr/>
          <p:nvPr/>
        </p:nvSpPr>
        <p:spPr>
          <a:xfrm>
            <a:off x="1036580" y="4000524"/>
            <a:ext cx="10766768" cy="1438855"/>
          </a:xfrm>
          <a:prstGeom prst="rect">
            <a:avLst/>
          </a:prstGeom>
        </p:spPr>
        <p:txBody>
          <a:bodyPr wrap="square">
            <a:spAutoFit/>
          </a:bodyPr>
          <a:lstStyle/>
          <a:p>
            <a:pPr>
              <a:lnSpc>
                <a:spcPct val="150000"/>
              </a:lnSpc>
            </a:pPr>
            <a:r>
              <a:rPr lang="zh-CN" altLang="en-US" dirty="0">
                <a:solidFill>
                  <a:schemeClr val="accent2">
                    <a:lumMod val="75000"/>
                  </a:schemeClr>
                </a:solidFill>
              </a:rPr>
              <a:t>列族</a:t>
            </a:r>
            <a:r>
              <a:rPr lang="en-US" altLang="zh-CN" dirty="0">
                <a:solidFill>
                  <a:schemeClr val="accent2">
                    <a:lumMod val="75000"/>
                  </a:schemeClr>
                </a:solidFill>
              </a:rPr>
              <a:t>(Column Family): </a:t>
            </a:r>
            <a:r>
              <a:rPr lang="zh-CN" altLang="en-US" sz="1400" dirty="0"/>
              <a:t>在定义</a:t>
            </a:r>
            <a:r>
              <a:rPr lang="en-US" altLang="zh-CN" sz="1400" dirty="0" err="1"/>
              <a:t>HBase</a:t>
            </a:r>
            <a:r>
              <a:rPr lang="zh-CN" altLang="en-US" sz="1400" dirty="0"/>
              <a:t>表的时候需要提前设置好列族</a:t>
            </a:r>
            <a:r>
              <a:rPr lang="en-US" altLang="zh-CN" sz="1400" dirty="0"/>
              <a:t>, </a:t>
            </a:r>
            <a:r>
              <a:rPr lang="zh-CN" altLang="en-US" sz="1400" dirty="0"/>
              <a:t>表中所有的列都需要组织在列族里面，列族一旦确定后，就不能轻易修改，因为它会影响到</a:t>
            </a:r>
            <a:r>
              <a:rPr lang="en-US" altLang="zh-CN" sz="1400" dirty="0" err="1"/>
              <a:t>HBase</a:t>
            </a:r>
            <a:r>
              <a:rPr lang="zh-CN" altLang="en-US" sz="1400" dirty="0"/>
              <a:t>真实的物理存储结构，但是列族中的列标识</a:t>
            </a:r>
            <a:r>
              <a:rPr lang="en-US" altLang="zh-CN" sz="1400" dirty="0"/>
              <a:t>(Column Qualifier)</a:t>
            </a:r>
            <a:r>
              <a:rPr lang="zh-CN" altLang="en-US" sz="1400" dirty="0"/>
              <a:t>以及其对应的值可以动态增删。表中的每一行都有相同的列族，但是不需要每一行的列族里都有一致的列标识</a:t>
            </a:r>
            <a:r>
              <a:rPr lang="en-US" altLang="zh-CN" sz="1400" dirty="0"/>
              <a:t>(Column Qualifier)</a:t>
            </a:r>
            <a:r>
              <a:rPr lang="zh-CN" altLang="en-US" sz="1400" dirty="0"/>
              <a:t>和值，所以说是一种稀疏的表结构，这样可以一定程度上避免数据的冗余</a:t>
            </a:r>
            <a:r>
              <a:rPr lang="zh-CN" altLang="en-US" sz="1400" dirty="0" smtClean="0"/>
              <a:t>。</a:t>
            </a:r>
            <a:endParaRPr lang="zh-CN" altLang="en-US" sz="1400" dirty="0"/>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Minor </a:t>
            </a:r>
            <a:r>
              <a:rPr lang="en-US" altLang="zh-CN" dirty="0" smtClean="0"/>
              <a:t>Compaction</a:t>
            </a:r>
            <a:endParaRPr lang="zh-CN" altLang="en-US" dirty="0"/>
          </a:p>
        </p:txBody>
      </p:sp>
      <p:sp>
        <p:nvSpPr>
          <p:cNvPr id="4" name="矩形 3"/>
          <p:cNvSpPr/>
          <p:nvPr/>
        </p:nvSpPr>
        <p:spPr>
          <a:xfrm>
            <a:off x="911766" y="1684331"/>
            <a:ext cx="8963754" cy="2585323"/>
          </a:xfrm>
          <a:prstGeom prst="rect">
            <a:avLst/>
          </a:prstGeom>
        </p:spPr>
        <p:txBody>
          <a:bodyPr wrap="square">
            <a:spAutoFit/>
          </a:bodyPr>
          <a:lstStyle/>
          <a:p>
            <a:r>
              <a:rPr lang="en-US" altLang="zh-CN" dirty="0" err="1" smtClean="0"/>
              <a:t>HBase</a:t>
            </a:r>
            <a:r>
              <a:rPr lang="en-US" altLang="zh-CN" dirty="0" smtClean="0"/>
              <a:t> </a:t>
            </a:r>
            <a:r>
              <a:rPr lang="en-US" altLang="zh-CN" dirty="0"/>
              <a:t>Minor </a:t>
            </a:r>
            <a:r>
              <a:rPr lang="en-US" altLang="zh-CN" dirty="0" smtClean="0"/>
              <a:t>Compaction</a:t>
            </a:r>
          </a:p>
          <a:p>
            <a:r>
              <a:rPr lang="en-US" altLang="zh-CN" dirty="0" smtClean="0"/>
              <a:t>The </a:t>
            </a:r>
            <a:r>
              <a:rPr lang="en-US" altLang="zh-CN" dirty="0"/>
              <a:t>process of combining the configurable number of smaller </a:t>
            </a:r>
            <a:r>
              <a:rPr lang="en-US" altLang="zh-CN" dirty="0" err="1"/>
              <a:t>HFiles</a:t>
            </a:r>
            <a:r>
              <a:rPr lang="en-US" altLang="zh-CN" dirty="0"/>
              <a:t> into one large </a:t>
            </a:r>
            <a:r>
              <a:rPr lang="en-US" altLang="zh-CN" dirty="0" err="1"/>
              <a:t>HFile</a:t>
            </a:r>
            <a:r>
              <a:rPr lang="en-US" altLang="zh-CN" dirty="0"/>
              <a:t> is what we call Minor compaction. Though, it is quite important since, reading particular rows needs many disk reads and may reduce overall performance, without </a:t>
            </a:r>
            <a:r>
              <a:rPr lang="en-US" altLang="zh-CN" dirty="0" err="1"/>
              <a:t>it.Here</a:t>
            </a:r>
            <a:r>
              <a:rPr lang="en-US" altLang="zh-CN" dirty="0"/>
              <a:t> are the several processes which involve in </a:t>
            </a:r>
            <a:r>
              <a:rPr lang="en-US" altLang="zh-CN" dirty="0" err="1"/>
              <a:t>HBase</a:t>
            </a:r>
            <a:r>
              <a:rPr lang="en-US" altLang="zh-CN" dirty="0"/>
              <a:t> Minor Compaction, are</a:t>
            </a:r>
            <a:r>
              <a:rPr lang="en-US" altLang="zh-CN" dirty="0" smtClean="0"/>
              <a:t>:</a:t>
            </a:r>
          </a:p>
          <a:p>
            <a:pPr marL="342900" indent="-342900">
              <a:buAutoNum type="arabicPeriod"/>
            </a:pPr>
            <a:r>
              <a:rPr lang="en-US" altLang="zh-CN" dirty="0" smtClean="0"/>
              <a:t>By </a:t>
            </a:r>
            <a:r>
              <a:rPr lang="en-US" altLang="zh-CN" dirty="0"/>
              <a:t>combining smaller </a:t>
            </a:r>
            <a:r>
              <a:rPr lang="en-US" altLang="zh-CN" dirty="0" err="1"/>
              <a:t>Hfiles</a:t>
            </a:r>
            <a:r>
              <a:rPr lang="en-US" altLang="zh-CN" dirty="0"/>
              <a:t>, it creates bigger </a:t>
            </a:r>
            <a:r>
              <a:rPr lang="en-US" altLang="zh-CN" dirty="0" err="1"/>
              <a:t>Hfile</a:t>
            </a:r>
            <a:r>
              <a:rPr lang="en-US" altLang="zh-CN" dirty="0" smtClean="0"/>
              <a:t>.</a:t>
            </a:r>
          </a:p>
          <a:p>
            <a:pPr marL="342900" indent="-342900">
              <a:buAutoNum type="arabicPeriod"/>
            </a:pPr>
            <a:r>
              <a:rPr lang="en-US" altLang="zh-CN" dirty="0" smtClean="0"/>
              <a:t>2</a:t>
            </a:r>
            <a:r>
              <a:rPr lang="en-US" altLang="zh-CN" dirty="0"/>
              <a:t>. Also, </a:t>
            </a:r>
            <a:r>
              <a:rPr lang="en-US" altLang="zh-CN" dirty="0" err="1"/>
              <a:t>Hfile</a:t>
            </a:r>
            <a:r>
              <a:rPr lang="en-US" altLang="zh-CN" dirty="0"/>
              <a:t> stores the deleted file along with it</a:t>
            </a:r>
            <a:r>
              <a:rPr lang="en-US" altLang="zh-CN" dirty="0" smtClean="0"/>
              <a:t>.</a:t>
            </a:r>
          </a:p>
          <a:p>
            <a:pPr marL="342900" indent="-342900">
              <a:buAutoNum type="arabicPeriod"/>
            </a:pPr>
            <a:r>
              <a:rPr lang="en-US" altLang="zh-CN" dirty="0" smtClean="0"/>
              <a:t>3</a:t>
            </a:r>
            <a:r>
              <a:rPr lang="en-US" altLang="zh-CN" dirty="0"/>
              <a:t>. To store more data increases space in memory</a:t>
            </a:r>
            <a:r>
              <a:rPr lang="en-US" altLang="zh-CN" dirty="0" smtClean="0"/>
              <a:t>.</a:t>
            </a:r>
          </a:p>
          <a:p>
            <a:pPr marL="342900" indent="-342900">
              <a:buAutoNum type="arabicPeriod"/>
            </a:pPr>
            <a:r>
              <a:rPr lang="en-US" altLang="zh-CN" dirty="0" smtClean="0"/>
              <a:t>4</a:t>
            </a:r>
            <a:r>
              <a:rPr lang="en-US" altLang="zh-CN" dirty="0"/>
              <a:t>. Uses merge sorting.</a:t>
            </a:r>
            <a:endParaRPr lang="zh-CN" altLang="en-US" dirty="0"/>
          </a:p>
        </p:txBody>
      </p:sp>
    </p:spTree>
    <p:extLst>
      <p:ext uri="{BB962C8B-B14F-4D97-AF65-F5344CB8AC3E}">
        <p14:creationId xmlns:p14="http://schemas.microsoft.com/office/powerpoint/2010/main" val="611053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Minor Compaction</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286" y="1244891"/>
            <a:ext cx="8907560" cy="5463303"/>
          </a:xfrm>
          <a:prstGeom prst="rect">
            <a:avLst/>
          </a:prstGeom>
        </p:spPr>
      </p:pic>
    </p:spTree>
    <p:extLst>
      <p:ext uri="{BB962C8B-B14F-4D97-AF65-F5344CB8AC3E}">
        <p14:creationId xmlns:p14="http://schemas.microsoft.com/office/powerpoint/2010/main" val="34536129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Major Compaction</a:t>
            </a:r>
            <a:endParaRPr lang="zh-CN" altLang="en-US" dirty="0"/>
          </a:p>
        </p:txBody>
      </p:sp>
      <p:sp>
        <p:nvSpPr>
          <p:cNvPr id="4" name="矩形 3"/>
          <p:cNvSpPr/>
          <p:nvPr/>
        </p:nvSpPr>
        <p:spPr>
          <a:xfrm>
            <a:off x="911766" y="1720674"/>
            <a:ext cx="6096000" cy="4801314"/>
          </a:xfrm>
          <a:prstGeom prst="rect">
            <a:avLst/>
          </a:prstGeom>
        </p:spPr>
        <p:txBody>
          <a:bodyPr>
            <a:spAutoFit/>
          </a:bodyPr>
          <a:lstStyle/>
          <a:p>
            <a:r>
              <a:rPr lang="en-US" altLang="zh-CN" dirty="0"/>
              <a:t>Whereas, a process of combining the </a:t>
            </a:r>
            <a:r>
              <a:rPr lang="en-US" altLang="zh-CN" dirty="0" err="1"/>
              <a:t>StoreFiles</a:t>
            </a:r>
            <a:r>
              <a:rPr lang="en-US" altLang="zh-CN" dirty="0"/>
              <a:t> of regions into a single </a:t>
            </a:r>
            <a:r>
              <a:rPr lang="en-US" altLang="zh-CN" dirty="0" err="1"/>
              <a:t>StoreFile</a:t>
            </a:r>
            <a:r>
              <a:rPr lang="en-US" altLang="zh-CN" dirty="0"/>
              <a:t>, is what we call </a:t>
            </a:r>
            <a:r>
              <a:rPr lang="en-US" altLang="zh-CN" dirty="0" err="1"/>
              <a:t>HBase</a:t>
            </a:r>
            <a:r>
              <a:rPr lang="en-US" altLang="zh-CN" dirty="0"/>
              <a:t> Major Compaction. Also, it deletes remove and expired versions. As a process, it merges all </a:t>
            </a:r>
            <a:r>
              <a:rPr lang="en-US" altLang="zh-CN" dirty="0" err="1"/>
              <a:t>StoreFiles</a:t>
            </a:r>
            <a:r>
              <a:rPr lang="en-US" altLang="zh-CN" dirty="0"/>
              <a:t> into single </a:t>
            </a:r>
            <a:r>
              <a:rPr lang="en-US" altLang="zh-CN" dirty="0" err="1"/>
              <a:t>StoreFile</a:t>
            </a:r>
            <a:r>
              <a:rPr lang="en-US" altLang="zh-CN" dirty="0"/>
              <a:t> and also runs every 24 hours. However, the region will split into new regions after compaction, if the new larger </a:t>
            </a:r>
            <a:r>
              <a:rPr lang="en-US" altLang="zh-CN" dirty="0" err="1"/>
              <a:t>StoreFile</a:t>
            </a:r>
            <a:r>
              <a:rPr lang="en-US" altLang="zh-CN" dirty="0"/>
              <a:t> is greater than a certain size (defined by property).Have a look at </a:t>
            </a:r>
            <a:r>
              <a:rPr lang="en-US" altLang="zh-CN" dirty="0" err="1"/>
              <a:t>HBase</a:t>
            </a:r>
            <a:r>
              <a:rPr lang="en-US" altLang="zh-CN" dirty="0"/>
              <a:t> </a:t>
            </a:r>
            <a:r>
              <a:rPr lang="en-US" altLang="zh-CN" dirty="0" err="1"/>
              <a:t>CommandsWell</a:t>
            </a:r>
            <a:r>
              <a:rPr lang="en-US" altLang="zh-CN" dirty="0"/>
              <a:t>, the </a:t>
            </a:r>
            <a:r>
              <a:rPr lang="en-US" altLang="zh-CN" dirty="0" err="1"/>
              <a:t>HBase</a:t>
            </a:r>
            <a:r>
              <a:rPr lang="en-US" altLang="zh-CN" dirty="0"/>
              <a:t> Major Compaction in </a:t>
            </a:r>
            <a:r>
              <a:rPr lang="en-US" altLang="zh-CN" dirty="0" err="1"/>
              <a:t>HBase</a:t>
            </a:r>
            <a:r>
              <a:rPr lang="en-US" altLang="zh-CN" dirty="0"/>
              <a:t> is the other way to go around:1. Data present per column family in one region is accumulated to 1 Hfile.2. All deleted files or expired cells are deleted permanently, during this process.3. Increase read performance of newly created Hfile.4. It accepts lots of I/O.5. Possibilities for traffic congestion.6. The other name of major compaction process is Write amplification Process.7. And it is must schedule this process at a minimum bandwidth of network I/O.</a:t>
            </a:r>
            <a:endParaRPr lang="zh-CN" altLang="en-US" dirty="0"/>
          </a:p>
        </p:txBody>
      </p:sp>
    </p:spTree>
    <p:extLst>
      <p:ext uri="{BB962C8B-B14F-4D97-AF65-F5344CB8AC3E}">
        <p14:creationId xmlns:p14="http://schemas.microsoft.com/office/powerpoint/2010/main" val="9648131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207" y="1227909"/>
            <a:ext cx="10058400" cy="6169151"/>
          </a:xfrm>
          <a:prstGeom prst="rect">
            <a:avLst/>
          </a:prstGeom>
        </p:spPr>
      </p:pic>
    </p:spTree>
    <p:extLst>
      <p:ext uri="{BB962C8B-B14F-4D97-AF65-F5344CB8AC3E}">
        <p14:creationId xmlns:p14="http://schemas.microsoft.com/office/powerpoint/2010/main" val="29468710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几种</a:t>
            </a:r>
            <a:r>
              <a:rPr lang="en-US" altLang="zh-CN" dirty="0"/>
              <a:t>Compaction</a:t>
            </a:r>
            <a:r>
              <a:rPr lang="zh-CN" altLang="en-US" dirty="0"/>
              <a:t>策略</a:t>
            </a:r>
          </a:p>
        </p:txBody>
      </p:sp>
      <p:sp>
        <p:nvSpPr>
          <p:cNvPr id="5" name="矩形 4"/>
          <p:cNvSpPr/>
          <p:nvPr/>
        </p:nvSpPr>
        <p:spPr>
          <a:xfrm>
            <a:off x="657496" y="1511338"/>
            <a:ext cx="10080171" cy="4801314"/>
          </a:xfrm>
          <a:prstGeom prst="rect">
            <a:avLst/>
          </a:prstGeom>
        </p:spPr>
        <p:txBody>
          <a:bodyPr wrap="square">
            <a:spAutoFit/>
          </a:bodyPr>
          <a:lstStyle/>
          <a:p>
            <a:r>
              <a:rPr lang="en-US" altLang="zh-CN" dirty="0"/>
              <a:t>Stripe Compaction</a:t>
            </a:r>
            <a:r>
              <a:rPr lang="zh-CN" altLang="en-US" dirty="0"/>
              <a:t>它的设计初衷是，</a:t>
            </a:r>
            <a:r>
              <a:rPr lang="en-US" altLang="zh-CN" dirty="0"/>
              <a:t>Major Compaction</a:t>
            </a:r>
            <a:r>
              <a:rPr lang="zh-CN" altLang="en-US" dirty="0"/>
              <a:t>占用大量的</a:t>
            </a:r>
            <a:r>
              <a:rPr lang="en-US" altLang="zh-CN" dirty="0"/>
              <a:t>IO</a:t>
            </a:r>
            <a:r>
              <a:rPr lang="zh-CN" altLang="en-US" dirty="0"/>
              <a:t>资源，所以很多</a:t>
            </a:r>
            <a:r>
              <a:rPr lang="en-US" altLang="zh-CN" dirty="0" err="1"/>
              <a:t>HBase</a:t>
            </a:r>
            <a:r>
              <a:rPr lang="zh-CN" altLang="en-US" dirty="0"/>
              <a:t>用户关闭了自动触发的</a:t>
            </a:r>
            <a:r>
              <a:rPr lang="en-US" altLang="zh-CN" dirty="0"/>
              <a:t>Major Compaction</a:t>
            </a:r>
            <a:r>
              <a:rPr lang="zh-CN" altLang="en-US" dirty="0"/>
              <a:t>，改为手动触发，因为</a:t>
            </a:r>
            <a:r>
              <a:rPr lang="en-US" altLang="zh-CN" dirty="0"/>
              <a:t>Major Compaction</a:t>
            </a:r>
            <a:r>
              <a:rPr lang="zh-CN" altLang="en-US" dirty="0"/>
              <a:t>依然会被用来清理一些不再需要的数据。随着时间的推移，</a:t>
            </a:r>
            <a:r>
              <a:rPr lang="en-US" altLang="zh-CN" dirty="0"/>
              <a:t>Major Compaction</a:t>
            </a:r>
            <a:r>
              <a:rPr lang="zh-CN" altLang="en-US" dirty="0"/>
              <a:t>要合并的文件总</a:t>
            </a:r>
            <a:r>
              <a:rPr lang="en-US" altLang="zh-CN" dirty="0"/>
              <a:t>Size</a:t>
            </a:r>
            <a:r>
              <a:rPr lang="zh-CN" altLang="en-US" dirty="0"/>
              <a:t>越来越大，但事实上，真的有必要每一次都将所有的文件合并成一个大的</a:t>
            </a:r>
            <a:r>
              <a:rPr lang="en-US" altLang="zh-CN" dirty="0" err="1"/>
              <a:t>HFile</a:t>
            </a:r>
            <a:r>
              <a:rPr lang="zh-CN" altLang="en-US" dirty="0"/>
              <a:t>文件吗？尤其是，不断的将一些较老的数据和最新的数据合并在一起，对于一些业务场景而言根本就是不必要的。因此，它的设计思路为：将一个</a:t>
            </a:r>
            <a:r>
              <a:rPr lang="en-US" altLang="zh-CN" dirty="0"/>
              <a:t>Region</a:t>
            </a:r>
            <a:r>
              <a:rPr lang="zh-CN" altLang="en-US" dirty="0"/>
              <a:t>划分为多个</a:t>
            </a:r>
            <a:r>
              <a:rPr lang="en-US" altLang="zh-CN" dirty="0"/>
              <a:t>Stripes(</a:t>
            </a:r>
            <a:r>
              <a:rPr lang="zh-CN" altLang="en-US" dirty="0"/>
              <a:t>可以理解为</a:t>
            </a:r>
            <a:r>
              <a:rPr lang="en-US" altLang="zh-CN" dirty="0"/>
              <a:t>Sub-Regions</a:t>
            </a:r>
            <a:r>
              <a:rPr lang="zh-CN" altLang="en-US" dirty="0"/>
              <a:t>），</a:t>
            </a:r>
            <a:r>
              <a:rPr lang="en-US" altLang="zh-CN" dirty="0"/>
              <a:t>Compaction</a:t>
            </a:r>
            <a:r>
              <a:rPr lang="zh-CN" altLang="en-US" dirty="0"/>
              <a:t>可以控制在</a:t>
            </a:r>
            <a:r>
              <a:rPr lang="en-US" altLang="zh-CN" dirty="0"/>
              <a:t>Stripe(Sub-Region)</a:t>
            </a:r>
            <a:r>
              <a:rPr lang="zh-CN" altLang="en-US" dirty="0"/>
              <a:t>层面发生，而不是整个</a:t>
            </a:r>
            <a:r>
              <a:rPr lang="en-US" altLang="zh-CN" dirty="0"/>
              <a:t>Region</a:t>
            </a:r>
            <a:r>
              <a:rPr lang="zh-CN" altLang="en-US" dirty="0"/>
              <a:t>级别，这样可以有效降低</a:t>
            </a:r>
            <a:r>
              <a:rPr lang="en-US" altLang="zh-CN" dirty="0"/>
              <a:t>Compaction</a:t>
            </a:r>
            <a:r>
              <a:rPr lang="zh-CN" altLang="en-US" dirty="0"/>
              <a:t>对</a:t>
            </a:r>
            <a:r>
              <a:rPr lang="en-US" altLang="zh-CN" dirty="0"/>
              <a:t>IO</a:t>
            </a:r>
            <a:r>
              <a:rPr lang="zh-CN" altLang="en-US" dirty="0"/>
              <a:t>资源的占用。那为何不直接通过设置更多的</a:t>
            </a:r>
            <a:r>
              <a:rPr lang="en-US" altLang="zh-CN" dirty="0"/>
              <a:t>Region</a:t>
            </a:r>
            <a:r>
              <a:rPr lang="zh-CN" altLang="en-US" dirty="0"/>
              <a:t>数量来解决这个问题？更多的</a:t>
            </a:r>
            <a:r>
              <a:rPr lang="en-US" altLang="zh-CN" dirty="0"/>
              <a:t>Region</a:t>
            </a:r>
            <a:r>
              <a:rPr lang="zh-CN" altLang="en-US" dirty="0"/>
              <a:t>意味着会加大</a:t>
            </a:r>
            <a:r>
              <a:rPr lang="en-US" altLang="zh-CN" dirty="0" err="1"/>
              <a:t>HBase</a:t>
            </a:r>
            <a:r>
              <a:rPr lang="zh-CN" altLang="en-US" dirty="0"/>
              <a:t>集群的负担，尤其是加重</a:t>
            </a:r>
            <a:r>
              <a:rPr lang="en-US" altLang="zh-CN" dirty="0"/>
              <a:t>Region Assignment</a:t>
            </a:r>
            <a:r>
              <a:rPr lang="zh-CN" altLang="en-US" dirty="0"/>
              <a:t>流程的负担，另外，</a:t>
            </a:r>
            <a:r>
              <a:rPr lang="en-US" altLang="zh-CN" dirty="0"/>
              <a:t>Region</a:t>
            </a:r>
            <a:r>
              <a:rPr lang="zh-CN" altLang="en-US" dirty="0"/>
              <a:t>增多，</a:t>
            </a:r>
            <a:r>
              <a:rPr lang="en-US" altLang="zh-CN" dirty="0" err="1"/>
              <a:t>MemStore</a:t>
            </a:r>
            <a:r>
              <a:rPr lang="zh-CN" altLang="en-US" dirty="0"/>
              <a:t>占用的总体内存变大，而在实际内存无法变大的情况下，只会使得</a:t>
            </a:r>
            <a:r>
              <a:rPr lang="en-US" altLang="zh-CN" dirty="0"/>
              <a:t>Flush</a:t>
            </a:r>
            <a:r>
              <a:rPr lang="zh-CN" altLang="en-US" dirty="0"/>
              <a:t>更早被触发，</a:t>
            </a:r>
            <a:r>
              <a:rPr lang="en-US" altLang="zh-CN" dirty="0"/>
              <a:t>Flush</a:t>
            </a:r>
            <a:r>
              <a:rPr lang="zh-CN" altLang="en-US" dirty="0"/>
              <a:t>的质量变差。新</a:t>
            </a:r>
            <a:r>
              <a:rPr lang="en-US" altLang="zh-CN" dirty="0"/>
              <a:t>Flush</a:t>
            </a:r>
            <a:r>
              <a:rPr lang="zh-CN" altLang="en-US" dirty="0"/>
              <a:t>产生的</a:t>
            </a:r>
            <a:r>
              <a:rPr lang="en-US" altLang="zh-CN" dirty="0" err="1"/>
              <a:t>HFile</a:t>
            </a:r>
            <a:r>
              <a:rPr lang="zh-CN" altLang="en-US" dirty="0"/>
              <a:t>文件，先放到一个称之为</a:t>
            </a:r>
            <a:r>
              <a:rPr lang="en-US" altLang="zh-CN" dirty="0"/>
              <a:t>L0</a:t>
            </a:r>
            <a:r>
              <a:rPr lang="zh-CN" altLang="en-US" dirty="0"/>
              <a:t>的区域，</a:t>
            </a:r>
            <a:r>
              <a:rPr lang="en-US" altLang="zh-CN" dirty="0"/>
              <a:t>L0</a:t>
            </a:r>
            <a:r>
              <a:rPr lang="zh-CN" altLang="en-US" dirty="0"/>
              <a:t>中</a:t>
            </a:r>
            <a:r>
              <a:rPr lang="en-US" altLang="zh-CN" dirty="0"/>
              <a:t>Key Range</a:t>
            </a:r>
            <a:r>
              <a:rPr lang="zh-CN" altLang="en-US" dirty="0"/>
              <a:t>是</a:t>
            </a:r>
            <a:r>
              <a:rPr lang="en-US" altLang="zh-CN" dirty="0"/>
              <a:t>Region</a:t>
            </a:r>
            <a:r>
              <a:rPr lang="zh-CN" altLang="en-US" dirty="0"/>
              <a:t>的完整</a:t>
            </a:r>
            <a:r>
              <a:rPr lang="en-US" altLang="zh-CN" dirty="0"/>
              <a:t>Key Range</a:t>
            </a:r>
            <a:r>
              <a:rPr lang="zh-CN" altLang="en-US" dirty="0"/>
              <a:t>，当对</a:t>
            </a:r>
            <a:r>
              <a:rPr lang="en-US" altLang="zh-CN" dirty="0"/>
              <a:t>L0</a:t>
            </a:r>
            <a:r>
              <a:rPr lang="zh-CN" altLang="en-US" dirty="0"/>
              <a:t>中的文件执行</a:t>
            </a:r>
            <a:r>
              <a:rPr lang="en-US" altLang="zh-CN" dirty="0"/>
              <a:t>Compaction</a:t>
            </a:r>
            <a:r>
              <a:rPr lang="zh-CN" altLang="en-US" dirty="0"/>
              <a:t>时，再将</a:t>
            </a:r>
            <a:r>
              <a:rPr lang="en-US" altLang="zh-CN" dirty="0"/>
              <a:t>Compaction</a:t>
            </a:r>
            <a:r>
              <a:rPr lang="zh-CN" altLang="en-US" dirty="0"/>
              <a:t>的结果输出到对应的</a:t>
            </a:r>
            <a:r>
              <a:rPr lang="en-US" altLang="zh-CN" dirty="0"/>
              <a:t>Stripe</a:t>
            </a:r>
            <a:r>
              <a:rPr lang="zh-CN" altLang="en-US" dirty="0"/>
              <a:t>中：</a:t>
            </a:r>
          </a:p>
          <a:p>
            <a:r>
              <a:rPr lang="en-US" altLang="zh-CN" dirty="0"/>
              <a:t>--------------------- </a:t>
            </a:r>
          </a:p>
          <a:p>
            <a:r>
              <a:rPr lang="zh-CN" altLang="en-US" dirty="0"/>
              <a:t>作者：</a:t>
            </a:r>
            <a:r>
              <a:rPr lang="en-US" altLang="zh-CN" dirty="0"/>
              <a:t>NoSQL</a:t>
            </a:r>
            <a:r>
              <a:rPr lang="zh-CN" altLang="en-US" dirty="0"/>
              <a:t>漫谈 </a:t>
            </a:r>
          </a:p>
          <a:p>
            <a:r>
              <a:rPr lang="zh-CN" altLang="en-US" dirty="0"/>
              <a:t>来源：</a:t>
            </a:r>
            <a:r>
              <a:rPr lang="en-US" altLang="zh-CN" dirty="0"/>
              <a:t>CSDN </a:t>
            </a:r>
          </a:p>
          <a:p>
            <a:r>
              <a:rPr lang="zh-CN" altLang="en-US" dirty="0"/>
              <a:t>原文：</a:t>
            </a:r>
            <a:r>
              <a:rPr lang="en-US" altLang="zh-CN" dirty="0"/>
              <a:t>https://blog.csdn.net/nosqlnotes/article/details/80890191 </a:t>
            </a:r>
          </a:p>
          <a:p>
            <a:r>
              <a:rPr lang="zh-CN" altLang="en-US" dirty="0"/>
              <a:t>版权声明：本文为博主原创文章，转载请附上博文链接！</a:t>
            </a:r>
          </a:p>
        </p:txBody>
      </p:sp>
    </p:spTree>
    <p:extLst>
      <p:ext uri="{BB962C8B-B14F-4D97-AF65-F5344CB8AC3E}">
        <p14:creationId xmlns:p14="http://schemas.microsoft.com/office/powerpoint/2010/main" val="16304518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518149" y="1595981"/>
            <a:ext cx="8162925" cy="5076825"/>
          </a:xfrm>
          <a:prstGeom prst="rect">
            <a:avLst/>
          </a:prstGeom>
        </p:spPr>
      </p:pic>
    </p:spTree>
    <p:extLst>
      <p:ext uri="{BB962C8B-B14F-4D97-AF65-F5344CB8AC3E}">
        <p14:creationId xmlns:p14="http://schemas.microsoft.com/office/powerpoint/2010/main" val="20453675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1207" y="448056"/>
            <a:ext cx="10216462" cy="518595"/>
          </a:xfrm>
        </p:spPr>
        <p:txBody>
          <a:bodyPr>
            <a:normAutofit/>
          </a:bodyPr>
          <a:lstStyle/>
          <a:p>
            <a:r>
              <a:rPr lang="en-US" altLang="zh-CN" dirty="0"/>
              <a:t>https://blog.csdn.net/nosqlnotes/article/details/80890191</a:t>
            </a:r>
            <a:endParaRPr lang="zh-CN" altLang="en-US" dirty="0"/>
          </a:p>
        </p:txBody>
      </p:sp>
      <p:sp>
        <p:nvSpPr>
          <p:cNvPr id="4" name="矩形 3"/>
          <p:cNvSpPr/>
          <p:nvPr/>
        </p:nvSpPr>
        <p:spPr>
          <a:xfrm>
            <a:off x="1624149" y="1779687"/>
            <a:ext cx="6096000" cy="5078313"/>
          </a:xfrm>
          <a:prstGeom prst="rect">
            <a:avLst/>
          </a:prstGeom>
        </p:spPr>
        <p:txBody>
          <a:bodyPr>
            <a:spAutoFit/>
          </a:bodyPr>
          <a:lstStyle/>
          <a:p>
            <a:r>
              <a:rPr lang="zh-CN" altLang="en-US" dirty="0"/>
              <a:t>Date Tiered Compaction我们假设有这样一种场景：新数据的产生与时间有关，而且无更新、删除场景读取时通常会指定时间范围，而且通常读取最近的数据在这种情形下，如果将老数据与新数据合并在一起，那么，指定时间范围读取时，就需要扫描一些不必要的老数据：因为合并后，数据按RowKey排序，RowKey排序未必与按照数据产生的时间排序一致，这使得新老数据交叉存放，而扫描时老数据也会被读到。这是Date Tiered Compaction的设计初衷，Date Tiered Compaction在选择文件执行合并的时候，会感知Date信息，使得Compaction时，不需要将新老数据合并在一起。这对于基于Time Range的Scan操作是非常有利的，因为与本次Scan不相关的文件可以直接忽略。</a:t>
            </a:r>
          </a:p>
          <a:p>
            <a:r>
              <a:rPr lang="zh-CN" altLang="en-US" dirty="0"/>
              <a:t>--------------------- </a:t>
            </a:r>
          </a:p>
          <a:p>
            <a:r>
              <a:rPr lang="zh-CN" altLang="en-US" dirty="0"/>
              <a:t>作者：NoSQL漫谈 </a:t>
            </a:r>
          </a:p>
          <a:p>
            <a:r>
              <a:rPr lang="zh-CN" altLang="en-US" dirty="0"/>
              <a:t>来源：CSDN </a:t>
            </a:r>
          </a:p>
          <a:p>
            <a:r>
              <a:rPr lang="zh-CN" altLang="en-US" dirty="0"/>
              <a:t>原文：https://blog.csdn.net/nosqlnotes/article/details/80890191 </a:t>
            </a:r>
          </a:p>
          <a:p>
            <a:r>
              <a:rPr lang="zh-CN" altLang="en-US" dirty="0"/>
              <a:t>版权声明：本文为博主原创文章，转载请附上博文链接！</a:t>
            </a:r>
          </a:p>
        </p:txBody>
      </p:sp>
    </p:spTree>
    <p:extLst>
      <p:ext uri="{BB962C8B-B14F-4D97-AF65-F5344CB8AC3E}">
        <p14:creationId xmlns:p14="http://schemas.microsoft.com/office/powerpoint/2010/main" val="30318496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1207" y="1377863"/>
            <a:ext cx="10694126" cy="5909310"/>
          </a:xfrm>
          <a:prstGeom prst="rect">
            <a:avLst/>
          </a:prstGeom>
        </p:spPr>
        <p:txBody>
          <a:bodyPr wrap="square">
            <a:spAutoFit/>
          </a:bodyPr>
          <a:lstStyle/>
          <a:p>
            <a:r>
              <a:rPr lang="en-US" altLang="zh-CN" dirty="0"/>
              <a:t>MOB Compaction</a:t>
            </a:r>
            <a:r>
              <a:rPr lang="zh-CN" altLang="en-US" dirty="0"/>
              <a:t>能否使用</a:t>
            </a:r>
            <a:r>
              <a:rPr lang="en-US" altLang="zh-CN" dirty="0" err="1"/>
              <a:t>HBase</a:t>
            </a:r>
            <a:r>
              <a:rPr lang="zh-CN" altLang="en-US" dirty="0"/>
              <a:t>来存储</a:t>
            </a:r>
            <a:r>
              <a:rPr lang="en-US" altLang="zh-CN" dirty="0"/>
              <a:t>MB</a:t>
            </a:r>
            <a:r>
              <a:rPr lang="zh-CN" altLang="en-US" dirty="0"/>
              <a:t>级别的</a:t>
            </a:r>
            <a:r>
              <a:rPr lang="en-US" altLang="zh-CN" dirty="0"/>
              <a:t>Blob(</a:t>
            </a:r>
            <a:r>
              <a:rPr lang="zh-CN" altLang="en-US" dirty="0"/>
              <a:t>如图片之类的小文件</a:t>
            </a:r>
            <a:r>
              <a:rPr lang="en-US" altLang="zh-CN" dirty="0"/>
              <a:t>)</a:t>
            </a:r>
            <a:r>
              <a:rPr lang="zh-CN" altLang="en-US" dirty="0"/>
              <a:t>数据？这是很多应用面临的一个基础问题，因为这些数据相比于普通的存储于</a:t>
            </a:r>
            <a:r>
              <a:rPr lang="en-US" altLang="zh-CN" dirty="0" err="1"/>
              <a:t>HBase</a:t>
            </a:r>
            <a:r>
              <a:rPr lang="zh-CN" altLang="en-US" dirty="0"/>
              <a:t>中的结构化</a:t>
            </a:r>
            <a:r>
              <a:rPr lang="en-US" altLang="zh-CN" dirty="0"/>
              <a:t>/</a:t>
            </a:r>
            <a:r>
              <a:rPr lang="zh-CN" altLang="en-US" dirty="0"/>
              <a:t>半结构化数据显得过大了，而如果将这些数据直接存储成</a:t>
            </a:r>
            <a:r>
              <a:rPr lang="en-US" altLang="zh-CN" dirty="0"/>
              <a:t>HDFS</a:t>
            </a:r>
            <a:r>
              <a:rPr lang="zh-CN" altLang="en-US" dirty="0"/>
              <a:t>中的独立文件，会加重</a:t>
            </a:r>
            <a:r>
              <a:rPr lang="en-US" altLang="zh-CN" dirty="0"/>
              <a:t>HDFS</a:t>
            </a:r>
            <a:r>
              <a:rPr lang="zh-CN" altLang="en-US" dirty="0"/>
              <a:t>的</a:t>
            </a:r>
            <a:r>
              <a:rPr lang="en-US" altLang="zh-CN" dirty="0" err="1"/>
              <a:t>NameNode</a:t>
            </a:r>
            <a:r>
              <a:rPr lang="zh-CN" altLang="en-US" dirty="0"/>
              <a:t>的负担，再者，如何索引这些小文件也是一个极大的痛点。当然，也有人采用了这样的方式：将多个小文件合并成</a:t>
            </a:r>
            <a:r>
              <a:rPr lang="en-US" altLang="zh-CN" dirty="0"/>
              <a:t>HDFS</a:t>
            </a:r>
            <a:r>
              <a:rPr lang="zh-CN" altLang="en-US" dirty="0"/>
              <a:t>上的一个大文件，这样子可以减轻</a:t>
            </a:r>
            <a:r>
              <a:rPr lang="en-US" altLang="zh-CN" dirty="0"/>
              <a:t>HDFS</a:t>
            </a:r>
            <a:r>
              <a:rPr lang="zh-CN" altLang="en-US" dirty="0"/>
              <a:t>的</a:t>
            </a:r>
            <a:r>
              <a:rPr lang="en-US" altLang="zh-CN" dirty="0" err="1"/>
              <a:t>NameNode</a:t>
            </a:r>
            <a:r>
              <a:rPr lang="zh-CN" altLang="en-US" dirty="0"/>
              <a:t>的负担，但需要维护每一个小文件的索引信息（文件名以及每一个小文件的偏移信息）。如果存这些这些小文件时，像普通的结构化数据</a:t>
            </a:r>
            <a:r>
              <a:rPr lang="en-US" altLang="zh-CN" dirty="0"/>
              <a:t>/</a:t>
            </a:r>
            <a:r>
              <a:rPr lang="zh-CN" altLang="en-US" dirty="0"/>
              <a:t>半结构化数据一样，直接写到</a:t>
            </a:r>
            <a:r>
              <a:rPr lang="en-US" altLang="zh-CN" dirty="0" err="1"/>
              <a:t>HBase</a:t>
            </a:r>
            <a:r>
              <a:rPr lang="zh-CN" altLang="en-US" dirty="0"/>
              <a:t>中，会有什么问题？这样子多条数据可以被合并在较大的</a:t>
            </a:r>
            <a:r>
              <a:rPr lang="en-US" altLang="zh-CN" dirty="0" err="1"/>
              <a:t>HFile</a:t>
            </a:r>
            <a:r>
              <a:rPr lang="zh-CN" altLang="en-US" dirty="0"/>
              <a:t>文件中，减轻了</a:t>
            </a:r>
            <a:r>
              <a:rPr lang="en-US" altLang="zh-CN" dirty="0" err="1"/>
              <a:t>NameNode</a:t>
            </a:r>
            <a:r>
              <a:rPr lang="zh-CN" altLang="en-US" dirty="0"/>
              <a:t>的负担，同时解决了快速索引的问题。但基于前面的内容，我们已经清楚知道了</a:t>
            </a:r>
            <a:r>
              <a:rPr lang="en-US" altLang="zh-CN" dirty="0"/>
              <a:t>Compaction</a:t>
            </a:r>
            <a:r>
              <a:rPr lang="zh-CN" altLang="en-US" dirty="0"/>
              <a:t>带来的写放大问题。试想一下，数</a:t>
            </a:r>
            <a:r>
              <a:rPr lang="en-US" altLang="zh-CN" dirty="0"/>
              <a:t>MB</a:t>
            </a:r>
            <a:r>
              <a:rPr lang="zh-CN" altLang="en-US" dirty="0"/>
              <a:t>级别的</a:t>
            </a:r>
            <a:r>
              <a:rPr lang="en-US" altLang="zh-CN" dirty="0"/>
              <a:t>Blob</a:t>
            </a:r>
            <a:r>
              <a:rPr lang="zh-CN" altLang="en-US" dirty="0"/>
              <a:t>数据，被反复多次合并以后，会带来什么样的影响？这对</a:t>
            </a:r>
            <a:r>
              <a:rPr lang="en-US" altLang="zh-CN" dirty="0"/>
              <a:t>IO</a:t>
            </a:r>
            <a:r>
              <a:rPr lang="zh-CN" altLang="en-US" dirty="0"/>
              <a:t>资源的抢占将会更加严重。因此，</a:t>
            </a:r>
            <a:r>
              <a:rPr lang="en-US" altLang="zh-CN" dirty="0" err="1"/>
              <a:t>HBase</a:t>
            </a:r>
            <a:r>
              <a:rPr lang="zh-CN" altLang="en-US" dirty="0"/>
              <a:t>的</a:t>
            </a:r>
            <a:r>
              <a:rPr lang="en-US" altLang="zh-CN" dirty="0"/>
              <a:t>MOB</a:t>
            </a:r>
            <a:r>
              <a:rPr lang="zh-CN" altLang="en-US" dirty="0"/>
              <a:t>特性的设计思想为：将</a:t>
            </a:r>
            <a:r>
              <a:rPr lang="en-US" altLang="zh-CN" dirty="0"/>
              <a:t>Blob</a:t>
            </a:r>
            <a:r>
              <a:rPr lang="zh-CN" altLang="en-US" dirty="0"/>
              <a:t>数据与描述</a:t>
            </a:r>
            <a:r>
              <a:rPr lang="en-US" altLang="zh-CN" dirty="0"/>
              <a:t>Blob</a:t>
            </a:r>
            <a:r>
              <a:rPr lang="zh-CN" altLang="en-US" dirty="0"/>
              <a:t>的元数据分离存储，</a:t>
            </a:r>
            <a:r>
              <a:rPr lang="en-US" altLang="zh-CN" dirty="0"/>
              <a:t>Blob</a:t>
            </a:r>
            <a:r>
              <a:rPr lang="zh-CN" altLang="en-US" dirty="0"/>
              <a:t>元数据采用正常的</a:t>
            </a:r>
            <a:r>
              <a:rPr lang="en-US" altLang="zh-CN" dirty="0" err="1"/>
              <a:t>HBase</a:t>
            </a:r>
            <a:r>
              <a:rPr lang="zh-CN" altLang="en-US" dirty="0"/>
              <a:t>的数据存储方式，而</a:t>
            </a:r>
            <a:r>
              <a:rPr lang="en-US" altLang="zh-CN" dirty="0"/>
              <a:t>Blob</a:t>
            </a:r>
            <a:r>
              <a:rPr lang="zh-CN" altLang="en-US" dirty="0"/>
              <a:t>数据存储在额外的</a:t>
            </a:r>
            <a:r>
              <a:rPr lang="en-US" altLang="zh-CN" dirty="0"/>
              <a:t>MOB</a:t>
            </a:r>
            <a:r>
              <a:rPr lang="zh-CN" altLang="en-US" dirty="0"/>
              <a:t>文件中，但在</a:t>
            </a:r>
            <a:r>
              <a:rPr lang="en-US" altLang="zh-CN" dirty="0"/>
              <a:t>Blob</a:t>
            </a:r>
            <a:r>
              <a:rPr lang="zh-CN" altLang="en-US" dirty="0"/>
              <a:t>元数据行中，存储了这个</a:t>
            </a:r>
            <a:r>
              <a:rPr lang="en-US" altLang="zh-CN" dirty="0"/>
              <a:t>MOB</a:t>
            </a:r>
            <a:r>
              <a:rPr lang="zh-CN" altLang="en-US" dirty="0"/>
              <a:t>文件的路径信息。</a:t>
            </a:r>
            <a:r>
              <a:rPr lang="en-US" altLang="zh-CN" dirty="0"/>
              <a:t>MOB</a:t>
            </a:r>
            <a:r>
              <a:rPr lang="zh-CN" altLang="en-US" dirty="0"/>
              <a:t>文件本质还是一个</a:t>
            </a:r>
            <a:r>
              <a:rPr lang="en-US" altLang="zh-CN" dirty="0" err="1"/>
              <a:t>HFile</a:t>
            </a:r>
            <a:r>
              <a:rPr lang="zh-CN" altLang="en-US" dirty="0"/>
              <a:t>文件，但这种</a:t>
            </a:r>
            <a:r>
              <a:rPr lang="en-US" altLang="zh-CN" dirty="0" err="1"/>
              <a:t>HFile</a:t>
            </a:r>
            <a:r>
              <a:rPr lang="zh-CN" altLang="en-US" dirty="0"/>
              <a:t>文件不参与</a:t>
            </a:r>
            <a:r>
              <a:rPr lang="en-US" altLang="zh-CN" dirty="0" err="1"/>
              <a:t>HBase</a:t>
            </a:r>
            <a:r>
              <a:rPr lang="zh-CN" altLang="en-US" dirty="0"/>
              <a:t>正常的</a:t>
            </a:r>
            <a:r>
              <a:rPr lang="en-US" altLang="zh-CN" dirty="0"/>
              <a:t>Compaction</a:t>
            </a:r>
            <a:r>
              <a:rPr lang="zh-CN" altLang="en-US" dirty="0"/>
              <a:t>流程。仅仅合并</a:t>
            </a:r>
            <a:r>
              <a:rPr lang="en-US" altLang="zh-CN" dirty="0"/>
              <a:t>Blob</a:t>
            </a:r>
            <a:r>
              <a:rPr lang="zh-CN" altLang="en-US" dirty="0"/>
              <a:t>元数据信息，写</a:t>
            </a:r>
            <a:r>
              <a:rPr lang="en-US" altLang="zh-CN" dirty="0"/>
              <a:t>IO</a:t>
            </a:r>
            <a:r>
              <a:rPr lang="zh-CN" altLang="en-US" dirty="0"/>
              <a:t>放大的问题就得到了有效的缓解。</a:t>
            </a:r>
            <a:r>
              <a:rPr lang="en-US" altLang="zh-CN" dirty="0"/>
              <a:t>MOB Compaction</a:t>
            </a:r>
            <a:r>
              <a:rPr lang="zh-CN" altLang="en-US" dirty="0"/>
              <a:t>也主要是针对</a:t>
            </a:r>
            <a:r>
              <a:rPr lang="en-US" altLang="zh-CN" dirty="0"/>
              <a:t>MOB</a:t>
            </a:r>
            <a:r>
              <a:rPr lang="zh-CN" altLang="en-US" dirty="0"/>
              <a:t>特性而存在的，这里涉及到数据在</a:t>
            </a:r>
            <a:r>
              <a:rPr lang="en-US" altLang="zh-CN" dirty="0"/>
              <a:t>MOB</a:t>
            </a:r>
            <a:r>
              <a:rPr lang="zh-CN" altLang="en-US" dirty="0"/>
              <a:t>文件与普通的</a:t>
            </a:r>
            <a:r>
              <a:rPr lang="en-US" altLang="zh-CN" dirty="0" err="1"/>
              <a:t>HFile</a:t>
            </a:r>
            <a:r>
              <a:rPr lang="zh-CN" altLang="en-US" dirty="0"/>
              <a:t>文件之间的一些流动，尤其是</a:t>
            </a:r>
            <a:r>
              <a:rPr lang="en-US" altLang="zh-CN" dirty="0"/>
              <a:t>MOB</a:t>
            </a:r>
            <a:r>
              <a:rPr lang="zh-CN" altLang="en-US" dirty="0"/>
              <a:t>的阈值大小发生变更的时候</a:t>
            </a:r>
            <a:r>
              <a:rPr lang="en-US" altLang="zh-CN" dirty="0"/>
              <a:t>(</a:t>
            </a:r>
            <a:r>
              <a:rPr lang="zh-CN" altLang="en-US" dirty="0"/>
              <a:t>即当一个列超过预设的配置值时，才被认定为</a:t>
            </a:r>
            <a:r>
              <a:rPr lang="en-US" altLang="zh-CN" dirty="0"/>
              <a:t>MOB)</a:t>
            </a:r>
            <a:r>
              <a:rPr lang="zh-CN" altLang="en-US" dirty="0"/>
              <a:t>，本文暂不展开过多的细节。</a:t>
            </a:r>
          </a:p>
          <a:p>
            <a:r>
              <a:rPr lang="en-US" altLang="zh-CN" dirty="0"/>
              <a:t>--------------------- </a:t>
            </a:r>
          </a:p>
          <a:p>
            <a:r>
              <a:rPr lang="zh-CN" altLang="en-US" dirty="0"/>
              <a:t>作者：</a:t>
            </a:r>
            <a:r>
              <a:rPr lang="en-US" altLang="zh-CN" dirty="0"/>
              <a:t>NoSQL</a:t>
            </a:r>
            <a:r>
              <a:rPr lang="zh-CN" altLang="en-US" dirty="0"/>
              <a:t>漫谈 </a:t>
            </a:r>
          </a:p>
          <a:p>
            <a:r>
              <a:rPr lang="zh-CN" altLang="en-US" dirty="0"/>
              <a:t>来源：</a:t>
            </a:r>
            <a:r>
              <a:rPr lang="en-US" altLang="zh-CN" dirty="0"/>
              <a:t>CSDN </a:t>
            </a:r>
          </a:p>
          <a:p>
            <a:r>
              <a:rPr lang="zh-CN" altLang="en-US" dirty="0"/>
              <a:t>原文：</a:t>
            </a:r>
            <a:r>
              <a:rPr lang="en-US" altLang="zh-CN" dirty="0"/>
              <a:t>https://blog.csdn.net/nosqlnotes/article/details/80890191 </a:t>
            </a:r>
          </a:p>
          <a:p>
            <a:r>
              <a:rPr lang="zh-CN" altLang="en-US" dirty="0"/>
              <a:t>版权声明：本文为博主原创文章，转载请附上博文链接！</a:t>
            </a:r>
          </a:p>
        </p:txBody>
      </p:sp>
    </p:spTree>
    <p:extLst>
      <p:ext uri="{BB962C8B-B14F-4D97-AF65-F5344CB8AC3E}">
        <p14:creationId xmlns:p14="http://schemas.microsoft.com/office/powerpoint/2010/main" val="28479697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911766" y="1673616"/>
            <a:ext cx="6096000" cy="5078313"/>
          </a:xfrm>
          <a:prstGeom prst="rect">
            <a:avLst/>
          </a:prstGeom>
        </p:spPr>
        <p:txBody>
          <a:bodyPr>
            <a:spAutoFit/>
          </a:bodyPr>
          <a:lstStyle/>
          <a:p>
            <a:r>
              <a:rPr lang="en-US" altLang="zh-CN" dirty="0"/>
              <a:t>Default Compaction</a:t>
            </a:r>
            <a:r>
              <a:rPr lang="zh-CN" altLang="en-US" dirty="0"/>
              <a:t>就是默认的</a:t>
            </a:r>
            <a:r>
              <a:rPr lang="en-US" altLang="zh-CN" dirty="0"/>
              <a:t>Compaction</a:t>
            </a:r>
            <a:r>
              <a:rPr lang="zh-CN" altLang="en-US" dirty="0"/>
              <a:t>行为，</a:t>
            </a:r>
            <a:r>
              <a:rPr lang="en-US" altLang="zh-CN" dirty="0"/>
              <a:t>2.0</a:t>
            </a:r>
            <a:r>
              <a:rPr lang="zh-CN" altLang="en-US" dirty="0"/>
              <a:t>版本和旧版本中的行为没有什么明显变化。所谓的</a:t>
            </a:r>
            <a:r>
              <a:rPr lang="en-US" altLang="zh-CN" dirty="0"/>
              <a:t>Default Compaction</a:t>
            </a:r>
            <a:r>
              <a:rPr lang="zh-CN" altLang="en-US" dirty="0"/>
              <a:t>，具有更广泛的适用场景，它在选择待合并的文件时是在整个</a:t>
            </a:r>
            <a:r>
              <a:rPr lang="en-US" altLang="zh-CN" dirty="0"/>
              <a:t>Region</a:t>
            </a:r>
            <a:r>
              <a:rPr lang="zh-CN" altLang="en-US" dirty="0"/>
              <a:t>级别进行选择的，所以往往意味着更高的写</a:t>
            </a:r>
            <a:r>
              <a:rPr lang="en-US" altLang="zh-CN" dirty="0"/>
              <a:t>IO</a:t>
            </a:r>
            <a:r>
              <a:rPr lang="zh-CN" altLang="en-US" dirty="0"/>
              <a:t>放大。在实际应用中，应该结合自己的应用场景选择合适的</a:t>
            </a:r>
            <a:r>
              <a:rPr lang="en-US" altLang="zh-CN" dirty="0"/>
              <a:t>Compaction</a:t>
            </a:r>
            <a:r>
              <a:rPr lang="zh-CN" altLang="en-US" dirty="0"/>
              <a:t>策略，如果前几种策略能够匹配自己的应用场景，那么应该是优选的（这几个策略的质量状态如何尚不好判断，建议结合业务场景进行实测观察），否则应该选择</a:t>
            </a:r>
            <a:r>
              <a:rPr lang="en-US" altLang="zh-CN" dirty="0"/>
              <a:t>Default Compaction</a:t>
            </a:r>
            <a:r>
              <a:rPr lang="zh-CN" altLang="en-US" dirty="0"/>
              <a:t>。如果上述几种</a:t>
            </a:r>
            <a:r>
              <a:rPr lang="en-US" altLang="zh-CN" dirty="0"/>
              <a:t>Compaction</a:t>
            </a:r>
            <a:r>
              <a:rPr lang="zh-CN" altLang="en-US" dirty="0"/>
              <a:t>策略都无法很好的满足业务需求的话，用户还可以自定义</a:t>
            </a:r>
            <a:r>
              <a:rPr lang="en-US" altLang="zh-CN" dirty="0"/>
              <a:t>Compaction</a:t>
            </a:r>
            <a:r>
              <a:rPr lang="zh-CN" altLang="en-US" dirty="0"/>
              <a:t>策略，因为</a:t>
            </a:r>
            <a:r>
              <a:rPr lang="en-US" altLang="zh-CN" dirty="0" err="1"/>
              <a:t>HBase</a:t>
            </a:r>
            <a:r>
              <a:rPr lang="zh-CN" altLang="en-US" dirty="0"/>
              <a:t>已经具备良好的</a:t>
            </a:r>
            <a:r>
              <a:rPr lang="en-US" altLang="zh-CN" dirty="0"/>
              <a:t>Compaction</a:t>
            </a:r>
            <a:r>
              <a:rPr lang="zh-CN" altLang="en-US" dirty="0"/>
              <a:t>插件化机制。</a:t>
            </a:r>
          </a:p>
          <a:p>
            <a:r>
              <a:rPr lang="en-US" altLang="zh-CN" dirty="0"/>
              <a:t>--------------------- </a:t>
            </a:r>
          </a:p>
          <a:p>
            <a:r>
              <a:rPr lang="zh-CN" altLang="en-US" dirty="0"/>
              <a:t>作者：</a:t>
            </a:r>
            <a:r>
              <a:rPr lang="en-US" altLang="zh-CN" dirty="0"/>
              <a:t>NoSQL</a:t>
            </a:r>
            <a:r>
              <a:rPr lang="zh-CN" altLang="en-US" dirty="0"/>
              <a:t>漫谈 </a:t>
            </a:r>
          </a:p>
          <a:p>
            <a:r>
              <a:rPr lang="zh-CN" altLang="en-US" dirty="0"/>
              <a:t>来源：</a:t>
            </a:r>
            <a:r>
              <a:rPr lang="en-US" altLang="zh-CN" dirty="0"/>
              <a:t>CSDN </a:t>
            </a:r>
          </a:p>
          <a:p>
            <a:r>
              <a:rPr lang="zh-CN" altLang="en-US" dirty="0"/>
              <a:t>原文：</a:t>
            </a:r>
            <a:r>
              <a:rPr lang="en-US" altLang="zh-CN" dirty="0"/>
              <a:t>https://blog.csdn.net/nosqlnotes/article/details/80890191 </a:t>
            </a:r>
          </a:p>
          <a:p>
            <a:r>
              <a:rPr lang="zh-CN" altLang="en-US" dirty="0"/>
              <a:t>版权声明：本文为博主原创文章，转载请附上博文链接！</a:t>
            </a:r>
          </a:p>
        </p:txBody>
      </p:sp>
    </p:spTree>
    <p:extLst>
      <p:ext uri="{BB962C8B-B14F-4D97-AF65-F5344CB8AC3E}">
        <p14:creationId xmlns:p14="http://schemas.microsoft.com/office/powerpoint/2010/main" val="5003637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split</a:t>
            </a:r>
            <a:endParaRPr lang="zh-CN" altLang="en-US" dirty="0"/>
          </a:p>
        </p:txBody>
      </p:sp>
      <p:sp>
        <p:nvSpPr>
          <p:cNvPr id="4" name="矩形 3"/>
          <p:cNvSpPr/>
          <p:nvPr/>
        </p:nvSpPr>
        <p:spPr>
          <a:xfrm>
            <a:off x="769615" y="1585351"/>
            <a:ext cx="1430392" cy="369332"/>
          </a:xfrm>
          <a:prstGeom prst="rect">
            <a:avLst/>
          </a:prstGeom>
        </p:spPr>
        <p:txBody>
          <a:bodyPr wrap="none">
            <a:spAutoFit/>
          </a:bodyPr>
          <a:lstStyle/>
          <a:p>
            <a:r>
              <a:rPr lang="en-US" altLang="zh-CN" dirty="0"/>
              <a:t>Pre-splitting</a:t>
            </a:r>
            <a:endParaRPr lang="zh-CN" altLang="en-US" dirty="0"/>
          </a:p>
        </p:txBody>
      </p:sp>
      <p:sp>
        <p:nvSpPr>
          <p:cNvPr id="5" name="矩形 4"/>
          <p:cNvSpPr/>
          <p:nvPr/>
        </p:nvSpPr>
        <p:spPr>
          <a:xfrm>
            <a:off x="769615" y="2267232"/>
            <a:ext cx="4552144" cy="369332"/>
          </a:xfrm>
          <a:prstGeom prst="rect">
            <a:avLst/>
          </a:prstGeom>
        </p:spPr>
        <p:txBody>
          <a:bodyPr wrap="none">
            <a:spAutoFit/>
          </a:bodyPr>
          <a:lstStyle/>
          <a:p>
            <a:r>
              <a:rPr lang="zh-CN" altLang="en-US" dirty="0"/>
              <a:t>create 'test_table', 'f1', SPLITS=&gt; ['a', 'b', 'c']</a:t>
            </a:r>
          </a:p>
        </p:txBody>
      </p:sp>
    </p:spTree>
    <p:extLst>
      <p:ext uri="{BB962C8B-B14F-4D97-AF65-F5344CB8AC3E}">
        <p14:creationId xmlns:p14="http://schemas.microsoft.com/office/powerpoint/2010/main" val="647299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sp>
        <p:nvSpPr>
          <p:cNvPr id="25" name="内容占位符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endParaRPr lang="zh-CN" altLang="en-US" dirty="0">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18" name="组 17" descr="带有编号 1（表示第 1 步）的小圆圈"/>
          <p:cNvGrpSpPr/>
          <p:nvPr/>
        </p:nvGrpSpPr>
        <p:grpSpPr bwMode="blackWhite">
          <a:xfrm>
            <a:off x="541609" y="3167296"/>
            <a:ext cx="558179" cy="409838"/>
            <a:chOff x="6953426" y="711274"/>
            <a:chExt cx="558179" cy="409838"/>
          </a:xfrm>
        </p:grpSpPr>
        <p:sp>
          <p:nvSpPr>
            <p:cNvPr id="19" name="椭圆形 18"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20" name="文本框 19" descr="编号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smtClean="0">
                  <a:solidFill>
                    <a:schemeClr val="bg1"/>
                  </a:solidFill>
                  <a:latin typeface="+mn-ea"/>
                  <a:cs typeface="Segoe UI Semibold" panose="020B0702040204020203" pitchFamily="34" charset="0"/>
                </a:rPr>
                <a:t>5</a:t>
              </a:r>
              <a:endParaRPr lang="zh-CN" altLang="en-US" dirty="0">
                <a:solidFill>
                  <a:schemeClr val="bg1"/>
                </a:solidFill>
                <a:latin typeface="+mn-ea"/>
                <a:cs typeface="Segoe UI Semibold" panose="020B0702040204020203" pitchFamily="34" charset="0"/>
              </a:endParaRPr>
            </a:p>
          </p:txBody>
        </p:sp>
      </p:grpSp>
      <p:sp>
        <p:nvSpPr>
          <p:cNvPr id="21" name="内容占位符 17"/>
          <p:cNvSpPr txBox="1">
            <a:spLocks/>
          </p:cNvSpPr>
          <p:nvPr/>
        </p:nvSpPr>
        <p:spPr>
          <a:xfrm>
            <a:off x="1056513" y="2023504"/>
            <a:ext cx="10680562" cy="62763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grpSp>
        <p:nvGrpSpPr>
          <p:cNvPr id="33" name="组 32" descr="带有编号 2（表示第 2 步）的小圆圈"/>
          <p:cNvGrpSpPr/>
          <p:nvPr/>
        </p:nvGrpSpPr>
        <p:grpSpPr bwMode="blackWhite">
          <a:xfrm>
            <a:off x="521207" y="4338225"/>
            <a:ext cx="558179" cy="409838"/>
            <a:chOff x="6953426" y="711274"/>
            <a:chExt cx="558179" cy="409838"/>
          </a:xfrm>
        </p:grpSpPr>
        <p:sp>
          <p:nvSpPr>
            <p:cNvPr id="34" name="椭圆形 33"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35" name="文本框 34" descr="编号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smtClean="0">
                  <a:solidFill>
                    <a:schemeClr val="bg1"/>
                  </a:solidFill>
                  <a:latin typeface="+mn-ea"/>
                  <a:cs typeface="Segoe UI Semibold" panose="020B0702040204020203" pitchFamily="34" charset="0"/>
                </a:rPr>
                <a:t>6</a:t>
              </a:r>
              <a:endParaRPr lang="zh-CN" altLang="en-US" dirty="0">
                <a:solidFill>
                  <a:schemeClr val="bg1"/>
                </a:solidFill>
                <a:latin typeface="+mn-ea"/>
                <a:cs typeface="Segoe UI Semibold" panose="020B0702040204020203" pitchFamily="34" charset="0"/>
              </a:endParaRPr>
            </a:p>
          </p:txBody>
        </p:sp>
      </p:grpSp>
      <p:sp>
        <p:nvSpPr>
          <p:cNvPr id="32" name="内容占位符 17"/>
          <p:cNvSpPr txBox="1">
            <a:spLocks/>
          </p:cNvSpPr>
          <p:nvPr/>
        </p:nvSpPr>
        <p:spPr>
          <a:xfrm>
            <a:off x="1056513" y="4162572"/>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zh-CN" altLang="en-US"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sp>
        <p:nvSpPr>
          <p:cNvPr id="5" name="矩形 4"/>
          <p:cNvSpPr/>
          <p:nvPr/>
        </p:nvSpPr>
        <p:spPr>
          <a:xfrm>
            <a:off x="603195" y="1287110"/>
            <a:ext cx="10996622" cy="584775"/>
          </a:xfrm>
          <a:prstGeom prst="rect">
            <a:avLst/>
          </a:prstGeom>
        </p:spPr>
        <p:txBody>
          <a:bodyPr wrap="square">
            <a:spAutoFit/>
          </a:bodyPr>
          <a:lstStyle/>
          <a:p>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的</a:t>
            </a:r>
            <a:r>
              <a:rPr lang="zh-CN" altLang="en-US" sz="1600" dirty="0" smtClean="0">
                <a:latin typeface="仿宋" panose="02010609060101010101" pitchFamily="49" charset="-122"/>
                <a:ea typeface="仿宋" panose="02010609060101010101" pitchFamily="49" charset="-122"/>
              </a:rPr>
              <a:t>数据模型是由</a:t>
            </a:r>
            <a:r>
              <a:rPr lang="zh-CN" altLang="en-US" sz="1600" dirty="0">
                <a:latin typeface="仿宋" panose="02010609060101010101" pitchFamily="49" charset="-122"/>
                <a:ea typeface="仿宋" panose="02010609060101010101" pitchFamily="49" charset="-122"/>
              </a:rPr>
              <a:t>一张张的表组成，每一张表里也有数据行和列，但是在</a:t>
            </a:r>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数据库中的行和列又和关系型数据库的稍有不同</a:t>
            </a:r>
            <a:r>
              <a:rPr lang="zh-CN" altLang="en-US" sz="1600" dirty="0" smtClean="0">
                <a:latin typeface="华文细黑" panose="02010600040101010101" pitchFamily="2" charset="-122"/>
                <a:ea typeface="华文细黑" panose="02010600040101010101" pitchFamily="2" charset="-122"/>
              </a:rPr>
              <a:t>。</a:t>
            </a:r>
            <a:endParaRPr lang="zh-CN" altLang="en-US" sz="1600" dirty="0">
              <a:latin typeface="华文细黑" panose="02010600040101010101" pitchFamily="2" charset="-122"/>
              <a:ea typeface="华文细黑" panose="02010600040101010101" pitchFamily="2" charset="-122"/>
            </a:endParaRPr>
          </a:p>
        </p:txBody>
      </p:sp>
      <p:sp>
        <p:nvSpPr>
          <p:cNvPr id="2" name="矩形 1"/>
          <p:cNvSpPr/>
          <p:nvPr/>
        </p:nvSpPr>
        <p:spPr>
          <a:xfrm>
            <a:off x="1278939" y="3167295"/>
            <a:ext cx="10458136" cy="792525"/>
          </a:xfrm>
          <a:prstGeom prst="rect">
            <a:avLst/>
          </a:prstGeom>
        </p:spPr>
        <p:txBody>
          <a:bodyPr wrap="square">
            <a:spAutoFit/>
          </a:bodyPr>
          <a:lstStyle/>
          <a:p>
            <a:pPr>
              <a:lnSpc>
                <a:spcPct val="150000"/>
              </a:lnSpc>
            </a:pPr>
            <a:r>
              <a:rPr lang="zh-CN" altLang="en-US" dirty="0" smtClean="0">
                <a:solidFill>
                  <a:schemeClr val="accent2">
                    <a:lumMod val="75000"/>
                  </a:schemeClr>
                </a:solidFill>
              </a:rPr>
              <a:t>单元</a:t>
            </a:r>
            <a:r>
              <a:rPr lang="en-US" altLang="zh-CN" dirty="0">
                <a:solidFill>
                  <a:schemeClr val="accent2">
                    <a:lumMod val="75000"/>
                  </a:schemeClr>
                </a:solidFill>
              </a:rPr>
              <a:t>(Cell): </a:t>
            </a:r>
            <a:r>
              <a:rPr lang="zh-CN" altLang="en-US" sz="1400" dirty="0"/>
              <a:t>每一个 行键，列族和列标识共同组成一个单元，存储在单元里的数据称为单元数据，单元和单元数据也没有特定的数据类型，以二进制字节来存储。 </a:t>
            </a:r>
          </a:p>
        </p:txBody>
      </p:sp>
      <p:sp>
        <p:nvSpPr>
          <p:cNvPr id="6" name="矩形 5"/>
          <p:cNvSpPr/>
          <p:nvPr/>
        </p:nvSpPr>
        <p:spPr>
          <a:xfrm>
            <a:off x="1278939" y="4292303"/>
            <a:ext cx="10438444" cy="1115690"/>
          </a:xfrm>
          <a:prstGeom prst="rect">
            <a:avLst/>
          </a:prstGeom>
        </p:spPr>
        <p:txBody>
          <a:bodyPr wrap="square">
            <a:spAutoFit/>
          </a:bodyPr>
          <a:lstStyle/>
          <a:p>
            <a:pPr>
              <a:lnSpc>
                <a:spcPct val="150000"/>
              </a:lnSpc>
            </a:pPr>
            <a:r>
              <a:rPr lang="zh-CN" altLang="en-US" dirty="0">
                <a:solidFill>
                  <a:schemeClr val="accent2">
                    <a:lumMod val="75000"/>
                  </a:schemeClr>
                </a:solidFill>
              </a:rPr>
              <a:t>时间戳</a:t>
            </a:r>
            <a:r>
              <a:rPr lang="en-US" altLang="zh-CN" dirty="0">
                <a:solidFill>
                  <a:schemeClr val="accent2">
                    <a:lumMod val="75000"/>
                  </a:schemeClr>
                </a:solidFill>
              </a:rPr>
              <a:t>(Timestamp): </a:t>
            </a:r>
            <a:r>
              <a:rPr lang="zh-CN" altLang="en-US" sz="1400" dirty="0"/>
              <a:t>默认下每一个单元中的数据插入时都会用时间戳来进行版本标识。读取单元数据时，如果时间戳没有被指定，则默认返回最新的数据，写入新的单元数据时，如果没有设置时间戳，默认使用当前时间。每一个列族的单元数据的版本数量都被</a:t>
            </a:r>
            <a:r>
              <a:rPr lang="en-US" altLang="zh-CN" sz="1400" dirty="0" err="1"/>
              <a:t>HBase</a:t>
            </a:r>
            <a:r>
              <a:rPr lang="zh-CN" altLang="en-US" sz="1400" dirty="0"/>
              <a:t>单独维护，默认情况下</a:t>
            </a:r>
            <a:r>
              <a:rPr lang="en-US" altLang="zh-CN" sz="1400" dirty="0" err="1"/>
              <a:t>HBase</a:t>
            </a:r>
            <a:r>
              <a:rPr lang="zh-CN" altLang="en-US" sz="1400" dirty="0"/>
              <a:t>保留</a:t>
            </a:r>
            <a:r>
              <a:rPr lang="en-US" altLang="zh-CN" sz="1400" dirty="0"/>
              <a:t>3</a:t>
            </a:r>
            <a:r>
              <a:rPr lang="zh-CN" altLang="en-US" sz="1400" dirty="0"/>
              <a:t>个版本数据。</a:t>
            </a:r>
          </a:p>
        </p:txBody>
      </p:sp>
      <p:sp>
        <p:nvSpPr>
          <p:cNvPr id="26" name="矩形 25"/>
          <p:cNvSpPr/>
          <p:nvPr/>
        </p:nvSpPr>
        <p:spPr>
          <a:xfrm>
            <a:off x="1278939" y="2002234"/>
            <a:ext cx="10766769" cy="830997"/>
          </a:xfrm>
          <a:prstGeom prst="rect">
            <a:avLst/>
          </a:prstGeom>
        </p:spPr>
        <p:txBody>
          <a:bodyPr wrap="square">
            <a:spAutoFit/>
          </a:bodyPr>
          <a:lstStyle/>
          <a:p>
            <a:pPr>
              <a:lnSpc>
                <a:spcPct val="150000"/>
              </a:lnSpc>
            </a:pPr>
            <a:r>
              <a:rPr lang="zh-CN" altLang="en-US" dirty="0">
                <a:solidFill>
                  <a:schemeClr val="accent2">
                    <a:lumMod val="75000"/>
                  </a:schemeClr>
                </a:solidFill>
              </a:rPr>
              <a:t>列标识</a:t>
            </a:r>
            <a:r>
              <a:rPr lang="en-US" altLang="zh-CN" dirty="0">
                <a:solidFill>
                  <a:schemeClr val="accent2">
                    <a:lumMod val="75000"/>
                  </a:schemeClr>
                </a:solidFill>
              </a:rPr>
              <a:t>(Column Qualifier): </a:t>
            </a:r>
            <a:r>
              <a:rPr lang="zh-CN" altLang="en-US" sz="1400" dirty="0"/>
              <a:t>列族中的数据通过列标识来进行映射，其实这里大家可以不用拘泥于“列”这个概念，也可以理解为一个键值对</a:t>
            </a:r>
            <a:r>
              <a:rPr lang="en-US" altLang="zh-CN" sz="1400" dirty="0"/>
              <a:t>,Column Qualifier</a:t>
            </a:r>
            <a:r>
              <a:rPr lang="zh-CN" altLang="en-US" sz="1400" dirty="0"/>
              <a:t>就是</a:t>
            </a:r>
            <a:r>
              <a:rPr lang="en-US" altLang="zh-CN" sz="1400" dirty="0"/>
              <a:t>Key</a:t>
            </a:r>
            <a:r>
              <a:rPr lang="zh-CN" altLang="en-US" sz="1400" dirty="0"/>
              <a:t>。列标识也没有特定的数据类型，以二进制字节来存储。</a:t>
            </a:r>
          </a:p>
        </p:txBody>
      </p:sp>
      <p:grpSp>
        <p:nvGrpSpPr>
          <p:cNvPr id="27" name="组 36" descr="带有编号 4（表示第 4 步）的小圆圈"/>
          <p:cNvGrpSpPr/>
          <p:nvPr/>
        </p:nvGrpSpPr>
        <p:grpSpPr bwMode="blackWhite">
          <a:xfrm>
            <a:off x="597732" y="2048490"/>
            <a:ext cx="558179" cy="409838"/>
            <a:chOff x="6953426" y="711274"/>
            <a:chExt cx="558179" cy="409838"/>
          </a:xfrm>
        </p:grpSpPr>
        <p:sp>
          <p:nvSpPr>
            <p:cNvPr id="28" name="椭圆形 37"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29" name="文本框 28" descr="编号 4"/>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4</a:t>
              </a:r>
              <a:endParaRPr lang="zh-CN" altLang="en-US" dirty="0">
                <a:solidFill>
                  <a:schemeClr val="bg1"/>
                </a:solidFill>
                <a:latin typeface="+mn-ea"/>
                <a:cs typeface="Segoe UI Semibold" panose="020B0702040204020203" pitchFamily="34" charset="0"/>
              </a:endParaRPr>
            </a:p>
          </p:txBody>
        </p:sp>
      </p:grpSp>
    </p:spTree>
    <p:extLst>
      <p:ext uri="{BB962C8B-B14F-4D97-AF65-F5344CB8AC3E}">
        <p14:creationId xmlns:p14="http://schemas.microsoft.com/office/powerpoint/2010/main" val="12990738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split</a:t>
            </a:r>
            <a:endParaRPr lang="zh-CN" altLang="en-US" dirty="0"/>
          </a:p>
        </p:txBody>
      </p:sp>
      <p:sp>
        <p:nvSpPr>
          <p:cNvPr id="4" name="矩形 3"/>
          <p:cNvSpPr/>
          <p:nvPr/>
        </p:nvSpPr>
        <p:spPr>
          <a:xfrm>
            <a:off x="748936" y="1299486"/>
            <a:ext cx="10406744" cy="5355312"/>
          </a:xfrm>
          <a:prstGeom prst="rect">
            <a:avLst/>
          </a:prstGeom>
        </p:spPr>
        <p:txBody>
          <a:bodyPr wrap="square">
            <a:spAutoFit/>
          </a:bodyPr>
          <a:lstStyle/>
          <a:p>
            <a:r>
              <a:rPr lang="en-US" altLang="zh-CN" dirty="0"/>
              <a:t>How Region Splits are </a:t>
            </a:r>
            <a:r>
              <a:rPr lang="en-US" altLang="zh-CN" dirty="0" err="1"/>
              <a:t>implementedAs</a:t>
            </a:r>
            <a:r>
              <a:rPr lang="en-US" altLang="zh-CN" dirty="0"/>
              <a:t> write requests are handled by the region server, they accumulate  in an in-memory storage system called the “</a:t>
            </a:r>
            <a:r>
              <a:rPr lang="en-US" altLang="zh-CN" dirty="0" err="1"/>
              <a:t>memstore</a:t>
            </a:r>
            <a:r>
              <a:rPr lang="en-US" altLang="zh-CN" dirty="0"/>
              <a:t>”. Once the </a:t>
            </a:r>
            <a:r>
              <a:rPr lang="en-US" altLang="zh-CN" dirty="0" err="1"/>
              <a:t>memstore</a:t>
            </a:r>
            <a:r>
              <a:rPr lang="en-US" altLang="zh-CN" dirty="0"/>
              <a:t>  fills, its content are written to disk as additional store files. This  event is called a “</a:t>
            </a:r>
            <a:r>
              <a:rPr lang="en-US" altLang="zh-CN" dirty="0" err="1"/>
              <a:t>memstore</a:t>
            </a:r>
            <a:r>
              <a:rPr lang="en-US" altLang="zh-CN" dirty="0"/>
              <a:t> flush”. As store files accumulate, the  </a:t>
            </a:r>
            <a:r>
              <a:rPr lang="en-US" altLang="zh-CN" dirty="0" err="1"/>
              <a:t>RegionServer</a:t>
            </a:r>
            <a:r>
              <a:rPr lang="en-US" altLang="zh-CN" dirty="0"/>
              <a:t> will “compact” them into combined, larger files. After each  flush or compaction finishes, a region split request is </a:t>
            </a:r>
            <a:r>
              <a:rPr lang="en-US" altLang="zh-CN" dirty="0" err="1"/>
              <a:t>enqueued</a:t>
            </a:r>
            <a:r>
              <a:rPr lang="en-US" altLang="zh-CN" dirty="0"/>
              <a:t> if the  </a:t>
            </a:r>
            <a:r>
              <a:rPr lang="en-US" altLang="zh-CN" dirty="0" err="1"/>
              <a:t>RegionSplitPolicy</a:t>
            </a:r>
            <a:r>
              <a:rPr lang="en-US" altLang="zh-CN" dirty="0"/>
              <a:t> decides that the region should be split into two.  Since all data files in </a:t>
            </a:r>
            <a:r>
              <a:rPr lang="en-US" altLang="zh-CN" dirty="0" err="1"/>
              <a:t>HBase</a:t>
            </a:r>
            <a:r>
              <a:rPr lang="en-US" altLang="zh-CN" dirty="0"/>
              <a:t> are immutable, when a split happens, the  newly created daughter regions will not rewrite all the data into new  files. Instead, they will create  small </a:t>
            </a:r>
            <a:r>
              <a:rPr lang="en-US" altLang="zh-CN" dirty="0" err="1"/>
              <a:t>sym</a:t>
            </a:r>
            <a:r>
              <a:rPr lang="en-US" altLang="zh-CN" dirty="0"/>
              <a:t>-link like files, named Reference files,  which point to either top or bottom part of the parent store file  according to the split point. The reference file will be used just like a  regular data file, but only half of the records. The region can only be  split if there are no more references to the immutable data files of  the parent region. Those reference files are cleaned gradually by  compactions, so that the region will stop referring to its parents  files, and can be split </a:t>
            </a:r>
            <a:r>
              <a:rPr lang="en-US" altLang="zh-CN" dirty="0" err="1"/>
              <a:t>further.Although</a:t>
            </a:r>
            <a:r>
              <a:rPr lang="en-US" altLang="zh-CN" dirty="0"/>
              <a:t> splitting the region is a local decision made at the  </a:t>
            </a:r>
            <a:r>
              <a:rPr lang="en-US" altLang="zh-CN" dirty="0" err="1"/>
              <a:t>RegionServer</a:t>
            </a:r>
            <a:r>
              <a:rPr lang="en-US" altLang="zh-CN" dirty="0"/>
              <a:t>, the split process itself must coordinate with many actors.  The </a:t>
            </a:r>
            <a:r>
              <a:rPr lang="en-US" altLang="zh-CN" dirty="0" err="1"/>
              <a:t>RegionServer</a:t>
            </a:r>
            <a:r>
              <a:rPr lang="en-US" altLang="zh-CN" dirty="0"/>
              <a:t> notifies the Master before and after the split,  updates the .META. table so that clients can discover the new daughter  regions, and rearranges the directory structure and data files in HDFS.  Split is a multi task process. To enable rollback in case of an error,  the </a:t>
            </a:r>
            <a:r>
              <a:rPr lang="en-US" altLang="zh-CN" dirty="0" err="1"/>
              <a:t>RegionServer</a:t>
            </a:r>
            <a:r>
              <a:rPr lang="en-US" altLang="zh-CN" dirty="0"/>
              <a:t> keeps an in-memory journal about the execution state.  The steps taken by the </a:t>
            </a:r>
            <a:r>
              <a:rPr lang="en-US" altLang="zh-CN" dirty="0" err="1"/>
              <a:t>RegionServer</a:t>
            </a:r>
            <a:r>
              <a:rPr lang="en-US" altLang="zh-CN" dirty="0"/>
              <a:t> to execute the split are illustrated  by Figure 1. Each step is labeled with its step number. Actions from  </a:t>
            </a:r>
            <a:r>
              <a:rPr lang="en-US" altLang="zh-CN" dirty="0" err="1"/>
              <a:t>RegionServers</a:t>
            </a:r>
            <a:r>
              <a:rPr lang="en-US" altLang="zh-CN" dirty="0"/>
              <a:t> or Master are shown in red, while actions from the clients  are show in green.</a:t>
            </a:r>
            <a:endParaRPr lang="zh-CN" altLang="en-US" dirty="0"/>
          </a:p>
        </p:txBody>
      </p:sp>
    </p:spTree>
    <p:extLst>
      <p:ext uri="{BB962C8B-B14F-4D97-AF65-F5344CB8AC3E}">
        <p14:creationId xmlns:p14="http://schemas.microsoft.com/office/powerpoint/2010/main" val="17380437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split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725" y="1484267"/>
            <a:ext cx="6858000" cy="5143500"/>
          </a:xfrm>
          <a:prstGeom prst="rect">
            <a:avLst/>
          </a:prstGeom>
        </p:spPr>
      </p:pic>
    </p:spTree>
    <p:extLst>
      <p:ext uri="{BB962C8B-B14F-4D97-AF65-F5344CB8AC3E}">
        <p14:creationId xmlns:p14="http://schemas.microsoft.com/office/powerpoint/2010/main" val="42010927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split</a:t>
            </a:r>
            <a:endParaRPr lang="zh-CN" altLang="en-US" dirty="0"/>
          </a:p>
        </p:txBody>
      </p:sp>
      <p:sp>
        <p:nvSpPr>
          <p:cNvPr id="5" name="矩形 4"/>
          <p:cNvSpPr/>
          <p:nvPr/>
        </p:nvSpPr>
        <p:spPr>
          <a:xfrm>
            <a:off x="1166948" y="1225804"/>
            <a:ext cx="10080172" cy="5078313"/>
          </a:xfrm>
          <a:prstGeom prst="rect">
            <a:avLst/>
          </a:prstGeom>
        </p:spPr>
        <p:txBody>
          <a:bodyPr wrap="square">
            <a:spAutoFit/>
          </a:bodyPr>
          <a:lstStyle/>
          <a:p>
            <a:r>
              <a:rPr lang="en-US" altLang="zh-CN" dirty="0"/>
              <a:t>\1. </a:t>
            </a:r>
            <a:r>
              <a:rPr lang="en-US" altLang="zh-CN" dirty="0" err="1"/>
              <a:t>RegionServer</a:t>
            </a:r>
            <a:r>
              <a:rPr lang="en-US" altLang="zh-CN" dirty="0"/>
              <a:t> decides locally to split the region, and prepares the  split. As a first step, it creates a </a:t>
            </a:r>
            <a:r>
              <a:rPr lang="en-US" altLang="zh-CN" dirty="0" err="1"/>
              <a:t>znode</a:t>
            </a:r>
            <a:r>
              <a:rPr lang="en-US" altLang="zh-CN" dirty="0"/>
              <a:t> in zookeeper under  /</a:t>
            </a:r>
            <a:r>
              <a:rPr lang="en-US" altLang="zh-CN" dirty="0" err="1"/>
              <a:t>hbase</a:t>
            </a:r>
            <a:r>
              <a:rPr lang="en-US" altLang="zh-CN" dirty="0"/>
              <a:t>/region-in-transition/region-name in SPLITTING state. \2. The Master learns about this </a:t>
            </a:r>
            <a:r>
              <a:rPr lang="en-US" altLang="zh-CN" dirty="0" err="1"/>
              <a:t>znode</a:t>
            </a:r>
            <a:r>
              <a:rPr lang="en-US" altLang="zh-CN" dirty="0"/>
              <a:t>, since it has a watcher for the parent region-in-transition </a:t>
            </a:r>
            <a:r>
              <a:rPr lang="en-US" altLang="zh-CN" dirty="0" err="1"/>
              <a:t>znode</a:t>
            </a:r>
            <a:r>
              <a:rPr lang="en-US" altLang="zh-CN" dirty="0"/>
              <a:t>. \3. </a:t>
            </a:r>
            <a:r>
              <a:rPr lang="en-US" altLang="zh-CN" dirty="0" err="1"/>
              <a:t>RegionServer</a:t>
            </a:r>
            <a:r>
              <a:rPr lang="en-US" altLang="zh-CN" dirty="0"/>
              <a:t> creates a sub-directory named “.splits” under the parent’s region directory in HDFS.  \4. </a:t>
            </a:r>
            <a:r>
              <a:rPr lang="en-US" altLang="zh-CN" dirty="0" err="1"/>
              <a:t>RegionServer</a:t>
            </a:r>
            <a:r>
              <a:rPr lang="en-US" altLang="zh-CN" dirty="0"/>
              <a:t> closes the parent region, forces a flush of the cache  and marks the region as offline in its local data structures. At this  point, client requests coming to the parent region will throw  </a:t>
            </a:r>
            <a:r>
              <a:rPr lang="en-US" altLang="zh-CN" dirty="0" err="1"/>
              <a:t>NotServingRegionException</a:t>
            </a:r>
            <a:r>
              <a:rPr lang="en-US" altLang="zh-CN" dirty="0"/>
              <a:t>. The client will retry with some </a:t>
            </a:r>
            <a:r>
              <a:rPr lang="en-US" altLang="zh-CN" dirty="0" err="1"/>
              <a:t>backoff</a:t>
            </a:r>
            <a:r>
              <a:rPr lang="en-US" altLang="zh-CN" dirty="0"/>
              <a:t>.  \5. </a:t>
            </a:r>
            <a:r>
              <a:rPr lang="en-US" altLang="zh-CN" dirty="0" err="1"/>
              <a:t>RegionServer</a:t>
            </a:r>
            <a:r>
              <a:rPr lang="en-US" altLang="zh-CN" dirty="0"/>
              <a:t> create the region directories under .splits directory,  for daughter regions A and B, and creates necessary data structures.  Then it splits the store files, in the sense that it creates two Reference files per store file in the parent region. Those reference files will point to the parent regions files. \6. </a:t>
            </a:r>
            <a:r>
              <a:rPr lang="en-US" altLang="zh-CN" dirty="0" err="1"/>
              <a:t>RegionServer</a:t>
            </a:r>
            <a:r>
              <a:rPr lang="en-US" altLang="zh-CN" dirty="0"/>
              <a:t> creates the actual region directory in HDFS, and moves the reference files for each daughter.  \7. </a:t>
            </a:r>
            <a:r>
              <a:rPr lang="en-US" altLang="zh-CN" dirty="0" err="1"/>
              <a:t>RegionServer</a:t>
            </a:r>
            <a:r>
              <a:rPr lang="en-US" altLang="zh-CN" dirty="0"/>
              <a:t> sends a Put request to the .META. table, and sets the  parent as offline in the .META. table and adds information about  daughter regions. At this point, there won’t be individual entries in  .META. for the daughters. Clients will see the parent region is split if  they scan .META., but won’t know about the daughters until they appear  in .META.. Also, if this Put to .META. succeeds, the parent will be  effectively split. If the </a:t>
            </a:r>
            <a:r>
              <a:rPr lang="en-US" altLang="zh-CN" dirty="0" err="1"/>
              <a:t>RegionServer</a:t>
            </a:r>
            <a:r>
              <a:rPr lang="en-US" altLang="zh-CN" dirty="0"/>
              <a:t> fails before this RPC succeeds,  Master and the next region server opening the region will clean dirty  state about the region split. After the .META. update, though, the  region split will be rolled-forward by Master. </a:t>
            </a:r>
            <a:endParaRPr lang="zh-CN" altLang="en-US" dirty="0"/>
          </a:p>
        </p:txBody>
      </p:sp>
    </p:spTree>
    <p:extLst>
      <p:ext uri="{BB962C8B-B14F-4D97-AF65-F5344CB8AC3E}">
        <p14:creationId xmlns:p14="http://schemas.microsoft.com/office/powerpoint/2010/main" val="26287948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748936" y="1502688"/>
            <a:ext cx="8826137" cy="3693319"/>
          </a:xfrm>
          <a:prstGeom prst="rect">
            <a:avLst/>
          </a:prstGeom>
        </p:spPr>
        <p:txBody>
          <a:bodyPr wrap="square">
            <a:spAutoFit/>
          </a:bodyPr>
          <a:lstStyle/>
          <a:p>
            <a:r>
              <a:rPr lang="en-US" altLang="zh-CN" dirty="0"/>
              <a:t>\8. </a:t>
            </a:r>
            <a:r>
              <a:rPr lang="en-US" altLang="zh-CN" dirty="0" err="1"/>
              <a:t>RegionServer</a:t>
            </a:r>
            <a:r>
              <a:rPr lang="en-US" altLang="zh-CN" dirty="0"/>
              <a:t> opens daughters in parallel to accept writes.  \9. </a:t>
            </a:r>
            <a:r>
              <a:rPr lang="en-US" altLang="zh-CN" dirty="0" err="1"/>
              <a:t>RegionServer</a:t>
            </a:r>
            <a:r>
              <a:rPr lang="en-US" altLang="zh-CN" dirty="0"/>
              <a:t> adds the daughters A and B to .META. together with  information that it hosts the regions. After this point, clients can  discover the new regions, and issue requests to the new region. Clients  cache the .META. entries locally, but when they make requests to the  region server or .META., their caches will be invalidated, and they will  learn about the new regions from .META.. \10. </a:t>
            </a:r>
            <a:r>
              <a:rPr lang="en-US" altLang="zh-CN" dirty="0" err="1"/>
              <a:t>RegionServer</a:t>
            </a:r>
            <a:r>
              <a:rPr lang="en-US" altLang="zh-CN" dirty="0"/>
              <a:t> updates  </a:t>
            </a:r>
            <a:r>
              <a:rPr lang="en-US" altLang="zh-CN" dirty="0" err="1"/>
              <a:t>znode</a:t>
            </a:r>
            <a:r>
              <a:rPr lang="en-US" altLang="zh-CN" dirty="0"/>
              <a:t> /</a:t>
            </a:r>
            <a:r>
              <a:rPr lang="en-US" altLang="zh-CN" dirty="0" err="1"/>
              <a:t>hbase</a:t>
            </a:r>
            <a:r>
              <a:rPr lang="en-US" altLang="zh-CN" dirty="0"/>
              <a:t>/region-in-transition/region-name in zookeeper to state  SPLIT, so that the master can learn about it. The balancer can freely  re-assign the daughter regions to other region servers if it chooses so.  \11. After the split, meta and HDFS will still contain references to the  parent region. Those references will be removed when compactions in  daughter regions rewrite the data files. Garbage collection tasks in the  master periodically checks whether the daughter regions still refer to  parents files.  If not, the parent region will be removed.</a:t>
            </a:r>
          </a:p>
        </p:txBody>
      </p:sp>
    </p:spTree>
    <p:extLst>
      <p:ext uri="{BB962C8B-B14F-4D97-AF65-F5344CB8AC3E}">
        <p14:creationId xmlns:p14="http://schemas.microsoft.com/office/powerpoint/2010/main" val="36613744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snapshot</a:t>
            </a:r>
            <a:endParaRPr lang="zh-CN" altLang="en-US" dirty="0"/>
          </a:p>
        </p:txBody>
      </p:sp>
      <p:sp>
        <p:nvSpPr>
          <p:cNvPr id="4" name="矩形 3"/>
          <p:cNvSpPr/>
          <p:nvPr/>
        </p:nvSpPr>
        <p:spPr>
          <a:xfrm>
            <a:off x="911765" y="1550858"/>
            <a:ext cx="9590771" cy="3139321"/>
          </a:xfrm>
          <a:prstGeom prst="rect">
            <a:avLst/>
          </a:prstGeom>
        </p:spPr>
        <p:txBody>
          <a:bodyPr wrap="square">
            <a:spAutoFit/>
          </a:bodyPr>
          <a:lstStyle/>
          <a:p>
            <a:r>
              <a:rPr lang="en-US" altLang="zh-CN" dirty="0" err="1"/>
              <a:t>napshot</a:t>
            </a:r>
            <a:r>
              <a:rPr lang="zh-CN" altLang="en-US" dirty="0"/>
              <a:t>是很多存储系统和数据库系统都支持的功能。一个</a:t>
            </a:r>
            <a:r>
              <a:rPr lang="en-US" altLang="zh-CN" dirty="0"/>
              <a:t>snapshot</a:t>
            </a:r>
            <a:r>
              <a:rPr lang="zh-CN" altLang="en-US" dirty="0"/>
              <a:t>是一个全部文件系统、或者某个目录在某一时刻的镜像。实现数据文件镜像最简单粗暴的方式是加锁拷贝（之所以需要加锁，是因为镜像得到的数据必须是某一时刻完全一致的数据），拷贝的这段时间不允许对原数据进行任何形式的更新删除，仅提供只读操作，拷贝完成之后再释放锁。这种方式涉及数据的实际拷贝，数据量大的情况下必然会花费大量时间，长时间的加锁拷贝必然导致客户端长时间不能更新删除，这是生产线上不能容忍的。</a:t>
            </a:r>
            <a:r>
              <a:rPr lang="en-US" altLang="zh-CN" dirty="0"/>
              <a:t>snapshot</a:t>
            </a:r>
            <a:r>
              <a:rPr lang="zh-CN" altLang="en-US" dirty="0"/>
              <a:t>机制并不会拷贝数据，可以理解为它是原数据的一份指针。在</a:t>
            </a:r>
            <a:r>
              <a:rPr lang="en-US" altLang="zh-CN" dirty="0" err="1"/>
              <a:t>HBase</a:t>
            </a:r>
            <a:r>
              <a:rPr lang="zh-CN" altLang="en-US" dirty="0"/>
              <a:t>这种</a:t>
            </a:r>
            <a:r>
              <a:rPr lang="en-US" altLang="zh-CN" dirty="0"/>
              <a:t>LSM</a:t>
            </a:r>
            <a:r>
              <a:rPr lang="zh-CN" altLang="en-US" dirty="0"/>
              <a:t>类型系统结构下是比较容易理解的，我们知道</a:t>
            </a:r>
            <a:r>
              <a:rPr lang="en-US" altLang="zh-CN" dirty="0" err="1"/>
              <a:t>HBase</a:t>
            </a:r>
            <a:r>
              <a:rPr lang="zh-CN" altLang="en-US" dirty="0"/>
              <a:t>数据文件一旦落到磁盘之后就不再允许更新删除等原地修改操作，如果想更新删除的话可以追加写入新文件（</a:t>
            </a:r>
            <a:r>
              <a:rPr lang="en-US" altLang="zh-CN" dirty="0" err="1"/>
              <a:t>HBase</a:t>
            </a:r>
            <a:r>
              <a:rPr lang="zh-CN" altLang="en-US" dirty="0"/>
              <a:t>中根本没有更新接口，删除命令也是追加写入）。这种机制下实现某个表的</a:t>
            </a:r>
            <a:r>
              <a:rPr lang="en-US" altLang="zh-CN" dirty="0"/>
              <a:t>snapshot</a:t>
            </a:r>
            <a:r>
              <a:rPr lang="zh-CN" altLang="en-US" dirty="0"/>
              <a:t>只需要给当前表的所有文件分别新建一个引用（指针），其他新写入的数据重新创建一个新文件写入即可。如下图所示：</a:t>
            </a:r>
          </a:p>
        </p:txBody>
      </p:sp>
    </p:spTree>
    <p:extLst>
      <p:ext uri="{BB962C8B-B14F-4D97-AF65-F5344CB8AC3E}">
        <p14:creationId xmlns:p14="http://schemas.microsoft.com/office/powerpoint/2010/main" val="5068033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207" y="1702389"/>
            <a:ext cx="10058400" cy="3519975"/>
          </a:xfrm>
          <a:prstGeom prst="rect">
            <a:avLst/>
          </a:prstGeom>
        </p:spPr>
      </p:pic>
      <p:sp>
        <p:nvSpPr>
          <p:cNvPr id="5" name="矩形 4"/>
          <p:cNvSpPr/>
          <p:nvPr/>
        </p:nvSpPr>
        <p:spPr>
          <a:xfrm>
            <a:off x="911766" y="5467533"/>
            <a:ext cx="6096000" cy="1200329"/>
          </a:xfrm>
          <a:prstGeom prst="rect">
            <a:avLst/>
          </a:prstGeom>
        </p:spPr>
        <p:txBody>
          <a:bodyPr>
            <a:spAutoFit/>
          </a:bodyPr>
          <a:lstStyle/>
          <a:p>
            <a:r>
              <a:rPr lang="en-US" altLang="zh-CN" dirty="0"/>
              <a:t>snapshot</a:t>
            </a:r>
            <a:r>
              <a:rPr lang="zh-CN" altLang="en-US" dirty="0"/>
              <a:t>流程主要涉及</a:t>
            </a:r>
            <a:r>
              <a:rPr lang="en-US" altLang="zh-CN" dirty="0"/>
              <a:t>3</a:t>
            </a:r>
            <a:r>
              <a:rPr lang="zh-CN" altLang="en-US" dirty="0"/>
              <a:t>个步骤：</a:t>
            </a:r>
            <a:r>
              <a:rPr lang="en-US" altLang="zh-CN" dirty="0"/>
              <a:t>\1. </a:t>
            </a:r>
            <a:r>
              <a:rPr lang="zh-CN" altLang="en-US" dirty="0"/>
              <a:t>加一把全局锁，此时不允许任何的数据写入更新以及删除</a:t>
            </a:r>
            <a:r>
              <a:rPr lang="en-US" altLang="zh-CN" dirty="0"/>
              <a:t>\2. </a:t>
            </a:r>
            <a:r>
              <a:rPr lang="zh-CN" altLang="en-US" dirty="0"/>
              <a:t>将</a:t>
            </a:r>
            <a:r>
              <a:rPr lang="en-US" altLang="zh-CN" dirty="0" err="1"/>
              <a:t>Memstore</a:t>
            </a:r>
            <a:r>
              <a:rPr lang="zh-CN" altLang="en-US" dirty="0"/>
              <a:t>中的缓存数据</a:t>
            </a:r>
            <a:r>
              <a:rPr lang="en-US" altLang="zh-CN" dirty="0"/>
              <a:t>flush</a:t>
            </a:r>
            <a:r>
              <a:rPr lang="zh-CN" altLang="en-US" dirty="0"/>
              <a:t>到文件中（可选）</a:t>
            </a:r>
            <a:r>
              <a:rPr lang="en-US" altLang="zh-CN" dirty="0"/>
              <a:t>\3. </a:t>
            </a:r>
            <a:r>
              <a:rPr lang="zh-CN" altLang="en-US" dirty="0"/>
              <a:t>为所有</a:t>
            </a:r>
            <a:r>
              <a:rPr lang="en-US" altLang="zh-CN" dirty="0" err="1"/>
              <a:t>HFile</a:t>
            </a:r>
            <a:r>
              <a:rPr lang="zh-CN" altLang="en-US" dirty="0"/>
              <a:t>文件分别新建引用指针，这些指针元数据就是</a:t>
            </a:r>
            <a:r>
              <a:rPr lang="en-US" altLang="zh-CN" dirty="0"/>
              <a:t>snapshot</a:t>
            </a:r>
            <a:endParaRPr lang="zh-CN" altLang="en-US" dirty="0"/>
          </a:p>
        </p:txBody>
      </p:sp>
    </p:spTree>
    <p:extLst>
      <p:ext uri="{BB962C8B-B14F-4D97-AF65-F5344CB8AC3E}">
        <p14:creationId xmlns:p14="http://schemas.microsoft.com/office/powerpoint/2010/main" val="26141985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1702526" y="1822996"/>
            <a:ext cx="6096000" cy="1200329"/>
          </a:xfrm>
          <a:prstGeom prst="rect">
            <a:avLst/>
          </a:prstGeom>
        </p:spPr>
        <p:txBody>
          <a:bodyPr>
            <a:spAutoFit/>
          </a:bodyPr>
          <a:lstStyle/>
          <a:p>
            <a:r>
              <a:rPr lang="en-US" altLang="zh-CN" dirty="0"/>
              <a:t>snapshot</a:t>
            </a:r>
            <a:r>
              <a:rPr lang="zh-CN" altLang="en-US" dirty="0"/>
              <a:t>流程主要涉及</a:t>
            </a:r>
            <a:r>
              <a:rPr lang="en-US" altLang="zh-CN" dirty="0"/>
              <a:t>3</a:t>
            </a:r>
            <a:r>
              <a:rPr lang="zh-CN" altLang="en-US" dirty="0"/>
              <a:t>个步骤：</a:t>
            </a:r>
            <a:r>
              <a:rPr lang="en-US" altLang="zh-CN" dirty="0"/>
              <a:t>\1. </a:t>
            </a:r>
            <a:r>
              <a:rPr lang="zh-CN" altLang="en-US" dirty="0"/>
              <a:t>加一把全局锁，此时不允许任何的数据写入更新以及删除</a:t>
            </a:r>
            <a:r>
              <a:rPr lang="en-US" altLang="zh-CN" dirty="0"/>
              <a:t>\2. </a:t>
            </a:r>
            <a:r>
              <a:rPr lang="zh-CN" altLang="en-US" dirty="0"/>
              <a:t>将</a:t>
            </a:r>
            <a:r>
              <a:rPr lang="en-US" altLang="zh-CN" dirty="0" err="1"/>
              <a:t>Memstore</a:t>
            </a:r>
            <a:r>
              <a:rPr lang="zh-CN" altLang="en-US" dirty="0"/>
              <a:t>中的缓存数据</a:t>
            </a:r>
            <a:r>
              <a:rPr lang="en-US" altLang="zh-CN" dirty="0"/>
              <a:t>flush</a:t>
            </a:r>
            <a:r>
              <a:rPr lang="zh-CN" altLang="en-US" dirty="0"/>
              <a:t>到文件中（可选）</a:t>
            </a:r>
            <a:r>
              <a:rPr lang="en-US" altLang="zh-CN" dirty="0"/>
              <a:t>\3. </a:t>
            </a:r>
            <a:r>
              <a:rPr lang="zh-CN" altLang="en-US" dirty="0"/>
              <a:t>为所有</a:t>
            </a:r>
            <a:r>
              <a:rPr lang="en-US" altLang="zh-CN" dirty="0" err="1"/>
              <a:t>HFile</a:t>
            </a:r>
            <a:r>
              <a:rPr lang="zh-CN" altLang="en-US" dirty="0"/>
              <a:t>文件分别新建引用指针，这些指针元数据就是</a:t>
            </a:r>
            <a:r>
              <a:rPr lang="en-US" altLang="zh-CN" dirty="0"/>
              <a:t>snapshot</a:t>
            </a:r>
            <a:endParaRPr lang="zh-CN" altLang="en-US" dirty="0"/>
          </a:p>
        </p:txBody>
      </p:sp>
    </p:spTree>
    <p:extLst>
      <p:ext uri="{BB962C8B-B14F-4D97-AF65-F5344CB8AC3E}">
        <p14:creationId xmlns:p14="http://schemas.microsoft.com/office/powerpoint/2010/main" val="24695145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521207" y="1502688"/>
            <a:ext cx="8577943" cy="5355312"/>
          </a:xfrm>
          <a:prstGeom prst="rect">
            <a:avLst/>
          </a:prstGeom>
        </p:spPr>
        <p:txBody>
          <a:bodyPr wrap="square">
            <a:spAutoFit/>
          </a:bodyPr>
          <a:lstStyle/>
          <a:p>
            <a:r>
              <a:rPr lang="en-US" altLang="zh-CN" dirty="0"/>
              <a:t>snapshot</a:t>
            </a:r>
            <a:r>
              <a:rPr lang="zh-CN" altLang="en-US" dirty="0"/>
              <a:t>能实现什么功能？</a:t>
            </a:r>
            <a:r>
              <a:rPr lang="en-US" altLang="zh-CN" dirty="0"/>
              <a:t>snapshot</a:t>
            </a:r>
            <a:r>
              <a:rPr lang="zh-CN" altLang="en-US" dirty="0"/>
              <a:t>是</a:t>
            </a:r>
            <a:r>
              <a:rPr lang="en-US" altLang="zh-CN" dirty="0" err="1"/>
              <a:t>HBase</a:t>
            </a:r>
            <a:r>
              <a:rPr lang="zh-CN" altLang="en-US" dirty="0"/>
              <a:t>非常核心的一个功能，使用</a:t>
            </a:r>
            <a:r>
              <a:rPr lang="en-US" altLang="zh-CN" dirty="0"/>
              <a:t>snapshot</a:t>
            </a:r>
            <a:r>
              <a:rPr lang="zh-CN" altLang="en-US" dirty="0"/>
              <a:t>的不同用法可以实现很多功能，比如：</a:t>
            </a:r>
            <a:r>
              <a:rPr lang="en-US" altLang="zh-CN" dirty="0"/>
              <a:t>1. </a:t>
            </a:r>
            <a:r>
              <a:rPr lang="zh-CN" altLang="en-US" dirty="0"/>
              <a:t>全量</a:t>
            </a:r>
            <a:r>
              <a:rPr lang="en-US" altLang="zh-CN" dirty="0"/>
              <a:t>/</a:t>
            </a:r>
            <a:r>
              <a:rPr lang="zh-CN" altLang="en-US" dirty="0"/>
              <a:t>增量备份：任何数据库都需要有备份的功能来实现数据的高可靠性，</a:t>
            </a:r>
            <a:r>
              <a:rPr lang="en-US" altLang="zh-CN" dirty="0"/>
              <a:t>snapshot</a:t>
            </a:r>
            <a:r>
              <a:rPr lang="zh-CN" altLang="en-US" dirty="0"/>
              <a:t>可以非常方便的实现表的在线备份功能，并且对在线业务请求影响非常小。使用备份数据，用户可以在异常发生的情况下快速回滚到指定快照点。增量备份会在全量备份的基础上使用</a:t>
            </a:r>
            <a:r>
              <a:rPr lang="en-US" altLang="zh-CN" dirty="0" err="1"/>
              <a:t>binlog</a:t>
            </a:r>
            <a:r>
              <a:rPr lang="zh-CN" altLang="en-US" dirty="0"/>
              <a:t>进行周期性的增量备份。</a:t>
            </a:r>
            <a:r>
              <a:rPr lang="en-US" altLang="zh-CN" dirty="0"/>
              <a:t>- </a:t>
            </a:r>
            <a:r>
              <a:rPr lang="zh-CN" altLang="en-US" dirty="0"/>
              <a:t>使用场景一：通常情况下，对重要的业务数据，建议至少每天执行一次</a:t>
            </a:r>
            <a:r>
              <a:rPr lang="en-US" altLang="zh-CN" dirty="0"/>
              <a:t>snapshot</a:t>
            </a:r>
            <a:r>
              <a:rPr lang="zh-CN" altLang="en-US" dirty="0"/>
              <a:t>来保存数据的快照记录，并且定期清理过期快照，这样如果业务发生重要错误需要回滚的话是可以回滚到之前的一个快照点的。</a:t>
            </a:r>
            <a:r>
              <a:rPr lang="en-US" altLang="zh-CN" dirty="0"/>
              <a:t>- </a:t>
            </a:r>
            <a:r>
              <a:rPr lang="zh-CN" altLang="en-US" dirty="0"/>
              <a:t>使用场景二：如果要对集群做重大的升级的话，建议升级前对重要的表执行一次</a:t>
            </a:r>
            <a:r>
              <a:rPr lang="en-US" altLang="zh-CN" dirty="0"/>
              <a:t>snapshot</a:t>
            </a:r>
            <a:r>
              <a:rPr lang="zh-CN" altLang="en-US" dirty="0"/>
              <a:t>，一旦升级有任何异常可以快速回滚到升级前。       </a:t>
            </a:r>
            <a:r>
              <a:rPr lang="en-US" altLang="zh-CN" dirty="0"/>
              <a:t>2. </a:t>
            </a:r>
            <a:r>
              <a:rPr lang="zh-CN" altLang="en-US" dirty="0"/>
              <a:t>数据迁移：可以使用</a:t>
            </a:r>
            <a:r>
              <a:rPr lang="en-US" altLang="zh-CN" dirty="0" err="1"/>
              <a:t>ExportSnapshot</a:t>
            </a:r>
            <a:r>
              <a:rPr lang="zh-CN" altLang="en-US" dirty="0"/>
              <a:t>功能将快照导出到另一个集群，实现数据的迁移</a:t>
            </a:r>
            <a:r>
              <a:rPr lang="en-US" altLang="zh-CN" dirty="0"/>
              <a:t>- </a:t>
            </a:r>
            <a:r>
              <a:rPr lang="zh-CN" altLang="en-US" dirty="0"/>
              <a:t>使用场景一：机房在线迁移，通常情况是数据在</a:t>
            </a:r>
            <a:r>
              <a:rPr lang="en-US" altLang="zh-CN" dirty="0"/>
              <a:t>A</a:t>
            </a:r>
            <a:r>
              <a:rPr lang="zh-CN" altLang="en-US" dirty="0"/>
              <a:t>机房，因为</a:t>
            </a:r>
            <a:r>
              <a:rPr lang="en-US" altLang="zh-CN" dirty="0"/>
              <a:t>A</a:t>
            </a:r>
            <a:r>
              <a:rPr lang="zh-CN" altLang="en-US" dirty="0"/>
              <a:t>机房机位不够或者机架不够需要将整个集群迁移到另一个容量更大的</a:t>
            </a:r>
            <a:r>
              <a:rPr lang="en-US" altLang="zh-CN" dirty="0"/>
              <a:t>B</a:t>
            </a:r>
            <a:r>
              <a:rPr lang="zh-CN" altLang="en-US" dirty="0"/>
              <a:t>集群，而且在迁移过程中不能停服。基本迁移思路是先使用</a:t>
            </a:r>
            <a:r>
              <a:rPr lang="en-US" altLang="zh-CN" dirty="0"/>
              <a:t>snapshot</a:t>
            </a:r>
            <a:r>
              <a:rPr lang="zh-CN" altLang="en-US" dirty="0"/>
              <a:t>在</a:t>
            </a:r>
            <a:r>
              <a:rPr lang="en-US" altLang="zh-CN" dirty="0"/>
              <a:t>B</a:t>
            </a:r>
            <a:r>
              <a:rPr lang="zh-CN" altLang="en-US" dirty="0"/>
              <a:t>集群恢复出一个全量数据，再使用</a:t>
            </a:r>
            <a:r>
              <a:rPr lang="en-US" altLang="zh-CN" dirty="0"/>
              <a:t>replication</a:t>
            </a:r>
            <a:r>
              <a:rPr lang="zh-CN" altLang="en-US" dirty="0"/>
              <a:t>技术增量复制</a:t>
            </a:r>
            <a:r>
              <a:rPr lang="en-US" altLang="zh-CN" dirty="0"/>
              <a:t>A</a:t>
            </a:r>
            <a:r>
              <a:rPr lang="zh-CN" altLang="en-US" dirty="0"/>
              <a:t>集群的更新数据，等待两个集群数据一致之后将客户端请求重定向到</a:t>
            </a:r>
            <a:r>
              <a:rPr lang="en-US" altLang="zh-CN" dirty="0"/>
              <a:t>B</a:t>
            </a:r>
            <a:r>
              <a:rPr lang="zh-CN" altLang="en-US" dirty="0"/>
              <a:t>机房。具体步骤可以参考：</a:t>
            </a:r>
            <a:r>
              <a:rPr lang="en-US" altLang="zh-CN" dirty="0"/>
              <a:t>https://www.cloudera.com/documentation/enterprise/5-5-x/topics/cdh_bdr_hbase_replication.html#topic_20_11_7- </a:t>
            </a:r>
            <a:r>
              <a:rPr lang="zh-CN" altLang="en-US" dirty="0"/>
              <a:t>使用场景二：使用</a:t>
            </a:r>
            <a:r>
              <a:rPr lang="en-US" altLang="zh-CN" dirty="0"/>
              <a:t>snapshot</a:t>
            </a:r>
            <a:r>
              <a:rPr lang="zh-CN" altLang="en-US" dirty="0"/>
              <a:t>将表数据导出到</a:t>
            </a:r>
            <a:r>
              <a:rPr lang="en-US" altLang="zh-CN" dirty="0"/>
              <a:t>HDFS</a:t>
            </a:r>
            <a:r>
              <a:rPr lang="zh-CN" altLang="en-US" dirty="0"/>
              <a:t>，再使用</a:t>
            </a:r>
            <a:r>
              <a:rPr lang="en-US" altLang="zh-CN" dirty="0"/>
              <a:t>Hive\Spark</a:t>
            </a:r>
            <a:r>
              <a:rPr lang="zh-CN" altLang="en-US" dirty="0"/>
              <a:t>等进行离线</a:t>
            </a:r>
            <a:r>
              <a:rPr lang="en-US" altLang="zh-CN" dirty="0"/>
              <a:t>OLAP</a:t>
            </a:r>
            <a:r>
              <a:rPr lang="zh-CN" altLang="en-US" dirty="0"/>
              <a:t>分析，比如审计报表、月度报表等</a:t>
            </a:r>
          </a:p>
        </p:txBody>
      </p:sp>
    </p:spTree>
    <p:extLst>
      <p:ext uri="{BB962C8B-B14F-4D97-AF65-F5344CB8AC3E}">
        <p14:creationId xmlns:p14="http://schemas.microsoft.com/office/powerpoint/2010/main" val="3466141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911766" y="1490569"/>
            <a:ext cx="9303388" cy="4247317"/>
          </a:xfrm>
          <a:prstGeom prst="rect">
            <a:avLst/>
          </a:prstGeom>
        </p:spPr>
        <p:txBody>
          <a:bodyPr wrap="square">
            <a:spAutoFit/>
          </a:bodyPr>
          <a:lstStyle/>
          <a:p>
            <a:r>
              <a:rPr lang="en-US" altLang="zh-CN" dirty="0" err="1"/>
              <a:t>hbase</a:t>
            </a:r>
            <a:r>
              <a:rPr lang="en-US" altLang="zh-CN" dirty="0"/>
              <a:t> snapshot</a:t>
            </a:r>
            <a:r>
              <a:rPr lang="zh-CN" altLang="en-US" dirty="0"/>
              <a:t>用法大全</a:t>
            </a:r>
            <a:r>
              <a:rPr lang="en-US" altLang="zh-CN" dirty="0"/>
              <a:t>snapshot</a:t>
            </a:r>
            <a:r>
              <a:rPr lang="zh-CN" altLang="en-US" dirty="0"/>
              <a:t>最常用的命令有</a:t>
            </a:r>
            <a:r>
              <a:rPr lang="en-US" altLang="zh-CN" dirty="0"/>
              <a:t>snapshot</a:t>
            </a:r>
            <a:r>
              <a:rPr lang="zh-CN" altLang="en-US" dirty="0"/>
              <a:t>、</a:t>
            </a:r>
            <a:r>
              <a:rPr lang="en-US" altLang="zh-CN" dirty="0" err="1"/>
              <a:t>restore_snapshot</a:t>
            </a:r>
            <a:r>
              <a:rPr lang="zh-CN" altLang="en-US" dirty="0"/>
              <a:t>、</a:t>
            </a:r>
            <a:r>
              <a:rPr lang="en-US" altLang="zh-CN" dirty="0" err="1"/>
              <a:t>clone_snapshot</a:t>
            </a:r>
            <a:r>
              <a:rPr lang="zh-CN" altLang="en-US" dirty="0"/>
              <a:t>以及</a:t>
            </a:r>
            <a:r>
              <a:rPr lang="en-US" altLang="zh-CN" dirty="0" err="1"/>
              <a:t>ExportSnapshot</a:t>
            </a:r>
            <a:r>
              <a:rPr lang="zh-CN" altLang="en-US" dirty="0"/>
              <a:t>这个工具，具体使用方法如下：</a:t>
            </a:r>
            <a:r>
              <a:rPr lang="en-US" altLang="zh-CN" dirty="0"/>
              <a:t>- </a:t>
            </a:r>
            <a:r>
              <a:rPr lang="zh-CN" altLang="en-US" dirty="0"/>
              <a:t>为表’</a:t>
            </a:r>
            <a:r>
              <a:rPr lang="en-US" altLang="zh-CN" dirty="0" err="1"/>
              <a:t>sourceTable</a:t>
            </a:r>
            <a:r>
              <a:rPr lang="en-US" altLang="zh-CN" dirty="0"/>
              <a:t>’</a:t>
            </a:r>
            <a:r>
              <a:rPr lang="zh-CN" altLang="en-US" dirty="0"/>
              <a:t>打一个快照’</a:t>
            </a:r>
            <a:r>
              <a:rPr lang="en-US" altLang="zh-CN" dirty="0" err="1"/>
              <a:t>snapshotName</a:t>
            </a:r>
            <a:r>
              <a:rPr lang="en-US" altLang="zh-CN" dirty="0"/>
              <a:t>’</a:t>
            </a:r>
            <a:r>
              <a:rPr lang="zh-CN" altLang="en-US" dirty="0"/>
              <a:t>，快照并不涉及数据移动，可以在线完成。    </a:t>
            </a:r>
            <a:r>
              <a:rPr lang="en-US" altLang="zh-CN" dirty="0" err="1"/>
              <a:t>hbase</a:t>
            </a:r>
            <a:r>
              <a:rPr lang="en-US" altLang="zh-CN" dirty="0"/>
              <a:t>&gt; snapshot '</a:t>
            </a:r>
            <a:r>
              <a:rPr lang="en-US" altLang="zh-CN" dirty="0" err="1"/>
              <a:t>sourceTable</a:t>
            </a:r>
            <a:r>
              <a:rPr lang="en-US" altLang="zh-CN" dirty="0"/>
              <a:t>', ‘</a:t>
            </a:r>
            <a:r>
              <a:rPr lang="en-US" altLang="zh-CN" dirty="0" err="1"/>
              <a:t>snapshotName</a:t>
            </a:r>
            <a:r>
              <a:rPr lang="en-US" altLang="zh-CN" dirty="0"/>
              <a:t>'- </a:t>
            </a:r>
            <a:r>
              <a:rPr lang="zh-CN" altLang="en-US" dirty="0"/>
              <a:t>恢复指定快照，恢复过程会替代原有数据，将表还原到快照点，快照点之后的所有更新将会丢失。需要注意的是原表需要先</a:t>
            </a:r>
            <a:r>
              <a:rPr lang="en-US" altLang="zh-CN" dirty="0"/>
              <a:t>disable</a:t>
            </a:r>
            <a:r>
              <a:rPr lang="zh-CN" altLang="en-US" dirty="0"/>
              <a:t>掉，才能执行</a:t>
            </a:r>
            <a:r>
              <a:rPr lang="en-US" altLang="zh-CN" dirty="0" err="1"/>
              <a:t>restore_snapshot</a:t>
            </a:r>
            <a:r>
              <a:rPr lang="zh-CN" altLang="en-US" dirty="0"/>
              <a:t>操作。    </a:t>
            </a:r>
            <a:r>
              <a:rPr lang="en-US" altLang="zh-CN" dirty="0" err="1"/>
              <a:t>hbase</a:t>
            </a:r>
            <a:r>
              <a:rPr lang="en-US" altLang="zh-CN" dirty="0"/>
              <a:t>&gt; </a:t>
            </a:r>
            <a:r>
              <a:rPr lang="en-US" altLang="zh-CN" dirty="0" err="1"/>
              <a:t>restore_snapshot</a:t>
            </a:r>
            <a:r>
              <a:rPr lang="en-US" altLang="zh-CN" dirty="0"/>
              <a:t> ‘</a:t>
            </a:r>
            <a:r>
              <a:rPr lang="en-US" altLang="zh-CN" dirty="0" err="1"/>
              <a:t>snapshotName</a:t>
            </a:r>
            <a:r>
              <a:rPr lang="en-US" altLang="zh-CN" dirty="0"/>
              <a:t>'- </a:t>
            </a:r>
            <a:r>
              <a:rPr lang="zh-CN" altLang="en-US" dirty="0"/>
              <a:t>根据快照恢复出一个新表，恢复过程不涉及数据移动，可以在秒级完成。很好奇是怎么做的吧，且听下文分解。    </a:t>
            </a:r>
            <a:r>
              <a:rPr lang="en-US" altLang="zh-CN" dirty="0" err="1"/>
              <a:t>hbase</a:t>
            </a:r>
            <a:r>
              <a:rPr lang="en-US" altLang="zh-CN" dirty="0"/>
              <a:t>&gt; </a:t>
            </a:r>
            <a:r>
              <a:rPr lang="en-US" altLang="zh-CN" dirty="0" err="1"/>
              <a:t>clone_snapshot</a:t>
            </a:r>
            <a:r>
              <a:rPr lang="en-US" altLang="zh-CN" dirty="0"/>
              <a:t> '</a:t>
            </a:r>
            <a:r>
              <a:rPr lang="en-US" altLang="zh-CN" dirty="0" err="1"/>
              <a:t>snapshotName</a:t>
            </a:r>
            <a:r>
              <a:rPr lang="en-US" altLang="zh-CN" dirty="0"/>
              <a:t>', ‘</a:t>
            </a:r>
            <a:r>
              <a:rPr lang="en-US" altLang="zh-CN" dirty="0" err="1"/>
              <a:t>tableName</a:t>
            </a:r>
            <a:r>
              <a:rPr lang="en-US" altLang="zh-CN" dirty="0"/>
              <a:t>'- </a:t>
            </a:r>
            <a:r>
              <a:rPr lang="zh-CN" altLang="en-US" dirty="0"/>
              <a:t>使用</a:t>
            </a:r>
            <a:r>
              <a:rPr lang="en-US" altLang="zh-CN" dirty="0" err="1"/>
              <a:t>ExportSnapshot</a:t>
            </a:r>
            <a:r>
              <a:rPr lang="zh-CN" altLang="en-US" dirty="0"/>
              <a:t>命令可以将</a:t>
            </a:r>
            <a:r>
              <a:rPr lang="en-US" altLang="zh-CN" dirty="0"/>
              <a:t>A</a:t>
            </a:r>
            <a:r>
              <a:rPr lang="zh-CN" altLang="en-US" dirty="0"/>
              <a:t>集群的快照数据迁移到</a:t>
            </a:r>
            <a:r>
              <a:rPr lang="en-US" altLang="zh-CN" dirty="0"/>
              <a:t>B</a:t>
            </a:r>
            <a:r>
              <a:rPr lang="zh-CN" altLang="en-US" dirty="0"/>
              <a:t>集群，</a:t>
            </a:r>
            <a:r>
              <a:rPr lang="en-US" altLang="zh-CN" dirty="0" err="1"/>
              <a:t>ExportSnapshot</a:t>
            </a:r>
            <a:r>
              <a:rPr lang="zh-CN" altLang="en-US" dirty="0"/>
              <a:t>是</a:t>
            </a:r>
            <a:r>
              <a:rPr lang="en-US" altLang="zh-CN" dirty="0"/>
              <a:t>HDFS</a:t>
            </a:r>
            <a:r>
              <a:rPr lang="zh-CN" altLang="en-US" dirty="0"/>
              <a:t>层面的操作，会使用</a:t>
            </a:r>
            <a:r>
              <a:rPr lang="en-US" altLang="zh-CN" dirty="0"/>
              <a:t>MR</a:t>
            </a:r>
            <a:r>
              <a:rPr lang="zh-CN" altLang="en-US" dirty="0"/>
              <a:t>进行数据的并行迁移，因此需要在开启</a:t>
            </a:r>
            <a:r>
              <a:rPr lang="en-US" altLang="zh-CN" dirty="0"/>
              <a:t>MR</a:t>
            </a:r>
            <a:r>
              <a:rPr lang="zh-CN" altLang="en-US" dirty="0"/>
              <a:t>的机器上进行迁移。</a:t>
            </a:r>
            <a:r>
              <a:rPr lang="en-US" altLang="zh-CN" dirty="0" err="1"/>
              <a:t>HMaster</a:t>
            </a:r>
            <a:r>
              <a:rPr lang="zh-CN" altLang="en-US" dirty="0"/>
              <a:t>和</a:t>
            </a:r>
            <a:r>
              <a:rPr lang="en-US" altLang="zh-CN" dirty="0" err="1"/>
              <a:t>HRegionServer</a:t>
            </a:r>
            <a:r>
              <a:rPr lang="zh-CN" altLang="en-US" dirty="0"/>
              <a:t>并不参与这个过程，因此不会带来额外的内存开销以及</a:t>
            </a:r>
            <a:r>
              <a:rPr lang="en-US" altLang="zh-CN" dirty="0"/>
              <a:t>GC</a:t>
            </a:r>
            <a:r>
              <a:rPr lang="zh-CN" altLang="en-US" dirty="0"/>
              <a:t>开销。唯一的影响是</a:t>
            </a:r>
            <a:r>
              <a:rPr lang="en-US" altLang="zh-CN" dirty="0"/>
              <a:t>DN</a:t>
            </a:r>
            <a:r>
              <a:rPr lang="zh-CN" altLang="en-US" dirty="0"/>
              <a:t>在拷贝数据的时候需要额外的带宽以及</a:t>
            </a:r>
            <a:r>
              <a:rPr lang="en-US" altLang="zh-CN" dirty="0"/>
              <a:t>IO</a:t>
            </a:r>
            <a:r>
              <a:rPr lang="zh-CN" altLang="en-US" dirty="0"/>
              <a:t>负载，</a:t>
            </a:r>
            <a:r>
              <a:rPr lang="en-US" altLang="zh-CN" dirty="0" err="1"/>
              <a:t>ExportSnapshot</a:t>
            </a:r>
            <a:r>
              <a:rPr lang="zh-CN" altLang="en-US" dirty="0"/>
              <a:t>也针对这个问题设置了参数</a:t>
            </a:r>
            <a:r>
              <a:rPr lang="en-US" altLang="zh-CN" dirty="0"/>
              <a:t>-bandwidth</a:t>
            </a:r>
            <a:r>
              <a:rPr lang="zh-CN" altLang="en-US" dirty="0"/>
              <a:t>来限制带宽的使用。    </a:t>
            </a:r>
            <a:r>
              <a:rPr lang="en-US" altLang="zh-CN" dirty="0" err="1"/>
              <a:t>hbase</a:t>
            </a:r>
            <a:r>
              <a:rPr lang="en-US" altLang="zh-CN" dirty="0"/>
              <a:t> </a:t>
            </a:r>
            <a:r>
              <a:rPr lang="en-US" altLang="zh-CN" dirty="0" err="1"/>
              <a:t>org.apache.hadoop.hbase.snapshot.ExportSnapshot</a:t>
            </a:r>
            <a:r>
              <a:rPr lang="en-US" altLang="zh-CN" dirty="0"/>
              <a:t> \        -snapshot </a:t>
            </a:r>
            <a:r>
              <a:rPr lang="en-US" altLang="zh-CN" dirty="0" err="1"/>
              <a:t>MySnapshot</a:t>
            </a:r>
            <a:r>
              <a:rPr lang="en-US" altLang="zh-CN" dirty="0"/>
              <a:t> -copy-from hdfs://srv2:8082/hbase \        -copy-to hdfs://srv1:50070/hbase -mappers 16 -bandwidth  1024\</a:t>
            </a:r>
            <a:endParaRPr lang="zh-CN" altLang="en-US" dirty="0"/>
          </a:p>
        </p:txBody>
      </p:sp>
    </p:spTree>
    <p:extLst>
      <p:ext uri="{BB962C8B-B14F-4D97-AF65-F5344CB8AC3E}">
        <p14:creationId xmlns:p14="http://schemas.microsoft.com/office/powerpoint/2010/main" val="764204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7885" y="1291951"/>
            <a:ext cx="8974183" cy="5449080"/>
          </a:xfrm>
          <a:prstGeom prst="rect">
            <a:avLst/>
          </a:prstGeom>
        </p:spPr>
      </p:pic>
      <p:sp>
        <p:nvSpPr>
          <p:cNvPr id="2" name="矩形 1"/>
          <p:cNvSpPr/>
          <p:nvPr/>
        </p:nvSpPr>
        <p:spPr>
          <a:xfrm>
            <a:off x="521207" y="1930178"/>
            <a:ext cx="1914422" cy="3223713"/>
          </a:xfrm>
          <a:prstGeom prst="rect">
            <a:avLst/>
          </a:prstGeom>
        </p:spPr>
        <p:txBody>
          <a:bodyPr wrap="square">
            <a:spAutoFit/>
          </a:bodyPr>
          <a:lstStyle/>
          <a:p>
            <a:pPr marL="285750" indent="-285750">
              <a:buFont typeface="Arial" panose="020B0604020202020204" pitchFamily="34" charset="0"/>
              <a:buChar char="•"/>
            </a:pPr>
            <a:r>
              <a:rPr lang="zh-CN" altLang="en-US" sz="1400" dirty="0">
                <a:latin typeface="仿宋" panose="02010609060101010101" pitchFamily="49" charset="-122"/>
                <a:ea typeface="仿宋" panose="02010609060101010101" pitchFamily="49" charset="-122"/>
              </a:rPr>
              <a:t>每</a:t>
            </a:r>
            <a:r>
              <a:rPr lang="zh-CN" altLang="en-US" sz="1400" dirty="0" smtClean="0">
                <a:latin typeface="仿宋" panose="02010609060101010101" pitchFamily="49" charset="-122"/>
                <a:ea typeface="仿宋" panose="02010609060101010101" pitchFamily="49" charset="-122"/>
              </a:rPr>
              <a:t>一行</a:t>
            </a:r>
            <a:r>
              <a:rPr lang="en-US" altLang="zh-CN" sz="1400" dirty="0" smtClean="0">
                <a:latin typeface="仿宋" panose="02010609060101010101" pitchFamily="49" charset="-122"/>
                <a:ea typeface="仿宋" panose="02010609060101010101" pitchFamily="49" charset="-122"/>
              </a:rPr>
              <a:t>Schema</a:t>
            </a:r>
            <a:r>
              <a:rPr lang="zh-CN" altLang="en-US" sz="1400" dirty="0" smtClean="0">
                <a:latin typeface="仿宋" panose="02010609060101010101" pitchFamily="49" charset="-122"/>
                <a:ea typeface="仿宋" panose="02010609060101010101" pitchFamily="49" charset="-122"/>
              </a:rPr>
              <a:t>可以</a:t>
            </a:r>
            <a:r>
              <a:rPr lang="zh-CN" altLang="en-US" sz="1400" dirty="0" smtClean="0">
                <a:latin typeface="仿宋" panose="02010609060101010101" pitchFamily="49" charset="-122"/>
                <a:ea typeface="仿宋" panose="02010609060101010101" pitchFamily="49" charset="-122"/>
              </a:rPr>
              <a:t>不同可以</a:t>
            </a:r>
            <a:r>
              <a:rPr lang="zh-CN" altLang="en-US" sz="1400" dirty="0" smtClean="0">
                <a:latin typeface="仿宋" panose="02010609060101010101" pitchFamily="49" charset="-122"/>
                <a:ea typeface="仿宋" panose="02010609060101010101" pitchFamily="49" charset="-122"/>
              </a:rPr>
              <a:t>称为</a:t>
            </a:r>
            <a:r>
              <a:rPr lang="en-US" altLang="zh-CN" sz="1400" dirty="0" err="1" smtClean="0">
                <a:latin typeface="仿宋" panose="02010609060101010101" pitchFamily="49" charset="-122"/>
                <a:ea typeface="仿宋" panose="02010609060101010101" pitchFamily="49" charset="-122"/>
              </a:rPr>
              <a:t>Schemaless</a:t>
            </a:r>
            <a:endParaRPr lang="en-US" altLang="zh-CN" sz="1400" dirty="0" smtClean="0">
              <a:latin typeface="仿宋" panose="02010609060101010101" pitchFamily="49" charset="-122"/>
              <a:ea typeface="仿宋" panose="02010609060101010101" pitchFamily="49" charset="-122"/>
            </a:endParaRPr>
          </a:p>
          <a:p>
            <a:endParaRPr lang="en-US" altLang="zh-CN" sz="1400"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r>
              <a:rPr lang="zh-CN" altLang="en-US" sz="1400" dirty="0" smtClean="0">
                <a:latin typeface="仿宋" panose="02010609060101010101" pitchFamily="49" charset="-122"/>
                <a:ea typeface="仿宋" panose="02010609060101010101" pitchFamily="49" charset="-122"/>
              </a:rPr>
              <a:t>数据是字典排序的</a:t>
            </a:r>
            <a:endParaRPr lang="en-US" altLang="zh-CN" sz="1400" dirty="0" smtClean="0">
              <a:latin typeface="仿宋" panose="02010609060101010101" pitchFamily="49" charset="-122"/>
              <a:ea typeface="仿宋" panose="02010609060101010101" pitchFamily="49" charset="-122"/>
            </a:endParaRPr>
          </a:p>
          <a:p>
            <a:endParaRPr lang="en-US" altLang="zh-CN" sz="1400"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r>
              <a:rPr lang="zh-CN" altLang="en-US" sz="1400" dirty="0" smtClean="0">
                <a:latin typeface="仿宋" panose="02010609060101010101" pitchFamily="49" charset="-122"/>
                <a:ea typeface="仿宋" panose="02010609060101010101" pitchFamily="49" charset="-122"/>
              </a:rPr>
              <a:t>每个单元格可以存储不同的版本，一般是时间戳</a:t>
            </a:r>
            <a:endParaRPr lang="en-US" altLang="zh-CN" sz="1400" dirty="0" smtClean="0">
              <a:latin typeface="仿宋" panose="02010609060101010101" pitchFamily="49" charset="-122"/>
              <a:ea typeface="仿宋" panose="02010609060101010101" pitchFamily="49" charset="-122"/>
            </a:endParaRPr>
          </a:p>
          <a:p>
            <a:endParaRPr lang="en-US" altLang="zh-CN" sz="1400"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r>
              <a:rPr lang="zh-CN" altLang="en-US" sz="1400" dirty="0" smtClean="0">
                <a:latin typeface="仿宋" panose="02010609060101010101" pitchFamily="49" charset="-122"/>
                <a:ea typeface="仿宋" panose="02010609060101010101" pitchFamily="49" charset="-122"/>
              </a:rPr>
              <a:t>可以获取指定版本的数据</a:t>
            </a:r>
            <a:endParaRPr lang="en-US" altLang="zh-CN" sz="1400" dirty="0" smtClean="0">
              <a:latin typeface="仿宋" panose="02010609060101010101" pitchFamily="49" charset="-122"/>
              <a:ea typeface="仿宋" panose="02010609060101010101" pitchFamily="49" charset="-122"/>
            </a:endParaRPr>
          </a:p>
          <a:p>
            <a:endParaRPr lang="en-US" altLang="zh-CN" sz="1400" dirty="0"/>
          </a:p>
          <a:p>
            <a:r>
              <a:rPr lang="en-US" altLang="zh-CN" sz="1400" dirty="0" smtClean="0">
                <a:solidFill>
                  <a:schemeClr val="accent2">
                    <a:lumMod val="75000"/>
                  </a:schemeClr>
                </a:solidFill>
              </a:rPr>
              <a:t>?</a:t>
            </a:r>
            <a:r>
              <a:rPr lang="zh-CN" altLang="en-US" sz="1400" dirty="0" smtClean="0">
                <a:solidFill>
                  <a:schemeClr val="accent2">
                    <a:lumMod val="75000"/>
                  </a:schemeClr>
                </a:solidFill>
              </a:rPr>
              <a:t>如何实现多版本</a:t>
            </a:r>
            <a:endParaRPr lang="zh-CN" altLang="en-US" sz="1400" dirty="0">
              <a:solidFill>
                <a:schemeClr val="accent2">
                  <a:lumMod val="75000"/>
                </a:schemeClr>
              </a:solidFill>
            </a:endParaRPr>
          </a:p>
        </p:txBody>
      </p:sp>
    </p:spTree>
    <p:extLst>
      <p:ext uri="{BB962C8B-B14F-4D97-AF65-F5344CB8AC3E}">
        <p14:creationId xmlns:p14="http://schemas.microsoft.com/office/powerpoint/2010/main" val="17877629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9979" y="1291204"/>
            <a:ext cx="6792685" cy="5195097"/>
          </a:xfrm>
          <a:prstGeom prst="rect">
            <a:avLst/>
          </a:prstGeom>
        </p:spPr>
      </p:pic>
      <p:sp>
        <p:nvSpPr>
          <p:cNvPr id="6" name="矩形 5"/>
          <p:cNvSpPr/>
          <p:nvPr/>
        </p:nvSpPr>
        <p:spPr>
          <a:xfrm>
            <a:off x="709748" y="1629732"/>
            <a:ext cx="2873037" cy="2446824"/>
          </a:xfrm>
          <a:prstGeom prst="rect">
            <a:avLst/>
          </a:prstGeom>
        </p:spPr>
        <p:txBody>
          <a:bodyPr wrap="square">
            <a:spAutoFit/>
          </a:bodyPr>
          <a:lstStyle/>
          <a:p>
            <a:pPr marL="285750" indent="-285750">
              <a:lnSpc>
                <a:spcPct val="150000"/>
              </a:lnSpc>
              <a:buFont typeface="Arial" panose="020B0604020202020204" pitchFamily="34" charset="0"/>
              <a:buChar char="•"/>
            </a:pPr>
            <a:r>
              <a:rPr lang="zh-TW" altLang="en-US" sz="1400" dirty="0" smtClean="0">
                <a:latin typeface="仿宋" panose="02010609060101010101" pitchFamily="49" charset="-122"/>
                <a:ea typeface="仿宋" panose="02010609060101010101" pitchFamily="49" charset="-122"/>
              </a:rPr>
              <a:t>可以</a:t>
            </a:r>
            <a:r>
              <a:rPr lang="zh-CN" altLang="en-US" sz="1400" dirty="0" smtClean="0">
                <a:latin typeface="仿宋" panose="02010609060101010101" pitchFamily="49" charset="-122"/>
                <a:ea typeface="仿宋" panose="02010609060101010101" pitchFamily="49" charset="-122"/>
              </a:rPr>
              <a:t>将</a:t>
            </a:r>
            <a:r>
              <a:rPr lang="zh-TW" altLang="en-US" sz="1400" dirty="0" smtClean="0">
                <a:latin typeface="仿宋" panose="02010609060101010101" pitchFamily="49" charset="-122"/>
                <a:ea typeface="仿宋" panose="02010609060101010101" pitchFamily="49" charset="-122"/>
              </a:rPr>
              <a:t> </a:t>
            </a:r>
            <a:r>
              <a:rPr lang="en-US" altLang="zh-TW" sz="1400" dirty="0" err="1">
                <a:latin typeface="仿宋" panose="02010609060101010101" pitchFamily="49" charset="-122"/>
                <a:ea typeface="仿宋" panose="02010609060101010101" pitchFamily="49" charset="-122"/>
              </a:rPr>
              <a:t>HBase</a:t>
            </a:r>
            <a:r>
              <a:rPr lang="en-US" altLang="zh-TW" sz="1400" dirty="0">
                <a:latin typeface="仿宋" panose="02010609060101010101" pitchFamily="49" charset="-122"/>
                <a:ea typeface="仿宋" panose="02010609060101010101" pitchFamily="49" charset="-122"/>
              </a:rPr>
              <a:t> </a:t>
            </a:r>
            <a:r>
              <a:rPr lang="zh-TW" altLang="en-US" sz="1400" dirty="0" smtClean="0">
                <a:latin typeface="仿宋" panose="02010609060101010101" pitchFamily="49" charset="-122"/>
                <a:ea typeface="仿宋" panose="02010609060101010101" pitchFamily="49" charset="-122"/>
              </a:rPr>
              <a:t>的</a:t>
            </a:r>
            <a:r>
              <a:rPr lang="zh-CN" altLang="en-US" sz="1400" dirty="0" smtClean="0">
                <a:latin typeface="仿宋" panose="02010609060101010101" pitchFamily="49" charset="-122"/>
                <a:ea typeface="仿宋" panose="02010609060101010101" pitchFamily="49" charset="-122"/>
              </a:rPr>
              <a:t>数据</a:t>
            </a:r>
            <a:r>
              <a:rPr lang="zh-TW" altLang="en-US" sz="1400" dirty="0" smtClean="0">
                <a:latin typeface="仿宋" panose="02010609060101010101" pitchFamily="49" charset="-122"/>
                <a:ea typeface="仿宋" panose="02010609060101010101" pitchFamily="49" charset="-122"/>
              </a:rPr>
              <a:t>模型</a:t>
            </a:r>
            <a:r>
              <a:rPr lang="zh-CN" altLang="en-US" sz="1400" dirty="0" smtClean="0">
                <a:latin typeface="仿宋" panose="02010609060101010101" pitchFamily="49" charset="-122"/>
                <a:ea typeface="仿宋" panose="02010609060101010101" pitchFamily="49" charset="-122"/>
              </a:rPr>
              <a:t>视为</a:t>
            </a:r>
            <a:r>
              <a:rPr lang="zh-TW" altLang="en-US" sz="1400" dirty="0" smtClean="0">
                <a:latin typeface="仿宋" panose="02010609060101010101" pitchFamily="49" charset="-122"/>
                <a:ea typeface="仿宋" panose="02010609060101010101" pitchFamily="49" charset="-122"/>
              </a:rPr>
              <a:t>一</a:t>
            </a:r>
            <a:r>
              <a:rPr lang="zh-CN" altLang="en-US" sz="1400" dirty="0" smtClean="0">
                <a:latin typeface="仿宋" panose="02010609060101010101" pitchFamily="49" charset="-122"/>
                <a:ea typeface="仿宋" panose="02010609060101010101" pitchFamily="49" charset="-122"/>
              </a:rPr>
              <a:t>个多为</a:t>
            </a:r>
            <a:r>
              <a:rPr lang="zh-TW" altLang="en-US" sz="1400" dirty="0" smtClean="0">
                <a:latin typeface="仿宋" panose="02010609060101010101" pitchFamily="49" charset="-122"/>
                <a:ea typeface="仿宋" panose="02010609060101010101" pitchFamily="49" charset="-122"/>
              </a:rPr>
              <a:t>映射</a:t>
            </a:r>
            <a:r>
              <a:rPr lang="zh-TW" altLang="en-US" sz="1400" dirty="0">
                <a:latin typeface="仿宋" panose="02010609060101010101" pitchFamily="49" charset="-122"/>
                <a:ea typeface="仿宋" panose="02010609060101010101" pitchFamily="49" charset="-122"/>
              </a:rPr>
              <a:t>的模型，</a:t>
            </a:r>
            <a:r>
              <a:rPr lang="zh-TW" altLang="en-US" sz="1400" dirty="0" smtClean="0">
                <a:latin typeface="仿宋" panose="02010609060101010101" pitchFamily="49" charset="-122"/>
                <a:ea typeface="仿宋" panose="02010609060101010101" pitchFamily="49" charset="-122"/>
              </a:rPr>
              <a:t>下列</a:t>
            </a:r>
            <a:r>
              <a:rPr lang="zh-CN" altLang="en-US" sz="1400" dirty="0" smtClean="0">
                <a:latin typeface="仿宋" panose="02010609060101010101" pitchFamily="49" charset="-122"/>
                <a:ea typeface="仿宋" panose="02010609060101010101" pitchFamily="49" charset="-122"/>
              </a:rPr>
              <a:t>图</a:t>
            </a:r>
            <a:r>
              <a:rPr lang="zh-TW" altLang="en-US" sz="1400" dirty="0" smtClean="0">
                <a:latin typeface="仿宋" panose="02010609060101010101" pitchFamily="49" charset="-122"/>
                <a:ea typeface="仿宋" panose="02010609060101010101" pitchFamily="49" charset="-122"/>
              </a:rPr>
              <a:t> </a:t>
            </a:r>
            <a:r>
              <a:rPr lang="en-US" altLang="zh-TW" sz="1400" dirty="0">
                <a:latin typeface="仿宋" panose="02010609060101010101" pitchFamily="49" charset="-122"/>
                <a:ea typeface="仿宋" panose="02010609060101010101" pitchFamily="49" charset="-122"/>
              </a:rPr>
              <a:t>2 </a:t>
            </a:r>
            <a:r>
              <a:rPr lang="zh-TW" altLang="en-US" sz="1400" dirty="0">
                <a:latin typeface="仿宋" panose="02010609060101010101" pitchFamily="49" charset="-122"/>
                <a:ea typeface="仿宋" panose="02010609060101010101" pitchFamily="49" charset="-122"/>
              </a:rPr>
              <a:t>將 </a:t>
            </a:r>
            <a:r>
              <a:rPr lang="zh-CN" altLang="en-US" sz="1400" dirty="0" smtClean="0">
                <a:latin typeface="仿宋" panose="02010609060101010101" pitchFamily="49" charset="-122"/>
                <a:ea typeface="仿宋" panose="02010609060101010101" pitchFamily="49" charset="-122"/>
              </a:rPr>
              <a:t>图</a:t>
            </a:r>
            <a:r>
              <a:rPr lang="zh-TW" altLang="en-US" sz="1400" dirty="0" smtClean="0">
                <a:latin typeface="仿宋" panose="02010609060101010101" pitchFamily="49" charset="-122"/>
                <a:ea typeface="仿宋" panose="02010609060101010101" pitchFamily="49" charset="-122"/>
              </a:rPr>
              <a:t> </a:t>
            </a:r>
            <a:r>
              <a:rPr lang="en-US" altLang="zh-TW" sz="1400" dirty="0">
                <a:latin typeface="仿宋" panose="02010609060101010101" pitchFamily="49" charset="-122"/>
                <a:ea typeface="仿宋" panose="02010609060101010101" pitchFamily="49" charset="-122"/>
              </a:rPr>
              <a:t>1 </a:t>
            </a:r>
            <a:r>
              <a:rPr lang="zh-TW" altLang="en-US" sz="1400" dirty="0">
                <a:latin typeface="仿宋" panose="02010609060101010101" pitchFamily="49" charset="-122"/>
                <a:ea typeface="仿宋" panose="02010609060101010101" pitchFamily="49" charset="-122"/>
              </a:rPr>
              <a:t>中的第一</a:t>
            </a:r>
            <a:r>
              <a:rPr lang="zh-TW" altLang="en-US" sz="1400" dirty="0" smtClean="0">
                <a:latin typeface="仿宋" panose="02010609060101010101" pitchFamily="49" charset="-122"/>
                <a:ea typeface="仿宋" panose="02010609060101010101" pitchFamily="49" charset="-122"/>
              </a:rPr>
              <a:t>列</a:t>
            </a:r>
            <a:r>
              <a:rPr lang="zh-CN" altLang="en-US" sz="1400" dirty="0" smtClean="0">
                <a:latin typeface="仿宋" panose="02010609060101010101" pitchFamily="49" charset="-122"/>
                <a:ea typeface="仿宋" panose="02010609060101010101" pitchFamily="49" charset="-122"/>
              </a:rPr>
              <a:t>视为多维</a:t>
            </a:r>
            <a:r>
              <a:rPr lang="zh-TW" altLang="en-US" sz="1400" dirty="0" smtClean="0">
                <a:latin typeface="仿宋" panose="02010609060101010101" pitchFamily="49" charset="-122"/>
                <a:ea typeface="仿宋" panose="02010609060101010101" pitchFamily="49" charset="-122"/>
              </a:rPr>
              <a:t>映射</a:t>
            </a:r>
            <a:endParaRPr lang="en-US" altLang="zh-TW" sz="1400" dirty="0">
              <a:latin typeface="仿宋" panose="02010609060101010101" pitchFamily="49" charset="-122"/>
              <a:ea typeface="仿宋" panose="02010609060101010101" pitchFamily="49" charset="-122"/>
            </a:endParaRPr>
          </a:p>
          <a:p>
            <a:pPr marL="285750" indent="-285750">
              <a:lnSpc>
                <a:spcPct val="150000"/>
              </a:lnSpc>
              <a:buFont typeface="Arial" panose="020B0604020202020204" pitchFamily="34" charset="0"/>
              <a:buChar char="•"/>
            </a:pPr>
            <a:endParaRPr lang="en-US" altLang="zh-TW" sz="1400" dirty="0" smtClean="0">
              <a:latin typeface="仿宋" panose="02010609060101010101" pitchFamily="49" charset="-122"/>
              <a:ea typeface="仿宋" panose="02010609060101010101" pitchFamily="49" charset="-122"/>
            </a:endParaRPr>
          </a:p>
          <a:p>
            <a:pPr marL="285750" indent="-285750">
              <a:lnSpc>
                <a:spcPct val="150000"/>
              </a:lnSpc>
              <a:buFont typeface="Arial" panose="020B0604020202020204" pitchFamily="34" charset="0"/>
              <a:buChar char="•"/>
            </a:pPr>
            <a:r>
              <a:rPr lang="en-US" altLang="zh-CN" sz="1400" dirty="0"/>
              <a:t>A distributed Hash Map</a:t>
            </a:r>
          </a:p>
          <a:p>
            <a:pPr>
              <a:lnSpc>
                <a:spcPct val="150000"/>
              </a:lnSpc>
            </a:pPr>
            <a:endParaRPr lang="zh-CN" altLang="en-US" dirty="0"/>
          </a:p>
        </p:txBody>
      </p:sp>
    </p:spTree>
    <p:extLst>
      <p:ext uri="{BB962C8B-B14F-4D97-AF65-F5344CB8AC3E}">
        <p14:creationId xmlns:p14="http://schemas.microsoft.com/office/powerpoint/2010/main" val="3608184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数据管理</a:t>
            </a:r>
            <a:endParaRPr lang="zh-cn" dirty="0">
              <a:cs typeface="Segoe UI Light" panose="020B0502040204020203" pitchFamily="34" charset="0"/>
            </a:endParaRPr>
          </a:p>
        </p:txBody>
      </p:sp>
      <p:sp>
        <p:nvSpPr>
          <p:cNvPr id="5" name="内容占位符 4"/>
          <p:cNvSpPr>
            <a:spLocks noGrp="1"/>
          </p:cNvSpPr>
          <p:nvPr>
            <p:ph sz="half" idx="4294967295"/>
          </p:nvPr>
        </p:nvSpPr>
        <p:spPr>
          <a:xfrm>
            <a:off x="608112" y="1516752"/>
            <a:ext cx="3190805" cy="4790886"/>
          </a:xfrm>
        </p:spPr>
        <p:txBody>
          <a:bodyPr vert="horz" lIns="91440" tIns="45720" rIns="91440" bIns="45720" rtlCol="0">
            <a:normAutofit fontScale="92500"/>
          </a:bodyPr>
          <a:lstStyle/>
          <a:p>
            <a:pPr marL="171450" indent="-171450" rtl="0">
              <a:lnSpc>
                <a:spcPts val="1800"/>
              </a:lnSpc>
              <a:spcBef>
                <a:spcPts val="1000"/>
              </a:spcBef>
              <a:spcAft>
                <a:spcPts val="600"/>
              </a:spcAft>
              <a:buFont typeface="Wingdings" panose="05000000000000000000" pitchFamily="2" charset="2"/>
              <a:buChar char="l"/>
            </a:pPr>
            <a:r>
              <a:rPr lang="en-US" altLang="zh-CN" sz="1400" dirty="0" smtClean="0">
                <a:solidFill>
                  <a:prstClr val="black">
                    <a:lumMod val="75000"/>
                    <a:lumOff val="25000"/>
                  </a:prstClr>
                </a:solidFill>
                <a:cs typeface="Segoe UI" panose="020B0502040204020203" pitchFamily="34" charset="0"/>
              </a:rPr>
              <a:t>Regions As Shards</a:t>
            </a:r>
            <a:endParaRPr lang="en-US" altLang="zh-CN" sz="1400" dirty="0">
              <a:solidFill>
                <a:prstClr val="black">
                  <a:lumMod val="75000"/>
                  <a:lumOff val="25000"/>
                </a:prstClr>
              </a:solidFill>
              <a:cs typeface="Segoe UI" panose="020B0502040204020203" pitchFamily="34" charset="0"/>
            </a:endParaRPr>
          </a:p>
          <a:p>
            <a:pPr marL="171450" indent="-171450">
              <a:lnSpc>
                <a:spcPts val="1800"/>
              </a:lnSpc>
              <a:spcAft>
                <a:spcPts val="600"/>
              </a:spcAft>
              <a:buFont typeface="Wingdings" panose="05000000000000000000" pitchFamily="2" charset="2"/>
              <a:buChar char="l"/>
            </a:pPr>
            <a:r>
              <a:rPr lang="en-US" altLang="zh-CN" sz="1400" dirty="0" smtClean="0"/>
              <a:t>A </a:t>
            </a:r>
            <a:r>
              <a:rPr lang="en-US" altLang="zh-CN" sz="1400" b="1" dirty="0"/>
              <a:t>region </a:t>
            </a:r>
            <a:r>
              <a:rPr lang="en-US" altLang="zh-CN" sz="1400" dirty="0"/>
              <a:t>is served by </a:t>
            </a:r>
            <a:r>
              <a:rPr lang="en-US" altLang="zh-CN" sz="1400" b="1" dirty="0"/>
              <a:t>exactly</a:t>
            </a:r>
            <a:br>
              <a:rPr lang="en-US" altLang="zh-CN" sz="1400" b="1" dirty="0"/>
            </a:br>
            <a:r>
              <a:rPr lang="en-US" altLang="zh-CN" sz="1400" b="1" dirty="0"/>
              <a:t>one </a:t>
            </a:r>
            <a:r>
              <a:rPr lang="en-US" altLang="zh-CN" sz="1400" dirty="0"/>
              <a:t>region server </a:t>
            </a:r>
            <a:br>
              <a:rPr lang="en-US" altLang="zh-CN" sz="1400" dirty="0"/>
            </a:br>
            <a:endParaRPr lang="en-US" altLang="zh-CN" sz="1400" dirty="0" smtClean="0"/>
          </a:p>
          <a:p>
            <a:pPr marL="171450" indent="-171450">
              <a:lnSpc>
                <a:spcPts val="1800"/>
              </a:lnSpc>
              <a:spcAft>
                <a:spcPts val="600"/>
              </a:spcAft>
              <a:buFont typeface="Wingdings" panose="05000000000000000000" pitchFamily="2" charset="2"/>
              <a:buChar char="l"/>
            </a:pPr>
            <a:r>
              <a:rPr lang="en-US" altLang="zh-CN" sz="1400" dirty="0"/>
              <a:t>Every region server serves</a:t>
            </a:r>
            <a:br>
              <a:rPr lang="en-US" altLang="zh-CN" sz="1400" dirty="0"/>
            </a:br>
            <a:r>
              <a:rPr lang="en-US" altLang="zh-CN" sz="1400" b="1" dirty="0"/>
              <a:t>many </a:t>
            </a:r>
            <a:r>
              <a:rPr lang="en-US" altLang="zh-CN" sz="1400" dirty="0"/>
              <a:t>regions</a:t>
            </a:r>
            <a:br>
              <a:rPr lang="en-US" altLang="zh-CN" sz="1400" dirty="0"/>
            </a:br>
            <a:r>
              <a:rPr lang="en-US" altLang="zh-CN" sz="1400" dirty="0"/>
              <a:t>• Table data is </a:t>
            </a:r>
            <a:r>
              <a:rPr lang="en-US" altLang="zh-CN" sz="1400" b="1" dirty="0"/>
              <a:t>spread </a:t>
            </a:r>
            <a:r>
              <a:rPr lang="en-US" altLang="zh-CN" sz="1400" dirty="0"/>
              <a:t>over servers</a:t>
            </a:r>
            <a:br>
              <a:rPr lang="en-US" altLang="zh-CN" sz="1400" dirty="0"/>
            </a:br>
            <a:r>
              <a:rPr lang="en-US" altLang="zh-CN" sz="1400" dirty="0"/>
              <a:t>• Distribution of </a:t>
            </a:r>
            <a:r>
              <a:rPr lang="en-US" altLang="zh-CN" sz="1400" b="1" dirty="0"/>
              <a:t>I/O</a:t>
            </a:r>
            <a:r>
              <a:rPr lang="en-US" altLang="zh-CN" sz="1400" dirty="0"/>
              <a:t> </a:t>
            </a:r>
            <a:br>
              <a:rPr lang="en-US" altLang="zh-CN" sz="1400" dirty="0"/>
            </a:br>
            <a:endParaRPr lang="en-US" altLang="zh-CN" sz="1400" dirty="0" smtClean="0"/>
          </a:p>
          <a:p>
            <a:pPr marL="171450" indent="-171450">
              <a:lnSpc>
                <a:spcPts val="1800"/>
              </a:lnSpc>
              <a:spcAft>
                <a:spcPts val="600"/>
              </a:spcAft>
              <a:buFont typeface="Wingdings" panose="05000000000000000000" pitchFamily="2" charset="2"/>
              <a:buChar char="l"/>
            </a:pPr>
            <a:r>
              <a:rPr lang="en-US" altLang="zh-CN" sz="1400" dirty="0" smtClean="0"/>
              <a:t>Clients talk </a:t>
            </a:r>
            <a:r>
              <a:rPr lang="en-US" altLang="zh-CN" sz="1400" b="1" dirty="0" smtClean="0"/>
              <a:t>directly </a:t>
            </a:r>
            <a:r>
              <a:rPr lang="en-US" altLang="zh-CN" sz="1400" dirty="0" smtClean="0"/>
              <a:t>to region</a:t>
            </a:r>
            <a:br>
              <a:rPr lang="en-US" altLang="zh-CN" sz="1400" dirty="0" smtClean="0"/>
            </a:br>
            <a:r>
              <a:rPr lang="en-US" altLang="zh-CN" sz="1400" dirty="0" smtClean="0"/>
              <a:t>servers</a:t>
            </a:r>
            <a:endParaRPr lang="en-US" altLang="zh-CN" sz="1400" dirty="0" smtClean="0"/>
          </a:p>
          <a:p>
            <a:pPr marL="171450" indent="-171450">
              <a:lnSpc>
                <a:spcPts val="1800"/>
              </a:lnSpc>
              <a:spcAft>
                <a:spcPts val="600"/>
              </a:spcAft>
              <a:buFont typeface="Wingdings" panose="05000000000000000000" pitchFamily="2" charset="2"/>
              <a:buChar char="l"/>
            </a:pPr>
            <a:r>
              <a:rPr lang="en-US" altLang="zh-CN" dirty="0" smtClean="0"/>
              <a:t>Assignment </a:t>
            </a:r>
            <a:r>
              <a:rPr lang="en-US" altLang="zh-CN" dirty="0"/>
              <a:t>is based </a:t>
            </a:r>
            <a:r>
              <a:rPr lang="en-US" altLang="zh-CN" dirty="0" smtClean="0"/>
              <a:t>on configurable logic</a:t>
            </a:r>
            <a:r>
              <a:rPr lang="en-US" altLang="zh-CN" dirty="0"/>
              <a:t/>
            </a:r>
            <a:br>
              <a:rPr lang="en-US" altLang="zh-CN" dirty="0"/>
            </a:br>
            <a:endParaRPr lang="en-US" altLang="zh-CN" dirty="0" smtClean="0"/>
          </a:p>
          <a:p>
            <a:pPr marL="171450" indent="-171450">
              <a:lnSpc>
                <a:spcPts val="1800"/>
              </a:lnSpc>
              <a:spcAft>
                <a:spcPts val="600"/>
              </a:spcAft>
              <a:buFont typeface="Wingdings" panose="05000000000000000000" pitchFamily="2" charset="2"/>
              <a:buChar char="l"/>
            </a:pPr>
            <a:r>
              <a:rPr lang="en-US" altLang="zh-CN" b="1" dirty="0" smtClean="0"/>
              <a:t>Balancing </a:t>
            </a:r>
            <a:r>
              <a:rPr lang="en-US" altLang="zh-CN" dirty="0"/>
              <a:t>cluster load</a:t>
            </a:r>
            <a:r>
              <a:rPr lang="en-US" altLang="zh-CN" dirty="0"/>
              <a:t/>
            </a:r>
            <a:br>
              <a:rPr lang="en-US" altLang="zh-CN" dirty="0"/>
            </a:br>
            <a:r>
              <a:rPr lang="zh-CN" altLang="en-US" dirty="0" smtClean="0"/>
              <a:t>？</a:t>
            </a:r>
            <a:r>
              <a:rPr lang="en-US" altLang="zh-CN" dirty="0" smtClean="0"/>
              <a:t>Assign</a:t>
            </a:r>
            <a:r>
              <a:rPr lang="zh-CN" altLang="en-US" dirty="0" smtClean="0"/>
              <a:t>逻辑？</a:t>
            </a:r>
            <a:endParaRPr lang="en-US" altLang="zh-CN" dirty="0" smtClean="0"/>
          </a:p>
          <a:p>
            <a:pPr>
              <a:lnSpc>
                <a:spcPts val="1800"/>
              </a:lnSpc>
              <a:spcAft>
                <a:spcPts val="600"/>
              </a:spcAft>
            </a:pPr>
            <a:endParaRPr lang="zh-CN" altLang="en-US" sz="1200" dirty="0">
              <a:solidFill>
                <a:prstClr val="black">
                  <a:lumMod val="75000"/>
                  <a:lumOff val="25000"/>
                </a:prstClr>
              </a:solidFill>
              <a:cs typeface="Segoe UI" panose="020B0502040204020203" pitchFamily="34" charset="0"/>
            </a:endParaRPr>
          </a:p>
        </p:txBody>
      </p:sp>
      <p:pic>
        <p:nvPicPr>
          <p:cNvPr id="4" name="图片 3"/>
          <p:cNvPicPr>
            <a:picLocks noChangeAspect="1"/>
          </p:cNvPicPr>
          <p:nvPr/>
        </p:nvPicPr>
        <p:blipFill>
          <a:blip r:embed="rId3"/>
          <a:stretch>
            <a:fillRect/>
          </a:stretch>
        </p:blipFill>
        <p:spPr>
          <a:xfrm>
            <a:off x="4210457" y="1332150"/>
            <a:ext cx="7414920" cy="5160090"/>
          </a:xfrm>
          <a:prstGeom prst="rect">
            <a:avLst/>
          </a:prstGeo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数据管理</a:t>
            </a:r>
            <a:endParaRPr lang="zh-cn" dirty="0">
              <a:cs typeface="Segoe UI Light" panose="020B0502040204020203" pitchFamily="34" charset="0"/>
            </a:endParaRPr>
          </a:p>
        </p:txBody>
      </p:sp>
      <p:sp>
        <p:nvSpPr>
          <p:cNvPr id="5" name="内容占位符 4"/>
          <p:cNvSpPr>
            <a:spLocks noGrp="1"/>
          </p:cNvSpPr>
          <p:nvPr>
            <p:ph sz="half" idx="4294967295"/>
          </p:nvPr>
        </p:nvSpPr>
        <p:spPr>
          <a:xfrm>
            <a:off x="541610" y="1537854"/>
            <a:ext cx="3315495" cy="4684041"/>
          </a:xfrm>
        </p:spPr>
        <p:txBody>
          <a:bodyPr vert="horz" lIns="91440" tIns="45720" rIns="91440" bIns="45720" rtlCol="0">
            <a:normAutofit/>
          </a:bodyPr>
          <a:lstStyle/>
          <a:p>
            <a:pPr marL="171450" indent="-171450">
              <a:spcAft>
                <a:spcPts val="600"/>
              </a:spcAft>
              <a:buFont typeface="Wingdings" panose="05000000000000000000" pitchFamily="2" charset="2"/>
              <a:buChar char="l"/>
            </a:pPr>
            <a:r>
              <a:rPr lang="en-US" altLang="zh-CN" dirty="0"/>
              <a:t>Group </a:t>
            </a:r>
            <a:r>
              <a:rPr lang="en-US" altLang="zh-CN" b="1" dirty="0"/>
              <a:t>multiple </a:t>
            </a:r>
            <a:r>
              <a:rPr lang="en-US" altLang="zh-CN" dirty="0"/>
              <a:t>columns into</a:t>
            </a:r>
            <a:br>
              <a:rPr lang="en-US" altLang="zh-CN" dirty="0"/>
            </a:br>
            <a:r>
              <a:rPr lang="en-US" altLang="zh-CN" b="1" dirty="0"/>
              <a:t>physically </a:t>
            </a:r>
            <a:r>
              <a:rPr lang="en-US" altLang="zh-CN" dirty="0"/>
              <a:t>separated locations</a:t>
            </a:r>
            <a:br>
              <a:rPr lang="en-US" altLang="zh-CN" dirty="0"/>
            </a:br>
            <a:r>
              <a:rPr lang="en-US" altLang="zh-CN" dirty="0"/>
              <a:t>• Apply different </a:t>
            </a:r>
            <a:r>
              <a:rPr lang="en-US" altLang="zh-CN" b="1" dirty="0"/>
              <a:t>properties </a:t>
            </a:r>
            <a:r>
              <a:rPr lang="en-US" altLang="zh-CN" dirty="0"/>
              <a:t>to each</a:t>
            </a:r>
            <a:br>
              <a:rPr lang="en-US" altLang="zh-CN" dirty="0"/>
            </a:br>
            <a:r>
              <a:rPr lang="en-US" altLang="zh-CN" dirty="0"/>
              <a:t>family</a:t>
            </a:r>
            <a:br>
              <a:rPr lang="en-US" altLang="zh-CN" dirty="0"/>
            </a:br>
            <a:r>
              <a:rPr lang="en-US" altLang="zh-CN" dirty="0"/>
              <a:t>• TTL, compression, versions, …</a:t>
            </a:r>
            <a:br>
              <a:rPr lang="en-US" altLang="zh-CN" dirty="0"/>
            </a:br>
            <a:r>
              <a:rPr lang="en-US" altLang="zh-CN" dirty="0"/>
              <a:t>• Useful to separate </a:t>
            </a:r>
            <a:r>
              <a:rPr lang="en-US" altLang="zh-CN" b="1" dirty="0"/>
              <a:t>distinct </a:t>
            </a:r>
            <a:r>
              <a:rPr lang="en-US" altLang="zh-CN" dirty="0"/>
              <a:t>data</a:t>
            </a:r>
            <a:br>
              <a:rPr lang="en-US" altLang="zh-CN" dirty="0"/>
            </a:br>
            <a:r>
              <a:rPr lang="en-US" altLang="zh-CN" dirty="0"/>
              <a:t>sets that are </a:t>
            </a:r>
            <a:r>
              <a:rPr lang="en-US" altLang="zh-CN" b="1" dirty="0"/>
              <a:t>related</a:t>
            </a:r>
            <a:br>
              <a:rPr lang="en-US" altLang="zh-CN" b="1" dirty="0"/>
            </a:br>
            <a:r>
              <a:rPr lang="en-US" altLang="zh-CN" dirty="0"/>
              <a:t>• Also useful to separate larger </a:t>
            </a:r>
            <a:r>
              <a:rPr lang="en-US" altLang="zh-CN" b="1" dirty="0"/>
              <a:t>blob</a:t>
            </a:r>
            <a:br>
              <a:rPr lang="en-US" altLang="zh-CN" b="1" dirty="0"/>
            </a:br>
            <a:r>
              <a:rPr lang="en-US" altLang="zh-CN" dirty="0"/>
              <a:t>from </a:t>
            </a:r>
            <a:r>
              <a:rPr lang="en-US" altLang="zh-CN" b="1" dirty="0"/>
              <a:t>meta data</a:t>
            </a:r>
            <a:r>
              <a:rPr lang="en-US" altLang="zh-CN" dirty="0"/>
              <a:t> </a:t>
            </a:r>
            <a:br>
              <a:rPr lang="en-US" altLang="zh-CN" dirty="0"/>
            </a:br>
            <a:endParaRPr lang="zh-CN" altLang="en-US" sz="1200" dirty="0">
              <a:solidFill>
                <a:prstClr val="black">
                  <a:lumMod val="75000"/>
                  <a:lumOff val="25000"/>
                </a:prstClr>
              </a:solidFill>
              <a:cs typeface="Segoe UI" panose="020B0502040204020203" pitchFamily="34" charset="0"/>
            </a:endParaRPr>
          </a:p>
        </p:txBody>
      </p:sp>
      <p:pic>
        <p:nvPicPr>
          <p:cNvPr id="2" name="图片 1"/>
          <p:cNvPicPr>
            <a:picLocks noChangeAspect="1"/>
          </p:cNvPicPr>
          <p:nvPr/>
        </p:nvPicPr>
        <p:blipFill>
          <a:blip r:embed="rId3"/>
          <a:stretch>
            <a:fillRect/>
          </a:stretch>
        </p:blipFill>
        <p:spPr>
          <a:xfrm>
            <a:off x="3959766" y="448056"/>
            <a:ext cx="7600863" cy="6071203"/>
          </a:xfrm>
          <a:prstGeom prst="rect">
            <a:avLst/>
          </a:prstGeom>
        </p:spPr>
      </p:pic>
    </p:spTree>
    <p:extLst>
      <p:ext uri="{BB962C8B-B14F-4D97-AF65-F5344CB8AC3E}">
        <p14:creationId xmlns:p14="http://schemas.microsoft.com/office/powerpoint/2010/main" val="12375655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总体架构</a:t>
            </a:r>
            <a:endParaRPr lang="zh-CN" altLang="en-US" dirty="0"/>
          </a:p>
        </p:txBody>
      </p:sp>
      <p:pic>
        <p:nvPicPr>
          <p:cNvPr id="4" name="图片 3"/>
          <p:cNvPicPr>
            <a:picLocks noChangeAspect="1"/>
          </p:cNvPicPr>
          <p:nvPr/>
        </p:nvPicPr>
        <p:blipFill>
          <a:blip r:embed="rId2"/>
          <a:stretch>
            <a:fillRect/>
          </a:stretch>
        </p:blipFill>
        <p:spPr>
          <a:xfrm>
            <a:off x="1120328" y="1496095"/>
            <a:ext cx="9533333" cy="5361905"/>
          </a:xfrm>
          <a:prstGeom prst="rect">
            <a:avLst/>
          </a:prstGeom>
        </p:spPr>
      </p:pic>
    </p:spTree>
    <p:extLst>
      <p:ext uri="{BB962C8B-B14F-4D97-AF65-F5344CB8AC3E}">
        <p14:creationId xmlns:p14="http://schemas.microsoft.com/office/powerpoint/2010/main" val="4260493266"/>
      </p:ext>
    </p:extLst>
  </p:cSld>
  <p:clrMapOvr>
    <a:masterClrMapping/>
  </p:clrMapOvr>
  <p:timing>
    <p:tnLst>
      <p:par>
        <p:cTn id="1" dur="indefinite" restart="never" nodeType="tmRoot"/>
      </p:par>
    </p:tnLst>
  </p:timing>
</p:sld>
</file>

<file path=ppt/theme/theme1.xml><?xml version="1.0" encoding="utf-8"?>
<a:theme xmlns:a="http://schemas.openxmlformats.org/drawingml/2006/main" name="欢迎文档">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5684332_TF10001108" id="{21247EBA-36EF-4F8B-BD4D-320415D1000C}" vid="{E7B7BECC-7318-4CD9-B03C-F0859BBEE683}"/>
    </a:ext>
  </a:extLst>
</a:theme>
</file>

<file path=ppt/theme/theme2.xml><?xml version="1.0" encoding="utf-8"?>
<a:theme xmlns:a="http://schemas.openxmlformats.org/drawingml/2006/main" name="办公室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办公室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欢迎使用 PowerPoint(2)</Template>
  <TotalTime>946</TotalTime>
  <Words>7691</Words>
  <Application>Microsoft Office PowerPoint</Application>
  <PresentationFormat>宽屏</PresentationFormat>
  <Paragraphs>257</Paragraphs>
  <Slides>48</Slides>
  <Notes>13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48</vt:i4>
      </vt:variant>
    </vt:vector>
  </HeadingPairs>
  <TitlesOfParts>
    <vt:vector size="57" baseType="lpstr">
      <vt:lpstr>仿宋</vt:lpstr>
      <vt:lpstr>华文细黑</vt:lpstr>
      <vt:lpstr>微软雅黑</vt:lpstr>
      <vt:lpstr>Arial</vt:lpstr>
      <vt:lpstr>Segoe UI</vt:lpstr>
      <vt:lpstr>Segoe UI Light</vt:lpstr>
      <vt:lpstr>Segoe UI Semibold</vt:lpstr>
      <vt:lpstr>Wingdings</vt:lpstr>
      <vt:lpstr>欢迎文档</vt:lpstr>
      <vt:lpstr>Hbase/ Opentsdb基本原理介绍</vt:lpstr>
      <vt:lpstr>What’s  HBase</vt:lpstr>
      <vt:lpstr>HBase的数据模型</vt:lpstr>
      <vt:lpstr>HBase的数据模型</vt:lpstr>
      <vt:lpstr>HBase的数据模型</vt:lpstr>
      <vt:lpstr>HBase的数据模型</vt:lpstr>
      <vt:lpstr>HBase数据管理</vt:lpstr>
      <vt:lpstr>Hbase数据管理</vt:lpstr>
      <vt:lpstr>Hbase总体架构</vt:lpstr>
      <vt:lpstr>HBase架构- servers</vt:lpstr>
      <vt:lpstr>HBase架构-Regions</vt:lpstr>
      <vt:lpstr>Hbase架构-HMaster</vt:lpstr>
      <vt:lpstr>Hbase架构-ZooKeeper</vt:lpstr>
      <vt:lpstr>Hbase读写路径</vt:lpstr>
      <vt:lpstr>Memstore</vt:lpstr>
      <vt:lpstr>Memstore Flush</vt:lpstr>
      <vt:lpstr>Memstore Flush</vt:lpstr>
      <vt:lpstr>Memstore Flush</vt:lpstr>
      <vt:lpstr>Memstore Flush流程</vt:lpstr>
      <vt:lpstr>HBase写路径</vt:lpstr>
      <vt:lpstr>写-客户端</vt:lpstr>
      <vt:lpstr>PowerPoint 演示文稿</vt:lpstr>
      <vt:lpstr>写-Server流程</vt:lpstr>
      <vt:lpstr>PowerPoint 演示文稿</vt:lpstr>
      <vt:lpstr>PowerPoint 演示文稿</vt:lpstr>
      <vt:lpstr>WAL</vt:lpstr>
      <vt:lpstr>PowerPoint 演示文稿</vt:lpstr>
      <vt:lpstr>BlockCache</vt:lpstr>
      <vt:lpstr>Compaction</vt:lpstr>
      <vt:lpstr>Minor Compaction</vt:lpstr>
      <vt:lpstr>Minor Compaction</vt:lpstr>
      <vt:lpstr>Major Compaction</vt:lpstr>
      <vt:lpstr>PowerPoint 演示文稿</vt:lpstr>
      <vt:lpstr>几种Compaction策略</vt:lpstr>
      <vt:lpstr>PowerPoint 演示文稿</vt:lpstr>
      <vt:lpstr>https://blog.csdn.net/nosqlnotes/article/details/80890191</vt:lpstr>
      <vt:lpstr>PowerPoint 演示文稿</vt:lpstr>
      <vt:lpstr>PowerPoint 演示文稿</vt:lpstr>
      <vt:lpstr>split</vt:lpstr>
      <vt:lpstr>split</vt:lpstr>
      <vt:lpstr>split</vt:lpstr>
      <vt:lpstr>split</vt:lpstr>
      <vt:lpstr>PowerPoint 演示文稿</vt:lpstr>
      <vt:lpstr>snapshot</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Hbase基本原理</dc:title>
  <dc:creator>zhangwusheng</dc:creator>
  <cp:keywords/>
  <cp:lastModifiedBy>zhangwusheng</cp:lastModifiedBy>
  <cp:revision>238</cp:revision>
  <dcterms:created xsi:type="dcterms:W3CDTF">2018-11-10T07:56:30Z</dcterms:created>
  <dcterms:modified xsi:type="dcterms:W3CDTF">2018-11-12T10:42:41Z</dcterms:modified>
  <cp:version/>
</cp:coreProperties>
</file>