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handoutMasterIdLst>
    <p:handoutMasterId r:id="rId60"/>
  </p:handoutMasterIdLst>
  <p:sldIdLst>
    <p:sldId id="272"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2018年11月21日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2018年11月21日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13499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34080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75183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05049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56439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54388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159786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69383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21627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76730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20481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28939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2018年11月21日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2018年11月21日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2018年11月21日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2018年11月21日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24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2018年11月21日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2018年11月21日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2018年11月21日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2018年11月21日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2018年11月21日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2018年11月21日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2018年11月21日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2018年11月21日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2018年11月21日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smtClean="0"/>
              <a:t>HBASE</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087855" cy="4790886"/>
          </a:xfrm>
        </p:spPr>
        <p:txBody>
          <a:bodyPr vert="horz" lIns="91440" tIns="45720" rIns="91440" bIns="45720" rtlCol="0">
            <a:noAutofit/>
          </a:bodyPr>
          <a:lstStyle/>
          <a:p>
            <a:pPr marL="171450" indent="-171450">
              <a:lnSpc>
                <a:spcPct val="150000"/>
              </a:lnSpc>
              <a:spcAft>
                <a:spcPts val="600"/>
              </a:spcAft>
              <a:buFont typeface="Wingdings" panose="05000000000000000000" pitchFamily="2" charset="2"/>
              <a:buChar char="l"/>
            </a:pPr>
            <a:r>
              <a:rPr lang="en-US" altLang="zh-CN" sz="1800" dirty="0" err="1" smtClean="0"/>
              <a:t>RegionServer</a:t>
            </a:r>
            <a:r>
              <a:rPr lang="zh-CN" altLang="en-US" sz="1800" dirty="0" smtClean="0"/>
              <a:t>：读写</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Hmaster</a:t>
            </a:r>
            <a:r>
              <a:rPr lang="zh-CN" altLang="en-US" sz="1800" dirty="0" smtClean="0"/>
              <a:t>：</a:t>
            </a:r>
            <a:r>
              <a:rPr lang="en-US" altLang="zh-CN" sz="1800" dirty="0" smtClean="0"/>
              <a:t>DDL</a:t>
            </a:r>
            <a:r>
              <a:rPr lang="zh-CN" altLang="en-US" sz="1800" dirty="0" smtClean="0"/>
              <a:t>，管理功能</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smtClean="0"/>
              <a:t>Zookeeper</a:t>
            </a:r>
            <a:r>
              <a:rPr lang="zh-CN" altLang="en-US" sz="1800" dirty="0" smtClean="0"/>
              <a:t>：分布式协调</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DataNode</a:t>
            </a:r>
            <a:r>
              <a:rPr lang="zh-CN" altLang="en-US" sz="1800" dirty="0" smtClean="0"/>
              <a:t>：数据存储</a:t>
            </a:r>
            <a:r>
              <a:rPr lang="en-US" altLang="zh-CN" sz="1800" dirty="0" smtClean="0"/>
              <a:t>.</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NameNode</a:t>
            </a:r>
            <a:r>
              <a:rPr lang="zh-CN" altLang="en-US" sz="1800" dirty="0" smtClean="0"/>
              <a:t>：数据块管理</a:t>
            </a:r>
            <a:r>
              <a:rPr lang="en-US" altLang="zh-CN" sz="1800" dirty="0" smtClean="0"/>
              <a:t>.</a:t>
            </a: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413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en-US" altLang="zh-CN" sz="1600" dirty="0" err="1" smtClean="0"/>
              <a:t>HBase</a:t>
            </a:r>
            <a:r>
              <a:rPr lang="en-US" altLang="zh-CN" sz="1600" dirty="0" smtClean="0"/>
              <a:t> </a:t>
            </a:r>
            <a:r>
              <a:rPr lang="en-US" altLang="zh-CN" sz="1600" dirty="0" smtClean="0"/>
              <a:t>Tables</a:t>
            </a:r>
            <a:r>
              <a:rPr lang="zh-CN" altLang="en-US" sz="1600" dirty="0" smtClean="0"/>
              <a:t>根据不同的</a:t>
            </a:r>
            <a:r>
              <a:rPr lang="en-US" altLang="zh-CN" sz="1600" dirty="0" smtClean="0"/>
              <a:t> row </a:t>
            </a:r>
            <a:r>
              <a:rPr lang="en-US" altLang="zh-CN" sz="1600" dirty="0"/>
              <a:t>key </a:t>
            </a:r>
            <a:r>
              <a:rPr lang="zh-CN" altLang="en-US" sz="1600" dirty="0" smtClean="0"/>
              <a:t>范围划分为</a:t>
            </a:r>
            <a:r>
              <a:rPr lang="zh-CN" altLang="en-US" sz="1600" dirty="0" smtClean="0"/>
              <a:t>不同的</a:t>
            </a:r>
            <a:r>
              <a:rPr lang="en-US" altLang="zh-CN" sz="1600" dirty="0" smtClean="0"/>
              <a:t> “</a:t>
            </a:r>
            <a:r>
              <a:rPr lang="en-US" altLang="zh-CN" sz="1600" dirty="0"/>
              <a:t>Regions.” </a:t>
            </a:r>
            <a:endParaRPr lang="en-US" altLang="zh-CN" sz="1600" dirty="0" smtClean="0"/>
          </a:p>
          <a:p>
            <a:pPr marL="171450" indent="-171450">
              <a:lnSpc>
                <a:spcPct val="150000"/>
              </a:lnSpc>
              <a:spcAft>
                <a:spcPts val="600"/>
              </a:spcAft>
              <a:buFont typeface="Wingdings" panose="05000000000000000000" pitchFamily="2" charset="2"/>
              <a:buChar char="l"/>
            </a:pPr>
            <a:r>
              <a:rPr lang="zh-CN" altLang="en-US" sz="1600" dirty="0" smtClean="0"/>
              <a:t>一个</a:t>
            </a:r>
            <a:r>
              <a:rPr lang="en-US" altLang="zh-CN" sz="1600" dirty="0" smtClean="0"/>
              <a:t>Region</a:t>
            </a:r>
            <a:r>
              <a:rPr lang="zh-CN" altLang="en-US" sz="1600" dirty="0" smtClean="0"/>
              <a:t>包含了</a:t>
            </a:r>
            <a:r>
              <a:rPr lang="en-US" altLang="zh-CN" sz="1600" dirty="0" smtClean="0"/>
              <a:t> </a:t>
            </a:r>
            <a:r>
              <a:rPr lang="zh-CN" altLang="en-US" sz="1600" dirty="0" smtClean="0"/>
              <a:t>一个表的</a:t>
            </a:r>
            <a:r>
              <a:rPr lang="en-US" altLang="zh-CN" sz="1600" dirty="0" smtClean="0"/>
              <a:t>start </a:t>
            </a:r>
            <a:r>
              <a:rPr lang="en-US" altLang="zh-CN" sz="1600" dirty="0"/>
              <a:t>key and end </a:t>
            </a:r>
            <a:r>
              <a:rPr lang="en-US" altLang="zh-CN" sz="1600" dirty="0" smtClean="0"/>
              <a:t>key</a:t>
            </a:r>
            <a:r>
              <a:rPr lang="zh-CN" altLang="en-US" sz="1600" dirty="0" smtClean="0"/>
              <a:t>的数据</a:t>
            </a:r>
            <a:r>
              <a:rPr lang="en-US" altLang="zh-CN" sz="1600" dirty="0" smtClean="0"/>
              <a:t>. </a:t>
            </a:r>
            <a:endParaRPr lang="en-US" altLang="zh-CN" sz="1600" dirty="0" smtClean="0"/>
          </a:p>
          <a:p>
            <a:pPr marL="171450" indent="-171450">
              <a:lnSpc>
                <a:spcPct val="150000"/>
              </a:lnSpc>
              <a:spcAft>
                <a:spcPts val="600"/>
              </a:spcAft>
              <a:buFont typeface="Wingdings" panose="05000000000000000000" pitchFamily="2" charset="2"/>
              <a:buChar char="l"/>
            </a:pPr>
            <a:r>
              <a:rPr lang="en-US" altLang="zh-CN" sz="1600" dirty="0" smtClean="0"/>
              <a:t>Regions </a:t>
            </a:r>
            <a:r>
              <a:rPr lang="zh-CN" altLang="en-US" sz="1600" dirty="0" smtClean="0"/>
              <a:t>被分配到集群中的</a:t>
            </a:r>
            <a:r>
              <a:rPr lang="en-US" altLang="zh-CN" sz="1600" dirty="0" smtClean="0"/>
              <a:t>“</a:t>
            </a:r>
            <a:r>
              <a:rPr lang="en-US" altLang="zh-CN" sz="1600" dirty="0"/>
              <a:t>Region </a:t>
            </a:r>
            <a:r>
              <a:rPr lang="en-US" altLang="zh-CN" sz="1600" dirty="0" smtClean="0"/>
              <a:t>Servers”</a:t>
            </a:r>
            <a:r>
              <a:rPr lang="zh-CN" altLang="en-US" sz="1600" dirty="0" smtClean="0"/>
              <a:t>上，这些</a:t>
            </a:r>
            <a:r>
              <a:rPr lang="en-US" altLang="zh-CN" sz="1600" dirty="0" smtClean="0"/>
              <a:t>Server</a:t>
            </a:r>
            <a:r>
              <a:rPr lang="zh-CN" altLang="en-US" sz="1600" dirty="0" smtClean="0"/>
              <a:t>提供</a:t>
            </a:r>
            <a:r>
              <a:rPr lang="en-US" altLang="zh-CN" sz="1600" dirty="0" smtClean="0"/>
              <a:t>reads </a:t>
            </a:r>
            <a:r>
              <a:rPr lang="en-US" altLang="zh-CN" sz="1600" dirty="0"/>
              <a:t>and writes. </a:t>
            </a:r>
            <a:endParaRPr lang="en-US" altLang="zh-CN" sz="1600" dirty="0" smtClean="0"/>
          </a:p>
          <a:p>
            <a:pPr marL="171450" indent="-171450">
              <a:lnSpc>
                <a:spcPct val="150000"/>
              </a:lnSpc>
              <a:spcAft>
                <a:spcPts val="600"/>
              </a:spcAft>
              <a:buFont typeface="Wingdings" panose="05000000000000000000" pitchFamily="2" charset="2"/>
              <a:buChar char="l"/>
            </a:pPr>
            <a:r>
              <a:rPr lang="en-US" altLang="zh-CN" sz="1600" dirty="0" smtClean="0"/>
              <a:t>A </a:t>
            </a:r>
            <a:r>
              <a:rPr lang="en-US" altLang="zh-CN" sz="1600" dirty="0"/>
              <a:t>region server </a:t>
            </a:r>
            <a:r>
              <a:rPr lang="zh-CN" altLang="en-US" sz="1600" dirty="0" smtClean="0"/>
              <a:t>可以包含</a:t>
            </a:r>
            <a:r>
              <a:rPr lang="en-US" altLang="zh-CN" sz="1600" dirty="0" smtClean="0"/>
              <a:t>1,000 </a:t>
            </a:r>
            <a:r>
              <a:rPr lang="en-US" altLang="zh-CN" sz="1600" dirty="0"/>
              <a:t>regions.</a:t>
            </a:r>
            <a:endParaRPr lang="zh-CN" altLang="en-US" sz="16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130158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149921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zh-CN" altLang="en-US" sz="1800" dirty="0" smtClean="0"/>
              <a:t>每个</a:t>
            </a:r>
            <a:r>
              <a:rPr lang="en-US" altLang="zh-CN" sz="1800" dirty="0" smtClean="0"/>
              <a:t>Region </a:t>
            </a:r>
            <a:r>
              <a:rPr lang="en-US" altLang="zh-CN" sz="1800" dirty="0"/>
              <a:t>servers </a:t>
            </a:r>
            <a:r>
              <a:rPr lang="zh-CN" altLang="en-US" sz="1800" dirty="0" smtClean="0"/>
              <a:t>都会向</a:t>
            </a:r>
            <a:r>
              <a:rPr lang="en-US" altLang="zh-CN" sz="1800" dirty="0" err="1" smtClean="0"/>
              <a:t>ZooKeeper</a:t>
            </a:r>
            <a:r>
              <a:rPr lang="zh-CN" altLang="en-US" sz="1800" dirty="0" smtClean="0"/>
              <a:t>注册</a:t>
            </a:r>
            <a:r>
              <a:rPr lang="en-US" altLang="zh-CN" sz="1800" dirty="0" smtClean="0"/>
              <a:t>.Master</a:t>
            </a:r>
            <a:r>
              <a:rPr lang="zh-CN" altLang="en-US" sz="1800" dirty="0" smtClean="0"/>
              <a:t>监听这些节点</a:t>
            </a:r>
            <a:r>
              <a:rPr lang="en-US" altLang="zh-CN" sz="1800" dirty="0" smtClean="0"/>
              <a:t>.</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a:t>HMasters</a:t>
            </a:r>
            <a:r>
              <a:rPr lang="en-US" altLang="zh-CN" sz="1800" dirty="0"/>
              <a:t> </a:t>
            </a:r>
            <a:r>
              <a:rPr lang="zh-CN" altLang="en-US" sz="1800" dirty="0" smtClean="0"/>
              <a:t>通过</a:t>
            </a:r>
            <a:r>
              <a:rPr lang="en-US" altLang="zh-CN" sz="1800" dirty="0" smtClean="0"/>
              <a:t>ephemeral node</a:t>
            </a:r>
            <a:r>
              <a:rPr lang="zh-CN" altLang="en-US" sz="1800" dirty="0" smtClean="0"/>
              <a:t>进行</a:t>
            </a:r>
            <a:r>
              <a:rPr lang="en-US" altLang="zh-CN" sz="1800" dirty="0" smtClean="0"/>
              <a:t>active</a:t>
            </a:r>
            <a:r>
              <a:rPr lang="zh-CN" altLang="en-US" sz="1800" dirty="0" smtClean="0"/>
              <a:t>和</a:t>
            </a:r>
            <a:r>
              <a:rPr lang="en-US" altLang="zh-CN" sz="1800" dirty="0" smtClean="0"/>
              <a:t>standby</a:t>
            </a:r>
            <a:r>
              <a:rPr lang="zh-CN" altLang="en-US" sz="1800" dirty="0" smtClean="0"/>
              <a:t>竞争</a:t>
            </a:r>
            <a:r>
              <a:rPr lang="en-US" altLang="zh-CN" sz="1800" dirty="0" smtClean="0"/>
              <a:t>.</a:t>
            </a:r>
            <a:endParaRPr lang="zh-CN" altLang="en-US" sz="1800" dirty="0"/>
          </a:p>
          <a:p>
            <a:pPr marL="171450" indent="-171450">
              <a:lnSpc>
                <a:spcPct val="150000"/>
              </a:lnSpc>
              <a:spcAft>
                <a:spcPts val="600"/>
              </a:spcAft>
              <a:buFont typeface="Wingdings" panose="05000000000000000000" pitchFamily="2" charset="2"/>
              <a:buChar char="l"/>
            </a:pPr>
            <a:r>
              <a:rPr lang="en-US" altLang="zh-CN" sz="1800" dirty="0"/>
              <a:t>A</a:t>
            </a:r>
            <a:r>
              <a:rPr lang="en-US" altLang="zh-CN" sz="1800" dirty="0" smtClean="0"/>
              <a:t>ctive </a:t>
            </a:r>
            <a:r>
              <a:rPr lang="en-US" altLang="zh-CN" sz="1800" dirty="0" err="1"/>
              <a:t>HMaster</a:t>
            </a:r>
            <a:r>
              <a:rPr lang="en-US" altLang="zh-CN" sz="1800" dirty="0"/>
              <a:t> </a:t>
            </a:r>
            <a:r>
              <a:rPr lang="zh-CN" altLang="en-US" sz="1800" dirty="0" smtClean="0"/>
              <a:t>监听</a:t>
            </a:r>
            <a:r>
              <a:rPr lang="en-US" altLang="zh-CN" sz="1800" dirty="0" smtClean="0"/>
              <a:t>region </a:t>
            </a:r>
            <a:r>
              <a:rPr lang="en-US" altLang="zh-CN" sz="1800" dirty="0"/>
              <a:t>servers, </a:t>
            </a:r>
            <a:r>
              <a:rPr lang="zh-CN" altLang="en-US" sz="1800" dirty="0" smtClean="0"/>
              <a:t>有机器下线时进行</a:t>
            </a:r>
            <a:r>
              <a:rPr lang="en-US" altLang="zh-CN" sz="1800" dirty="0" smtClean="0"/>
              <a:t>region</a:t>
            </a:r>
            <a:r>
              <a:rPr lang="zh-CN" altLang="en-US" sz="1800" dirty="0" smtClean="0"/>
              <a:t>的恢复</a:t>
            </a:r>
            <a:r>
              <a:rPr lang="en-US" altLang="zh-CN" sz="1800" dirty="0" smtClean="0"/>
              <a:t>.</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smtClean="0"/>
              <a:t>Inactive </a:t>
            </a:r>
            <a:r>
              <a:rPr lang="en-US" altLang="zh-CN" sz="1800" dirty="0" err="1"/>
              <a:t>HMaster</a:t>
            </a:r>
            <a:r>
              <a:rPr lang="en-US" altLang="zh-CN" sz="1800" dirty="0"/>
              <a:t> </a:t>
            </a:r>
            <a:r>
              <a:rPr lang="zh-CN" altLang="en-US" sz="1800" dirty="0" smtClean="0"/>
              <a:t>在</a:t>
            </a:r>
            <a:r>
              <a:rPr lang="en-US" altLang="zh-CN" sz="1800" dirty="0" smtClean="0"/>
              <a:t>active </a:t>
            </a:r>
            <a:r>
              <a:rPr lang="en-US" altLang="zh-CN" sz="1800" dirty="0" err="1"/>
              <a:t>HMaster</a:t>
            </a:r>
            <a:r>
              <a:rPr lang="en-US" altLang="zh-CN" sz="1800" dirty="0"/>
              <a:t> </a:t>
            </a:r>
            <a:r>
              <a:rPr lang="zh-CN" altLang="en-US" sz="1800" dirty="0" smtClean="0"/>
              <a:t>失败时自动接管</a:t>
            </a:r>
            <a:endParaRPr lang="zh-CN" altLang="en-US" sz="18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895244"/>
            <a:ext cx="7927434" cy="3755543"/>
          </a:xfrm>
          <a:prstGeom prst="rect">
            <a:avLst/>
          </a:prstGeom>
        </p:spPr>
      </p:pic>
    </p:spTree>
    <p:extLst>
      <p:ext uri="{BB962C8B-B14F-4D97-AF65-F5344CB8AC3E}">
        <p14:creationId xmlns:p14="http://schemas.microsoft.com/office/powerpoint/2010/main" val="2934360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7184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483593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当</a:t>
            </a:r>
            <a:r>
              <a:rPr lang="en-US" altLang="zh-CN" sz="1600" b="1" dirty="0" err="1">
                <a:latin typeface="宋体" panose="02010600030101010101" pitchFamily="2" charset="-122"/>
                <a:ea typeface="宋体" panose="02010600030101010101" pitchFamily="2" charset="-122"/>
              </a:rPr>
              <a:t>RegionServer</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收到写请求的时候</a:t>
            </a:r>
            <a:r>
              <a:rPr lang="en-US" altLang="zh-CN" sz="1600" b="1" dirty="0">
                <a:latin typeface="宋体" panose="02010600030101010101" pitchFamily="2" charset="-122"/>
                <a:ea typeface="宋体" panose="02010600030101010101" pitchFamily="2" charset="-122"/>
              </a:rPr>
              <a:t>(write request)</a:t>
            </a:r>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会将请求转至相应的</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。每一个</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都存储着</a:t>
            </a:r>
            <a:r>
              <a:rPr lang="zh-CN" altLang="en-US" sz="1600" b="1" dirty="0" smtClean="0">
                <a:latin typeface="宋体" panose="02010600030101010101" pitchFamily="2" charset="-122"/>
                <a:ea typeface="宋体" panose="02010600030101010101" pitchFamily="2" charset="-122"/>
              </a:rPr>
              <a:t>一些</a:t>
            </a:r>
            <a:r>
              <a:rPr lang="en-US" altLang="zh-CN" sz="1600" b="1" dirty="0" smtClean="0">
                <a:latin typeface="宋体" panose="02010600030101010101" pitchFamily="2" charset="-122"/>
                <a:ea typeface="宋体" panose="02010600030101010101" pitchFamily="2" charset="-122"/>
              </a:rPr>
              <a:t>rows</a:t>
            </a:r>
            <a:r>
              <a:rPr lang="zh-CN" altLang="en-US" sz="1600" b="1" dirty="0" smtClean="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根据其列族的不同，将这些列数据存储在相应的列族中</a:t>
            </a:r>
            <a:r>
              <a:rPr lang="en-US" altLang="zh-CN" sz="1600" b="1" dirty="0">
                <a:latin typeface="宋体" panose="02010600030101010101" pitchFamily="2" charset="-122"/>
                <a:ea typeface="宋体" panose="02010600030101010101" pitchFamily="2" charset="-122"/>
              </a:rPr>
              <a:t>(Column Family</a:t>
            </a:r>
            <a:r>
              <a:rPr lang="zh-CN" altLang="en-US" sz="1600" b="1" dirty="0">
                <a:latin typeface="宋体" panose="02010600030101010101" pitchFamily="2" charset="-122"/>
                <a:ea typeface="宋体" panose="02010600030101010101" pitchFamily="2" charset="-122"/>
              </a:rPr>
              <a:t>，简写</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。不同的</a:t>
            </a:r>
            <a:r>
              <a:rPr lang="en-US" altLang="zh-CN" sz="1600" b="1" dirty="0">
                <a:latin typeface="宋体" panose="02010600030101010101" pitchFamily="2" charset="-122"/>
                <a:ea typeface="宋体" panose="02010600030101010101" pitchFamily="2" charset="-122"/>
              </a:rPr>
              <a:t>CFs</a:t>
            </a:r>
            <a:r>
              <a:rPr lang="zh-CN" altLang="en-US" sz="1600" b="1" dirty="0">
                <a:latin typeface="宋体" panose="02010600030101010101" pitchFamily="2" charset="-122"/>
                <a:ea typeface="宋体" panose="02010600030101010101" pitchFamily="2" charset="-122"/>
              </a:rPr>
              <a:t>中的数据存储在各自的</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中，</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由一个</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及一系列</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组成。</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位于</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的主内存中，而</a:t>
            </a:r>
            <a:r>
              <a:rPr lang="en-US" altLang="zh-CN" sz="1600" b="1" dirty="0" err="1">
                <a:latin typeface="宋体" panose="02010600030101010101" pitchFamily="2" charset="-122"/>
                <a:ea typeface="宋体" panose="02010600030101010101" pitchFamily="2" charset="-122"/>
              </a:rPr>
              <a:t>HFiles</a:t>
            </a:r>
            <a:r>
              <a:rPr lang="zh-CN" altLang="en-US" sz="1600" b="1" dirty="0">
                <a:latin typeface="宋体" panose="02010600030101010101" pitchFamily="2" charset="-122"/>
                <a:ea typeface="宋体" panose="02010600030101010101" pitchFamily="2" charset="-122"/>
              </a:rPr>
              <a:t>被写入到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中。当</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处理写请求的时候，数据首先写入到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，然后当到达一定的阀值的时候，</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中的数据会被刷到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a:t>
            </a:r>
          </a:p>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用到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最主要的原因是：存储在</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上的数据需要按照</a:t>
            </a:r>
            <a:r>
              <a:rPr lang="en-US" altLang="zh-CN" sz="1600" b="1" dirty="0">
                <a:latin typeface="宋体" panose="02010600030101010101" pitchFamily="2" charset="-122"/>
                <a:ea typeface="宋体" panose="02010600030101010101" pitchFamily="2" charset="-122"/>
              </a:rPr>
              <a:t>row key </a:t>
            </a:r>
            <a:r>
              <a:rPr lang="zh-CN" altLang="en-US" sz="1600" b="1" dirty="0">
                <a:latin typeface="宋体" panose="02010600030101010101" pitchFamily="2" charset="-122"/>
                <a:ea typeface="宋体" panose="02010600030101010101" pitchFamily="2" charset="-122"/>
              </a:rPr>
              <a:t>排序。而</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本身被设计为顺序读写</a:t>
            </a:r>
            <a:r>
              <a:rPr lang="en-US" altLang="zh-CN" sz="1600" b="1" dirty="0">
                <a:latin typeface="宋体" panose="02010600030101010101" pitchFamily="2" charset="-122"/>
                <a:ea typeface="宋体" panose="02010600030101010101" pitchFamily="2" charset="-122"/>
              </a:rPr>
              <a:t>(sequential reads/writes)</a:t>
            </a:r>
            <a:r>
              <a:rPr lang="zh-CN" altLang="en-US" sz="1600" b="1" dirty="0">
                <a:latin typeface="宋体" panose="02010600030101010101" pitchFamily="2" charset="-122"/>
                <a:ea typeface="宋体" panose="02010600030101010101" pitchFamily="2" charset="-122"/>
              </a:rPr>
              <a:t>，不允许修改。这样的话，</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就不能够高效的写数据，因为要写入到</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的数据不会被排序，这也就意味着没有为将来的检索优化。为了解决这个问题，</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将最近接收到的数据缓存在内存中</a:t>
            </a:r>
            <a:r>
              <a:rPr lang="en-US" altLang="zh-CN" sz="1600" b="1" dirty="0">
                <a:latin typeface="宋体" panose="02010600030101010101" pitchFamily="2" charset="-122"/>
                <a:ea typeface="宋体" panose="02010600030101010101" pitchFamily="2" charset="-122"/>
              </a:rPr>
              <a:t>(in </a:t>
            </a:r>
            <a:r>
              <a:rPr lang="en-US" altLang="zh-CN" sz="1600" b="1" dirty="0" err="1">
                <a:latin typeface="宋体" panose="02010600030101010101" pitchFamily="2" charset="-122"/>
                <a:ea typeface="宋体" panose="02010600030101010101" pitchFamily="2" charset="-122"/>
              </a:rPr>
              <a:t>Memstore</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，在持久化到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之前完成排序，然后再快速的顺序写入</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。需要注意的一点是实际的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中，不仅仅只是简单地排序的列数据的列表，详见</a:t>
            </a:r>
            <a:r>
              <a:rPr lang="en-US" altLang="zh-CN" sz="1600" b="1" u="sng" dirty="0">
                <a:latin typeface="宋体" panose="02010600030101010101" pitchFamily="2" charset="-122"/>
                <a:ea typeface="宋体" panose="02010600030101010101" pitchFamily="2" charset="-122"/>
                <a:hlinkClick r:id="rId2"/>
              </a:rPr>
              <a:t>Apache </a:t>
            </a:r>
            <a:r>
              <a:rPr lang="en-US" altLang="zh-CN" sz="1600" b="1" u="sng" dirty="0" err="1">
                <a:latin typeface="宋体" panose="02010600030101010101" pitchFamily="2" charset="-122"/>
                <a:ea typeface="宋体" panose="02010600030101010101" pitchFamily="2" charset="-122"/>
                <a:hlinkClick r:id="rId2"/>
              </a:rPr>
              <a:t>HBase</a:t>
            </a:r>
            <a:r>
              <a:rPr lang="en-US" altLang="zh-CN" sz="1600" b="1" u="sng" dirty="0">
                <a:latin typeface="宋体" panose="02010600030101010101" pitchFamily="2" charset="-122"/>
                <a:ea typeface="宋体" panose="02010600030101010101" pitchFamily="2" charset="-122"/>
                <a:hlinkClick r:id="rId2"/>
              </a:rPr>
              <a:t> I/O – </a:t>
            </a:r>
            <a:r>
              <a:rPr lang="en-US" altLang="zh-CN" sz="1600" b="1" u="sng" dirty="0" err="1">
                <a:latin typeface="宋体" panose="02010600030101010101" pitchFamily="2" charset="-122"/>
                <a:ea typeface="宋体" panose="02010600030101010101" pitchFamily="2" charset="-122"/>
                <a:hlinkClick r:id="rId2"/>
              </a:rPr>
              <a:t>HFile</a:t>
            </a:r>
            <a:r>
              <a:rPr lang="zh-CN" altLang="en-US" sz="1600" b="1"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每</a:t>
            </a:r>
            <a:r>
              <a:rPr lang="zh-CN" altLang="en-US" sz="1600" b="1" dirty="0">
                <a:latin typeface="宋体" panose="02010600030101010101" pitchFamily="2" charset="-122"/>
                <a:ea typeface="宋体" panose="02010600030101010101" pitchFamily="2" charset="-122"/>
              </a:rPr>
              <a:t>一次</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的</a:t>
            </a:r>
            <a:r>
              <a:rPr lang="en-US" altLang="zh-CN" sz="1600" b="1" dirty="0">
                <a:latin typeface="宋体" panose="02010600030101010101" pitchFamily="2" charset="-122"/>
                <a:ea typeface="宋体" panose="02010600030101010101" pitchFamily="2" charset="-122"/>
              </a:rPr>
              <a:t>flush</a:t>
            </a:r>
            <a:r>
              <a:rPr lang="zh-CN" altLang="en-US" sz="1600" b="1" dirty="0">
                <a:latin typeface="宋体" panose="02010600030101010101" pitchFamily="2" charset="-122"/>
                <a:ea typeface="宋体" panose="02010600030101010101" pitchFamily="2" charset="-122"/>
              </a:rPr>
              <a:t>，会为每一个</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创建一个新的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 </a:t>
            </a:r>
            <a:endParaRPr lang="en-US" altLang="zh-CN" sz="1600" b="1"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读数据：</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首先检查请求的数据是否在</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，不在的话就到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中查找，最终返回</a:t>
            </a:r>
            <a:r>
              <a:rPr lang="en-US" altLang="zh-CN" sz="1600" b="1" dirty="0">
                <a:latin typeface="宋体" panose="02010600030101010101" pitchFamily="2" charset="-122"/>
                <a:ea typeface="宋体" panose="02010600030101010101" pitchFamily="2" charset="-122"/>
              </a:rPr>
              <a:t>merged</a:t>
            </a:r>
            <a:r>
              <a:rPr lang="zh-CN" altLang="en-US" sz="1600" b="1" dirty="0">
                <a:latin typeface="宋体" panose="02010600030101010101" pitchFamily="2" charset="-122"/>
                <a:ea typeface="宋体" panose="02010600030101010101" pitchFamily="2" charset="-122"/>
              </a:rPr>
              <a:t>的一个结果给用户。</a:t>
            </a:r>
          </a:p>
        </p:txBody>
      </p:sp>
    </p:spTree>
    <p:extLst>
      <p:ext uri="{BB962C8B-B14F-4D97-AF65-F5344CB8AC3E}">
        <p14:creationId xmlns:p14="http://schemas.microsoft.com/office/powerpoint/2010/main" val="114999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473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471282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每次的</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都会为每个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创建一个</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就会创建大量的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在检索的时候，就不得不读取大量的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，读性能会受很大影响。</a:t>
            </a:r>
          </a:p>
          <a:p>
            <a:pPr marL="285750" indent="-285750">
              <a:lnSpc>
                <a:spcPct val="20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为预防打开过多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及避免读性能恶化，</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有专门的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合并处理</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HFile</a:t>
            </a:r>
            <a:r>
              <a:rPr lang="en-US" altLang="zh-CN" sz="1600" dirty="0">
                <a:latin typeface="宋体" panose="02010600030101010101" pitchFamily="2" charset="-122"/>
                <a:ea typeface="宋体" panose="02010600030101010101" pitchFamily="2" charset="-122"/>
              </a:rPr>
              <a:t> Compaction Process)</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会周期性的合并数个小</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为一个大的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。明显的，有</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产生的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越多，集群系统就要做更多的合并操作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额外负载</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。更糟糕的是：</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处理是跟集群上的其他请求并行进行的。当</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不能够跟上</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的时候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同样有阈值设置项</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，会在</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上出现“写阻塞”。像上面说到的，这是最最不希望的</a:t>
            </a:r>
            <a:r>
              <a:rPr lang="zh-CN" altLang="en-US"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严重关切</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a:t>
            </a:r>
            <a:r>
              <a:rPr lang="en-US" altLang="zh-CN" sz="1600" dirty="0">
                <a:latin typeface="宋体" panose="02010600030101010101" pitchFamily="2" charset="-122"/>
                <a:ea typeface="宋体" panose="02010600030101010101" pitchFamily="2" charset="-122"/>
              </a:rPr>
              <a:t>Compaction Queue </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size</a:t>
            </a:r>
            <a:r>
              <a:rPr lang="zh-CN" altLang="en-US" sz="1600" dirty="0">
                <a:latin typeface="宋体" panose="02010600030101010101" pitchFamily="2" charset="-122"/>
                <a:ea typeface="宋体" panose="02010600030101010101" pitchFamily="2" charset="-122"/>
              </a:rPr>
              <a:t>。要在其引起问题前，阻止其持续增大</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都创建一个新的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。这样，不同</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中数据量的不均衡将会导致产生过多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：当其中一个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a:t>
            </a:r>
            <a:r>
              <a:rPr lang="en-US" altLang="zh-CN" sz="1600" dirty="0" err="1">
                <a:latin typeface="宋体" panose="02010600030101010101" pitchFamily="2" charset="-122"/>
                <a:ea typeface="宋体" panose="02010600030101010101" pitchFamily="2" charset="-122"/>
              </a:rPr>
              <a:t>Memstore</a:t>
            </a:r>
            <a:r>
              <a:rPr lang="zh-CN" altLang="en-US" sz="1600" dirty="0">
                <a:latin typeface="宋体" panose="02010600030101010101" pitchFamily="2" charset="-122"/>
                <a:ea typeface="宋体" panose="02010600030101010101" pitchFamily="2" charset="-122"/>
              </a:rPr>
              <a:t>达到阈值</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时，所有其他</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的也会被</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。如上所述，太频繁的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以及过多的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将会影响集群性能。因此很多情况下，一个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是最好的设计</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rPr>
              <a:t>启用压缩：</a:t>
            </a:r>
            <a:r>
              <a:rPr lang="zh-CN" altLang="en-US" sz="1600" dirty="0">
                <a:latin typeface="宋体" panose="02010600030101010101" pitchFamily="2" charset="-122"/>
                <a:ea typeface="宋体" panose="02010600030101010101" pitchFamily="2" charset="-122"/>
              </a:rPr>
              <a:t>使用压缩，当</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并将数据写入</a:t>
            </a:r>
            <a:r>
              <a:rPr lang="en-US" altLang="zh-CN" sz="1600" dirty="0">
                <a:latin typeface="宋体" panose="02010600030101010101" pitchFamily="2" charset="-122"/>
                <a:ea typeface="宋体" panose="02010600030101010101" pitchFamily="2" charset="-122"/>
              </a:rPr>
              <a:t>HDFS</a:t>
            </a:r>
            <a:r>
              <a:rPr lang="zh-CN" altLang="en-US" sz="1600" dirty="0">
                <a:latin typeface="宋体" panose="02010600030101010101" pitchFamily="2" charset="-122"/>
                <a:ea typeface="宋体" panose="02010600030101010101" pitchFamily="2" charset="-122"/>
              </a:rPr>
              <a:t>时候，数据会被压缩</a:t>
            </a:r>
          </a:p>
        </p:txBody>
      </p:sp>
    </p:spTree>
    <p:extLst>
      <p:ext uri="{BB962C8B-B14F-4D97-AF65-F5344CB8AC3E}">
        <p14:creationId xmlns:p14="http://schemas.microsoft.com/office/powerpoint/2010/main" val="389995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smtClean="0">
                <a:latin typeface="仿宋" panose="02010609060101010101" pitchFamily="49" charset="-122"/>
                <a:ea typeface="仿宋" panose="02010609060101010101" pitchFamily="49" charset="-122"/>
              </a:rPr>
              <a:t>当</a:t>
            </a:r>
            <a:r>
              <a:rPr lang="zh-CN" altLang="en-US" sz="1600" b="1" dirty="0">
                <a:latin typeface="仿宋" panose="02010609060101010101" pitchFamily="49" charset="-122"/>
                <a:ea typeface="仿宋" panose="02010609060101010101" pitchFamily="49" charset="-122"/>
              </a:rPr>
              <a:t>数据被写入时会默认先写入</a:t>
            </a:r>
            <a:r>
              <a:rPr lang="en-US" altLang="zh-CN" sz="1600" b="1" dirty="0">
                <a:latin typeface="仿宋" panose="02010609060101010101" pitchFamily="49" charset="-122"/>
                <a:ea typeface="仿宋" panose="02010609060101010101" pitchFamily="49" charset="-122"/>
              </a:rPr>
              <a:t>Write-ahead Log(WAL)</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中包含了所有已经写入</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但还未</a:t>
            </a:r>
            <a:r>
              <a:rPr lang="en-US" altLang="zh-CN" sz="1600" b="1" dirty="0">
                <a:latin typeface="仿宋" panose="02010609060101010101" pitchFamily="49" charset="-122"/>
                <a:ea typeface="仿宋" panose="02010609060101010101" pitchFamily="49" charset="-122"/>
              </a:rPr>
              <a:t>Flush</a:t>
            </a:r>
            <a:r>
              <a:rPr lang="zh-CN" altLang="en-US" sz="1600" b="1" dirty="0">
                <a:latin typeface="仿宋" panose="02010609060101010101" pitchFamily="49" charset="-122"/>
                <a:ea typeface="仿宋" panose="02010609060101010101" pitchFamily="49" charset="-122"/>
              </a:rPr>
              <a:t>到</a:t>
            </a:r>
            <a:r>
              <a:rPr lang="en-US" altLang="zh-CN" sz="1600" b="1" dirty="0" err="1">
                <a:latin typeface="仿宋" panose="02010609060101010101" pitchFamily="49" charset="-122"/>
                <a:ea typeface="仿宋" panose="02010609060101010101" pitchFamily="49" charset="-122"/>
              </a:rPr>
              <a:t>HFile</a:t>
            </a:r>
            <a:r>
              <a:rPr lang="zh-CN" altLang="en-US" sz="1600" b="1" dirty="0">
                <a:latin typeface="仿宋" panose="02010609060101010101" pitchFamily="49" charset="-122"/>
                <a:ea typeface="仿宋" panose="02010609060101010101" pitchFamily="49" charset="-122"/>
              </a:rPr>
              <a:t>的更改</a:t>
            </a:r>
            <a:r>
              <a:rPr lang="en-US" altLang="zh-CN" sz="1600" b="1" dirty="0">
                <a:latin typeface="仿宋" panose="02010609060101010101" pitchFamily="49" charset="-122"/>
                <a:ea typeface="仿宋" panose="02010609060101010101" pitchFamily="49" charset="-122"/>
              </a:rPr>
              <a:t>(edits)</a:t>
            </a:r>
            <a:r>
              <a:rPr lang="zh-CN" altLang="en-US" sz="1600" b="1" dirty="0">
                <a:latin typeface="仿宋" panose="02010609060101010101" pitchFamily="49" charset="-122"/>
                <a:ea typeface="仿宋" panose="02010609060101010101" pitchFamily="49" charset="-122"/>
              </a:rPr>
              <a:t>。在</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中数据还没有持久化，当</a:t>
            </a:r>
            <a:r>
              <a:rPr lang="en-US" altLang="zh-CN" sz="1600" b="1" dirty="0" err="1">
                <a:latin typeface="仿宋" panose="02010609060101010101" pitchFamily="49" charset="-122"/>
                <a:ea typeface="仿宋" panose="02010609060101010101" pitchFamily="49" charset="-122"/>
              </a:rPr>
              <a:t>RegionSever</a:t>
            </a:r>
            <a:r>
              <a:rPr lang="zh-CN" altLang="en-US" sz="1600" b="1" dirty="0">
                <a:latin typeface="仿宋" panose="02010609060101010101" pitchFamily="49" charset="-122"/>
                <a:ea typeface="仿宋" panose="02010609060101010101" pitchFamily="49" charset="-122"/>
              </a:rPr>
              <a:t>宕掉的时候，可以使用</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恢复数据</a:t>
            </a:r>
            <a:r>
              <a:rPr lang="zh-CN" altLang="en-US" sz="1600" b="1" dirty="0" smtClean="0">
                <a:latin typeface="仿宋" panose="02010609060101010101" pitchFamily="49" charset="-122"/>
                <a:ea typeface="仿宋" panose="02010609060101010101" pitchFamily="49" charset="-122"/>
              </a:rPr>
              <a:t>。</a:t>
            </a:r>
            <a:endParaRPr lang="en-US" altLang="zh-CN" sz="1600" b="1"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849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6" y="1088136"/>
            <a:ext cx="10817353" cy="5262979"/>
          </a:xfrm>
          <a:prstGeom prst="rect">
            <a:avLst/>
          </a:prstGeom>
        </p:spPr>
        <p:txBody>
          <a:bodyPr wrap="square">
            <a:spAutoFit/>
          </a:bodyPr>
          <a:lstStyle/>
          <a:p>
            <a:endParaRPr lang="zh-CN" altLang="en-US" sz="1600" dirty="0"/>
          </a:p>
          <a:p>
            <a:r>
              <a:rPr lang="zh-CN" altLang="en-US" sz="1600" dirty="0">
                <a:latin typeface="仿宋" panose="02010609060101010101" pitchFamily="49" charset="-122"/>
                <a:ea typeface="仿宋" panose="02010609060101010101" pitchFamily="49" charset="-122"/>
              </a:rPr>
              <a:t>为了减少</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过程对读写的影响</a:t>
            </a:r>
            <a:r>
              <a:rPr lang="zh-CN" altLang="en-US" sz="1600" dirty="0" smtClean="0">
                <a:latin typeface="仿宋" panose="02010609060101010101" pitchFamily="49" charset="-122"/>
                <a:ea typeface="仿宋" panose="02010609060101010101" pitchFamily="49" charset="-122"/>
              </a:rPr>
              <a:t>，将</a:t>
            </a:r>
            <a:r>
              <a:rPr lang="zh-CN" altLang="en-US" sz="1600" dirty="0">
                <a:latin typeface="仿宋" panose="02010609060101010101" pitchFamily="49" charset="-122"/>
                <a:ea typeface="仿宋" panose="02010609060101010101" pitchFamily="49" charset="-122"/>
              </a:rPr>
              <a:t>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过程分为三个阶段：</a:t>
            </a:r>
          </a:p>
          <a:p>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smtClean="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当前</a:t>
            </a:r>
            <a:r>
              <a:rPr lang="en-US" altLang="zh-CN" sz="1600" dirty="0">
                <a:latin typeface="仿宋" panose="02010609060101010101" pitchFamily="49" charset="-122"/>
                <a:ea typeface="仿宋" panose="02010609060101010101" pitchFamily="49" charset="-122"/>
              </a:rPr>
              <a:t>Region</a:t>
            </a:r>
            <a:r>
              <a:rPr lang="zh-CN" altLang="en-US" sz="1600" dirty="0">
                <a:latin typeface="仿宋" panose="02010609060101010101" pitchFamily="49" charset="-122"/>
                <a:ea typeface="仿宋" panose="02010609060101010101" pitchFamily="49" charset="-122"/>
              </a:rPr>
              <a:t>中的所有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中当前数据集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做一个快照</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，然后再新建一个新的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。后期的所有写入操作都会写入新的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中，而整个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阶段读操作会首先分别遍历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，如果查找不到再会到</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中查找。</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阶段需要加一把</a:t>
            </a:r>
            <a:r>
              <a:rPr lang="en-US" altLang="zh-CN" sz="1600" dirty="0" err="1">
                <a:latin typeface="仿宋" panose="02010609060101010101" pitchFamily="49" charset="-122"/>
                <a:ea typeface="仿宋" panose="02010609060101010101" pitchFamily="49" charset="-122"/>
              </a:rPr>
              <a:t>updateLock</a:t>
            </a:r>
            <a:r>
              <a:rPr lang="zh-CN" altLang="en-US" sz="16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600" dirty="0" smtClean="0">
                <a:latin typeface="仿宋" panose="02010609060101010101" pitchFamily="49" charset="-122"/>
                <a:ea typeface="仿宋" panose="02010609060101010101" pitchFamily="49" charset="-122"/>
              </a:rPr>
              <a:t>。</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的时候会在</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里面写入一个</a:t>
            </a:r>
            <a:r>
              <a:rPr lang="en-US" altLang="zh-CN" sz="1600" dirty="0" smtClean="0">
                <a:latin typeface="仿宋" panose="02010609060101010101" pitchFamily="49" charset="-122"/>
                <a:ea typeface="仿宋" panose="02010609060101010101" pitchFamily="49" charset="-122"/>
              </a:rPr>
              <a:t>Flush</a:t>
            </a:r>
            <a:r>
              <a:rPr lang="zh-CN" altLang="en-US" sz="1600" dirty="0" smtClean="0">
                <a:latin typeface="仿宋" panose="02010609060101010101" pitchFamily="49" charset="-122"/>
                <a:ea typeface="仿宋" panose="02010609060101010101" pitchFamily="49" charset="-122"/>
              </a:rPr>
              <a:t>请求，</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成功，就</a:t>
            </a:r>
            <a:r>
              <a:rPr lang="en-US" altLang="zh-CN" sz="1600" dirty="0" smtClean="0">
                <a:latin typeface="仿宋" panose="02010609060101010101" pitchFamily="49" charset="-122"/>
                <a:ea typeface="仿宋" panose="02010609060101010101" pitchFamily="49" charset="-122"/>
              </a:rPr>
              <a:t>sync WAL</a:t>
            </a:r>
            <a:r>
              <a:rPr lang="zh-CN" altLang="en-US" sz="1600" dirty="0" smtClean="0">
                <a:latin typeface="仿宋" panose="02010609060101010101" pitchFamily="49" charset="-122"/>
                <a:ea typeface="仿宋" panose="02010609060101010101" pitchFamily="49" charset="-122"/>
              </a:rPr>
              <a:t>，失败就写入</a:t>
            </a:r>
            <a:r>
              <a:rPr lang="en-US" altLang="zh-CN" sz="1600" dirty="0" smtClean="0">
                <a:latin typeface="仿宋" panose="02010609060101010101" pitchFamily="49" charset="-122"/>
                <a:ea typeface="仿宋" panose="02010609060101010101" pitchFamily="49" charset="-122"/>
              </a:rPr>
              <a:t>abort flush</a:t>
            </a:r>
            <a:r>
              <a:rPr lang="zh-CN" altLang="en-US" sz="1600" dirty="0" smtClean="0">
                <a:latin typeface="仿宋" panose="02010609060101010101" pitchFamily="49" charset="-122"/>
                <a:ea typeface="仿宋" panose="02010609060101010101" pitchFamily="49" charset="-122"/>
              </a:rPr>
              <a:t>请求，期间发生的异常（写</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失败）会导致系统异常。</a:t>
            </a:r>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持久化为临时文件，临时文件会统一放到目录</a:t>
            </a:r>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tmp</a:t>
            </a:r>
            <a:r>
              <a:rPr lang="zh-CN" altLang="en-US" sz="1600" dirty="0">
                <a:latin typeface="仿宋" panose="02010609060101010101" pitchFamily="49" charset="-122"/>
                <a:ea typeface="仿宋" panose="02010609060101010101" pitchFamily="49" charset="-122"/>
              </a:rPr>
              <a:t>下。这个过程因为涉及到磁盘</a:t>
            </a:r>
            <a:r>
              <a:rPr lang="en-US" altLang="zh-CN" sz="1600" dirty="0">
                <a:latin typeface="仿宋" panose="02010609060101010101" pitchFamily="49" charset="-122"/>
                <a:ea typeface="仿宋" panose="02010609060101010101" pitchFamily="49" charset="-122"/>
              </a:rPr>
              <a:t>IO</a:t>
            </a:r>
            <a:r>
              <a:rPr lang="zh-CN" altLang="en-US" sz="16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commit</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所有的</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阶段生成的临时文件移到指定的</a:t>
            </a:r>
            <a:r>
              <a:rPr lang="en-US" altLang="zh-CN" sz="1600" dirty="0" err="1">
                <a:latin typeface="仿宋" panose="02010609060101010101" pitchFamily="49" charset="-122"/>
                <a:ea typeface="仿宋" panose="02010609060101010101" pitchFamily="49" charset="-122"/>
              </a:rPr>
              <a:t>ColumnFamily</a:t>
            </a:r>
            <a:r>
              <a:rPr lang="zh-CN" altLang="en-US" sz="1600" dirty="0">
                <a:latin typeface="仿宋" panose="02010609060101010101" pitchFamily="49" charset="-122"/>
                <a:ea typeface="仿宋" panose="02010609060101010101" pitchFamily="49" charset="-122"/>
              </a:rPr>
              <a:t>目录下，针对</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生成对应的</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Reader</a:t>
            </a:r>
            <a:r>
              <a:rPr lang="zh-CN" altLang="en-US" sz="1600" dirty="0">
                <a:latin typeface="仿宋" panose="02010609060101010101" pitchFamily="49" charset="-122"/>
                <a:ea typeface="仿宋" panose="02010609060101010101" pitchFamily="49" charset="-122"/>
              </a:rPr>
              <a:t>，把</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添加到</a:t>
            </a:r>
            <a:r>
              <a:rPr lang="en-US" altLang="zh-CN" sz="1600" dirty="0" err="1">
                <a:latin typeface="仿宋" panose="02010609060101010101" pitchFamily="49" charset="-122"/>
                <a:ea typeface="仿宋" panose="02010609060101010101" pitchFamily="49" charset="-122"/>
              </a:rPr>
              <a:t>HStore</a:t>
            </a:r>
            <a:r>
              <a:rPr lang="zh-CN" altLang="en-US" sz="1600" dirty="0">
                <a:latin typeface="仿宋" panose="02010609060101010101" pitchFamily="49" charset="-122"/>
                <a:ea typeface="仿宋" panose="02010609060101010101" pitchFamily="49" charset="-122"/>
              </a:rPr>
              <a:t>的</a:t>
            </a:r>
            <a:r>
              <a:rPr lang="en-US" altLang="zh-CN" sz="1600" dirty="0" err="1">
                <a:latin typeface="仿宋" panose="02010609060101010101" pitchFamily="49" charset="-122"/>
                <a:ea typeface="仿宋" panose="02010609060101010101" pitchFamily="49" charset="-122"/>
              </a:rPr>
              <a:t>storefiles</a:t>
            </a:r>
            <a:r>
              <a:rPr lang="zh-CN" altLang="en-US" sz="1600" dirty="0">
                <a:latin typeface="仿宋" panose="02010609060101010101" pitchFamily="49" charset="-122"/>
                <a:ea typeface="仿宋" panose="02010609060101010101" pitchFamily="49" charset="-122"/>
              </a:rPr>
              <a:t>列表中，最后再清空</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7167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196327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402087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2637195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3133315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22279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266904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1183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111874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132155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960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3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2600" b="1" dirty="0" err="1" smtClean="0">
                <a:solidFill>
                  <a:prstClr val="black">
                    <a:lumMod val="75000"/>
                    <a:lumOff val="25000"/>
                  </a:prstClr>
                </a:solidFill>
                <a:latin typeface="+mn-ea"/>
                <a:cs typeface="Segoe UI" panose="020B0502040204020203" pitchFamily="34" charset="0"/>
              </a:rPr>
              <a:t>HBase</a:t>
            </a:r>
            <a:r>
              <a:rPr lang="zh-CN" altLang="en-US" sz="2600" b="1" dirty="0" smtClean="0">
                <a:solidFill>
                  <a:prstClr val="black">
                    <a:lumMod val="75000"/>
                    <a:lumOff val="25000"/>
                  </a:prstClr>
                </a:solidFill>
                <a:latin typeface="+mn-ea"/>
                <a:cs typeface="Segoe UI" panose="020B0502040204020203" pitchFamily="34" charset="0"/>
              </a:rPr>
              <a:t>将</a:t>
            </a:r>
            <a:r>
              <a:rPr lang="zh-CN" altLang="en-US" sz="2600" b="1" dirty="0">
                <a:solidFill>
                  <a:prstClr val="black">
                    <a:lumMod val="75000"/>
                    <a:lumOff val="25000"/>
                  </a:prstClr>
                </a:solidFill>
                <a:latin typeface="+mn-ea"/>
                <a:cs typeface="Segoe UI" panose="020B0502040204020203" pitchFamily="34" charset="0"/>
              </a:rPr>
              <a:t>数据组织进一张张的表里面</a:t>
            </a:r>
            <a:r>
              <a:rPr lang="zh-CN" altLang="en-US" sz="2600" b="1" dirty="0" smtClean="0">
                <a:solidFill>
                  <a:prstClr val="black">
                    <a:lumMod val="75000"/>
                    <a:lumOff val="25000"/>
                  </a:prstClr>
                </a:solidFill>
                <a:latin typeface="+mn-ea"/>
                <a:cs typeface="Segoe UI" panose="020B0502040204020203" pitchFamily="34" charset="0"/>
              </a:rPr>
              <a:t>，表</a:t>
            </a:r>
            <a:r>
              <a:rPr lang="zh-CN" altLang="en-US" sz="2600" b="1" dirty="0">
                <a:solidFill>
                  <a:prstClr val="black">
                    <a:lumMod val="75000"/>
                    <a:lumOff val="25000"/>
                  </a:prstClr>
                </a:solidFill>
                <a:latin typeface="+mn-ea"/>
                <a:cs typeface="Segoe UI" panose="020B0502040204020203" pitchFamily="34" charset="0"/>
              </a:rPr>
              <a:t>名必须是能用在文件路径里的合法名字，因为</a:t>
            </a:r>
            <a:r>
              <a:rPr lang="en-US" altLang="zh-CN" sz="2600" b="1" dirty="0" err="1">
                <a:solidFill>
                  <a:prstClr val="black">
                    <a:lumMod val="75000"/>
                    <a:lumOff val="25000"/>
                  </a:prstClr>
                </a:solidFill>
                <a:latin typeface="+mn-ea"/>
                <a:cs typeface="Segoe UI" panose="020B0502040204020203" pitchFamily="34" charset="0"/>
              </a:rPr>
              <a:t>HBase</a:t>
            </a:r>
            <a:r>
              <a:rPr lang="zh-CN" altLang="en-US" sz="2600" b="1" dirty="0">
                <a:solidFill>
                  <a:prstClr val="black">
                    <a:lumMod val="75000"/>
                    <a:lumOff val="25000"/>
                  </a:prstClr>
                </a:solidFill>
                <a:latin typeface="+mn-ea"/>
                <a:cs typeface="Segoe UI" panose="020B0502040204020203" pitchFamily="34" charset="0"/>
              </a:rPr>
              <a:t>的表是映射成</a:t>
            </a:r>
            <a:r>
              <a:rPr lang="en-US" altLang="zh-CN" sz="2600" b="1" dirty="0" err="1">
                <a:solidFill>
                  <a:prstClr val="black">
                    <a:lumMod val="75000"/>
                    <a:lumOff val="25000"/>
                  </a:prstClr>
                </a:solidFill>
                <a:latin typeface="+mn-ea"/>
                <a:cs typeface="Segoe UI" panose="020B0502040204020203" pitchFamily="34" charset="0"/>
              </a:rPr>
              <a:t>hdfs</a:t>
            </a:r>
            <a:r>
              <a:rPr lang="zh-CN" altLang="en-US" sz="2600" b="1" dirty="0">
                <a:solidFill>
                  <a:prstClr val="black">
                    <a:lumMod val="75000"/>
                    <a:lumOff val="25000"/>
                  </a:prstClr>
                </a:solidFill>
                <a:latin typeface="+mn-ea"/>
                <a:cs typeface="Segoe UI" panose="020B0502040204020203" pitchFamily="34" charset="0"/>
              </a:rPr>
              <a:t>上面的文件</a:t>
            </a:r>
            <a:r>
              <a:rPr lang="zh-CN" altLang="en-US" sz="2600" b="1" dirty="0" smtClean="0">
                <a:solidFill>
                  <a:prstClr val="black">
                    <a:lumMod val="75000"/>
                    <a:lumOff val="25000"/>
                  </a:prstClr>
                </a:solidFill>
                <a:latin typeface="+mn-ea"/>
                <a:cs typeface="Segoe UI" panose="020B0502040204020203" pitchFamily="34" charset="0"/>
              </a:rPr>
              <a:t>。</a:t>
            </a:r>
            <a:endParaRPr lang="zh-CN" altLang="en-US" sz="2600" b="1" dirty="0">
              <a:solidFill>
                <a:prstClr val="black">
                  <a:lumMod val="75000"/>
                  <a:lumOff val="25000"/>
                </a:prstClr>
              </a:solidFill>
              <a:latin typeface="+mn-ea"/>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19455"/>
          </a:xfrm>
          <a:prstGeom prst="rect">
            <a:avLst/>
          </a:prstGeom>
        </p:spPr>
        <p:txBody>
          <a:bodyPr wrap="square">
            <a:spAutoFit/>
          </a:bodyPr>
          <a:lstStyle/>
          <a:p>
            <a:pPr>
              <a:lnSpc>
                <a:spcPct val="150000"/>
              </a:lnSpc>
            </a:pPr>
            <a:r>
              <a:rPr lang="zh-CN" altLang="en-US" dirty="0" smtClean="0">
                <a:solidFill>
                  <a:srgbClr val="00B0F0"/>
                </a:solidFill>
              </a:rPr>
              <a:t>行</a:t>
            </a:r>
            <a:r>
              <a:rPr lang="en-US" altLang="zh-CN" dirty="0">
                <a:solidFill>
                  <a:srgbClr val="00B0F0"/>
                </a:solidFill>
              </a:rPr>
              <a:t>(Row</a:t>
            </a:r>
            <a:r>
              <a:rPr lang="en-US" altLang="zh-CN" dirty="0">
                <a:solidFill>
                  <a:schemeClr val="accent2">
                    <a:lumMod val="75000"/>
                  </a:schemeClr>
                </a:solidFill>
              </a:rPr>
              <a:t>):</a:t>
            </a:r>
            <a:r>
              <a:rPr lang="en-US" altLang="zh-CN" sz="1600" b="1" dirty="0">
                <a:solidFill>
                  <a:schemeClr val="accent2">
                    <a:lumMod val="75000"/>
                  </a:schemeClr>
                </a:solidFill>
              </a:rPr>
              <a:t> </a:t>
            </a:r>
            <a:r>
              <a:rPr lang="zh-CN" altLang="en-US" sz="1600" b="1" dirty="0">
                <a:latin typeface="+mn-ea"/>
              </a:rPr>
              <a:t>在表里面，每一行代表着一个数据对象，每</a:t>
            </a:r>
            <a:r>
              <a:rPr lang="zh-CN" altLang="en-US" sz="1600" b="1" dirty="0" smtClean="0">
                <a:latin typeface="+mn-ea"/>
              </a:rPr>
              <a:t>一行以</a:t>
            </a:r>
            <a:r>
              <a:rPr lang="zh-CN" altLang="en-US" sz="1600" b="1" dirty="0">
                <a:latin typeface="+mn-ea"/>
              </a:rPr>
              <a:t>一个行键（</a:t>
            </a:r>
            <a:r>
              <a:rPr lang="en-US" altLang="zh-CN" sz="1600" b="1" dirty="0">
                <a:latin typeface="+mn-ea"/>
              </a:rPr>
              <a:t>Row Key</a:t>
            </a:r>
            <a:r>
              <a:rPr lang="zh-CN" altLang="en-US" sz="1600" b="1" dirty="0">
                <a:latin typeface="+mn-ea"/>
              </a:rPr>
              <a:t>）来进行唯一标识的，行</a:t>
            </a:r>
            <a:r>
              <a:rPr lang="zh-CN" altLang="en-US" sz="1600" b="1" dirty="0" smtClean="0">
                <a:latin typeface="+mn-ea"/>
              </a:rPr>
              <a:t>键以</a:t>
            </a:r>
            <a:r>
              <a:rPr lang="zh-CN" altLang="en-US" sz="1600" b="1" dirty="0">
                <a:latin typeface="+mn-ea"/>
              </a:rPr>
              <a:t>二进制的字节来</a:t>
            </a:r>
            <a:r>
              <a:rPr lang="zh-CN" altLang="en-US" sz="1600" b="1" dirty="0" smtClean="0">
                <a:latin typeface="+mn-ea"/>
              </a:rPr>
              <a:t>存储</a:t>
            </a:r>
            <a:r>
              <a:rPr lang="en-US" altLang="zh-CN" sz="1600" b="1" dirty="0" smtClean="0">
                <a:latin typeface="+mn-ea"/>
              </a:rPr>
              <a:t>,</a:t>
            </a:r>
            <a:r>
              <a:rPr lang="en-US" altLang="zh-CN" sz="1600" b="1" dirty="0" err="1" smtClean="0">
                <a:latin typeface="+mn-ea"/>
              </a:rPr>
              <a:t>Hbase</a:t>
            </a:r>
            <a:r>
              <a:rPr lang="zh-CN" altLang="en-US" sz="1600" b="1" dirty="0" smtClean="0">
                <a:latin typeface="+mn-ea"/>
              </a:rPr>
              <a:t>的键值是按照字典顺序来排序的。</a:t>
            </a:r>
            <a:endParaRPr lang="zh-CN" altLang="en-US" sz="1600" b="1" dirty="0">
              <a:latin typeface="+mn-ea"/>
            </a:endParaRPr>
          </a:p>
        </p:txBody>
      </p:sp>
      <p:sp>
        <p:nvSpPr>
          <p:cNvPr id="8" name="矩形 7"/>
          <p:cNvSpPr/>
          <p:nvPr/>
        </p:nvSpPr>
        <p:spPr>
          <a:xfrm>
            <a:off x="1036580" y="4000524"/>
            <a:ext cx="10766768" cy="1615827"/>
          </a:xfrm>
          <a:prstGeom prst="rect">
            <a:avLst/>
          </a:prstGeom>
        </p:spPr>
        <p:txBody>
          <a:bodyPr wrap="square">
            <a:spAutoFit/>
          </a:bodyPr>
          <a:lstStyle/>
          <a:p>
            <a:pPr>
              <a:lnSpc>
                <a:spcPct val="150000"/>
              </a:lnSpc>
            </a:pPr>
            <a:r>
              <a:rPr lang="zh-CN" altLang="en-US" dirty="0">
                <a:solidFill>
                  <a:srgbClr val="00B0F0"/>
                </a:solidFill>
              </a:rPr>
              <a:t>列族</a:t>
            </a:r>
            <a:r>
              <a:rPr lang="en-US" altLang="zh-CN" dirty="0">
                <a:solidFill>
                  <a:srgbClr val="00B0F0"/>
                </a:solidFill>
              </a:rPr>
              <a:t>(Column Family)</a:t>
            </a:r>
            <a:r>
              <a:rPr lang="en-US" altLang="zh-CN" dirty="0">
                <a:solidFill>
                  <a:schemeClr val="accent2">
                    <a:lumMod val="75000"/>
                  </a:schemeClr>
                </a:solidFill>
              </a:rPr>
              <a:t>: </a:t>
            </a:r>
            <a:r>
              <a:rPr lang="zh-CN" altLang="en-US" sz="1600" b="1" dirty="0">
                <a:latin typeface="+mn-ea"/>
              </a:rPr>
              <a:t>在定义</a:t>
            </a:r>
            <a:r>
              <a:rPr lang="en-US" altLang="zh-CN" sz="1600" b="1" dirty="0" err="1">
                <a:latin typeface="+mn-ea"/>
              </a:rPr>
              <a:t>HBase</a:t>
            </a:r>
            <a:r>
              <a:rPr lang="zh-CN" altLang="en-US" sz="1600" b="1" dirty="0">
                <a:latin typeface="+mn-ea"/>
              </a:rPr>
              <a:t>表的时候需要提前设置好列族</a:t>
            </a:r>
            <a:r>
              <a:rPr lang="en-US" altLang="zh-CN" sz="1600" b="1" dirty="0">
                <a:latin typeface="+mn-ea"/>
              </a:rPr>
              <a:t>, </a:t>
            </a:r>
            <a:r>
              <a:rPr lang="zh-CN" altLang="en-US" sz="1600" b="1" dirty="0">
                <a:latin typeface="+mn-ea"/>
              </a:rPr>
              <a:t>表中所有的列都需要组织在列族里面，列族一旦确定后，就不能轻易修改，因为它会影响到</a:t>
            </a:r>
            <a:r>
              <a:rPr lang="en-US" altLang="zh-CN" sz="1600" b="1" dirty="0" err="1">
                <a:latin typeface="+mn-ea"/>
              </a:rPr>
              <a:t>HBase</a:t>
            </a:r>
            <a:r>
              <a:rPr lang="zh-CN" altLang="en-US" sz="1600" b="1" dirty="0">
                <a:latin typeface="+mn-ea"/>
              </a:rPr>
              <a:t>真实的物理存储结构，但是列族中的列标识</a:t>
            </a:r>
            <a:r>
              <a:rPr lang="en-US" altLang="zh-CN" sz="1600" b="1" dirty="0">
                <a:latin typeface="+mn-ea"/>
              </a:rPr>
              <a:t>(Column Qualifier)</a:t>
            </a:r>
            <a:r>
              <a:rPr lang="zh-CN" altLang="en-US" sz="1600" b="1" dirty="0">
                <a:latin typeface="+mn-ea"/>
              </a:rPr>
              <a:t>以及其对应的值可以动态增删。表中的每一行都有相同的列族，但是</a:t>
            </a:r>
            <a:r>
              <a:rPr lang="zh-CN" altLang="en-US" sz="1600" b="1" dirty="0">
                <a:solidFill>
                  <a:srgbClr val="FF0000"/>
                </a:solidFill>
                <a:latin typeface="+mn-ea"/>
              </a:rPr>
              <a:t>不需要每一行的列族里都有一致的列标识</a:t>
            </a:r>
            <a:r>
              <a:rPr lang="en-US" altLang="zh-CN" sz="1600" b="1" dirty="0">
                <a:latin typeface="+mn-ea"/>
              </a:rPr>
              <a:t>(Column Qualifier)</a:t>
            </a:r>
            <a:r>
              <a:rPr lang="zh-CN" altLang="en-US" sz="1600" b="1" dirty="0">
                <a:latin typeface="+mn-ea"/>
              </a:rPr>
              <a:t>和值，所以说是一种</a:t>
            </a:r>
            <a:r>
              <a:rPr lang="zh-CN" altLang="en-US" sz="1600" b="1" dirty="0">
                <a:solidFill>
                  <a:srgbClr val="FF0000"/>
                </a:solidFill>
                <a:latin typeface="+mn-ea"/>
              </a:rPr>
              <a:t>稀疏的表</a:t>
            </a:r>
            <a:r>
              <a:rPr lang="zh-CN" altLang="en-US" sz="1600" b="1" dirty="0">
                <a:latin typeface="+mn-ea"/>
              </a:rPr>
              <a:t>结构，这样可以一定程度上避免数据的冗余</a:t>
            </a:r>
            <a:r>
              <a:rPr lang="zh-CN" altLang="en-US" sz="1600" b="1" dirty="0" smtClean="0">
                <a:latin typeface="+mn-ea"/>
              </a:rPr>
              <a:t>。</a:t>
            </a:r>
            <a:endParaRPr lang="zh-CN" altLang="en-US" sz="1600" b="1" dirty="0">
              <a:latin typeface="+mn-ea"/>
            </a:endParaRPr>
          </a:p>
        </p:txBody>
      </p:sp>
    </p:spTree>
    <p:extLst>
      <p:ext uri="{BB962C8B-B14F-4D97-AF65-F5344CB8AC3E}">
        <p14:creationId xmlns:p14="http://schemas.microsoft.com/office/powerpoint/2010/main" val="47417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34547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958380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999656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2039435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87903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420991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1275577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206532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61416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254070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830997"/>
          </a:xfrm>
          <a:prstGeom prst="rect">
            <a:avLst/>
          </a:prstGeom>
        </p:spPr>
        <p:txBody>
          <a:bodyPr wrap="square">
            <a:spAutoFit/>
          </a:bodyPr>
          <a:lstStyle/>
          <a:p>
            <a:pPr>
              <a:lnSpc>
                <a:spcPct val="150000"/>
              </a:lnSpc>
            </a:pPr>
            <a:r>
              <a:rPr lang="zh-CN" altLang="en-US" dirty="0" smtClean="0">
                <a:solidFill>
                  <a:srgbClr val="00B0F0"/>
                </a:solidFill>
              </a:rPr>
              <a:t>单元</a:t>
            </a:r>
            <a:r>
              <a:rPr lang="en-US" altLang="zh-CN" dirty="0">
                <a:solidFill>
                  <a:srgbClr val="00B0F0"/>
                </a:solidFill>
              </a:rPr>
              <a:t>(Cell): </a:t>
            </a:r>
            <a:r>
              <a:rPr lang="zh-CN" altLang="en-US" sz="1600" b="1"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204689"/>
          </a:xfrm>
          <a:prstGeom prst="rect">
            <a:avLst/>
          </a:prstGeom>
        </p:spPr>
        <p:txBody>
          <a:bodyPr wrap="square">
            <a:spAutoFit/>
          </a:bodyPr>
          <a:lstStyle/>
          <a:p>
            <a:pPr>
              <a:lnSpc>
                <a:spcPct val="150000"/>
              </a:lnSpc>
            </a:pPr>
            <a:r>
              <a:rPr lang="zh-CN" altLang="en-US" dirty="0">
                <a:solidFill>
                  <a:srgbClr val="00B0F0"/>
                </a:solidFill>
              </a:rPr>
              <a:t>时间戳</a:t>
            </a:r>
            <a:r>
              <a:rPr lang="en-US" altLang="zh-CN" dirty="0">
                <a:solidFill>
                  <a:srgbClr val="00B0F0"/>
                </a:solidFill>
              </a:rPr>
              <a:t>(Timestamp): </a:t>
            </a:r>
            <a:r>
              <a:rPr lang="zh-CN" altLang="en-US" sz="1600" b="1"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600" b="1" dirty="0" err="1"/>
              <a:t>HBase</a:t>
            </a:r>
            <a:r>
              <a:rPr lang="zh-CN" altLang="en-US" sz="1600" b="1" dirty="0"/>
              <a:t>单独维护，默认情况下</a:t>
            </a:r>
            <a:r>
              <a:rPr lang="en-US" altLang="zh-CN" sz="1600" b="1" dirty="0" err="1"/>
              <a:t>HBase</a:t>
            </a:r>
            <a:r>
              <a:rPr lang="zh-CN" altLang="en-US" sz="1600" b="1" dirty="0"/>
              <a:t>保留</a:t>
            </a:r>
            <a:r>
              <a:rPr lang="en-US" altLang="zh-CN" sz="1600" b="1" dirty="0"/>
              <a:t>3</a:t>
            </a:r>
            <a:r>
              <a:rPr lang="zh-CN" altLang="en-US" sz="1600" b="1"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rgbClr val="00B0F0"/>
                </a:solidFill>
              </a:rPr>
              <a:t>列标识</a:t>
            </a:r>
            <a:r>
              <a:rPr lang="en-US" altLang="zh-CN" dirty="0">
                <a:solidFill>
                  <a:srgbClr val="00B0F0"/>
                </a:solidFill>
              </a:rPr>
              <a:t>(Column Qualifier): </a:t>
            </a:r>
            <a:r>
              <a:rPr lang="zh-CN" altLang="en-US" sz="1600" b="1" dirty="0"/>
              <a:t>列族中的数据通过列标识来进行映射，其实这里大家可以不用拘泥于“列”这个概念，也可以理解为一个键值对</a:t>
            </a:r>
            <a:r>
              <a:rPr lang="en-US" altLang="zh-CN" sz="1600" b="1" dirty="0"/>
              <a:t>,Column Qualifier</a:t>
            </a:r>
            <a:r>
              <a:rPr lang="zh-CN" altLang="en-US" sz="1600" b="1" dirty="0"/>
              <a:t>就是</a:t>
            </a:r>
            <a:r>
              <a:rPr lang="en-US" altLang="zh-CN" sz="1600" b="1" dirty="0"/>
              <a:t>Key</a:t>
            </a:r>
            <a:r>
              <a:rPr lang="zh-CN" altLang="en-US" sz="1600" b="1"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65942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44417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311774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3840395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191732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4263056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821432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1143392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1715538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408056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356250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162" y="1217063"/>
            <a:ext cx="8796327" cy="5341087"/>
          </a:xfrm>
          <a:prstGeom prst="rect">
            <a:avLst/>
          </a:prstGeom>
        </p:spPr>
      </p:pic>
      <p:sp>
        <p:nvSpPr>
          <p:cNvPr id="2" name="矩形 1"/>
          <p:cNvSpPr/>
          <p:nvPr/>
        </p:nvSpPr>
        <p:spPr>
          <a:xfrm>
            <a:off x="521206" y="1930178"/>
            <a:ext cx="2334535" cy="3970318"/>
          </a:xfrm>
          <a:prstGeom prst="rect">
            <a:avLst/>
          </a:prstGeom>
        </p:spPr>
        <p:txBody>
          <a:bodyPr wrap="square">
            <a:spAutoFit/>
          </a:bodyPr>
          <a:lstStyle/>
          <a:p>
            <a:pPr marL="285750" indent="-285750">
              <a:buFont typeface="Arial" panose="020B0604020202020204" pitchFamily="34" charset="0"/>
              <a:buChar char="•"/>
            </a:pPr>
            <a:r>
              <a:rPr lang="en-US" altLang="zh-CN" b="1" dirty="0" err="1" smtClean="0">
                <a:latin typeface="宋体" panose="02010600030101010101" pitchFamily="2" charset="-122"/>
                <a:ea typeface="宋体" panose="02010600030101010101" pitchFamily="2" charset="-122"/>
              </a:rPr>
              <a:t>Schemaless</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每</a:t>
            </a:r>
            <a:r>
              <a:rPr lang="zh-CN" altLang="en-US" b="1" dirty="0">
                <a:latin typeface="宋体" panose="02010600030101010101" pitchFamily="2" charset="-122"/>
                <a:ea typeface="宋体" panose="02010600030101010101" pitchFamily="2" charset="-122"/>
              </a:rPr>
              <a:t>一行中，列的组成都是灵活的，行与行之间并不需要遵循相同的列定义</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数据是字典排序的</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每个单元格可以存储不同的版本，一般是时间戳</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可以获取指定版本的</a:t>
            </a:r>
            <a:r>
              <a:rPr lang="zh-CN" altLang="en-US" b="1" dirty="0" smtClean="0">
                <a:latin typeface="宋体" panose="02010600030101010101" pitchFamily="2" charset="-122"/>
                <a:ea typeface="宋体" panose="02010600030101010101" pitchFamily="2" charset="-122"/>
              </a:rPr>
              <a:t>数据</a:t>
            </a:r>
            <a:endParaRPr lang="en-US" altLang="zh-CN"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568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3540284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678229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081119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81802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1902232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3693458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1333012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393389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975987"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latin typeface="宋体" panose="02010600030101010101" pitchFamily="2" charset="-122"/>
                <a:ea typeface="宋体" panose="02010600030101010101" pitchFamily="2" charset="-122"/>
              </a:rPr>
              <a:t>可以</a:t>
            </a:r>
            <a:r>
              <a:rPr lang="zh-CN" altLang="en-US" dirty="0" smtClean="0">
                <a:latin typeface="宋体" panose="02010600030101010101" pitchFamily="2" charset="-122"/>
                <a:ea typeface="宋体" panose="02010600030101010101" pitchFamily="2" charset="-122"/>
              </a:rPr>
              <a:t>将</a:t>
            </a:r>
            <a:r>
              <a:rPr lang="zh-TW" altLang="en-US" dirty="0" smtClean="0">
                <a:latin typeface="宋体" panose="02010600030101010101" pitchFamily="2" charset="-122"/>
                <a:ea typeface="宋体" panose="02010600030101010101" pitchFamily="2" charset="-122"/>
              </a:rPr>
              <a:t> </a:t>
            </a:r>
            <a:r>
              <a:rPr lang="en-US" altLang="zh-TW" dirty="0" err="1">
                <a:latin typeface="宋体" panose="02010600030101010101" pitchFamily="2" charset="-122"/>
                <a:ea typeface="宋体" panose="02010600030101010101" pitchFamily="2" charset="-122"/>
              </a:rPr>
              <a:t>HBase</a:t>
            </a:r>
            <a:r>
              <a:rPr lang="en-US" altLang="zh-TW" dirty="0">
                <a:latin typeface="宋体" panose="02010600030101010101" pitchFamily="2" charset="-122"/>
                <a:ea typeface="宋体" panose="02010600030101010101" pitchFamily="2" charset="-122"/>
              </a:rPr>
              <a:t> </a:t>
            </a:r>
            <a:r>
              <a:rPr lang="zh-TW" altLang="en-US" dirty="0" smtClean="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数据</a:t>
            </a:r>
            <a:r>
              <a:rPr lang="zh-TW" altLang="en-US" dirty="0" smtClean="0">
                <a:latin typeface="宋体" panose="02010600030101010101" pitchFamily="2" charset="-122"/>
                <a:ea typeface="宋体" panose="02010600030101010101" pitchFamily="2" charset="-122"/>
              </a:rPr>
              <a:t>模型</a:t>
            </a:r>
            <a:r>
              <a:rPr lang="zh-CN" altLang="en-US" dirty="0" smtClean="0">
                <a:latin typeface="宋体" panose="02010600030101010101" pitchFamily="2" charset="-122"/>
                <a:ea typeface="宋体" panose="02010600030101010101" pitchFamily="2" charset="-122"/>
              </a:rPr>
              <a:t>视为</a:t>
            </a:r>
            <a:r>
              <a:rPr lang="zh-CN" altLang="en-US" dirty="0" smtClean="0">
                <a:solidFill>
                  <a:srgbClr val="FF0000"/>
                </a:solidFill>
                <a:latin typeface="宋体" panose="02010600030101010101" pitchFamily="2" charset="-122"/>
                <a:ea typeface="宋体" panose="02010600030101010101" pitchFamily="2" charset="-122"/>
              </a:rPr>
              <a:t>分布式</a:t>
            </a:r>
            <a:r>
              <a:rPr lang="en-US" altLang="zh-CN" dirty="0" smtClean="0">
                <a:solidFill>
                  <a:srgbClr val="FF0000"/>
                </a:solidFill>
                <a:latin typeface="宋体" panose="02010600030101010101" pitchFamily="2" charset="-122"/>
                <a:ea typeface="宋体" panose="02010600030101010101" pitchFamily="2" charset="-122"/>
              </a:rPr>
              <a:t>Hash </a:t>
            </a:r>
            <a:r>
              <a:rPr lang="en-US" altLang="zh-CN" dirty="0">
                <a:solidFill>
                  <a:srgbClr val="FF0000"/>
                </a:solidFill>
                <a:latin typeface="宋体" panose="02010600030101010101" pitchFamily="2" charset="-122"/>
                <a:ea typeface="宋体" panose="02010600030101010101" pitchFamily="2" charset="-122"/>
              </a:rPr>
              <a:t>Map</a:t>
            </a:r>
          </a:p>
          <a:p>
            <a:pPr>
              <a:lnSpc>
                <a:spcPct val="150000"/>
              </a:lnSpc>
            </a:pPr>
            <a:endParaRPr lang="zh-CN" altLang="en-US" dirty="0"/>
          </a:p>
        </p:txBody>
      </p:sp>
    </p:spTree>
    <p:extLst>
      <p:ext uri="{BB962C8B-B14F-4D97-AF65-F5344CB8AC3E}">
        <p14:creationId xmlns:p14="http://schemas.microsoft.com/office/powerpoint/2010/main" val="247457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a:t>
            </a:r>
            <a:r>
              <a:rPr lang="en-US" altLang="zh-CN" dirty="0" err="1" smtClean="0">
                <a:cs typeface="Segoe UI Light" panose="020B0502040204020203" pitchFamily="34" charset="0"/>
              </a:rPr>
              <a:t>RegionServer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3" y="1516752"/>
            <a:ext cx="3133894"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800" dirty="0" smtClean="0">
                <a:solidFill>
                  <a:prstClr val="black">
                    <a:lumMod val="75000"/>
                    <a:lumOff val="25000"/>
                  </a:prstClr>
                </a:solidFill>
                <a:cs typeface="Segoe UI" panose="020B0502040204020203" pitchFamily="34" charset="0"/>
              </a:rPr>
              <a:t>数据分片是通过</a:t>
            </a:r>
            <a:r>
              <a:rPr lang="en-US" altLang="zh-CN" sz="1800" dirty="0" smtClean="0">
                <a:solidFill>
                  <a:prstClr val="black">
                    <a:lumMod val="75000"/>
                    <a:lumOff val="25000"/>
                  </a:prstClr>
                </a:solidFill>
                <a:cs typeface="Segoe UI" panose="020B0502040204020203" pitchFamily="34" charset="0"/>
              </a:rPr>
              <a:t>Region</a:t>
            </a:r>
            <a:r>
              <a:rPr lang="zh-CN" altLang="en-US" sz="1800" dirty="0" smtClean="0">
                <a:solidFill>
                  <a:prstClr val="black">
                    <a:lumMod val="75000"/>
                    <a:lumOff val="25000"/>
                  </a:prstClr>
                </a:solidFill>
                <a:cs typeface="Segoe UI" panose="020B0502040204020203" pitchFamily="34" charset="0"/>
              </a:rPr>
              <a:t>来实现</a:t>
            </a:r>
            <a:r>
              <a:rPr lang="zh-CN" altLang="en-US" sz="1800" dirty="0" smtClean="0">
                <a:solidFill>
                  <a:prstClr val="black">
                    <a:lumMod val="75000"/>
                    <a:lumOff val="25000"/>
                  </a:prstClr>
                </a:solidFill>
                <a:cs typeface="Segoe UI" panose="020B0502040204020203" pitchFamily="34" charset="0"/>
              </a:rPr>
              <a:t>的</a:t>
            </a:r>
            <a:endParaRPr lang="en-US" altLang="zh-CN" sz="1800" dirty="0" smtClean="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Wingdings" panose="05000000000000000000" pitchFamily="2" charset="2"/>
              <a:buChar char="l"/>
            </a:pPr>
            <a:endParaRPr lang="en-US" altLang="zh-CN" sz="18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800" dirty="0" smtClean="0"/>
              <a:t>一个</a:t>
            </a:r>
            <a:r>
              <a:rPr lang="en-US" altLang="zh-CN" sz="1800" b="1" dirty="0" smtClean="0"/>
              <a:t>region </a:t>
            </a:r>
            <a:r>
              <a:rPr lang="zh-CN" altLang="en-US" sz="1800" dirty="0" smtClean="0"/>
              <a:t>只</a:t>
            </a:r>
            <a:r>
              <a:rPr lang="zh-CN" altLang="en-US" sz="1800" b="1" dirty="0" smtClean="0"/>
              <a:t>存在于一个</a:t>
            </a:r>
            <a:r>
              <a:rPr lang="en-US" altLang="zh-CN" sz="1800" b="1" dirty="0" err="1" smtClean="0"/>
              <a:t>RegionServer</a:t>
            </a:r>
            <a:r>
              <a:rPr lang="zh-CN" altLang="en-US" sz="1800" b="1" dirty="0" smtClean="0"/>
              <a:t>上</a:t>
            </a:r>
            <a:endParaRPr lang="en-US" altLang="zh-CN" sz="1800" b="1" dirty="0" smtClean="0"/>
          </a:p>
          <a:p>
            <a:pPr marL="171450" indent="-171450">
              <a:spcAft>
                <a:spcPts val="600"/>
              </a:spcAft>
              <a:buFont typeface="Wingdings" panose="05000000000000000000" pitchFamily="2" charset="2"/>
              <a:buChar char="l"/>
            </a:pPr>
            <a:endParaRPr lang="en-US" altLang="zh-CN" sz="1800" dirty="0" smtClean="0"/>
          </a:p>
          <a:p>
            <a:pPr marL="171450" indent="-171450">
              <a:spcAft>
                <a:spcPts val="600"/>
              </a:spcAft>
              <a:buFont typeface="Wingdings" panose="05000000000000000000" pitchFamily="2" charset="2"/>
              <a:buChar char="l"/>
            </a:pPr>
            <a:r>
              <a:rPr lang="zh-CN" altLang="en-US" sz="1800" dirty="0" smtClean="0"/>
              <a:t>一个</a:t>
            </a:r>
            <a:r>
              <a:rPr lang="en-US" altLang="zh-CN" sz="1800" dirty="0" err="1" smtClean="0"/>
              <a:t>RegionServer</a:t>
            </a:r>
            <a:r>
              <a:rPr lang="zh-CN" altLang="en-US" sz="1800" dirty="0" smtClean="0"/>
              <a:t>可以有多个</a:t>
            </a:r>
            <a:r>
              <a:rPr lang="en-US" altLang="zh-CN" sz="1800" dirty="0" smtClean="0"/>
              <a:t>Region</a:t>
            </a:r>
          </a:p>
          <a:p>
            <a:pPr marL="171450" indent="-171450">
              <a:spcAft>
                <a:spcPts val="600"/>
              </a:spcAft>
              <a:buFont typeface="Wingdings" panose="05000000000000000000" pitchFamily="2" charset="2"/>
              <a:buChar char="l"/>
            </a:pPr>
            <a:endParaRPr lang="en-US" altLang="zh-CN" sz="1800" dirty="0"/>
          </a:p>
          <a:p>
            <a:pPr marL="171450" indent="-171450">
              <a:spcAft>
                <a:spcPts val="600"/>
              </a:spcAft>
              <a:buFont typeface="Wingdings" panose="05000000000000000000" pitchFamily="2" charset="2"/>
              <a:buChar char="l"/>
            </a:pPr>
            <a:r>
              <a:rPr lang="zh-CN" altLang="en-US" sz="1800" dirty="0" smtClean="0"/>
              <a:t>表</a:t>
            </a:r>
            <a:r>
              <a:rPr lang="zh-CN" altLang="en-US" sz="1800" dirty="0"/>
              <a:t>数据分散于各个</a:t>
            </a:r>
            <a:r>
              <a:rPr lang="en-US" altLang="zh-CN" sz="1800" dirty="0" err="1" smtClean="0"/>
              <a:t>RegionServer</a:t>
            </a:r>
            <a:r>
              <a:rPr lang="en-US" altLang="zh-CN" sz="1800" dirty="0" smtClean="0"/>
              <a:t/>
            </a:r>
            <a:br>
              <a:rPr lang="en-US" altLang="zh-CN" sz="1800" dirty="0" smtClean="0"/>
            </a:br>
            <a:endParaRPr lang="en-US" altLang="zh-CN" sz="1800" dirty="0" smtClean="0"/>
          </a:p>
          <a:p>
            <a:pPr marL="171450" indent="-171450">
              <a:lnSpc>
                <a:spcPts val="1800"/>
              </a:lnSpc>
              <a:spcAft>
                <a:spcPts val="600"/>
              </a:spcAft>
              <a:buFont typeface="Wingdings" panose="05000000000000000000" pitchFamily="2" charset="2"/>
              <a:buChar char="l"/>
            </a:pPr>
            <a:r>
              <a:rPr lang="zh-CN" altLang="en-US" sz="1800" dirty="0"/>
              <a:t>客户</a:t>
            </a:r>
            <a:r>
              <a:rPr lang="zh-CN" altLang="en-US" sz="1800" dirty="0" smtClean="0"/>
              <a:t>端直接与</a:t>
            </a:r>
            <a:r>
              <a:rPr lang="en-US" altLang="zh-CN" sz="1800" dirty="0" smtClean="0"/>
              <a:t>region servers</a:t>
            </a:r>
            <a:r>
              <a:rPr lang="zh-CN" altLang="en-US" sz="1800" dirty="0" smtClean="0"/>
              <a:t>交互</a:t>
            </a:r>
            <a:endParaRPr lang="en-US" altLang="zh-CN" sz="1800" dirty="0"/>
          </a:p>
          <a:p>
            <a:pPr marL="0" indent="0">
              <a:lnSpc>
                <a:spcPts val="1800"/>
              </a:lnSpc>
              <a:spcAft>
                <a:spcPts val="600"/>
              </a:spcAft>
              <a:buNone/>
            </a:pP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392519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-CF</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fontScale="92500" lnSpcReduction="10000"/>
          </a:bodyPr>
          <a:lstStyle/>
          <a:p>
            <a:pPr marL="171450" indent="-171450">
              <a:spcAft>
                <a:spcPts val="600"/>
              </a:spcAft>
              <a:buFont typeface="Wingdings" panose="05000000000000000000" pitchFamily="2" charset="2"/>
              <a:buChar char="l"/>
            </a:pPr>
            <a:r>
              <a:rPr lang="zh-CN" altLang="en-US" dirty="0" smtClean="0"/>
              <a:t>物理上将多个列组织在一起</a:t>
            </a:r>
            <a:endParaRPr lang="en-US" altLang="zh-CN" dirty="0" smtClean="0"/>
          </a:p>
          <a:p>
            <a:pPr>
              <a:spcAft>
                <a:spcPts val="600"/>
              </a:spcAft>
              <a:buFont typeface="Wingdings" panose="05000000000000000000" pitchFamily="2" charset="2"/>
              <a:buChar char="l"/>
            </a:pPr>
            <a:r>
              <a:rPr lang="zh-CN" altLang="en-US" dirty="0" smtClean="0"/>
              <a:t>不同的</a:t>
            </a:r>
            <a:r>
              <a:rPr lang="en-US" altLang="zh-CN" dirty="0" smtClean="0"/>
              <a:t>CF</a:t>
            </a:r>
            <a:r>
              <a:rPr lang="zh-CN" altLang="en-US" dirty="0" smtClean="0"/>
              <a:t>可以设置不同的属性：</a:t>
            </a:r>
            <a:r>
              <a:rPr lang="en-US" altLang="zh-CN" dirty="0"/>
              <a:t/>
            </a:r>
            <a:br>
              <a:rPr lang="en-US" altLang="zh-CN" dirty="0"/>
            </a:br>
            <a:endParaRPr lang="en-US" altLang="zh-CN" dirty="0" smtClean="0"/>
          </a:p>
          <a:p>
            <a:pPr lvl="1">
              <a:spcAft>
                <a:spcPts val="600"/>
              </a:spcAft>
              <a:buFont typeface="Arial" panose="020B0604020202020204" pitchFamily="34" charset="0"/>
              <a:buChar char="•"/>
            </a:pPr>
            <a:r>
              <a:rPr lang="en-US" altLang="zh-CN" dirty="0" smtClean="0"/>
              <a:t>TTL</a:t>
            </a:r>
          </a:p>
          <a:p>
            <a:pPr lvl="1">
              <a:spcAft>
                <a:spcPts val="600"/>
              </a:spcAft>
              <a:buFont typeface="Arial" panose="020B0604020202020204" pitchFamily="34" charset="0"/>
              <a:buChar char="•"/>
            </a:pPr>
            <a:r>
              <a:rPr lang="en-US" altLang="zh-CN" dirty="0" smtClean="0"/>
              <a:t>compression</a:t>
            </a:r>
            <a:r>
              <a:rPr lang="en-US" altLang="zh-CN" dirty="0"/>
              <a:t>, </a:t>
            </a:r>
            <a:endParaRPr lang="en-US" altLang="zh-CN" dirty="0" smtClean="0"/>
          </a:p>
          <a:p>
            <a:pPr lvl="1">
              <a:spcAft>
                <a:spcPts val="600"/>
              </a:spcAft>
              <a:buFont typeface="Arial" panose="020B0604020202020204" pitchFamily="34" charset="0"/>
              <a:buChar char="•"/>
            </a:pPr>
            <a:r>
              <a:rPr lang="en-US" altLang="zh-CN" sz="2500" dirty="0" smtClean="0"/>
              <a:t>versions</a:t>
            </a:r>
            <a:r>
              <a:rPr lang="en-US" altLang="zh-CN" sz="2500" dirty="0"/>
              <a:t>, </a:t>
            </a:r>
            <a:r>
              <a:rPr lang="en-US" altLang="zh-CN" dirty="0"/>
              <a:t>…</a:t>
            </a:r>
            <a:br>
              <a:rPr lang="en-US" altLang="zh-CN" dirty="0"/>
            </a:br>
            <a:endParaRPr lang="en-US" altLang="zh-CN" dirty="0" smtClean="0"/>
          </a:p>
          <a:p>
            <a:pPr>
              <a:spcAft>
                <a:spcPts val="600"/>
              </a:spcAft>
              <a:buFont typeface="Wingdings" panose="05000000000000000000" pitchFamily="2" charset="2"/>
              <a:buChar char="l"/>
            </a:pPr>
            <a:r>
              <a:rPr lang="zh-CN" altLang="en-US" dirty="0" smtClean="0"/>
              <a:t>将相关数据组织在一起</a:t>
            </a:r>
            <a:r>
              <a:rPr lang="en-US" altLang="zh-CN" b="1" dirty="0"/>
              <a:t/>
            </a:r>
            <a:br>
              <a:rPr lang="en-US" altLang="zh-CN" b="1"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370849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2210985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273</TotalTime>
  <Words>9935</Words>
  <Application>Microsoft Office PowerPoint</Application>
  <PresentationFormat>宽屏</PresentationFormat>
  <Paragraphs>435</Paragraphs>
  <Slides>57</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Noto Serif</vt:lpstr>
      <vt:lpstr>新細明體</vt:lpstr>
      <vt:lpstr>仿宋</vt:lpstr>
      <vt:lpstr>华文细黑</vt:lpstr>
      <vt:lpstr>宋体</vt:lpstr>
      <vt:lpstr>微软雅黑</vt:lpstr>
      <vt:lpstr>Arial</vt:lpstr>
      <vt:lpstr>Century Gothic</vt:lpstr>
      <vt:lpstr>Palatino Linotype</vt:lpstr>
      <vt:lpstr>Segoe UI</vt:lpstr>
      <vt:lpstr>Segoe UI Light</vt:lpstr>
      <vt:lpstr>Segoe UI Semibold</vt:lpstr>
      <vt:lpstr>Wingdings</vt:lpstr>
      <vt:lpstr>Wingdings 2</vt:lpstr>
      <vt:lpstr>头脑风暴演示文稿</vt:lpstr>
      <vt:lpstr>HBASE基本原理介绍</vt:lpstr>
      <vt:lpstr>What’s  HBase</vt:lpstr>
      <vt:lpstr>HBase的数据模型</vt:lpstr>
      <vt:lpstr>HBase的数据模型</vt:lpstr>
      <vt:lpstr>HBase的数据模型</vt:lpstr>
      <vt:lpstr>HBase的数据模型</vt:lpstr>
      <vt:lpstr>HBase数据管理-RegionServer</vt:lpstr>
      <vt:lpstr>Hbase数据管理-CF</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HBASE基本原理介绍</dc:title>
  <dc:creator>zhangwusheng</dc:creator>
  <cp:lastModifiedBy>zhangwusheng</cp:lastModifiedBy>
  <cp:revision>60</cp:revision>
  <dcterms:created xsi:type="dcterms:W3CDTF">2018-11-19T22:27:47Z</dcterms:created>
  <dcterms:modified xsi:type="dcterms:W3CDTF">2018-11-21T15:48:20Z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