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05" r:id="rId29"/>
    <p:sldId id="329" r:id="rId30"/>
    <p:sldId id="300" r:id="rId31"/>
    <p:sldId id="306" r:id="rId32"/>
    <p:sldId id="307" r:id="rId33"/>
    <p:sldId id="308" r:id="rId34"/>
    <p:sldId id="309" r:id="rId35"/>
    <p:sldId id="310" r:id="rId36"/>
    <p:sldId id="313" r:id="rId37"/>
    <p:sldId id="314" r:id="rId38"/>
    <p:sldId id="315" r:id="rId39"/>
    <p:sldId id="316" r:id="rId40"/>
    <p:sldId id="317" r:id="rId41"/>
    <p:sldId id="311" r:id="rId42"/>
    <p:sldId id="318" r:id="rId43"/>
    <p:sldId id="319" r:id="rId44"/>
    <p:sldId id="320" r:id="rId45"/>
    <p:sldId id="321" r:id="rId46"/>
    <p:sldId id="312" r:id="rId47"/>
    <p:sldId id="322" r:id="rId48"/>
    <p:sldId id="323" r:id="rId49"/>
    <p:sldId id="324" r:id="rId50"/>
    <p:sldId id="325" r:id="rId51"/>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05"/>
            <p14:sldId id="329"/>
            <p14:sldId id="300"/>
            <p14:sldId id="306"/>
            <p14:sldId id="307"/>
            <p14:sldId id="308"/>
            <p14:sldId id="309"/>
            <p14:sldId id="310"/>
            <p14:sldId id="313"/>
            <p14:sldId id="314"/>
            <p14:sldId id="315"/>
            <p14:sldId id="316"/>
            <p14:sldId id="317"/>
            <p14:sldId id="311"/>
            <p14:sldId id="318"/>
            <p14:sldId id="319"/>
            <p14:sldId id="320"/>
            <p14:sldId id="321"/>
            <p14:sldId id="312"/>
            <p14:sldId id="322"/>
            <p14:sldId id="323"/>
            <p14:sldId id="324"/>
            <p14:sldId id="325"/>
          </p14:sldIdLst>
        </p14:section>
        <p14:section name="了解详细信息"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14" autoAdjust="0"/>
  </p:normalViewPr>
  <p:slideViewPr>
    <p:cSldViewPr snapToGrid="0">
      <p:cViewPr varScale="1">
        <p:scale>
          <a:sx n="101" d="100"/>
          <a:sy n="101" d="100"/>
        </p:scale>
        <p:origin x="-128" y="-2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2018年11月12日星期一</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2018年11月12日星期一</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2018年11月12日星期一</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2018年11月12日星期一</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era.com/blog/2012/06/hbase-io-hfile-input-out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endParaRPr lang="zh-CN" altLang="en-US" dirty="0"/>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a:t>
            </a:r>
            <a:r>
              <a:rPr lang="zh-CN" altLang="en-US" dirty="0" smtClean="0"/>
              <a:t>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a:t>
            </a:r>
            <a:r>
              <a:rPr lang="en-US" altLang="zh-CN" sz="1400" b="1" dirty="0" err="1">
                <a:latin typeface="仿宋"/>
                <a:ea typeface="仿宋"/>
                <a:cs typeface="仿宋"/>
              </a:rPr>
              <a:t>.getBufferedMutator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r>
              <a:rPr lang="en-US" altLang="zh-CN" sz="1400" b="1" dirty="0">
                <a:latin typeface="仿宋"/>
                <a:ea typeface="仿宋"/>
                <a:cs typeface="仿宋"/>
              </a:rPr>
              <a: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a:t>
            </a:r>
            <a:r>
              <a:rPr lang="en-US" altLang="zh-CN" sz="1400" b="1" dirty="0" err="1">
                <a:latin typeface="仿宋"/>
                <a:ea typeface="仿宋"/>
                <a:cs typeface="仿宋"/>
              </a:rPr>
              <a:t>.getTable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r>
              <a:rPr lang="en-US" altLang="zh-CN" sz="1400" b="1" dirty="0">
                <a:latin typeface="仿宋"/>
                <a:ea typeface="仿宋"/>
                <a:cs typeface="仿宋"/>
              </a:rPr>
              <a: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a:t>
            </a:r>
            <a:r>
              <a:rPr lang="en-US" altLang="zh-CN" sz="1400" b="1" dirty="0" smtClean="0">
                <a:latin typeface="仿宋"/>
                <a:ea typeface="仿宋"/>
                <a:cs typeface="仿宋"/>
              </a:rPr>
              <a:t>(2.0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endParaRPr lang="zh-CN" altLang="en-US" dirty="0"/>
          </a:p>
        </p:txBody>
      </p:sp>
      <p:pic>
        <p:nvPicPr>
          <p:cNvPr id="10242" name="Picture 2"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425" y="3257939"/>
            <a:ext cx="6677025"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90975" y="1307783"/>
            <a:ext cx="4615454" cy="369332"/>
          </a:xfrm>
          <a:prstGeom prst="rect">
            <a:avLst/>
          </a:prstGeom>
          <a:noFill/>
        </p:spPr>
        <p:txBody>
          <a:bodyPr wrap="none" rtlCol="0">
            <a:spAutoFit/>
          </a:bodyPr>
          <a:lstStyle/>
          <a:p>
            <a:r>
              <a:rPr kumimoji="1" lang="zh-CN" altLang="en-US" dirty="0" smtClean="0"/>
              <a:t>需要根据</a:t>
            </a:r>
            <a:r>
              <a:rPr kumimoji="1" lang="en-US" altLang="zh-CN" dirty="0" smtClean="0"/>
              <a:t>Hbase2.0</a:t>
            </a:r>
            <a:r>
              <a:rPr kumimoji="1" lang="zh-CN" altLang="en-US" dirty="0" smtClean="0"/>
              <a:t> 重画！！</a:t>
            </a:r>
            <a:r>
              <a:rPr kumimoji="1" lang="en-US" altLang="zh-CN" dirty="0" smtClean="0"/>
              <a:t>  </a:t>
            </a:r>
            <a:r>
              <a:rPr kumimoji="1" lang="zh-CN" altLang="en-US" dirty="0" smtClean="0">
                <a:solidFill>
                  <a:srgbClr val="C55A11"/>
                </a:solidFill>
              </a:rPr>
              <a:t>待补充！！！</a:t>
            </a:r>
            <a:endParaRPr kumimoji="1" lang="zh-CN" altLang="en-US" dirty="0">
              <a:solidFill>
                <a:srgbClr val="C55A11"/>
              </a:solidFill>
            </a:endParaRPr>
          </a:p>
        </p:txBody>
      </p:sp>
    </p:spTree>
    <p:extLst>
      <p:ext uri="{BB962C8B-B14F-4D97-AF65-F5344CB8AC3E}">
        <p14:creationId xmlns:p14="http://schemas.microsoft.com/office/powerpoint/2010/main" val="395932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endParaRPr lang="zh-CN" altLang="en-US" dirty="0"/>
          </a:p>
        </p:txBody>
      </p:sp>
      <p:sp>
        <p:nvSpPr>
          <p:cNvPr id="4" name="矩形 3"/>
          <p:cNvSpPr/>
          <p:nvPr/>
        </p:nvSpPr>
        <p:spPr>
          <a:xfrm>
            <a:off x="644433" y="1414373"/>
            <a:ext cx="11229703" cy="5478422"/>
          </a:xfrm>
          <a:prstGeom prst="rect">
            <a:avLst/>
          </a:prstGeom>
        </p:spPr>
        <p:txBody>
          <a:bodyPr wrap="square">
            <a:spAutoFit/>
          </a:bodyPr>
          <a:lstStyle/>
          <a:p>
            <a:r>
              <a:rPr lang="zh-CN" altLang="en-US" sz="1400" dirty="0" smtClean="0"/>
              <a:t>（</a:t>
            </a:r>
            <a:r>
              <a:rPr lang="en-US" altLang="zh-CN" sz="1400" dirty="0" smtClean="0"/>
              <a:t>1</a:t>
            </a:r>
            <a:r>
              <a:rPr lang="zh-CN" altLang="en-US" sz="1400" dirty="0" smtClean="0"/>
              <a:t>）</a:t>
            </a:r>
            <a:r>
              <a:rPr lang="en-US" altLang="zh-CN" sz="1400" dirty="0" err="1" smtClean="0"/>
              <a:t>checkAndPrepare</a:t>
            </a:r>
            <a:r>
              <a:rPr lang="zh-CN" altLang="en-US" sz="1400" dirty="0" smtClean="0"/>
              <a:t>：调用协处理器的预处理逻辑</a:t>
            </a:r>
            <a:endParaRPr lang="en-US" altLang="zh-CN" sz="1400" dirty="0" smtClean="0"/>
          </a:p>
          <a:p>
            <a:r>
              <a:rPr lang="zh-CN" altLang="en-US" sz="1400" dirty="0" smtClean="0"/>
              <a:t>（</a:t>
            </a:r>
            <a:r>
              <a:rPr lang="en-US" altLang="zh-CN" sz="1400" dirty="0" smtClean="0"/>
              <a:t>2</a:t>
            </a:r>
            <a:r>
              <a:rPr lang="zh-CN" altLang="en-US" sz="1400" dirty="0" smtClean="0"/>
              <a:t>）</a:t>
            </a:r>
            <a:r>
              <a:rPr lang="zh-CN" altLang="en-US" sz="1400" dirty="0"/>
              <a:t>获</a:t>
            </a:r>
            <a:r>
              <a:rPr lang="zh-CN" altLang="en-US" sz="1400" dirty="0" smtClean="0"/>
              <a:t>取行锁</a:t>
            </a:r>
            <a:r>
              <a:rPr lang="en-US" altLang="zh-CN" sz="1400" dirty="0" smtClean="0"/>
              <a:t>(</a:t>
            </a:r>
            <a:r>
              <a:rPr lang="en-US" altLang="zh-CN" sz="1400" dirty="0" err="1" smtClean="0"/>
              <a:t>getRowLockInternal</a:t>
            </a:r>
            <a:r>
              <a:rPr lang="en-US" altLang="zh-CN" sz="1400" dirty="0" smtClean="0"/>
              <a:t>)</a:t>
            </a:r>
            <a:r>
              <a:rPr lang="zh-CN" altLang="en-US" sz="1400" dirty="0" smtClean="0"/>
              <a:t>、</a:t>
            </a:r>
            <a:r>
              <a:rPr lang="en-US" altLang="zh-CN" sz="1400" dirty="0"/>
              <a:t>Region</a:t>
            </a:r>
            <a:r>
              <a:rPr lang="zh-CN" altLang="en-US" sz="1400" dirty="0" smtClean="0"/>
              <a:t>更新共享锁</a:t>
            </a:r>
            <a:r>
              <a:rPr lang="zh-CN" altLang="en-US" sz="1400" dirty="0" smtClean="0"/>
              <a:t>（读取</a:t>
            </a:r>
            <a:r>
              <a:rPr lang="en-US" altLang="zh-CN" sz="1400" dirty="0" smtClean="0"/>
              <a:t>region</a:t>
            </a:r>
            <a:r>
              <a:rPr lang="zh-CN" altLang="en-US" sz="1400" dirty="0" smtClean="0"/>
              <a:t>的状态，如果是</a:t>
            </a:r>
            <a:r>
              <a:rPr lang="en-US" altLang="zh-CN" sz="1400" dirty="0" smtClean="0"/>
              <a:t>snapshot</a:t>
            </a:r>
            <a:r>
              <a:rPr lang="zh-CN" altLang="en-US" sz="1400" dirty="0" smtClean="0"/>
              <a:t>，会进行准备工作）</a:t>
            </a:r>
            <a:r>
              <a:rPr lang="zh-CN" altLang="en-US" sz="1400" dirty="0" smtClean="0"/>
              <a:t>： </a:t>
            </a:r>
            <a:r>
              <a:rPr lang="en-US" altLang="zh-CN" sz="1400" dirty="0" err="1"/>
              <a:t>HBase</a:t>
            </a:r>
            <a:r>
              <a:rPr lang="zh-CN" altLang="en-US" sz="1400" dirty="0"/>
              <a:t>中使用行锁保证对同一行数据的更新都是互斥操作，用以保证更新的原子性，要么更新成功，要么失败</a:t>
            </a:r>
            <a:r>
              <a:rPr lang="zh-CN" altLang="en-US" sz="1400" dirty="0" smtClean="0"/>
              <a:t>。</a:t>
            </a:r>
            <a:endParaRPr lang="en-US" altLang="zh-CN" sz="1400" dirty="0" smtClean="0"/>
          </a:p>
          <a:p>
            <a:r>
              <a:rPr lang="zh-CN" altLang="en-US" sz="1400" dirty="0" smtClean="0"/>
              <a:t> 获取行锁后，会首先</a:t>
            </a:r>
            <a:r>
              <a:rPr lang="en-US" altLang="zh-CN" sz="1400" dirty="0" smtClean="0"/>
              <a:t>Get</a:t>
            </a:r>
            <a:r>
              <a:rPr lang="zh-CN" altLang="en-US" sz="1400" dirty="0" smtClean="0"/>
              <a:t>已有的数据，取出第一条数据的时间戳，和当前时间戳进行比较，取其大者作为数据的时间戳（</a:t>
            </a:r>
            <a:r>
              <a:rPr lang="cs-CZ" altLang="zh-CN" sz="1400" dirty="0"/>
              <a:t>HBASE-</a:t>
            </a:r>
            <a:r>
              <a:rPr lang="cs-CZ" altLang="zh-CN" sz="1400" dirty="0" smtClean="0"/>
              <a:t>14054</a:t>
            </a:r>
            <a:r>
              <a:rPr lang="zh-CN" altLang="en-US" sz="1400" dirty="0" smtClean="0"/>
              <a:t>）</a:t>
            </a:r>
            <a:endParaRPr lang="en-US" altLang="zh-CN" sz="1400" dirty="0" smtClean="0"/>
          </a:p>
          <a:p>
            <a:r>
              <a:rPr lang="zh-CN" altLang="en-US" sz="1400" dirty="0" smtClean="0"/>
              <a:t>其后会判断是否超出了</a:t>
            </a:r>
            <a:r>
              <a:rPr lang="en-US" altLang="zh-CN" sz="1400" dirty="0" err="1" smtClean="0"/>
              <a:t>memstore</a:t>
            </a:r>
            <a:r>
              <a:rPr lang="zh-CN" altLang="en-US" sz="1400" dirty="0" smtClean="0"/>
              <a:t>的大小，如果是，那么</a:t>
            </a:r>
            <a:r>
              <a:rPr lang="en-US" altLang="zh-CN" sz="1400" dirty="0" err="1" smtClean="0"/>
              <a:t>requestFlush</a:t>
            </a:r>
            <a:endParaRPr lang="en-US" altLang="zh-CN" sz="1400" dirty="0" smtClean="0"/>
          </a:p>
          <a:p>
            <a:endParaRPr lang="zh-CN" altLang="en-US" sz="1400" dirty="0"/>
          </a:p>
          <a:p>
            <a:r>
              <a:rPr lang="zh-CN" altLang="en-US" sz="1400" dirty="0" smtClean="0"/>
              <a:t>（</a:t>
            </a:r>
            <a:r>
              <a:rPr lang="en-US" altLang="zh-CN" sz="1400" dirty="0" smtClean="0"/>
              <a:t>3</a:t>
            </a:r>
            <a:r>
              <a:rPr lang="zh-CN" altLang="en-US" sz="1400" dirty="0" smtClean="0"/>
              <a:t>）</a:t>
            </a:r>
            <a:r>
              <a:rPr lang="zh-CN" altLang="en-US" sz="1400" dirty="0"/>
              <a:t>开始写事务：获取</a:t>
            </a:r>
            <a:r>
              <a:rPr lang="en-US" altLang="zh-CN" sz="1400" dirty="0"/>
              <a:t>write number</a:t>
            </a:r>
            <a:r>
              <a:rPr lang="zh-CN" altLang="en-US" sz="1400" dirty="0"/>
              <a:t>，用于实现</a:t>
            </a:r>
            <a:r>
              <a:rPr lang="en-US" altLang="zh-CN" sz="1400" dirty="0"/>
              <a:t>MVCC</a:t>
            </a:r>
            <a:r>
              <a:rPr lang="zh-CN" altLang="en-US" sz="1400" dirty="0"/>
              <a:t>，实现数据的非锁定读，在保证读写一致性的前提下提高读取性能。</a:t>
            </a:r>
          </a:p>
          <a:p>
            <a:endParaRPr lang="zh-CN" altLang="en-US" sz="1400" dirty="0"/>
          </a:p>
          <a:p>
            <a:r>
              <a:rPr lang="zh-CN" altLang="en-US" sz="1400" dirty="0" smtClean="0"/>
              <a:t>（</a:t>
            </a:r>
            <a:r>
              <a:rPr lang="en-US" altLang="zh-CN" sz="1400" dirty="0" smtClean="0"/>
              <a:t>4</a:t>
            </a:r>
            <a:r>
              <a:rPr lang="zh-CN" altLang="en-US" sz="1400" dirty="0" smtClean="0"/>
              <a:t>）</a:t>
            </a:r>
            <a:r>
              <a:rPr lang="en-US" altLang="zh-CN" sz="1400" dirty="0"/>
              <a:t>Append </a:t>
            </a:r>
            <a:r>
              <a:rPr lang="en-US" altLang="zh-CN" sz="1400" dirty="0" err="1"/>
              <a:t>HLog</a:t>
            </a:r>
            <a:r>
              <a:rPr lang="zh-CN" altLang="en-US" sz="1400" dirty="0"/>
              <a:t>：</a:t>
            </a:r>
            <a:r>
              <a:rPr lang="en-US" altLang="zh-CN" sz="1400" dirty="0" err="1"/>
              <a:t>HBase</a:t>
            </a:r>
            <a:r>
              <a:rPr lang="zh-CN" altLang="en-US" sz="1400" dirty="0"/>
              <a:t>使用</a:t>
            </a:r>
            <a:r>
              <a:rPr lang="en-US" altLang="zh-CN" sz="1400" dirty="0"/>
              <a:t>WAL</a:t>
            </a:r>
            <a:r>
              <a:rPr lang="zh-CN" altLang="en-US" sz="1400" dirty="0"/>
              <a:t>机制保证数据可靠性，即首先写日志再写缓存，即使发生宕机，也可以通过恢复</a:t>
            </a:r>
            <a:r>
              <a:rPr lang="en-US" altLang="zh-CN" sz="1400" dirty="0" err="1"/>
              <a:t>HLog</a:t>
            </a:r>
            <a:r>
              <a:rPr lang="zh-CN" altLang="en-US" sz="1400" dirty="0"/>
              <a:t>还原出原始数据。该步骤就是将数据构造为</a:t>
            </a:r>
            <a:r>
              <a:rPr lang="en-US" altLang="zh-CN" sz="1400" dirty="0" err="1"/>
              <a:t>WALEdit</a:t>
            </a:r>
            <a:r>
              <a:rPr lang="zh-CN" altLang="en-US" sz="1400" dirty="0"/>
              <a:t>对象，然后顺序写入</a:t>
            </a:r>
            <a:r>
              <a:rPr lang="en-US" altLang="zh-CN" sz="1400" dirty="0" err="1" smtClean="0"/>
              <a:t>Hlog</a:t>
            </a:r>
            <a:r>
              <a:rPr lang="zh-CN" altLang="en-US" sz="1400" dirty="0" smtClean="0"/>
              <a:t>中。</a:t>
            </a:r>
            <a:r>
              <a:rPr lang="zh-CN" altLang="en-US" sz="1400" dirty="0" smtClean="0"/>
              <a:t>在这一步</a:t>
            </a:r>
            <a:r>
              <a:rPr lang="en-US" altLang="zh-CN" sz="1400" dirty="0" err="1" smtClean="0"/>
              <a:t>doWALAppend</a:t>
            </a:r>
            <a:r>
              <a:rPr lang="zh-CN" altLang="en-US" sz="1400" dirty="0" smtClean="0"/>
              <a:t>的时候，会生成</a:t>
            </a:r>
            <a:r>
              <a:rPr lang="en-US" altLang="zh-CN" sz="1400" dirty="0" err="1" smtClean="0"/>
              <a:t>mvcc</a:t>
            </a:r>
            <a:r>
              <a:rPr lang="zh-CN" altLang="en-US" sz="1400" dirty="0" smtClean="0"/>
              <a:t>的</a:t>
            </a:r>
            <a:r>
              <a:rPr lang="en-US" altLang="zh-CN" sz="1400" dirty="0" err="1" smtClean="0"/>
              <a:t>seqid</a:t>
            </a:r>
            <a:r>
              <a:rPr lang="zh-CN" altLang="en-US" sz="1400" dirty="0" smtClean="0"/>
              <a:t>（</a:t>
            </a:r>
            <a:r>
              <a:rPr lang="en-US" altLang="zh-CN" sz="1400" dirty="0" err="1" smtClean="0"/>
              <a:t>ringbuffer</a:t>
            </a:r>
            <a:r>
              <a:rPr lang="zh-CN" altLang="en-US" sz="1400" dirty="0" smtClean="0"/>
              <a:t>的</a:t>
            </a:r>
            <a:r>
              <a:rPr lang="en-US" altLang="zh-CN" sz="1400" dirty="0" err="1" smtClean="0"/>
              <a:t>nextid</a:t>
            </a:r>
            <a:r>
              <a:rPr lang="zh-CN" altLang="en-US" sz="1400" dirty="0" smtClean="0"/>
              <a:t>），所有的</a:t>
            </a:r>
            <a:r>
              <a:rPr lang="en-US" altLang="zh-CN" sz="1400" dirty="0" smtClean="0"/>
              <a:t>cell</a:t>
            </a:r>
            <a:r>
              <a:rPr lang="zh-CN" altLang="en-US" sz="1400" dirty="0" smtClean="0"/>
              <a:t>的</a:t>
            </a:r>
            <a:r>
              <a:rPr lang="en-US" altLang="zh-CN" sz="1400" dirty="0" err="1" smtClean="0"/>
              <a:t>seqid</a:t>
            </a:r>
            <a:r>
              <a:rPr lang="zh-CN" altLang="en-US" sz="1400" dirty="0" smtClean="0"/>
              <a:t>都被设置为这个</a:t>
            </a:r>
            <a:r>
              <a:rPr lang="en-US" altLang="zh-CN" sz="1400" dirty="0" smtClean="0"/>
              <a:t>ID</a:t>
            </a:r>
            <a:r>
              <a:rPr lang="zh-CN" altLang="en-US" sz="1400" dirty="0" smtClean="0"/>
              <a:t>。</a:t>
            </a:r>
            <a:endParaRPr lang="en-US" altLang="zh-CN" sz="1400" dirty="0" smtClean="0"/>
          </a:p>
          <a:p>
            <a:endParaRPr lang="en-US" altLang="zh-CN" sz="1400" dirty="0" smtClean="0"/>
          </a:p>
          <a:p>
            <a:r>
              <a:rPr lang="en-US" altLang="en-US" sz="1400" dirty="0" smtClean="0"/>
              <a:t>备注：对于是否此时</a:t>
            </a:r>
            <a:r>
              <a:rPr lang="zh-CN" altLang="en-US" sz="1400" dirty="0" smtClean="0"/>
              <a:t>需要执</a:t>
            </a:r>
            <a:r>
              <a:rPr lang="zh-CN" altLang="en-US" sz="1400" dirty="0"/>
              <a:t>行</a:t>
            </a:r>
            <a:r>
              <a:rPr lang="en-US" altLang="zh-CN" sz="1400" dirty="0"/>
              <a:t>sync</a:t>
            </a:r>
            <a:r>
              <a:rPr lang="zh-CN" altLang="en-US" sz="1400" dirty="0" smtClean="0"/>
              <a:t>操作</a:t>
            </a:r>
            <a:r>
              <a:rPr lang="zh-CN" altLang="en-US" sz="1400" dirty="0" smtClean="0"/>
              <a:t>，</a:t>
            </a:r>
            <a:r>
              <a:rPr lang="zh-CN" altLang="en-US" sz="1400" dirty="0">
                <a:solidFill>
                  <a:srgbClr val="C55A11"/>
                </a:solidFill>
              </a:rPr>
              <a:t>在不同的版本中实现顺序也是不一样</a:t>
            </a:r>
            <a:r>
              <a:rPr lang="zh-CN" altLang="en-US" sz="1400" dirty="0" smtClean="0">
                <a:solidFill>
                  <a:srgbClr val="C55A11"/>
                </a:solidFill>
              </a:rPr>
              <a:t>的，</a:t>
            </a:r>
            <a:r>
              <a:rPr lang="en-US" altLang="zh-CN" sz="1400" dirty="0" smtClean="0">
                <a:solidFill>
                  <a:srgbClr val="C55A11"/>
                </a:solidFill>
              </a:rPr>
              <a:t>HBase2.0</a:t>
            </a:r>
            <a:r>
              <a:rPr lang="en-US" altLang="en-US" sz="1400" dirty="0" smtClean="0">
                <a:solidFill>
                  <a:srgbClr val="C55A11"/>
                </a:solidFill>
              </a:rPr>
              <a:t>在这一步骤实现了sync</a:t>
            </a:r>
            <a:endParaRPr lang="en-US" altLang="zh-CN" sz="1400" dirty="0" smtClean="0">
              <a:solidFill>
                <a:srgbClr val="C55A11"/>
              </a:solidFill>
            </a:endParaRPr>
          </a:p>
          <a:p>
            <a:r>
              <a:rPr lang="zh-CN" altLang="en-US" sz="1400" dirty="0" smtClean="0">
                <a:solidFill>
                  <a:srgbClr val="C55A11"/>
                </a:solidFill>
              </a:rPr>
              <a:t>备注</a:t>
            </a:r>
            <a:r>
              <a:rPr lang="zh-CN" altLang="en-US" sz="1400" dirty="0">
                <a:solidFill>
                  <a:srgbClr val="C55A11"/>
                </a:solidFill>
              </a:rPr>
              <a:t>：</a:t>
            </a:r>
            <a:r>
              <a:rPr lang="en-US" altLang="zh-CN" sz="1400" dirty="0">
                <a:solidFill>
                  <a:srgbClr val="C55A11"/>
                </a:solidFill>
              </a:rPr>
              <a:t>Sync</a:t>
            </a:r>
            <a:r>
              <a:rPr lang="zh-CN" altLang="en-US" sz="1400" dirty="0">
                <a:solidFill>
                  <a:srgbClr val="C55A11"/>
                </a:solidFill>
              </a:rPr>
              <a:t>分为如下几种：</a:t>
            </a:r>
            <a:r>
              <a:rPr lang="en-US" altLang="zh-CN" sz="1400" dirty="0">
                <a:solidFill>
                  <a:srgbClr val="C55A11"/>
                </a:solidFill>
              </a:rPr>
              <a:t>USE_DEFAULT</a:t>
            </a:r>
            <a:r>
              <a:rPr lang="zh-CN" altLang="en-US" sz="1400" dirty="0">
                <a:solidFill>
                  <a:srgbClr val="C55A11"/>
                </a:solidFill>
              </a:rPr>
              <a:t>，</a:t>
            </a:r>
            <a:r>
              <a:rPr lang="en-US" altLang="zh-CN" sz="1400" dirty="0">
                <a:solidFill>
                  <a:srgbClr val="C55A11"/>
                </a:solidFill>
              </a:rPr>
              <a:t>SKIP_WAL</a:t>
            </a:r>
            <a:r>
              <a:rPr lang="zh-CN" altLang="en-US" sz="1400" dirty="0">
                <a:solidFill>
                  <a:srgbClr val="C55A11"/>
                </a:solidFill>
              </a:rPr>
              <a:t>，</a:t>
            </a:r>
            <a:r>
              <a:rPr lang="en-US" altLang="zh-CN" sz="1400" dirty="0">
                <a:solidFill>
                  <a:srgbClr val="C55A11"/>
                </a:solidFill>
              </a:rPr>
              <a:t>ASYNC_WAL</a:t>
            </a:r>
            <a:r>
              <a:rPr lang="zh-CN" altLang="en-US" sz="1400" dirty="0">
                <a:solidFill>
                  <a:srgbClr val="C55A11"/>
                </a:solidFill>
              </a:rPr>
              <a:t>，</a:t>
            </a:r>
            <a:r>
              <a:rPr lang="en-US" altLang="zh-CN" sz="1400" dirty="0">
                <a:solidFill>
                  <a:srgbClr val="C55A11"/>
                </a:solidFill>
              </a:rPr>
              <a:t>SYNC_WAL</a:t>
            </a:r>
            <a:r>
              <a:rPr lang="zh-CN" altLang="en-US" sz="1400" dirty="0">
                <a:solidFill>
                  <a:srgbClr val="C55A11"/>
                </a:solidFill>
              </a:rPr>
              <a:t>，</a:t>
            </a:r>
            <a:r>
              <a:rPr lang="en-US" altLang="zh-CN" sz="1400" dirty="0">
                <a:solidFill>
                  <a:srgbClr val="C55A11"/>
                </a:solidFill>
              </a:rPr>
              <a:t>FSYNC_WAL</a:t>
            </a:r>
            <a:r>
              <a:rPr lang="zh-CN" altLang="en-US" sz="1400" dirty="0">
                <a:solidFill>
                  <a:srgbClr val="C55A11"/>
                </a:solidFill>
              </a:rPr>
              <a:t>；只有</a:t>
            </a:r>
            <a:r>
              <a:rPr lang="en-US" altLang="zh-CN" sz="1400" dirty="0">
                <a:solidFill>
                  <a:srgbClr val="C55A11"/>
                </a:solidFill>
              </a:rPr>
              <a:t>SYNC_WAL</a:t>
            </a:r>
            <a:r>
              <a:rPr lang="zh-CN" altLang="en-US" sz="1400" dirty="0">
                <a:solidFill>
                  <a:srgbClr val="C55A11"/>
                </a:solidFill>
              </a:rPr>
              <a:t>和</a:t>
            </a:r>
            <a:r>
              <a:rPr lang="en-US" altLang="zh-CN" sz="1400" dirty="0">
                <a:solidFill>
                  <a:srgbClr val="C55A11"/>
                </a:solidFill>
              </a:rPr>
              <a:t>FSYNC_WAL</a:t>
            </a:r>
            <a:r>
              <a:rPr lang="zh-CN" altLang="en-US" sz="1400" dirty="0">
                <a:solidFill>
                  <a:srgbClr val="C55A11"/>
                </a:solidFill>
              </a:rPr>
              <a:t>会触发</a:t>
            </a:r>
            <a:r>
              <a:rPr lang="en-US" altLang="zh-CN" sz="1400" dirty="0">
                <a:solidFill>
                  <a:srgbClr val="C55A11"/>
                </a:solidFill>
              </a:rPr>
              <a:t>sync</a:t>
            </a:r>
            <a:r>
              <a:rPr lang="zh-CN" altLang="en-US" sz="1400" dirty="0" smtClean="0">
                <a:solidFill>
                  <a:srgbClr val="C55A11"/>
                </a:solidFill>
              </a:rPr>
              <a:t>逻辑</a:t>
            </a:r>
            <a:endParaRPr lang="zh-CN" altLang="en-US" sz="1400" dirty="0"/>
          </a:p>
          <a:p>
            <a:endParaRPr lang="en-US" altLang="zh-CN" sz="1400" dirty="0"/>
          </a:p>
          <a:p>
            <a:r>
              <a:rPr lang="zh-CN" altLang="en-US" sz="1400" dirty="0" smtClean="0"/>
              <a:t>（</a:t>
            </a:r>
            <a:r>
              <a:rPr lang="en-US" altLang="zh-CN" sz="1400" dirty="0" smtClean="0"/>
              <a:t>5</a:t>
            </a:r>
            <a:r>
              <a:rPr lang="zh-CN" altLang="en-US" sz="1400" dirty="0" smtClean="0"/>
              <a:t>）</a:t>
            </a:r>
            <a:r>
              <a:rPr lang="zh-CN" altLang="en-US" sz="1400" dirty="0"/>
              <a:t>写缓存</a:t>
            </a:r>
            <a:r>
              <a:rPr lang="en-US" altLang="zh-CN" sz="1400" dirty="0" err="1"/>
              <a:t>memstore</a:t>
            </a:r>
            <a:r>
              <a:rPr lang="zh-CN" altLang="en-US" sz="1400" dirty="0"/>
              <a:t>：</a:t>
            </a:r>
            <a:r>
              <a:rPr lang="en-US" altLang="zh-CN" sz="1400" dirty="0" err="1"/>
              <a:t>HBase</a:t>
            </a:r>
            <a:r>
              <a:rPr lang="zh-CN" altLang="en-US" sz="1400" dirty="0"/>
              <a:t>中每列族都会对应一个</a:t>
            </a:r>
            <a:r>
              <a:rPr lang="en-US" altLang="zh-CN" sz="1400" dirty="0"/>
              <a:t>store</a:t>
            </a:r>
            <a:r>
              <a:rPr lang="zh-CN" altLang="en-US" sz="1400" dirty="0"/>
              <a:t>，用来存储该列数据。每个</a:t>
            </a:r>
            <a:r>
              <a:rPr lang="en-US" altLang="zh-CN" sz="1400" dirty="0"/>
              <a:t>store</a:t>
            </a:r>
            <a:r>
              <a:rPr lang="zh-CN" altLang="en-US" sz="1400" dirty="0"/>
              <a:t>都会有个写缓存</a:t>
            </a:r>
            <a:r>
              <a:rPr lang="en-US" altLang="zh-CN" sz="1400" dirty="0" err="1"/>
              <a:t>memstore</a:t>
            </a:r>
            <a:r>
              <a:rPr lang="zh-CN" altLang="en-US" sz="1400" dirty="0"/>
              <a:t>，用于缓存写入数据。</a:t>
            </a:r>
            <a:r>
              <a:rPr lang="en-US" altLang="zh-CN" sz="1400" dirty="0" err="1"/>
              <a:t>HBase</a:t>
            </a:r>
            <a:r>
              <a:rPr lang="zh-CN" altLang="en-US" sz="1400" dirty="0"/>
              <a:t>并不会直接将数据落盘，而是先写入缓存，等缓存满足一定大小之后再一起落盘。</a:t>
            </a:r>
          </a:p>
          <a:p>
            <a:endParaRPr lang="en-US" altLang="zh-CN" sz="1400" dirty="0" smtClean="0"/>
          </a:p>
          <a:p>
            <a:r>
              <a:rPr lang="zh-CN" altLang="en-US" sz="1400" dirty="0" smtClean="0">
                <a:solidFill>
                  <a:srgbClr val="C55A11"/>
                </a:solidFill>
              </a:rPr>
              <a:t>备注：第三步和第四步看网上讨论，在不同的版本中有不同的顺序，但是在</a:t>
            </a:r>
            <a:r>
              <a:rPr lang="en-US" altLang="zh-CN" sz="1400" dirty="0" smtClean="0">
                <a:solidFill>
                  <a:srgbClr val="C55A11"/>
                </a:solidFill>
              </a:rPr>
              <a:t>Hbase2.0</a:t>
            </a:r>
            <a:r>
              <a:rPr lang="zh-CN" altLang="en-US" sz="1400" dirty="0" smtClean="0">
                <a:solidFill>
                  <a:srgbClr val="C55A11"/>
                </a:solidFill>
              </a:rPr>
              <a:t>版本中，是</a:t>
            </a:r>
            <a:r>
              <a:rPr lang="en-US" altLang="zh-CN" sz="1400" dirty="0" smtClean="0">
                <a:solidFill>
                  <a:srgbClr val="C55A11"/>
                </a:solidFill>
              </a:rPr>
              <a:t>3</a:t>
            </a:r>
            <a:r>
              <a:rPr lang="zh-CN" altLang="en-US" sz="1400" dirty="0" smtClean="0">
                <a:solidFill>
                  <a:srgbClr val="C55A11"/>
                </a:solidFill>
              </a:rPr>
              <a:t>在前，</a:t>
            </a:r>
            <a:r>
              <a:rPr lang="en-US" altLang="zh-CN" sz="1400" dirty="0" smtClean="0">
                <a:solidFill>
                  <a:srgbClr val="C55A11"/>
                </a:solidFill>
              </a:rPr>
              <a:t>4</a:t>
            </a:r>
            <a:r>
              <a:rPr lang="zh-CN" altLang="en-US" sz="1400" dirty="0" smtClean="0">
                <a:solidFill>
                  <a:srgbClr val="C55A11"/>
                </a:solidFill>
              </a:rPr>
              <a:t>在后，符合常规逻辑。</a:t>
            </a:r>
            <a:endParaRPr lang="en-US" altLang="zh-CN" sz="1400" dirty="0" smtClean="0">
              <a:solidFill>
                <a:srgbClr val="C55A11"/>
              </a:solidFill>
            </a:endParaRPr>
          </a:p>
          <a:p>
            <a:endParaRPr lang="zh-CN" altLang="en-US" sz="1400" dirty="0"/>
          </a:p>
          <a:p>
            <a:r>
              <a:rPr lang="zh-CN" altLang="en-US" sz="1400" dirty="0" smtClean="0"/>
              <a:t>（</a:t>
            </a:r>
            <a:r>
              <a:rPr lang="en-US" altLang="zh-CN" sz="1400" dirty="0" smtClean="0"/>
              <a:t>6</a:t>
            </a:r>
            <a:r>
              <a:rPr lang="zh-CN" altLang="en-US" sz="1400" dirty="0" smtClean="0"/>
              <a:t>）</a:t>
            </a:r>
            <a:r>
              <a:rPr lang="zh-CN" altLang="en-US" sz="1400" dirty="0"/>
              <a:t>结束写事务：此时该线程的更新操作才会对其他读请求可见，更新才实际生效。（设置</a:t>
            </a:r>
            <a:r>
              <a:rPr lang="en-US" altLang="zh-CN" sz="1400" dirty="0" err="1"/>
              <a:t>mvcc</a:t>
            </a:r>
            <a:r>
              <a:rPr lang="zh-CN" altLang="en-US" sz="1400" dirty="0"/>
              <a:t>的</a:t>
            </a:r>
            <a:r>
              <a:rPr lang="en-US" altLang="zh-CN" sz="1400" dirty="0" err="1"/>
              <a:t>readpoint</a:t>
            </a:r>
            <a:r>
              <a:rPr lang="en-US" altLang="zh-CN" sz="1400" dirty="0"/>
              <a:t>=</a:t>
            </a:r>
            <a:r>
              <a:rPr lang="en-US" altLang="zh-CN" sz="1400" dirty="0" err="1"/>
              <a:t>readpoint</a:t>
            </a:r>
            <a:r>
              <a:rPr lang="en-US" altLang="zh-CN" sz="1400" dirty="0" smtClean="0"/>
              <a:t>)</a:t>
            </a:r>
            <a:endParaRPr lang="en-US" altLang="zh-CN" sz="1400" dirty="0" smtClean="0">
              <a:solidFill>
                <a:srgbClr val="C55A11"/>
              </a:solidFill>
            </a:endParaRPr>
          </a:p>
          <a:p>
            <a:endParaRPr lang="zh-CN" altLang="en-US" sz="1400" dirty="0"/>
          </a:p>
          <a:p>
            <a:r>
              <a:rPr lang="zh-CN" altLang="en-US" sz="1400" dirty="0" smtClean="0"/>
              <a:t>（</a:t>
            </a:r>
            <a:r>
              <a:rPr lang="en-US" altLang="zh-CN" sz="1400" dirty="0" smtClean="0"/>
              <a:t>7</a:t>
            </a:r>
            <a:r>
              <a:rPr lang="zh-CN" altLang="en-US" sz="1400" dirty="0" smtClean="0"/>
              <a:t>）</a:t>
            </a:r>
            <a:r>
              <a:rPr lang="zh-CN" altLang="en-US" sz="1400" dirty="0"/>
              <a:t>释</a:t>
            </a:r>
            <a:r>
              <a:rPr lang="zh-CN" altLang="en-US" sz="1400" dirty="0" smtClean="0"/>
              <a:t>放行锁以及共享锁</a:t>
            </a:r>
            <a:r>
              <a:rPr lang="zh-CN" altLang="en-US" sz="1400" dirty="0" smtClean="0"/>
              <a:t>；然后调用协处理器的后处理方法</a:t>
            </a:r>
            <a:endParaRPr lang="zh-CN" altLang="en-US" sz="1400" dirty="0"/>
          </a:p>
          <a:p>
            <a:r>
              <a:rPr lang="zh-CN" altLang="en-US" sz="1400" dirty="0" smtClean="0"/>
              <a:t>（</a:t>
            </a:r>
            <a:r>
              <a:rPr lang="en-US" altLang="zh-CN" sz="1400" dirty="0"/>
              <a:t>8</a:t>
            </a:r>
            <a:r>
              <a:rPr lang="zh-CN" altLang="en-US" sz="1400" dirty="0"/>
              <a:t>）</a:t>
            </a:r>
            <a:r>
              <a:rPr lang="en-US" altLang="zh-CN" sz="1400" dirty="0"/>
              <a:t>flush </a:t>
            </a:r>
            <a:r>
              <a:rPr lang="en-US" altLang="zh-CN" sz="1400" dirty="0" err="1" smtClean="0"/>
              <a:t>memstore</a:t>
            </a:r>
            <a:r>
              <a:rPr lang="zh-CN" altLang="en-US" sz="1400" dirty="0" smtClean="0"/>
              <a:t>：</a:t>
            </a:r>
            <a:r>
              <a:rPr lang="en-US" altLang="zh-CN" sz="1400" dirty="0" err="1" smtClean="0"/>
              <a:t>requestFlushIfNeeded</a:t>
            </a:r>
            <a:r>
              <a:rPr lang="zh-CN" altLang="en-US" sz="1400" dirty="0" smtClean="0"/>
              <a:t>，</a:t>
            </a:r>
            <a:r>
              <a:rPr lang="zh-CN" altLang="en-US" sz="1400" dirty="0" smtClean="0"/>
              <a:t>当写缓存满</a:t>
            </a:r>
            <a:r>
              <a:rPr lang="en-US" altLang="zh-CN" sz="1400" dirty="0"/>
              <a:t>64M</a:t>
            </a:r>
            <a:r>
              <a:rPr lang="zh-CN" altLang="en-US" sz="1400" dirty="0"/>
              <a:t>之后，会启动</a:t>
            </a:r>
            <a:r>
              <a:rPr lang="en-US" altLang="zh-CN" sz="1400" dirty="0"/>
              <a:t>flush</a:t>
            </a:r>
            <a:r>
              <a:rPr lang="zh-CN" altLang="en-US" sz="1400" dirty="0"/>
              <a:t>线程将数据刷新到硬盘</a:t>
            </a:r>
            <a:r>
              <a:rPr lang="zh-CN" altLang="en-US" sz="1400" dirty="0" smtClean="0"/>
              <a:t>。</a:t>
            </a:r>
            <a:endParaRPr lang="zh-CN" altLang="en-US" sz="1400" dirty="0"/>
          </a:p>
        </p:txBody>
      </p:sp>
    </p:spTree>
    <p:extLst>
      <p:ext uri="{BB962C8B-B14F-4D97-AF65-F5344CB8AC3E}">
        <p14:creationId xmlns:p14="http://schemas.microsoft.com/office/powerpoint/2010/main" val="251324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r>
              <a:rPr lang="en-US" altLang="zh-CN" dirty="0" smtClean="0"/>
              <a:t> Splitting</a:t>
            </a:r>
            <a:endParaRPr lang="zh-CN" altLang="en-US" dirty="0"/>
          </a:p>
        </p:txBody>
      </p:sp>
      <p:sp>
        <p:nvSpPr>
          <p:cNvPr id="4" name="矩形 3"/>
          <p:cNvSpPr/>
          <p:nvPr/>
        </p:nvSpPr>
        <p:spPr>
          <a:xfrm>
            <a:off x="521207" y="1561573"/>
            <a:ext cx="11159977" cy="738664"/>
          </a:xfrm>
          <a:prstGeom prst="rect">
            <a:avLst/>
          </a:prstGeom>
        </p:spPr>
        <p:txBody>
          <a:bodyPr wrap="square">
            <a:spAutoFit/>
          </a:bodyPr>
          <a:lstStyle/>
          <a:p>
            <a:r>
              <a:rPr lang="zh-CN" altLang="en-US" sz="1400" dirty="0" smtClean="0">
                <a:solidFill>
                  <a:srgbClr val="C55A11"/>
                </a:solidFill>
                <a:latin typeface="仿宋"/>
                <a:ea typeface="仿宋"/>
                <a:cs typeface="仿宋"/>
              </a:rPr>
              <a:t>待补充！</a:t>
            </a:r>
            <a:endParaRPr lang="en-US" altLang="zh-CN" sz="1400" dirty="0" smtClean="0">
              <a:solidFill>
                <a:srgbClr val="C55A11"/>
              </a:solidFill>
              <a:latin typeface="仿宋"/>
              <a:ea typeface="仿宋"/>
              <a:cs typeface="仿宋"/>
            </a:endParaRPr>
          </a:p>
          <a:p>
            <a:endParaRPr lang="en-US" altLang="zh-CN" sz="1400" dirty="0">
              <a:solidFill>
                <a:srgbClr val="C55A11"/>
              </a:solidFill>
              <a:latin typeface="仿宋"/>
              <a:ea typeface="仿宋"/>
              <a:cs typeface="仿宋"/>
            </a:endParaRPr>
          </a:p>
          <a:p>
            <a:r>
              <a:rPr lang="zh-CN" altLang="en-US" sz="1400" dirty="0" smtClean="0">
                <a:solidFill>
                  <a:srgbClr val="C55A11"/>
                </a:solidFill>
                <a:latin typeface="仿宋"/>
                <a:ea typeface="仿宋"/>
                <a:cs typeface="仿宋"/>
              </a:rPr>
              <a:t>文档里面有！！</a:t>
            </a:r>
            <a:endParaRPr lang="zh-CN" altLang="en-US" sz="1400" dirty="0">
              <a:solidFill>
                <a:srgbClr val="C55A11"/>
              </a:solidFill>
              <a:latin typeface="仿宋"/>
              <a:ea typeface="仿宋"/>
              <a:cs typeface="仿宋"/>
            </a:endParaRPr>
          </a:p>
        </p:txBody>
      </p:sp>
    </p:spTree>
    <p:extLst>
      <p:ext uri="{BB962C8B-B14F-4D97-AF65-F5344CB8AC3E}">
        <p14:creationId xmlns:p14="http://schemas.microsoft.com/office/powerpoint/2010/main" val="2909129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3393237"/>
          </a:xfrm>
          <a:prstGeom prst="rect">
            <a:avLst/>
          </a:prstGeom>
        </p:spPr>
        <p:txBody>
          <a:bodyPr wrap="square">
            <a:spAutoFit/>
          </a:bodyPr>
          <a:lstStyle/>
          <a:p>
            <a:pPr marL="285750" indent="-285750">
              <a:lnSpc>
                <a:spcPct val="150000"/>
              </a:lnSpc>
              <a:buFont typeface="Wingdings" charset="2"/>
              <a:buChar char="l"/>
            </a:pPr>
            <a:r>
              <a:rPr lang="en-US" altLang="zh-CN"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dirty="0"/>
              <a:t>If Scanner fails to find the required result, it moves to the </a:t>
            </a:r>
            <a:r>
              <a:rPr lang="en-US" altLang="zh-CN" dirty="0" err="1"/>
              <a:t>MemStore</a:t>
            </a:r>
            <a:r>
              <a:rPr lang="en-US" altLang="zh-CN" dirty="0"/>
              <a:t>, as we know this is the write cache memory. There, it searches for the most recently written files, which has not been dumped yet in </a:t>
            </a:r>
            <a:r>
              <a:rPr lang="en-US" altLang="zh-CN" dirty="0" err="1"/>
              <a:t>HFile</a:t>
            </a:r>
            <a:r>
              <a:rPr lang="en-US" altLang="zh-CN" dirty="0"/>
              <a:t>.</a:t>
            </a:r>
          </a:p>
          <a:p>
            <a:pPr marL="285750" indent="-285750">
              <a:lnSpc>
                <a:spcPct val="150000"/>
              </a:lnSpc>
              <a:buFont typeface="Wingdings" charset="2"/>
              <a:buChar char="l"/>
            </a:pPr>
            <a:r>
              <a:rPr lang="en-US" altLang="zh-CN" dirty="0"/>
              <a:t>At last, it will use bloom filters and block cache to load the data from </a:t>
            </a:r>
            <a:r>
              <a:rPr lang="en-US" altLang="zh-CN" dirty="0" err="1"/>
              <a:t>HFile</a:t>
            </a:r>
            <a:r>
              <a:rPr lang="en-US" altLang="zh-CN" dirty="0" smtClean="0"/>
              <a:t>.</a:t>
            </a:r>
          </a:p>
          <a:p>
            <a:pPr marL="285750" indent="-285750">
              <a:lnSpc>
                <a:spcPct val="150000"/>
              </a:lnSpc>
              <a:buFont typeface="Wingdings" charset="2"/>
              <a:buChar char="l"/>
            </a:pPr>
            <a:r>
              <a:rPr lang="zh-CN" altLang="en-US" dirty="0" smtClean="0"/>
              <a:t>不同类型的存储对应不同的</a:t>
            </a:r>
            <a:r>
              <a:rPr lang="en-US" altLang="zh-CN" dirty="0" smtClean="0"/>
              <a:t>Scanner</a:t>
            </a:r>
            <a:endParaRPr lang="en-US" altLang="zh-CN" dirty="0"/>
          </a:p>
          <a:p>
            <a:pPr>
              <a:lnSpc>
                <a:spcPct val="150000"/>
              </a:lnSpc>
            </a:pPr>
            <a:endParaRPr lang="en-US" altLang="zh-CN" dirty="0"/>
          </a:p>
        </p:txBody>
      </p:sp>
    </p:spTree>
    <p:extLst>
      <p:ext uri="{BB962C8B-B14F-4D97-AF65-F5344CB8AC3E}">
        <p14:creationId xmlns:p14="http://schemas.microsoft.com/office/powerpoint/2010/main" val="324701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a:t>
            </a:r>
            <a:r>
              <a:rPr lang="zh-CN" altLang="en-US" sz="1400" dirty="0" smtClean="0">
                <a:latin typeface="仿宋"/>
                <a:ea typeface="仿宋"/>
                <a:cs typeface="仿宋"/>
              </a:rPr>
              <a:t>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a:t>
            </a:r>
            <a:r>
              <a:rPr lang="en-US" altLang="zh-CN" sz="1400" dirty="0" smtClean="0">
                <a:latin typeface="仿宋"/>
                <a:ea typeface="仿宋"/>
                <a:cs typeface="仿宋"/>
              </a:rPr>
              <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4" name="矩形 3"/>
          <p:cNvSpPr/>
          <p:nvPr/>
        </p:nvSpPr>
        <p:spPr>
          <a:xfrm>
            <a:off x="696685" y="1425752"/>
            <a:ext cx="8342811" cy="1754326"/>
          </a:xfrm>
          <a:prstGeom prst="rect">
            <a:avLst/>
          </a:prstGeom>
        </p:spPr>
        <p:txBody>
          <a:bodyPr wrap="square">
            <a:spAutoFit/>
          </a:bodyPr>
          <a:lstStyle/>
          <a:p>
            <a:r>
              <a:rPr lang="en-US" altLang="zh-CN" dirty="0"/>
              <a:t>As we know, for read performance, </a:t>
            </a:r>
            <a:r>
              <a:rPr lang="en-US" altLang="zh-CN" dirty="0" err="1"/>
              <a:t>HBase</a:t>
            </a:r>
            <a:r>
              <a:rPr lang="en-US" altLang="zh-CN" dirty="0"/>
              <a:t> is an optimized distributed data store. But this optimal read performance needs one file per column family. Although, during the heavy writes, it is not always possible to have one file per column family. Hence, to reduce the maximum number of disk seeks needed for read, </a:t>
            </a:r>
            <a:r>
              <a:rPr lang="en-US" altLang="zh-CN" dirty="0" err="1"/>
              <a:t>HBase</a:t>
            </a:r>
            <a:r>
              <a:rPr lang="en-US" altLang="zh-CN" dirty="0"/>
              <a:t> tries to combine all </a:t>
            </a:r>
            <a:r>
              <a:rPr lang="en-US" altLang="zh-CN" dirty="0" err="1"/>
              <a:t>HFiles</a:t>
            </a:r>
            <a:r>
              <a:rPr lang="en-US" altLang="zh-CN" dirty="0"/>
              <a:t> into a large single </a:t>
            </a:r>
            <a:r>
              <a:rPr lang="en-US" altLang="zh-CN" dirty="0" err="1"/>
              <a:t>HFile</a:t>
            </a:r>
            <a:r>
              <a:rPr lang="en-US" altLang="zh-CN" dirty="0"/>
              <a:t>. So, this process is what we call Compaction.</a:t>
            </a:r>
            <a:endParaRPr lang="zh-CN" altLang="en-US" dirty="0"/>
          </a:p>
        </p:txBody>
      </p:sp>
    </p:spTree>
    <p:extLst>
      <p:ext uri="{BB962C8B-B14F-4D97-AF65-F5344CB8AC3E}">
        <p14:creationId xmlns:p14="http://schemas.microsoft.com/office/powerpoint/2010/main" val="3260393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Minor </a:t>
            </a:r>
            <a:r>
              <a:rPr lang="en-US" altLang="zh-CN" dirty="0" smtClean="0"/>
              <a:t>Compaction</a:t>
            </a:r>
            <a:endParaRPr lang="zh-CN" altLang="en-US" dirty="0"/>
          </a:p>
        </p:txBody>
      </p:sp>
      <p:sp>
        <p:nvSpPr>
          <p:cNvPr id="4" name="矩形 3"/>
          <p:cNvSpPr/>
          <p:nvPr/>
        </p:nvSpPr>
        <p:spPr>
          <a:xfrm>
            <a:off x="911766" y="1684331"/>
            <a:ext cx="8963754" cy="2585323"/>
          </a:xfrm>
          <a:prstGeom prst="rect">
            <a:avLst/>
          </a:prstGeom>
        </p:spPr>
        <p:txBody>
          <a:bodyPr wrap="square">
            <a:spAutoFit/>
          </a:bodyPr>
          <a:lstStyle/>
          <a:p>
            <a:r>
              <a:rPr lang="en-US" altLang="zh-CN" dirty="0" err="1" smtClean="0"/>
              <a:t>HBase</a:t>
            </a:r>
            <a:r>
              <a:rPr lang="en-US" altLang="zh-CN" dirty="0" smtClean="0"/>
              <a:t> </a:t>
            </a:r>
            <a:r>
              <a:rPr lang="en-US" altLang="zh-CN" dirty="0"/>
              <a:t>Minor </a:t>
            </a:r>
            <a:r>
              <a:rPr lang="en-US" altLang="zh-CN" dirty="0" smtClean="0"/>
              <a:t>Compaction</a:t>
            </a:r>
          </a:p>
          <a:p>
            <a:r>
              <a:rPr lang="en-US" altLang="zh-CN" dirty="0" smtClean="0"/>
              <a:t>The </a:t>
            </a:r>
            <a:r>
              <a:rPr lang="en-US" altLang="zh-CN" dirty="0"/>
              <a:t>process of combining the configurable number of smaller </a:t>
            </a:r>
            <a:r>
              <a:rPr lang="en-US" altLang="zh-CN" dirty="0" err="1"/>
              <a:t>HFiles</a:t>
            </a:r>
            <a:r>
              <a:rPr lang="en-US" altLang="zh-CN" dirty="0"/>
              <a:t> into one large </a:t>
            </a:r>
            <a:r>
              <a:rPr lang="en-US" altLang="zh-CN" dirty="0" err="1"/>
              <a:t>HFile</a:t>
            </a:r>
            <a:r>
              <a:rPr lang="en-US" altLang="zh-CN" dirty="0"/>
              <a:t> is what we call Minor compaction. Though, it is quite important since, reading particular rows needs many disk reads and may reduce overall performance, without </a:t>
            </a:r>
            <a:r>
              <a:rPr lang="en-US" altLang="zh-CN" dirty="0" err="1"/>
              <a:t>it.Here</a:t>
            </a:r>
            <a:r>
              <a:rPr lang="en-US" altLang="zh-CN" dirty="0"/>
              <a:t> are the several processes which involve in </a:t>
            </a:r>
            <a:r>
              <a:rPr lang="en-US" altLang="zh-CN" dirty="0" err="1"/>
              <a:t>HBase</a:t>
            </a:r>
            <a:r>
              <a:rPr lang="en-US" altLang="zh-CN" dirty="0"/>
              <a:t> Minor Compaction, are</a:t>
            </a:r>
            <a:r>
              <a:rPr lang="en-US" altLang="zh-CN" dirty="0" smtClean="0"/>
              <a:t>:</a:t>
            </a:r>
          </a:p>
          <a:p>
            <a:pPr marL="342900" indent="-342900">
              <a:buAutoNum type="arabicPeriod"/>
            </a:pPr>
            <a:r>
              <a:rPr lang="en-US" altLang="zh-CN" dirty="0" smtClean="0"/>
              <a:t>By </a:t>
            </a:r>
            <a:r>
              <a:rPr lang="en-US" altLang="zh-CN" dirty="0"/>
              <a:t>combining smaller </a:t>
            </a:r>
            <a:r>
              <a:rPr lang="en-US" altLang="zh-CN" dirty="0" err="1"/>
              <a:t>Hfiles</a:t>
            </a:r>
            <a:r>
              <a:rPr lang="en-US" altLang="zh-CN" dirty="0"/>
              <a:t>, it creates bigger </a:t>
            </a:r>
            <a:r>
              <a:rPr lang="en-US" altLang="zh-CN" dirty="0" err="1"/>
              <a:t>Hfile</a:t>
            </a:r>
            <a:r>
              <a:rPr lang="en-US" altLang="zh-CN" dirty="0" smtClean="0"/>
              <a:t>.</a:t>
            </a:r>
          </a:p>
          <a:p>
            <a:pPr marL="342900" indent="-342900">
              <a:buAutoNum type="arabicPeriod"/>
            </a:pPr>
            <a:r>
              <a:rPr lang="en-US" altLang="zh-CN" dirty="0" smtClean="0"/>
              <a:t>2</a:t>
            </a:r>
            <a:r>
              <a:rPr lang="en-US" altLang="zh-CN" dirty="0"/>
              <a:t>. Also, </a:t>
            </a:r>
            <a:r>
              <a:rPr lang="en-US" altLang="zh-CN" dirty="0" err="1"/>
              <a:t>Hfile</a:t>
            </a:r>
            <a:r>
              <a:rPr lang="en-US" altLang="zh-CN" dirty="0"/>
              <a:t> stores the deleted file along with it</a:t>
            </a:r>
            <a:r>
              <a:rPr lang="en-US" altLang="zh-CN" dirty="0" smtClean="0"/>
              <a:t>.</a:t>
            </a:r>
          </a:p>
          <a:p>
            <a:pPr marL="342900" indent="-342900">
              <a:buAutoNum type="arabicPeriod"/>
            </a:pPr>
            <a:r>
              <a:rPr lang="en-US" altLang="zh-CN" dirty="0" smtClean="0"/>
              <a:t>3</a:t>
            </a:r>
            <a:r>
              <a:rPr lang="en-US" altLang="zh-CN" dirty="0"/>
              <a:t>. To store more data increases space in memory</a:t>
            </a:r>
            <a:r>
              <a:rPr lang="en-US" altLang="zh-CN" dirty="0" smtClean="0"/>
              <a:t>.</a:t>
            </a:r>
          </a:p>
          <a:p>
            <a:pPr marL="342900" indent="-342900">
              <a:buAutoNum type="arabicPeriod"/>
            </a:pPr>
            <a:r>
              <a:rPr lang="en-US" altLang="zh-CN" dirty="0" smtClean="0"/>
              <a:t>4</a:t>
            </a:r>
            <a:r>
              <a:rPr lang="en-US" altLang="zh-CN" dirty="0"/>
              <a:t>. Uses merge sorting.</a:t>
            </a:r>
            <a:endParaRPr lang="zh-CN" altLang="en-US" dirty="0"/>
          </a:p>
        </p:txBody>
      </p:sp>
    </p:spTree>
    <p:extLst>
      <p:ext uri="{BB962C8B-B14F-4D97-AF65-F5344CB8AC3E}">
        <p14:creationId xmlns:p14="http://schemas.microsoft.com/office/powerpoint/2010/main" val="61105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Minor Compaction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44891"/>
            <a:ext cx="8907560" cy="5463303"/>
          </a:xfrm>
          <a:prstGeom prst="rect">
            <a:avLst/>
          </a:prstGeom>
        </p:spPr>
      </p:pic>
    </p:spTree>
    <p:extLst>
      <p:ext uri="{BB962C8B-B14F-4D97-AF65-F5344CB8AC3E}">
        <p14:creationId xmlns:p14="http://schemas.microsoft.com/office/powerpoint/2010/main" val="345361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Compaction</a:t>
            </a:r>
            <a:endParaRPr lang="zh-CN" altLang="en-US" dirty="0"/>
          </a:p>
        </p:txBody>
      </p:sp>
      <p:sp>
        <p:nvSpPr>
          <p:cNvPr id="4" name="矩形 3"/>
          <p:cNvSpPr/>
          <p:nvPr/>
        </p:nvSpPr>
        <p:spPr>
          <a:xfrm>
            <a:off x="911766" y="1720674"/>
            <a:ext cx="6096000" cy="4801314"/>
          </a:xfrm>
          <a:prstGeom prst="rect">
            <a:avLst/>
          </a:prstGeom>
        </p:spPr>
        <p:txBody>
          <a:bodyPr>
            <a:spAutoFit/>
          </a:bodyPr>
          <a:lstStyle/>
          <a:p>
            <a:r>
              <a:rPr lang="en-US" altLang="zh-CN" dirty="0"/>
              <a:t>Whereas, a process of combining the </a:t>
            </a:r>
            <a:r>
              <a:rPr lang="en-US" altLang="zh-CN" dirty="0" err="1"/>
              <a:t>StoreFiles</a:t>
            </a:r>
            <a:r>
              <a:rPr lang="en-US" altLang="zh-CN" dirty="0"/>
              <a:t> of regions into a single </a:t>
            </a:r>
            <a:r>
              <a:rPr lang="en-US" altLang="zh-CN" dirty="0" err="1"/>
              <a:t>StoreFile</a:t>
            </a:r>
            <a:r>
              <a:rPr lang="en-US" altLang="zh-CN" dirty="0"/>
              <a:t>, is what we call </a:t>
            </a:r>
            <a:r>
              <a:rPr lang="en-US" altLang="zh-CN" dirty="0" err="1"/>
              <a:t>HBase</a:t>
            </a:r>
            <a:r>
              <a:rPr lang="en-US" altLang="zh-CN" dirty="0"/>
              <a:t> Major Compaction. Also, it deletes remove and expired versions. As a process, it merges all </a:t>
            </a:r>
            <a:r>
              <a:rPr lang="en-US" altLang="zh-CN" dirty="0" err="1"/>
              <a:t>StoreFiles</a:t>
            </a:r>
            <a:r>
              <a:rPr lang="en-US" altLang="zh-CN" dirty="0"/>
              <a:t> into single </a:t>
            </a:r>
            <a:r>
              <a:rPr lang="en-US" altLang="zh-CN" dirty="0" err="1"/>
              <a:t>StoreFile</a:t>
            </a:r>
            <a:r>
              <a:rPr lang="en-US" altLang="zh-CN" dirty="0"/>
              <a:t> and also runs every 24 hours. However, the region will split into new regions after compaction, if the new larger </a:t>
            </a:r>
            <a:r>
              <a:rPr lang="en-US" altLang="zh-CN" dirty="0" err="1"/>
              <a:t>StoreFile</a:t>
            </a:r>
            <a:r>
              <a:rPr lang="en-US" altLang="zh-CN" dirty="0"/>
              <a:t> is greater than a certain size (defined by property).Have a look at </a:t>
            </a:r>
            <a:r>
              <a:rPr lang="en-US" altLang="zh-CN" dirty="0" err="1"/>
              <a:t>HBase</a:t>
            </a:r>
            <a:r>
              <a:rPr lang="en-US" altLang="zh-CN" dirty="0"/>
              <a:t> </a:t>
            </a:r>
            <a:r>
              <a:rPr lang="en-US" altLang="zh-CN" dirty="0" err="1"/>
              <a:t>CommandsWell</a:t>
            </a:r>
            <a:r>
              <a:rPr lang="en-US" altLang="zh-CN" dirty="0"/>
              <a:t>, the </a:t>
            </a:r>
            <a:r>
              <a:rPr lang="en-US" altLang="zh-CN" dirty="0" err="1"/>
              <a:t>HBase</a:t>
            </a:r>
            <a:r>
              <a:rPr lang="en-US" altLang="zh-CN" dirty="0"/>
              <a:t> Major Compaction in </a:t>
            </a:r>
            <a:r>
              <a:rPr lang="en-US" altLang="zh-CN" dirty="0" err="1"/>
              <a:t>HBase</a:t>
            </a:r>
            <a:r>
              <a:rPr lang="en-US" altLang="zh-CN" dirty="0"/>
              <a:t> is the other way to go around:1. Data present per column family in one region is accumulated to 1 Hfile.2. All deleted files or expired cells are deleted permanently, during this process.3. Increase read performance of newly created Hfile.4. It accepts lots of I/O.5. Possibilities for traffic congestion.6. The other name of major compaction process is Write amplification Process.7. And it is must schedule this process at a minimum bandwidth of network I/O.</a:t>
            </a:r>
            <a:endParaRPr lang="zh-CN" altLang="en-US" dirty="0"/>
          </a:p>
        </p:txBody>
      </p:sp>
    </p:spTree>
    <p:extLst>
      <p:ext uri="{BB962C8B-B14F-4D97-AF65-F5344CB8AC3E}">
        <p14:creationId xmlns:p14="http://schemas.microsoft.com/office/powerpoint/2010/main" val="964813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227909"/>
            <a:ext cx="10058400" cy="6169151"/>
          </a:xfrm>
          <a:prstGeom prst="rect">
            <a:avLst/>
          </a:prstGeom>
        </p:spPr>
      </p:pic>
    </p:spTree>
    <p:extLst>
      <p:ext uri="{BB962C8B-B14F-4D97-AF65-F5344CB8AC3E}">
        <p14:creationId xmlns:p14="http://schemas.microsoft.com/office/powerpoint/2010/main" val="2946871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Compaction</a:t>
            </a:r>
            <a:r>
              <a:rPr lang="zh-CN" altLang="en-US" dirty="0"/>
              <a:t>策略</a:t>
            </a:r>
          </a:p>
        </p:txBody>
      </p:sp>
      <p:sp>
        <p:nvSpPr>
          <p:cNvPr id="5" name="矩形 4"/>
          <p:cNvSpPr/>
          <p:nvPr/>
        </p:nvSpPr>
        <p:spPr>
          <a:xfrm>
            <a:off x="657496" y="1511338"/>
            <a:ext cx="10080171" cy="4801314"/>
          </a:xfrm>
          <a:prstGeom prst="rect">
            <a:avLst/>
          </a:prstGeom>
        </p:spPr>
        <p:txBody>
          <a:bodyPr wrap="square">
            <a:spAutoFit/>
          </a:bodyPr>
          <a:lstStyle/>
          <a:p>
            <a:r>
              <a:rPr lang="en-US" altLang="zh-CN" dirty="0"/>
              <a:t>Stripe Compaction</a:t>
            </a:r>
            <a:r>
              <a:rPr lang="zh-CN" altLang="en-US" dirty="0"/>
              <a:t>它的设计初衷是，</a:t>
            </a:r>
            <a:r>
              <a:rPr lang="en-US" altLang="zh-CN" dirty="0"/>
              <a:t>Major Compaction</a:t>
            </a:r>
            <a:r>
              <a:rPr lang="zh-CN" altLang="en-US" dirty="0"/>
              <a:t>占用大量的</a:t>
            </a:r>
            <a:r>
              <a:rPr lang="en-US" altLang="zh-CN" dirty="0"/>
              <a:t>IO</a:t>
            </a:r>
            <a:r>
              <a:rPr lang="zh-CN" altLang="en-US" dirty="0"/>
              <a:t>资源，所以很多</a:t>
            </a:r>
            <a:r>
              <a:rPr lang="en-US" altLang="zh-CN" dirty="0" err="1"/>
              <a:t>HBase</a:t>
            </a:r>
            <a:r>
              <a:rPr lang="zh-CN" altLang="en-US" dirty="0"/>
              <a:t>用户关闭了自动触发的</a:t>
            </a:r>
            <a:r>
              <a:rPr lang="en-US" altLang="zh-CN" dirty="0"/>
              <a:t>Major Compaction</a:t>
            </a:r>
            <a:r>
              <a:rPr lang="zh-CN" altLang="en-US" dirty="0"/>
              <a:t>，改为手动触发，因为</a:t>
            </a:r>
            <a:r>
              <a:rPr lang="en-US" altLang="zh-CN" dirty="0"/>
              <a:t>Major Compaction</a:t>
            </a:r>
            <a:r>
              <a:rPr lang="zh-CN" altLang="en-US" dirty="0"/>
              <a:t>依然会被用来清理一些不再需要的数据。随着时间的推移，</a:t>
            </a:r>
            <a:r>
              <a:rPr lang="en-US" altLang="zh-CN" dirty="0"/>
              <a:t>Major Compaction</a:t>
            </a:r>
            <a:r>
              <a:rPr lang="zh-CN" altLang="en-US" dirty="0"/>
              <a:t>要合并的文件总</a:t>
            </a:r>
            <a:r>
              <a:rPr lang="en-US" altLang="zh-CN" dirty="0"/>
              <a:t>Size</a:t>
            </a:r>
            <a:r>
              <a:rPr lang="zh-CN" altLang="en-US" dirty="0"/>
              <a:t>越来越大，但事实上，真的有必要每一次都将所有的文件合并成一个大的</a:t>
            </a:r>
            <a:r>
              <a:rPr lang="en-US" altLang="zh-CN" dirty="0" err="1"/>
              <a:t>HFile</a:t>
            </a:r>
            <a:r>
              <a:rPr lang="zh-CN" altLang="en-US" dirty="0"/>
              <a:t>文件吗？尤其是，不断的将一些较老的数据和最新的数据合并在一起，对于一些业务场景而言根本就是不必要的。因此，它的设计思路为：将一个</a:t>
            </a:r>
            <a:r>
              <a:rPr lang="en-US" altLang="zh-CN" dirty="0"/>
              <a:t>Region</a:t>
            </a:r>
            <a:r>
              <a:rPr lang="zh-CN" altLang="en-US" dirty="0"/>
              <a:t>划分为多个</a:t>
            </a:r>
            <a:r>
              <a:rPr lang="en-US" altLang="zh-CN" dirty="0"/>
              <a:t>Stripes(</a:t>
            </a:r>
            <a:r>
              <a:rPr lang="zh-CN" altLang="en-US" dirty="0"/>
              <a:t>可以理解为</a:t>
            </a:r>
            <a:r>
              <a:rPr lang="en-US" altLang="zh-CN" dirty="0"/>
              <a:t>Sub-Regions</a:t>
            </a:r>
            <a:r>
              <a:rPr lang="zh-CN" altLang="en-US" dirty="0"/>
              <a:t>），</a:t>
            </a:r>
            <a:r>
              <a:rPr lang="en-US" altLang="zh-CN" dirty="0"/>
              <a:t>Compaction</a:t>
            </a:r>
            <a:r>
              <a:rPr lang="zh-CN" altLang="en-US" dirty="0"/>
              <a:t>可以控制在</a:t>
            </a:r>
            <a:r>
              <a:rPr lang="en-US" altLang="zh-CN" dirty="0"/>
              <a:t>Stripe(Sub-Region)</a:t>
            </a:r>
            <a:r>
              <a:rPr lang="zh-CN" altLang="en-US" dirty="0"/>
              <a:t>层面发生，而不是整个</a:t>
            </a:r>
            <a:r>
              <a:rPr lang="en-US" altLang="zh-CN" dirty="0"/>
              <a:t>Region</a:t>
            </a:r>
            <a:r>
              <a:rPr lang="zh-CN" altLang="en-US" dirty="0"/>
              <a:t>级别，这样可以有效降低</a:t>
            </a:r>
            <a:r>
              <a:rPr lang="en-US" altLang="zh-CN" dirty="0"/>
              <a:t>Compaction</a:t>
            </a:r>
            <a:r>
              <a:rPr lang="zh-CN" altLang="en-US" dirty="0"/>
              <a:t>对</a:t>
            </a:r>
            <a:r>
              <a:rPr lang="en-US" altLang="zh-CN" dirty="0"/>
              <a:t>IO</a:t>
            </a:r>
            <a:r>
              <a:rPr lang="zh-CN" altLang="en-US" dirty="0"/>
              <a:t>资源的占用。那为何不直接通过设置更多的</a:t>
            </a:r>
            <a:r>
              <a:rPr lang="en-US" altLang="zh-CN" dirty="0"/>
              <a:t>Region</a:t>
            </a:r>
            <a:r>
              <a:rPr lang="zh-CN" altLang="en-US" dirty="0"/>
              <a:t>数量来解决这个问题？更多的</a:t>
            </a:r>
            <a:r>
              <a:rPr lang="en-US" altLang="zh-CN" dirty="0"/>
              <a:t>Region</a:t>
            </a:r>
            <a:r>
              <a:rPr lang="zh-CN" altLang="en-US" dirty="0"/>
              <a:t>意味着会加大</a:t>
            </a:r>
            <a:r>
              <a:rPr lang="en-US" altLang="zh-CN" dirty="0" err="1"/>
              <a:t>HBase</a:t>
            </a:r>
            <a:r>
              <a:rPr lang="zh-CN" altLang="en-US" dirty="0"/>
              <a:t>集群的负担，尤其是加重</a:t>
            </a:r>
            <a:r>
              <a:rPr lang="en-US" altLang="zh-CN" dirty="0"/>
              <a:t>Region Assignment</a:t>
            </a:r>
            <a:r>
              <a:rPr lang="zh-CN" altLang="en-US" dirty="0"/>
              <a:t>流程的负担，另外，</a:t>
            </a:r>
            <a:r>
              <a:rPr lang="en-US" altLang="zh-CN" dirty="0"/>
              <a:t>Region</a:t>
            </a:r>
            <a:r>
              <a:rPr lang="zh-CN" altLang="en-US" dirty="0"/>
              <a:t>增多，</a:t>
            </a:r>
            <a:r>
              <a:rPr lang="en-US" altLang="zh-CN" dirty="0" err="1"/>
              <a:t>MemStore</a:t>
            </a:r>
            <a:r>
              <a:rPr lang="zh-CN" altLang="en-US" dirty="0"/>
              <a:t>占用的总体内存变大，而在实际内存无法变大的情况下，只会使得</a:t>
            </a:r>
            <a:r>
              <a:rPr lang="en-US" altLang="zh-CN" dirty="0"/>
              <a:t>Flush</a:t>
            </a:r>
            <a:r>
              <a:rPr lang="zh-CN" altLang="en-US" dirty="0"/>
              <a:t>更早被触发，</a:t>
            </a:r>
            <a:r>
              <a:rPr lang="en-US" altLang="zh-CN" dirty="0"/>
              <a:t>Flush</a:t>
            </a:r>
            <a:r>
              <a:rPr lang="zh-CN" altLang="en-US" dirty="0"/>
              <a:t>的质量变差。新</a:t>
            </a:r>
            <a:r>
              <a:rPr lang="en-US" altLang="zh-CN" dirty="0"/>
              <a:t>Flush</a:t>
            </a:r>
            <a:r>
              <a:rPr lang="zh-CN" altLang="en-US" dirty="0"/>
              <a:t>产生的</a:t>
            </a:r>
            <a:r>
              <a:rPr lang="en-US" altLang="zh-CN" dirty="0" err="1"/>
              <a:t>HFile</a:t>
            </a:r>
            <a:r>
              <a:rPr lang="zh-CN" altLang="en-US" dirty="0"/>
              <a:t>文件，先放到一个称之为</a:t>
            </a:r>
            <a:r>
              <a:rPr lang="en-US" altLang="zh-CN" dirty="0"/>
              <a:t>L0</a:t>
            </a:r>
            <a:r>
              <a:rPr lang="zh-CN" altLang="en-US" dirty="0"/>
              <a:t>的区域，</a:t>
            </a:r>
            <a:r>
              <a:rPr lang="en-US" altLang="zh-CN" dirty="0"/>
              <a:t>L0</a:t>
            </a:r>
            <a:r>
              <a:rPr lang="zh-CN" altLang="en-US" dirty="0"/>
              <a:t>中</a:t>
            </a:r>
            <a:r>
              <a:rPr lang="en-US" altLang="zh-CN" dirty="0"/>
              <a:t>Key Range</a:t>
            </a:r>
            <a:r>
              <a:rPr lang="zh-CN" altLang="en-US" dirty="0"/>
              <a:t>是</a:t>
            </a:r>
            <a:r>
              <a:rPr lang="en-US" altLang="zh-CN" dirty="0"/>
              <a:t>Region</a:t>
            </a:r>
            <a:r>
              <a:rPr lang="zh-CN" altLang="en-US" dirty="0"/>
              <a:t>的完整</a:t>
            </a:r>
            <a:r>
              <a:rPr lang="en-US" altLang="zh-CN" dirty="0"/>
              <a:t>Key Range</a:t>
            </a:r>
            <a:r>
              <a:rPr lang="zh-CN" altLang="en-US" dirty="0"/>
              <a:t>，当对</a:t>
            </a:r>
            <a:r>
              <a:rPr lang="en-US" altLang="zh-CN" dirty="0"/>
              <a:t>L0</a:t>
            </a:r>
            <a:r>
              <a:rPr lang="zh-CN" altLang="en-US" dirty="0"/>
              <a:t>中的文件执行</a:t>
            </a:r>
            <a:r>
              <a:rPr lang="en-US" altLang="zh-CN" dirty="0"/>
              <a:t>Compaction</a:t>
            </a:r>
            <a:r>
              <a:rPr lang="zh-CN" altLang="en-US" dirty="0"/>
              <a:t>时，再将</a:t>
            </a:r>
            <a:r>
              <a:rPr lang="en-US" altLang="zh-CN" dirty="0"/>
              <a:t>Compaction</a:t>
            </a:r>
            <a:r>
              <a:rPr lang="zh-CN" altLang="en-US" dirty="0"/>
              <a:t>的结果输出到对应的</a:t>
            </a:r>
            <a:r>
              <a:rPr lang="en-US" altLang="zh-CN" dirty="0"/>
              <a:t>Stripe</a:t>
            </a:r>
            <a:r>
              <a:rPr lang="zh-CN" altLang="en-US" dirty="0"/>
              <a:t>中：</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163045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1142</TotalTime>
  <Words>6172</Words>
  <Application>Microsoft Macintosh PowerPoint</Application>
  <PresentationFormat>自定义</PresentationFormat>
  <Paragraphs>279</Paragraphs>
  <Slides>50</Slides>
  <Notes>13</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Hbase读路径</vt:lpstr>
      <vt:lpstr>Hbase读路径</vt:lpstr>
      <vt:lpstr>BlockCache</vt:lpstr>
      <vt:lpstr>Compaction</vt:lpstr>
      <vt:lpstr>Minor Compaction</vt:lpstr>
      <vt:lpstr>Minor Compaction</vt:lpstr>
      <vt:lpstr>Major Compaction</vt:lpstr>
      <vt:lpstr>PowerPoint 演示文稿</vt:lpstr>
      <vt:lpstr>几种Compaction策略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武生 张</cp:lastModifiedBy>
  <cp:revision>347</cp:revision>
  <dcterms:created xsi:type="dcterms:W3CDTF">2018-11-10T07:56:30Z</dcterms:created>
  <dcterms:modified xsi:type="dcterms:W3CDTF">2018-11-12T16:10:54Z</dcterms:modified>
  <cp:version/>
</cp:coreProperties>
</file>