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handoutMasterIdLst>
    <p:handoutMasterId r:id="rId63"/>
  </p:handoutMasterIdLst>
  <p:sldIdLst>
    <p:sldId id="256" r:id="rId2"/>
    <p:sldId id="271" r:id="rId3"/>
    <p:sldId id="279" r:id="rId4"/>
    <p:sldId id="283" r:id="rId5"/>
    <p:sldId id="286" r:id="rId6"/>
    <p:sldId id="287" r:id="rId7"/>
    <p:sldId id="281" r:id="rId8"/>
    <p:sldId id="288" r:id="rId9"/>
    <p:sldId id="292" r:id="rId10"/>
    <p:sldId id="289" r:id="rId11"/>
    <p:sldId id="290" r:id="rId12"/>
    <p:sldId id="291" r:id="rId13"/>
    <p:sldId id="293" r:id="rId14"/>
    <p:sldId id="294" r:id="rId15"/>
    <p:sldId id="295" r:id="rId16"/>
    <p:sldId id="301" r:id="rId17"/>
    <p:sldId id="326" r:id="rId18"/>
    <p:sldId id="327" r:id="rId19"/>
    <p:sldId id="302" r:id="rId20"/>
    <p:sldId id="303" r:id="rId21"/>
    <p:sldId id="304" r:id="rId22"/>
    <p:sldId id="328" r:id="rId23"/>
    <p:sldId id="297" r:id="rId24"/>
    <p:sldId id="296" r:id="rId25"/>
    <p:sldId id="298" r:id="rId26"/>
    <p:sldId id="299" r:id="rId27"/>
    <p:sldId id="330" r:id="rId28"/>
    <p:sldId id="331" r:id="rId29"/>
    <p:sldId id="332" r:id="rId30"/>
    <p:sldId id="333" r:id="rId31"/>
    <p:sldId id="305" r:id="rId32"/>
    <p:sldId id="329" r:id="rId33"/>
    <p:sldId id="300" r:id="rId34"/>
    <p:sldId id="306" r:id="rId35"/>
    <p:sldId id="334" r:id="rId36"/>
    <p:sldId id="307" r:id="rId37"/>
    <p:sldId id="313" r:id="rId38"/>
    <p:sldId id="335" r:id="rId39"/>
    <p:sldId id="336" r:id="rId40"/>
    <p:sldId id="337" r:id="rId41"/>
    <p:sldId id="338" r:id="rId42"/>
    <p:sldId id="339" r:id="rId43"/>
    <p:sldId id="340" r:id="rId44"/>
    <p:sldId id="341" r:id="rId45"/>
    <p:sldId id="342" r:id="rId46"/>
    <p:sldId id="345" r:id="rId47"/>
    <p:sldId id="344" r:id="rId48"/>
    <p:sldId id="343" r:id="rId49"/>
    <p:sldId id="346" r:id="rId50"/>
    <p:sldId id="311" r:id="rId51"/>
    <p:sldId id="318" r:id="rId52"/>
    <p:sldId id="319" r:id="rId53"/>
    <p:sldId id="316" r:id="rId54"/>
    <p:sldId id="320" r:id="rId55"/>
    <p:sldId id="321" r:id="rId56"/>
    <p:sldId id="312" r:id="rId57"/>
    <p:sldId id="322" r:id="rId58"/>
    <p:sldId id="323" r:id="rId59"/>
    <p:sldId id="324" r:id="rId60"/>
    <p:sldId id="325" r:id="rId61"/>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6"/>
            <p14:sldId id="287"/>
            <p14:sldId id="281"/>
            <p14:sldId id="288"/>
            <p14:sldId id="292"/>
            <p14:sldId id="289"/>
            <p14:sldId id="290"/>
            <p14:sldId id="291"/>
            <p14:sldId id="293"/>
            <p14:sldId id="294"/>
            <p14:sldId id="295"/>
            <p14:sldId id="301"/>
            <p14:sldId id="326"/>
            <p14:sldId id="327"/>
            <p14:sldId id="302"/>
            <p14:sldId id="303"/>
            <p14:sldId id="304"/>
            <p14:sldId id="328"/>
            <p14:sldId id="297"/>
            <p14:sldId id="296"/>
            <p14:sldId id="298"/>
            <p14:sldId id="299"/>
            <p14:sldId id="330"/>
            <p14:sldId id="331"/>
            <p14:sldId id="332"/>
            <p14:sldId id="333"/>
            <p14:sldId id="305"/>
            <p14:sldId id="329"/>
            <p14:sldId id="300"/>
            <p14:sldId id="306"/>
            <p14:sldId id="334"/>
            <p14:sldId id="307"/>
            <p14:sldId id="313"/>
            <p14:sldId id="335"/>
            <p14:sldId id="336"/>
            <p14:sldId id="337"/>
            <p14:sldId id="338"/>
            <p14:sldId id="339"/>
            <p14:sldId id="340"/>
            <p14:sldId id="341"/>
            <p14:sldId id="342"/>
            <p14:sldId id="345"/>
            <p14:sldId id="344"/>
            <p14:sldId id="343"/>
            <p14:sldId id="346"/>
            <p14:sldId id="311"/>
            <p14:sldId id="318"/>
            <p14:sldId id="319"/>
            <p14:sldId id="316"/>
            <p14:sldId id="320"/>
            <p14:sldId id="321"/>
            <p14:sldId id="312"/>
            <p14:sldId id="322"/>
            <p14:sldId id="323"/>
            <p14:sldId id="324"/>
            <p14:sldId id="325"/>
          </p14:sldIdLst>
        </p14:section>
        <p14:section name="了解详细信息" id="{2CC34DB2-6590-42C0-AD4B-A04C6060184E}">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14" autoAdjust="0"/>
  </p:normalViewPr>
  <p:slideViewPr>
    <p:cSldViewPr snapToGrid="0">
      <p:cViewPr>
        <p:scale>
          <a:sx n="111" d="100"/>
          <a:sy n="111" d="100"/>
        </p:scale>
        <p:origin x="-536" y="-1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commentAuthors" Target="commentAuthors.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microsoft.com/office/2015/10/relationships/revisionInfo" Target="revisionInfo.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2018年11月13日星期二</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2018年11月13日星期二</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x-none" dirty="0"/>
              <a:t>单击此处编辑母版文本样式</a:t>
            </a:r>
          </a:p>
          <a:p>
            <a:pPr lvl="1" rtl="0"/>
            <a:r>
              <a:rPr lang="x-none" dirty="0"/>
              <a:t>第二级</a:t>
            </a:r>
          </a:p>
          <a:p>
            <a:pPr lvl="2" rtl="0"/>
            <a:r>
              <a:rPr lang="x-none" dirty="0"/>
              <a:t>第三级</a:t>
            </a:r>
          </a:p>
          <a:p>
            <a:pPr lvl="3" rtl="0"/>
            <a:r>
              <a:rPr lang="x-none" dirty="0"/>
              <a:t>第四级</a:t>
            </a:r>
          </a:p>
          <a:p>
            <a:pPr lvl="4" rtl="0"/>
            <a:r>
              <a:rPr lang="x-none"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30391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x-none"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2018年11月13日星期二</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2018年11月13日星期二</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loudera.com/blog/2012/06/hbase-io-hfile-input-outpu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4800" dirty="0" err="1" smtClean="0">
                <a:solidFill>
                  <a:schemeClr val="bg1"/>
                </a:solidFill>
              </a:rPr>
              <a:t>Hbase</a:t>
            </a:r>
            <a:r>
              <a:rPr lang="en-US" altLang="zh-CN" sz="4800" dirty="0">
                <a:solidFill>
                  <a:schemeClr val="bg1"/>
                </a:solidFill>
              </a:rPr>
              <a:t>/ </a:t>
            </a:r>
            <a:r>
              <a:rPr lang="en-US" altLang="zh-CN" sz="4800" dirty="0" err="1">
                <a:solidFill>
                  <a:schemeClr val="bg1"/>
                </a:solidFill>
              </a:rPr>
              <a:t>Opentsdb</a:t>
            </a:r>
            <a:r>
              <a:rPr lang="zh-CN" altLang="en-US" sz="4800" dirty="0" smtClean="0">
                <a:solidFill>
                  <a:schemeClr val="bg1"/>
                </a:solidFill>
              </a:rPr>
              <a:t>基本原理</a:t>
            </a:r>
            <a:r>
              <a:rPr lang="zh-CN" altLang="en-US" sz="4800" dirty="0">
                <a:solidFill>
                  <a:schemeClr val="bg1"/>
                </a:solidFill>
              </a:rPr>
              <a:t>介绍</a:t>
            </a:r>
            <a:endParaRPr lang="x-none"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x-none"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master is responsible for</a:t>
            </a:r>
            <a:r>
              <a:rPr lang="en-US" altLang="zh-CN" dirty="0" smtClean="0"/>
              <a:t>:</a:t>
            </a:r>
          </a:p>
          <a:p>
            <a:pPr lvl="1" indent="0">
              <a:lnSpc>
                <a:spcPts val="1800"/>
              </a:lnSpc>
              <a:spcAft>
                <a:spcPts val="600"/>
              </a:spcAft>
              <a:buNone/>
            </a:pPr>
            <a:r>
              <a:rPr lang="en-US" altLang="zh-CN" dirty="0" smtClean="0"/>
              <a:t>- </a:t>
            </a:r>
            <a:r>
              <a:rPr lang="en-US" altLang="zh-CN" dirty="0"/>
              <a:t>Coordinating the region servers  </a:t>
            </a:r>
            <a:endParaRPr lang="en-US" altLang="zh-CN" dirty="0" smtClean="0"/>
          </a:p>
          <a:p>
            <a:pPr lvl="1" indent="0">
              <a:lnSpc>
                <a:spcPts val="1800"/>
              </a:lnSpc>
              <a:spcAft>
                <a:spcPts val="600"/>
              </a:spcAft>
              <a:buNone/>
            </a:pPr>
            <a:r>
              <a:rPr lang="en-US" altLang="zh-CN" dirty="0" smtClean="0"/>
              <a:t>- </a:t>
            </a:r>
            <a:r>
              <a:rPr lang="en-US" altLang="zh-CN" dirty="0"/>
              <a:t>Assigning regions on startup , re-assigning regions for recovery or load balancing  </a:t>
            </a:r>
            <a:endParaRPr lang="en-US" altLang="zh-CN" dirty="0" smtClean="0"/>
          </a:p>
          <a:p>
            <a:pPr lvl="1" indent="0">
              <a:lnSpc>
                <a:spcPts val="1800"/>
              </a:lnSpc>
              <a:spcAft>
                <a:spcPts val="600"/>
              </a:spcAft>
              <a:buNone/>
            </a:pPr>
            <a:r>
              <a:rPr lang="en-US" altLang="zh-CN" dirty="0" smtClean="0"/>
              <a:t>- </a:t>
            </a:r>
            <a:r>
              <a:rPr lang="en-US" altLang="zh-CN" dirty="0"/>
              <a:t>Monitoring all </a:t>
            </a:r>
            <a:r>
              <a:rPr lang="en-US" altLang="zh-CN" dirty="0" err="1"/>
              <a:t>RegionServer</a:t>
            </a:r>
            <a:r>
              <a:rPr lang="en-US" altLang="zh-CN" dirty="0"/>
              <a:t> instances in the cluster (listens for notifications from zookeeper</a:t>
            </a:r>
            <a:r>
              <a:rPr lang="en-US" altLang="zh-CN" dirty="0" smtClean="0"/>
              <a:t>)</a:t>
            </a:r>
          </a:p>
          <a:p>
            <a:pPr lvl="1" indent="0">
              <a:lnSpc>
                <a:spcPts val="1800"/>
              </a:lnSpc>
              <a:spcAft>
                <a:spcPts val="600"/>
              </a:spcAft>
              <a:buNone/>
            </a:pPr>
            <a:r>
              <a:rPr lang="en-US" altLang="zh-CN" dirty="0" smtClean="0"/>
              <a:t>- </a:t>
            </a:r>
            <a:r>
              <a:rPr lang="en-US" altLang="zh-CN" dirty="0"/>
              <a:t>Admin functions  </a:t>
            </a:r>
            <a:endParaRPr lang="en-US" altLang="zh-CN" dirty="0" smtClean="0"/>
          </a:p>
          <a:p>
            <a:pPr lvl="1" indent="0">
              <a:lnSpc>
                <a:spcPts val="1800"/>
              </a:lnSpc>
              <a:spcAft>
                <a:spcPts val="600"/>
              </a:spcAft>
              <a:buNone/>
            </a:pPr>
            <a:r>
              <a:rPr lang="en-US" altLang="zh-CN" dirty="0" smtClean="0"/>
              <a:t>- </a:t>
            </a:r>
            <a:r>
              <a:rPr lang="en-US" altLang="zh-CN" dirty="0"/>
              <a:t>Interface for creating, deleting, updating tables</a:t>
            </a:r>
            <a:endParaRPr lang="zh-CN" altLang="en-US"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3178235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5393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将会影响集群性能。因此很多情况下，一个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210601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145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89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zh-CN" altLang="en-US" sz="3200" dirty="0" smtClean="0"/>
              <a:t>本身不支持</a:t>
            </a:r>
            <a:r>
              <a:rPr lang="en-US" altLang="zh-CN" sz="3200" dirty="0" smtClean="0"/>
              <a:t>SQL</a:t>
            </a:r>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endParaRPr lang="x-none"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311510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784320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395932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13240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2676064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2909129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18355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2851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会将数据组织进一张张的表里面，但是需要注意的是表名必须是能用在文件路径里的合法名字，因为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br>
              <a:rPr lang="en-US" altLang="zh-CN" sz="1400" dirty="0">
                <a:latin typeface="仿宋"/>
                <a:ea typeface="仿宋"/>
                <a:cs typeface="仿宋"/>
              </a:rPr>
            </a:br>
            <a:r>
              <a:rPr lang="en-US" altLang="zh-CN" sz="1400" dirty="0">
                <a:latin typeface="仿宋"/>
                <a:ea typeface="仿宋"/>
                <a:cs typeface="仿宋"/>
              </a:rPr>
              <a:t>▪ 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85389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3" name="矩形 2"/>
          <p:cNvSpPr/>
          <p:nvPr/>
        </p:nvSpPr>
        <p:spPr>
          <a:xfrm>
            <a:off x="641270" y="1379203"/>
            <a:ext cx="10700417" cy="3629198"/>
          </a:xfrm>
          <a:prstGeom prst="rect">
            <a:avLst/>
          </a:prstGeom>
        </p:spPr>
        <p:txBody>
          <a:bodyPr wrap="square">
            <a:spAutoFit/>
          </a:bodyPr>
          <a:lstStyle/>
          <a:p>
            <a:pPr>
              <a:lnSpc>
                <a:spcPct val="150000"/>
              </a:lnSpc>
            </a:pPr>
            <a:r>
              <a:rPr lang="en-US" altLang="zh-CN" sz="1400" b="1" dirty="0"/>
              <a:t>How Search Initializes in </a:t>
            </a:r>
            <a:r>
              <a:rPr lang="en-US" altLang="zh-CN" sz="1400" b="1" dirty="0" err="1"/>
              <a:t>HBase</a:t>
            </a:r>
            <a:r>
              <a:rPr lang="en-US" altLang="zh-CN" sz="1400" b="1" dirty="0"/>
              <a:t>?</a:t>
            </a:r>
          </a:p>
          <a:p>
            <a:pPr marL="285750" indent="-285750">
              <a:lnSpc>
                <a:spcPct val="150000"/>
              </a:lnSpc>
              <a:buFont typeface="Wingdings" charset="2"/>
              <a:buChar char="l"/>
            </a:pPr>
            <a:r>
              <a:rPr lang="en-US" altLang="zh-CN" sz="1400" dirty="0" smtClean="0"/>
              <a:t>Zookeeper </a:t>
            </a:r>
            <a:r>
              <a:rPr lang="en-US" altLang="zh-CN" sz="1400" dirty="0"/>
              <a:t>stores the META table location. Whenever a client approaches with a read or writes requests to </a:t>
            </a:r>
            <a:r>
              <a:rPr lang="en-US" altLang="zh-CN" sz="1400" dirty="0" err="1"/>
              <a:t>HBase</a:t>
            </a:r>
            <a:r>
              <a:rPr lang="en-US" altLang="zh-CN" sz="1400" dirty="0"/>
              <a:t> following operation occurs:</a:t>
            </a:r>
          </a:p>
          <a:p>
            <a:pPr marL="1200150" lvl="2" indent="-285750">
              <a:lnSpc>
                <a:spcPct val="150000"/>
              </a:lnSpc>
              <a:buFont typeface="Wingdings" charset="2"/>
              <a:buChar char="²"/>
            </a:pPr>
            <a:r>
              <a:rPr lang="en-US" altLang="zh-CN" sz="1400" dirty="0"/>
              <a:t>The client retrieves the location of the META table from the </a:t>
            </a:r>
            <a:r>
              <a:rPr lang="en-US" altLang="zh-CN" sz="1400" dirty="0" err="1"/>
              <a:t>ZooKeeper</a:t>
            </a:r>
            <a:r>
              <a:rPr lang="en-US" altLang="zh-CN" sz="1400" dirty="0"/>
              <a:t>.</a:t>
            </a:r>
          </a:p>
          <a:p>
            <a:pPr marL="1200150" lvl="2" indent="-285750">
              <a:lnSpc>
                <a:spcPct val="150000"/>
              </a:lnSpc>
              <a:buFont typeface="Wingdings" charset="2"/>
              <a:buChar char="²"/>
            </a:pPr>
            <a:r>
              <a:rPr lang="en-US" altLang="zh-CN" sz="1400" dirty="0"/>
              <a:t>The client then requests for the location of the Region Server of corresponding row key from the META table to access it. The client caches this information with the location of the META Table.</a:t>
            </a:r>
          </a:p>
          <a:p>
            <a:pPr marL="1200150" lvl="2" indent="-285750">
              <a:lnSpc>
                <a:spcPct val="150000"/>
              </a:lnSpc>
              <a:buFont typeface="Wingdings" charset="2"/>
              <a:buChar char="²"/>
            </a:pPr>
            <a:r>
              <a:rPr lang="en-US" altLang="zh-CN" sz="1400" dirty="0"/>
              <a:t>Then it will get the row location by requesting from the corresponding Region Server.</a:t>
            </a:r>
          </a:p>
          <a:p>
            <a:pPr>
              <a:lnSpc>
                <a:spcPct val="150000"/>
              </a:lnSpc>
            </a:pPr>
            <a:endParaRPr lang="en-US" altLang="zh-CN" sz="1400" dirty="0"/>
          </a:p>
          <a:p>
            <a:pPr marL="285750" indent="-285750">
              <a:lnSpc>
                <a:spcPct val="150000"/>
              </a:lnSpc>
              <a:buFont typeface="Wingdings" charset="2"/>
              <a:buChar char="l"/>
            </a:pPr>
            <a:r>
              <a:rPr lang="en-US" altLang="zh-CN" sz="1400" dirty="0"/>
              <a:t>For future references, the client uses its cache to retrieve the location of META table and previously read row key’s Region Server. Then the client will not refer to the META table, until and unless there is a miss because the region is shifted or moved. Then it will again request to the META server and update the cache</a:t>
            </a:r>
            <a:r>
              <a:rPr lang="en-US" altLang="zh-CN" sz="1400" dirty="0" smtClean="0"/>
              <a:t>.</a:t>
            </a:r>
            <a:endParaRPr lang="en-US" altLang="zh-CN" sz="1400" dirty="0"/>
          </a:p>
        </p:txBody>
      </p:sp>
    </p:spTree>
    <p:extLst>
      <p:ext uri="{BB962C8B-B14F-4D97-AF65-F5344CB8AC3E}">
        <p14:creationId xmlns:p14="http://schemas.microsoft.com/office/powerpoint/2010/main" val="3529256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3247015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3517875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6039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a:t>
            </a:r>
            <a:r>
              <a:rPr lang="zh-CN" altLang="en-US" sz="1400" dirty="0" smtClean="0">
                <a:latin typeface="仿宋"/>
                <a:ea typeface="仿宋"/>
                <a:cs typeface="仿宋"/>
              </a:rPr>
              <a:t>合并，这个合并过程称为</a:t>
            </a:r>
            <a:r>
              <a:rPr lang="en-US" altLang="zh-CN" sz="1400" dirty="0" smtClean="0">
                <a:latin typeface="仿宋"/>
                <a:ea typeface="仿宋"/>
                <a:cs typeface="仿宋"/>
              </a:rPr>
              <a:t>c</a:t>
            </a:r>
            <a:r>
              <a:rPr lang="en-US" altLang="zh-CN" sz="1400" dirty="0" smtClean="0">
                <a:latin typeface="仿宋"/>
                <a:ea typeface="仿宋"/>
                <a:cs typeface="仿宋"/>
              </a:rPr>
              <a:t>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7321500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。和</a:t>
            </a:r>
            <a:r>
              <a:rPr lang="en-US" altLang="zh-TW" sz="1400" dirty="0">
                <a:latin typeface="仿宋"/>
                <a:ea typeface="仿宋"/>
                <a:cs typeface="仿宋"/>
              </a:rPr>
              <a:t>flush</a:t>
            </a:r>
            <a:r>
              <a:rPr lang="zh-TW" altLang="en-US" sz="1400" dirty="0">
                <a:latin typeface="仿宋"/>
                <a:ea typeface="仿宋"/>
                <a:cs typeface="仿宋"/>
              </a:rPr>
              <a:t>不同的是，该线程优先检查文件数＃是否大于，一旦大于就会触发</a:t>
            </a:r>
            <a:r>
              <a:rPr lang="en-US" altLang="zh-TW" sz="1400" dirty="0" smtClean="0">
                <a:latin typeface="仿宋"/>
                <a:ea typeface="仿宋"/>
                <a:cs typeface="仿宋"/>
              </a:rPr>
              <a:t>compaction</a:t>
            </a:r>
            <a:r>
              <a:rPr lang="zh-TW" altLang="en-US" sz="1400" dirty="0" smtClean="0">
                <a:latin typeface="仿宋"/>
                <a:ea typeface="仿宋"/>
                <a:cs typeface="仿宋"/>
              </a:rPr>
              <a:t>，</a:t>
            </a:r>
            <a:r>
              <a:rPr lang="zh-CN" altLang="en-US" sz="1400" dirty="0" smtClean="0">
                <a:latin typeface="仿宋"/>
                <a:ea typeface="仿宋"/>
                <a:cs typeface="仿宋"/>
              </a:rPr>
              <a:t>如果不满足，就检查是否满足</a:t>
            </a:r>
            <a:r>
              <a:rPr lang="en-US" altLang="zh-CN" sz="1400" dirty="0" smtClean="0">
                <a:latin typeface="仿宋"/>
                <a:ea typeface="仿宋"/>
                <a:cs typeface="仿宋"/>
              </a:rPr>
              <a:t>major</a:t>
            </a:r>
            <a:r>
              <a:rPr lang="zh-CN" altLang="en-US" sz="1400" dirty="0" smtClean="0">
                <a:latin typeface="仿宋"/>
                <a:ea typeface="仿宋"/>
                <a:cs typeface="仿宋"/>
              </a:rPr>
              <a:t> </a:t>
            </a:r>
            <a:r>
              <a:rPr lang="en-US" altLang="zh-CN" sz="1400" dirty="0" smtClean="0">
                <a:latin typeface="仿宋"/>
                <a:ea typeface="仿宋"/>
                <a:cs typeface="仿宋"/>
              </a:rPr>
              <a:t>compaction;</a:t>
            </a:r>
            <a:r>
              <a:rPr lang="zh-TW" altLang="en-US" sz="1400" dirty="0" smtClean="0">
                <a:latin typeface="仿宋"/>
                <a:ea typeface="仿宋"/>
                <a:cs typeface="仿宋"/>
              </a:rPr>
              <a:t>简单来说</a:t>
            </a:r>
            <a:r>
              <a:rPr lang="zh-TW" altLang="en-US" sz="1400" dirty="0">
                <a:latin typeface="仿宋"/>
                <a:ea typeface="仿宋"/>
                <a:cs typeface="仿宋"/>
              </a:rPr>
              <a:t>，如果当前</a:t>
            </a:r>
            <a:r>
              <a:rPr lang="en-US" altLang="zh-TW" sz="1400" dirty="0">
                <a:latin typeface="仿宋"/>
                <a:ea typeface="仿宋"/>
                <a:cs typeface="仿宋"/>
              </a:rPr>
              <a:t>store</a:t>
            </a:r>
            <a:r>
              <a:rPr lang="zh-TW" altLang="en-US" sz="1400" dirty="0">
                <a:latin typeface="仿宋"/>
                <a:ea typeface="仿宋"/>
                <a:cs typeface="仿宋"/>
              </a:rPr>
              <a:t>中</a:t>
            </a:r>
            <a:r>
              <a:rPr lang="en-US" altLang="zh-TW" sz="1400" dirty="0" err="1">
                <a:latin typeface="仿宋"/>
                <a:ea typeface="仿宋"/>
                <a:cs typeface="仿宋"/>
              </a:rPr>
              <a:t>hfile</a:t>
            </a:r>
            <a:r>
              <a:rPr lang="zh-TW" altLang="en-US" sz="1400" dirty="0">
                <a:latin typeface="仿宋"/>
                <a:ea typeface="仿宋"/>
                <a:cs typeface="仿宋"/>
              </a:rPr>
              <a:t>的最早更新时间早于某个值</a:t>
            </a:r>
            <a:r>
              <a:rPr lang="en-US" altLang="zh-TW" sz="1400" dirty="0" err="1">
                <a:latin typeface="仿宋"/>
                <a:ea typeface="仿宋"/>
                <a:cs typeface="仿宋"/>
              </a:rPr>
              <a:t>mcTime</a:t>
            </a:r>
            <a:r>
              <a:rPr lang="zh-TW" altLang="en-US" sz="1400" dirty="0">
                <a:latin typeface="仿宋"/>
                <a:ea typeface="仿宋"/>
                <a:cs typeface="仿宋"/>
              </a:rPr>
              <a:t>，就会触发</a:t>
            </a:r>
            <a:r>
              <a:rPr lang="en-US" altLang="zh-TW" sz="1400" dirty="0">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61105310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1630451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9865765" cy="4247317"/>
          </a:xfrm>
          <a:prstGeom prst="rect">
            <a:avLst/>
          </a:prstGeom>
        </p:spPr>
        <p:txBody>
          <a:bodyPr wrap="none">
            <a:spAutoFit/>
          </a:bodyPr>
          <a:lstStyle/>
          <a:p>
            <a:r>
              <a:rPr lang="en-US" altLang="zh-CN" b="1" dirty="0"/>
              <a:t>FIFO </a:t>
            </a:r>
            <a:r>
              <a:rPr lang="en-US" altLang="zh-CN" b="1" dirty="0" smtClean="0"/>
              <a:t>Compaction</a:t>
            </a:r>
          </a:p>
          <a:p>
            <a:r>
              <a:rPr lang="zh-CN" altLang="en-US" b="1" dirty="0" smtClean="0"/>
              <a:t>收集过期的文件（</a:t>
            </a:r>
            <a:r>
              <a:rPr lang="en-US" altLang="zh-CN" dirty="0"/>
              <a:t>files which have all cells </a:t>
            </a:r>
            <a:r>
              <a:rPr lang="en-US" altLang="zh-CN" dirty="0" smtClean="0"/>
              <a:t>expired</a:t>
            </a:r>
            <a:r>
              <a:rPr lang="zh-CN" altLang="en-US" dirty="0" smtClean="0"/>
              <a:t>）</a:t>
            </a:r>
            <a:r>
              <a:rPr lang="zh-CN" altLang="en-US" b="1" dirty="0" smtClean="0"/>
              <a:t>并且删除，</a:t>
            </a:r>
            <a:endParaRPr lang="en-US" altLang="zh-CN" b="1" dirty="0" smtClean="0"/>
          </a:p>
          <a:p>
            <a:r>
              <a:rPr lang="zh-CN" altLang="en-US" b="1" dirty="0" smtClean="0"/>
              <a:t>要求</a:t>
            </a:r>
            <a:r>
              <a:rPr lang="en-US" altLang="zh-CN" b="1" dirty="0" smtClean="0"/>
              <a:t>CF</a:t>
            </a:r>
            <a:r>
              <a:rPr lang="zh-CN" altLang="en-US" b="1" dirty="0" smtClean="0"/>
              <a:t>一定要有</a:t>
            </a:r>
            <a:r>
              <a:rPr lang="en-US" altLang="zh-CN" b="1" dirty="0" smtClean="0"/>
              <a:t>TTL</a:t>
            </a:r>
          </a:p>
          <a:p>
            <a:r>
              <a:rPr lang="zh-CN" altLang="en-US" b="1" dirty="0" smtClean="0"/>
              <a:t>应用场景：</a:t>
            </a:r>
            <a:endParaRPr lang="en-US" altLang="zh-CN" b="1" dirty="0" smtClean="0"/>
          </a:p>
          <a:p>
            <a:pPr marL="342900" indent="-342900">
              <a:buAutoNum type="arabicPeriod"/>
            </a:pPr>
            <a:r>
              <a:rPr lang="zh-CN" altLang="en-US" b="1" dirty="0" smtClean="0"/>
              <a:t>大量短时间存储</a:t>
            </a:r>
            <a:r>
              <a:rPr lang="zh-CN" altLang="en-US" b="1" dirty="0"/>
              <a:t>的原始数据，比如推荐业务，上层业务只需要最近时间内用户的行为特征</a:t>
            </a:r>
            <a:r>
              <a:rPr lang="zh-CN" altLang="en-US" b="1" dirty="0" smtClean="0"/>
              <a:t>，</a:t>
            </a:r>
            <a:endParaRPr lang="en-US" altLang="zh-CN" b="1" dirty="0" smtClean="0"/>
          </a:p>
          <a:p>
            <a:r>
              <a:rPr lang="zh-CN" altLang="en-US" b="1" dirty="0" smtClean="0"/>
              <a:t>利用这些行为特征进行聚合为用户进行推荐。</a:t>
            </a:r>
            <a:endParaRPr lang="en-US" altLang="zh-CN" b="1" dirty="0" smtClean="0"/>
          </a:p>
          <a:p>
            <a:r>
              <a:rPr lang="en-US" altLang="zh-CN" b="1" dirty="0" smtClean="0"/>
              <a:t>2.</a:t>
            </a:r>
            <a:r>
              <a:rPr lang="en-US" altLang="zh-CN" b="1" dirty="0" smtClean="0"/>
              <a:t>Nginx</a:t>
            </a:r>
            <a:r>
              <a:rPr lang="zh-CN" altLang="en-US" b="1" dirty="0"/>
              <a:t>日志，用户只需要存储最近几天的日志，方便查询某个用户最近一段时间的操作行为等等</a:t>
            </a:r>
            <a:endParaRPr lang="en-US" altLang="zh-CN" b="1" dirty="0" smtClean="0"/>
          </a:p>
          <a:p>
            <a:r>
              <a:rPr lang="en-US" altLang="zh-CN" dirty="0" smtClean="0"/>
              <a:t>3.</a:t>
            </a:r>
            <a:r>
              <a:rPr lang="en-US" altLang="zh-CN" dirty="0" smtClean="0"/>
              <a:t> </a:t>
            </a:r>
            <a:r>
              <a:rPr lang="en-US" altLang="zh-CN" dirty="0"/>
              <a:t>The column family MUST have non-default TTL. One of the use cases for this </a:t>
            </a:r>
            <a:br>
              <a:rPr lang="en-US" altLang="zh-CN" dirty="0"/>
            </a:br>
            <a:r>
              <a:rPr lang="en-US" altLang="zh-CN" dirty="0" smtClean="0"/>
              <a:t> </a:t>
            </a:r>
            <a:r>
              <a:rPr lang="en-US" altLang="zh-CN" dirty="0"/>
              <a:t>policy is when we need to store raw data which will be post-processed </a:t>
            </a:r>
            <a:r>
              <a:rPr lang="en-US" altLang="zh-CN" dirty="0" smtClean="0"/>
              <a:t>later</a:t>
            </a:r>
          </a:p>
          <a:p>
            <a:r>
              <a:rPr lang="en-US" altLang="zh-CN" dirty="0" smtClean="0"/>
              <a:t> </a:t>
            </a:r>
            <a:r>
              <a:rPr lang="en-US" altLang="zh-CN" dirty="0"/>
              <a:t>and discarded completely after quite short period of time. Raw time-series vs. </a:t>
            </a:r>
            <a:br>
              <a:rPr lang="en-US" altLang="zh-CN" dirty="0"/>
            </a:br>
            <a:r>
              <a:rPr lang="en-US" altLang="zh-CN" dirty="0" smtClean="0"/>
              <a:t> </a:t>
            </a:r>
            <a:r>
              <a:rPr lang="en-US" altLang="zh-CN" dirty="0"/>
              <a:t>time-based roll up aggregates and compacted time-series. We collect raw time-series</a:t>
            </a:r>
            <a:br>
              <a:rPr lang="en-US" altLang="zh-CN" dirty="0"/>
            </a:br>
            <a:r>
              <a:rPr lang="en-US" altLang="zh-CN" dirty="0" smtClean="0"/>
              <a:t> </a:t>
            </a:r>
            <a:r>
              <a:rPr lang="en-US" altLang="zh-CN" dirty="0"/>
              <a:t>and store them into CF with FIFO compaction policy, periodically we run task </a:t>
            </a:r>
            <a:br>
              <a:rPr lang="en-US" altLang="zh-CN" dirty="0"/>
            </a:br>
            <a:r>
              <a:rPr lang="en-US" altLang="zh-CN" dirty="0" smtClean="0"/>
              <a:t> </a:t>
            </a:r>
            <a:r>
              <a:rPr lang="en-US" altLang="zh-CN" dirty="0"/>
              <a:t>which creates roll up aggregates and compacts time-series, the original raw data </a:t>
            </a:r>
            <a:br>
              <a:rPr lang="en-US" altLang="zh-CN" dirty="0"/>
            </a:br>
            <a:r>
              <a:rPr lang="en-US" altLang="zh-CN" dirty="0" smtClean="0"/>
              <a:t> </a:t>
            </a:r>
            <a:r>
              <a:rPr lang="en-US" altLang="zh-CN" dirty="0"/>
              <a:t>can be discarded after that.</a:t>
            </a:r>
          </a:p>
          <a:p>
            <a:endParaRPr lang="zh-CN" altLang="en-US" dirty="0"/>
          </a:p>
        </p:txBody>
      </p:sp>
    </p:spTree>
    <p:extLst>
      <p:ext uri="{BB962C8B-B14F-4D97-AF65-F5344CB8AC3E}">
        <p14:creationId xmlns:p14="http://schemas.microsoft.com/office/powerpoint/2010/main" val="199838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3" name="矩形 2"/>
          <p:cNvSpPr/>
          <p:nvPr/>
        </p:nvSpPr>
        <p:spPr>
          <a:xfrm>
            <a:off x="640132" y="1184788"/>
            <a:ext cx="2994442" cy="369332"/>
          </a:xfrm>
          <a:prstGeom prst="rect">
            <a:avLst/>
          </a:prstGeom>
        </p:spPr>
        <p:txBody>
          <a:bodyPr wrap="none">
            <a:spAutoFit/>
          </a:bodyPr>
          <a:lstStyle/>
          <a:p>
            <a:r>
              <a:rPr lang="en-US" altLang="zh-CN" dirty="0" err="1"/>
              <a:t>ExploringCompactionPolicy</a:t>
            </a:r>
            <a:endParaRPr lang="zh-CN" altLang="en-US" dirty="0"/>
          </a:p>
        </p:txBody>
      </p:sp>
      <p:sp>
        <p:nvSpPr>
          <p:cNvPr id="5" name="矩形 4"/>
          <p:cNvSpPr/>
          <p:nvPr/>
        </p:nvSpPr>
        <p:spPr>
          <a:xfrm>
            <a:off x="2613236" y="3233566"/>
            <a:ext cx="6096000" cy="2862323"/>
          </a:xfrm>
          <a:prstGeom prst="rect">
            <a:avLst/>
          </a:prstGeom>
        </p:spPr>
        <p:txBody>
          <a:bodyPr>
            <a:spAutoFit/>
          </a:bodyPr>
          <a:lstStyle/>
          <a:p>
            <a:r>
              <a:rPr lang="en-US" altLang="zh-CN" dirty="0"/>
              <a:t>One situation where the </a:t>
            </a:r>
            <a:r>
              <a:rPr lang="en-US" altLang="zh-CN" dirty="0" err="1"/>
              <a:t>ExploringCompactionPolicy</a:t>
            </a:r>
            <a:r>
              <a:rPr lang="en-US" altLang="zh-CN" dirty="0"/>
              <a:t> works especially well is when you are bulk-loading data and the bulk loads create larger </a:t>
            </a:r>
            <a:r>
              <a:rPr lang="en-US" altLang="zh-CN" dirty="0" err="1"/>
              <a:t>StoreFiles</a:t>
            </a:r>
            <a:r>
              <a:rPr lang="en-US" altLang="zh-CN" dirty="0"/>
              <a:t> than the </a:t>
            </a:r>
            <a:r>
              <a:rPr lang="en-US" altLang="zh-CN" dirty="0" err="1"/>
              <a:t>StoreFiles</a:t>
            </a:r>
            <a:r>
              <a:rPr lang="en-US" altLang="zh-CN" dirty="0"/>
              <a:t> which are holding data older than the bulk-loaded data. This can "trick" </a:t>
            </a:r>
            <a:r>
              <a:rPr lang="en-US" altLang="zh-CN" dirty="0" err="1"/>
              <a:t>HBase</a:t>
            </a:r>
            <a:r>
              <a:rPr lang="en-US" altLang="zh-CN" dirty="0"/>
              <a:t> into choosing to perform a major compaction each time a compaction is needed, and cause a lot of extra overhead. With the </a:t>
            </a:r>
            <a:r>
              <a:rPr lang="en-US" altLang="zh-CN" dirty="0" err="1"/>
              <a:t>ExploringCompactionPolicy</a:t>
            </a:r>
            <a:r>
              <a:rPr lang="en-US" altLang="zh-CN" dirty="0"/>
              <a:t>, major compactions happen much less frequently because minor compactions are more efficient.</a:t>
            </a:r>
            <a:endParaRPr lang="zh-CN" altLang="en-US" dirty="0"/>
          </a:p>
        </p:txBody>
      </p:sp>
      <p:sp>
        <p:nvSpPr>
          <p:cNvPr id="6" name="矩形 5"/>
          <p:cNvSpPr/>
          <p:nvPr/>
        </p:nvSpPr>
        <p:spPr>
          <a:xfrm>
            <a:off x="782648" y="1684645"/>
            <a:ext cx="6096000" cy="1200329"/>
          </a:xfrm>
          <a:prstGeom prst="rect">
            <a:avLst/>
          </a:prstGeom>
        </p:spPr>
        <p:txBody>
          <a:bodyPr>
            <a:spAutoFit/>
          </a:bodyPr>
          <a:lstStyle/>
          <a:p>
            <a:r>
              <a:rPr lang="zh-CN" altLang="en-US" dirty="0"/>
              <a:t>记录下所有合适的文件集合，并在这些文件集合中寻找最优解。最优解可以理解为：待合并文件数最多或者待合并文件数相同的情况下文件大小较小，这样有利于减少</a:t>
            </a:r>
            <a:r>
              <a:rPr lang="en-US" altLang="zh-CN" dirty="0"/>
              <a:t>compaction</a:t>
            </a:r>
            <a:r>
              <a:rPr lang="zh-CN" altLang="en-US" dirty="0"/>
              <a:t>带来的</a:t>
            </a:r>
            <a:r>
              <a:rPr lang="en-US" altLang="zh-CN" dirty="0"/>
              <a:t>IO</a:t>
            </a:r>
            <a:r>
              <a:rPr lang="zh-CN" altLang="en-US" dirty="0"/>
              <a:t>消耗。</a:t>
            </a:r>
            <a:endParaRPr lang="zh-CN" altLang="en-US" dirty="0"/>
          </a:p>
        </p:txBody>
      </p:sp>
    </p:spTree>
    <p:extLst>
      <p:ext uri="{BB962C8B-B14F-4D97-AF65-F5344CB8AC3E}">
        <p14:creationId xmlns:p14="http://schemas.microsoft.com/office/powerpoint/2010/main" val="43311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51704" y="1881490"/>
            <a:ext cx="11631383" cy="3629198"/>
          </a:xfrm>
          <a:prstGeom prst="rect">
            <a:avLst/>
          </a:prstGeom>
        </p:spPr>
        <p:txBody>
          <a:bodyPr wrap="square">
            <a:spAutoFit/>
          </a:bodyPr>
          <a:lstStyle/>
          <a:p>
            <a:pPr>
              <a:lnSpc>
                <a:spcPct val="150000"/>
              </a:lnSpc>
            </a:pPr>
            <a:r>
              <a:rPr lang="en-US" altLang="zh-CN" sz="1400" dirty="0" smtClean="0"/>
              <a:t>1. </a:t>
            </a:r>
            <a:r>
              <a:rPr lang="en-US" altLang="zh-CN" sz="1400" dirty="0" smtClean="0"/>
              <a:t>Make </a:t>
            </a:r>
            <a:r>
              <a:rPr lang="en-US" altLang="zh-CN" sz="1400" dirty="0"/>
              <a:t>a list of all existing </a:t>
            </a:r>
            <a:r>
              <a:rPr lang="en-US" altLang="zh-CN" sz="1400" dirty="0" err="1"/>
              <a:t>StoreFiles</a:t>
            </a:r>
            <a:r>
              <a:rPr lang="en-US" altLang="zh-CN" sz="1400" dirty="0"/>
              <a:t> in the Store. The rest of the algorithm filters this list to come up with the subset of </a:t>
            </a:r>
            <a:r>
              <a:rPr lang="en-US" altLang="zh-CN" sz="1400" dirty="0" err="1"/>
              <a:t>HFiles</a:t>
            </a:r>
            <a:r>
              <a:rPr lang="en-US" altLang="zh-CN" sz="1400" dirty="0"/>
              <a:t> which will be chosen for compaction.</a:t>
            </a:r>
          </a:p>
          <a:p>
            <a:pPr>
              <a:lnSpc>
                <a:spcPct val="150000"/>
              </a:lnSpc>
            </a:pPr>
            <a:r>
              <a:rPr lang="en-US" altLang="zh-CN" sz="1400" dirty="0" smtClean="0"/>
              <a:t>2. </a:t>
            </a:r>
            <a:r>
              <a:rPr lang="en-US" altLang="zh-CN" sz="1400" dirty="0" smtClean="0"/>
              <a:t>If </a:t>
            </a:r>
            <a:r>
              <a:rPr lang="en-US" altLang="zh-CN" sz="1400" dirty="0"/>
              <a:t>this was a user-requested compaction, attempt to perform the requested compaction type, regardless of what would normally be chosen. Note that even if the user requests a major compaction, it may not be possible to perform a major compaction. This may be because not all </a:t>
            </a:r>
            <a:r>
              <a:rPr lang="en-US" altLang="zh-CN" sz="1400" dirty="0" err="1"/>
              <a:t>StoreFiles</a:t>
            </a:r>
            <a:r>
              <a:rPr lang="en-US" altLang="zh-CN" sz="1400" dirty="0"/>
              <a:t> in the Column Family are available to compact or because there are too many Stores in the Column Family.</a:t>
            </a:r>
          </a:p>
          <a:p>
            <a:pPr>
              <a:lnSpc>
                <a:spcPct val="150000"/>
              </a:lnSpc>
            </a:pPr>
            <a:r>
              <a:rPr lang="en-US" altLang="zh-CN" sz="1400" dirty="0" smtClean="0"/>
              <a:t>3.</a:t>
            </a:r>
            <a:r>
              <a:rPr lang="zh-CN" altLang="en-US" sz="1400" dirty="0" smtClean="0"/>
              <a:t> </a:t>
            </a:r>
            <a:r>
              <a:rPr lang="en-US" altLang="zh-CN" sz="1400" dirty="0" smtClean="0"/>
              <a:t>Some </a:t>
            </a:r>
            <a:r>
              <a:rPr lang="en-US" altLang="zh-CN" sz="1400" dirty="0" err="1"/>
              <a:t>StoreFiles</a:t>
            </a:r>
            <a:r>
              <a:rPr lang="en-US" altLang="zh-CN" sz="1400" dirty="0"/>
              <a:t> are automatically excluded from consideration. These include:</a:t>
            </a:r>
          </a:p>
          <a:p>
            <a:pPr marL="285750" indent="-285750">
              <a:lnSpc>
                <a:spcPct val="150000"/>
              </a:lnSpc>
              <a:buFont typeface="Wingdings" charset="2"/>
              <a:buChar char="²"/>
            </a:pPr>
            <a:r>
              <a:rPr lang="en-US" altLang="zh-CN" sz="1400" dirty="0" err="1"/>
              <a:t>StoreFiles</a:t>
            </a:r>
            <a:r>
              <a:rPr lang="en-US" altLang="zh-CN" sz="1400" dirty="0"/>
              <a:t> that are larger than </a:t>
            </a:r>
            <a:r>
              <a:rPr lang="en-US" altLang="zh-CN" sz="1400" dirty="0" err="1"/>
              <a:t>hbase.hstore.compaction.max.size</a:t>
            </a:r>
            <a:endParaRPr lang="en-US" altLang="zh-CN" sz="1400" dirty="0"/>
          </a:p>
          <a:p>
            <a:pPr marL="285750" indent="-285750">
              <a:lnSpc>
                <a:spcPct val="150000"/>
              </a:lnSpc>
              <a:buFont typeface="Wingdings" charset="2"/>
              <a:buChar char="²"/>
            </a:pPr>
            <a:r>
              <a:rPr lang="en-US" altLang="zh-CN" sz="1400" dirty="0" err="1"/>
              <a:t>StoreFiles</a:t>
            </a:r>
            <a:r>
              <a:rPr lang="en-US" altLang="zh-CN" sz="1400" dirty="0"/>
              <a:t> that were created by a bulk-load operation which explicitly excluded compaction. You may decide to exclude </a:t>
            </a:r>
            <a:r>
              <a:rPr lang="en-US" altLang="zh-CN" sz="1400" dirty="0" err="1"/>
              <a:t>StoreFiles</a:t>
            </a:r>
            <a:r>
              <a:rPr lang="en-US" altLang="zh-CN" sz="1400" dirty="0"/>
              <a:t> resulting from bulk loads, from compaction. To do this, specify the </a:t>
            </a:r>
            <a:r>
              <a:rPr lang="en-US" altLang="zh-CN" sz="1400" dirty="0" err="1"/>
              <a:t>hbase.mapreduce.hfileoutputformat.compaction.exclude</a:t>
            </a:r>
            <a:r>
              <a:rPr lang="en-US" altLang="zh-CN" sz="1400" dirty="0"/>
              <a:t> parameter during the bulk load operation.</a:t>
            </a:r>
          </a:p>
          <a:p>
            <a:pPr>
              <a:lnSpc>
                <a:spcPct val="150000"/>
              </a:lnSpc>
            </a:pPr>
            <a:endParaRPr lang="en-US" altLang="zh-CN" sz="1400" dirty="0"/>
          </a:p>
        </p:txBody>
      </p:sp>
    </p:spTree>
    <p:extLst>
      <p:ext uri="{BB962C8B-B14F-4D97-AF65-F5344CB8AC3E}">
        <p14:creationId xmlns:p14="http://schemas.microsoft.com/office/powerpoint/2010/main" val="1066642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97470" y="1217860"/>
            <a:ext cx="11631383" cy="5478422"/>
          </a:xfrm>
          <a:prstGeom prst="rect">
            <a:avLst/>
          </a:prstGeom>
        </p:spPr>
        <p:txBody>
          <a:bodyPr wrap="square">
            <a:spAutoFit/>
          </a:bodyPr>
          <a:lstStyle/>
          <a:p>
            <a:endParaRPr lang="en-US" altLang="zh-CN" sz="1400" dirty="0"/>
          </a:p>
          <a:p>
            <a:r>
              <a:rPr lang="en-US" altLang="zh-CN" sz="1400" dirty="0" smtClean="0"/>
              <a:t>4. </a:t>
            </a:r>
            <a:r>
              <a:rPr lang="en-US" altLang="zh-CN" sz="1400" dirty="0" smtClean="0"/>
              <a:t>Iterate </a:t>
            </a:r>
            <a:r>
              <a:rPr lang="en-US" altLang="zh-CN" sz="1400" dirty="0"/>
              <a:t>through the list from step 1, and make a list of all potential sets of </a:t>
            </a:r>
            <a:r>
              <a:rPr lang="en-US" altLang="zh-CN" sz="1400" dirty="0" err="1"/>
              <a:t>StoreFiles</a:t>
            </a:r>
            <a:r>
              <a:rPr lang="en-US" altLang="zh-CN" sz="1400" dirty="0"/>
              <a:t> to compact together. A potential set is a grouping of </a:t>
            </a:r>
            <a:r>
              <a:rPr lang="en-US" altLang="zh-CN" sz="1400" dirty="0" err="1"/>
              <a:t>hbase.hstore.compaction.min</a:t>
            </a:r>
            <a:r>
              <a:rPr lang="en-US" altLang="zh-CN" sz="1400" dirty="0"/>
              <a:t> contiguous </a:t>
            </a:r>
            <a:r>
              <a:rPr lang="en-US" altLang="zh-CN" sz="1400" dirty="0" err="1"/>
              <a:t>StoreFiles</a:t>
            </a:r>
            <a:r>
              <a:rPr lang="en-US" altLang="zh-CN" sz="1400" dirty="0"/>
              <a:t> in the list. For each set, perform some sanity-checking and figure out whether this is the best compaction that could be done:</a:t>
            </a:r>
          </a:p>
          <a:p>
            <a:pPr marL="285750" indent="-285750">
              <a:buFont typeface="Wingdings" charset="2"/>
              <a:buChar char="²"/>
            </a:pPr>
            <a:r>
              <a:rPr lang="en-US" altLang="zh-CN" sz="1400" dirty="0"/>
              <a:t>If the number of </a:t>
            </a:r>
            <a:r>
              <a:rPr lang="en-US" altLang="zh-CN" sz="1400" dirty="0" err="1"/>
              <a:t>StoreFiles</a:t>
            </a:r>
            <a:r>
              <a:rPr lang="en-US" altLang="zh-CN" sz="1400" dirty="0"/>
              <a:t> in this set (not the size of the </a:t>
            </a:r>
            <a:r>
              <a:rPr lang="en-US" altLang="zh-CN" sz="1400" dirty="0" err="1"/>
              <a:t>StoreFiles</a:t>
            </a:r>
            <a:r>
              <a:rPr lang="en-US" altLang="zh-CN" sz="1400" dirty="0"/>
              <a:t>) is fewer than </a:t>
            </a:r>
            <a:r>
              <a:rPr lang="en-US" altLang="zh-CN" sz="1400" dirty="0" err="1"/>
              <a:t>hbase.hstore.compaction.min</a:t>
            </a:r>
            <a:r>
              <a:rPr lang="en-US" altLang="zh-CN" sz="1400" dirty="0"/>
              <a:t> or more than </a:t>
            </a:r>
            <a:r>
              <a:rPr lang="en-US" altLang="zh-CN" sz="1400" dirty="0" err="1"/>
              <a:t>hbase.hstore.compaction.max</a:t>
            </a:r>
            <a:r>
              <a:rPr lang="en-US" altLang="zh-CN" sz="1400" dirty="0"/>
              <a:t>, take it out of consideration.</a:t>
            </a:r>
          </a:p>
          <a:p>
            <a:pPr marL="285750" indent="-285750">
              <a:buFont typeface="Wingdings" charset="2"/>
              <a:buChar char="²"/>
            </a:pPr>
            <a:r>
              <a:rPr lang="en-US" altLang="zh-CN" sz="1400" dirty="0"/>
              <a:t>Compare the size of this set of </a:t>
            </a:r>
            <a:r>
              <a:rPr lang="en-US" altLang="zh-CN" sz="1400" dirty="0" err="1"/>
              <a:t>StoreFiles</a:t>
            </a:r>
            <a:r>
              <a:rPr lang="en-US" altLang="zh-CN" sz="1400" dirty="0"/>
              <a:t> with the size of the smallest possible compaction that has been found in the list so far. If the size of this set of </a:t>
            </a:r>
            <a:r>
              <a:rPr lang="en-US" altLang="zh-CN" sz="1400" dirty="0" err="1"/>
              <a:t>StoreFiles</a:t>
            </a:r>
            <a:r>
              <a:rPr lang="en-US" altLang="zh-CN" sz="1400" dirty="0"/>
              <a:t> represents the smallest compaction that could be done, store it to be used as a </a:t>
            </a:r>
            <a:r>
              <a:rPr lang="en-US" altLang="zh-CN" sz="1400" dirty="0" err="1"/>
              <a:t>fall-back</a:t>
            </a:r>
            <a:r>
              <a:rPr lang="en-US" altLang="zh-CN" sz="1400" dirty="0"/>
              <a:t> if the algorithm is "stuck" and no </a:t>
            </a:r>
            <a:r>
              <a:rPr lang="en-US" altLang="zh-CN" sz="1400" dirty="0" err="1"/>
              <a:t>StoreFiles</a:t>
            </a:r>
            <a:r>
              <a:rPr lang="en-US" altLang="zh-CN" sz="1400" dirty="0"/>
              <a:t> would otherwise be chosen. See </a:t>
            </a:r>
            <a:r>
              <a:rPr lang="en-US" altLang="zh-CN" sz="1400" u="sng" dirty="0"/>
              <a:t>Being Stuck.</a:t>
            </a:r>
          </a:p>
          <a:p>
            <a:pPr marL="285750" indent="-285750">
              <a:buFont typeface="Wingdings" charset="2"/>
              <a:buChar char="²"/>
            </a:pPr>
            <a:r>
              <a:rPr lang="en-US" altLang="zh-CN" sz="1400" u="sng" dirty="0"/>
              <a:t>Do size-based sanity checks against each </a:t>
            </a:r>
            <a:r>
              <a:rPr lang="en-US" altLang="zh-CN" sz="1400" u="sng" dirty="0" err="1"/>
              <a:t>StoreFile</a:t>
            </a:r>
            <a:r>
              <a:rPr lang="en-US" altLang="zh-CN" sz="1400" u="sng" dirty="0"/>
              <a:t> in this set of </a:t>
            </a:r>
            <a:r>
              <a:rPr lang="en-US" altLang="zh-CN" sz="1400" u="sng" dirty="0" err="1"/>
              <a:t>StoreFiles</a:t>
            </a:r>
            <a:r>
              <a:rPr lang="en-US" altLang="zh-CN" sz="1400" u="sng" dirty="0"/>
              <a:t>.</a:t>
            </a:r>
          </a:p>
          <a:p>
            <a:pPr marL="742950" lvl="1" indent="-285750">
              <a:buFont typeface="Wingdings" charset="2"/>
              <a:buChar char="n"/>
            </a:pPr>
            <a:r>
              <a:rPr lang="en-US" altLang="zh-CN" sz="1400" u="sng" dirty="0"/>
              <a:t>If the size of this </a:t>
            </a:r>
            <a:r>
              <a:rPr lang="en-US" altLang="zh-CN" sz="1400" u="sng" dirty="0" err="1"/>
              <a:t>StoreFile</a:t>
            </a:r>
            <a:r>
              <a:rPr lang="en-US" altLang="zh-CN" sz="1400" u="sng" dirty="0"/>
              <a:t> is larger than </a:t>
            </a:r>
            <a:r>
              <a:rPr lang="en-US" altLang="zh-CN" sz="1400" u="sng" dirty="0" err="1"/>
              <a:t>hbase.hstore.compaction.max.size</a:t>
            </a:r>
            <a:r>
              <a:rPr lang="en-US" altLang="zh-CN" sz="1400" u="sng" dirty="0"/>
              <a:t>, take it out of consideration.</a:t>
            </a:r>
          </a:p>
          <a:p>
            <a:pPr marL="742950" lvl="1" indent="-285750">
              <a:buFont typeface="Wingdings" charset="2"/>
              <a:buChar char="n"/>
            </a:pPr>
            <a:r>
              <a:rPr lang="en-US" altLang="zh-CN" sz="1400" u="sng" dirty="0"/>
              <a:t>If the size is greater than or equal to </a:t>
            </a:r>
            <a:r>
              <a:rPr lang="en-US" altLang="zh-CN" sz="1400" u="sng" dirty="0" err="1"/>
              <a:t>hbase.hstore.compaction.min.size</a:t>
            </a:r>
            <a:r>
              <a:rPr lang="en-US" altLang="zh-CN" sz="1400" u="sng" dirty="0"/>
              <a:t>, sanity-check it against the file-based ratio to see whether it is too large to be considered. The sanity-checking is successful if: </a:t>
            </a:r>
          </a:p>
          <a:p>
            <a:pPr marL="742950" lvl="1" indent="-285750">
              <a:buFont typeface="Wingdings" charset="2"/>
              <a:buChar char="n"/>
            </a:pPr>
            <a:r>
              <a:rPr lang="en-US" altLang="zh-CN" sz="1400" u="sng" dirty="0"/>
              <a:t>There is only one </a:t>
            </a:r>
            <a:r>
              <a:rPr lang="en-US" altLang="zh-CN" sz="1400" u="sng" dirty="0" err="1"/>
              <a:t>StoreFile</a:t>
            </a:r>
            <a:r>
              <a:rPr lang="en-US" altLang="zh-CN" sz="1400" u="sng" dirty="0"/>
              <a:t> in this set, or</a:t>
            </a:r>
          </a:p>
          <a:p>
            <a:pPr marL="742950" lvl="1" indent="-285750">
              <a:buFont typeface="Wingdings" charset="2"/>
              <a:buChar char="n"/>
            </a:pPr>
            <a:r>
              <a:rPr lang="en-US" altLang="zh-CN" sz="1400" u="sng" dirty="0"/>
              <a:t>For each </a:t>
            </a:r>
            <a:r>
              <a:rPr lang="en-US" altLang="zh-CN" sz="1400" u="sng" dirty="0" err="1"/>
              <a:t>StoreFile</a:t>
            </a:r>
            <a:r>
              <a:rPr lang="en-US" altLang="zh-CN" sz="1400" u="sng" dirty="0"/>
              <a:t>, its size multiplied by </a:t>
            </a:r>
            <a:r>
              <a:rPr lang="en-US" altLang="zh-CN" sz="1400" u="sng" dirty="0" err="1"/>
              <a:t>hbase.hstore.compaction.ratio</a:t>
            </a:r>
            <a:r>
              <a:rPr lang="en-US" altLang="zh-CN" sz="1400" u="sng" dirty="0"/>
              <a:t> (or </a:t>
            </a:r>
            <a:r>
              <a:rPr lang="en-US" altLang="zh-CN" sz="1400" u="sng" dirty="0" err="1"/>
              <a:t>hbase.hstore.compaction.ratio.offpeak</a:t>
            </a:r>
            <a:r>
              <a:rPr lang="en-US" altLang="zh-CN" sz="1400" u="sng" dirty="0"/>
              <a:t> if off-peak hours are configured and it is during off-peak hours) is less than the sum of the sizes of the other </a:t>
            </a:r>
            <a:r>
              <a:rPr lang="en-US" altLang="zh-CN" sz="1400" u="sng" dirty="0" err="1"/>
              <a:t>HFiles</a:t>
            </a:r>
            <a:r>
              <a:rPr lang="en-US" altLang="zh-CN" sz="1400" u="sng" dirty="0"/>
              <a:t> in the set.</a:t>
            </a:r>
          </a:p>
          <a:p>
            <a:endParaRPr lang="en-US" altLang="zh-CN" sz="1400" u="sng" dirty="0"/>
          </a:p>
          <a:p>
            <a:endParaRPr lang="en-US" altLang="zh-CN" sz="1400" u="sng" dirty="0"/>
          </a:p>
          <a:p>
            <a:r>
              <a:rPr lang="en-US" altLang="zh-CN" sz="1400" u="sng" dirty="0" smtClean="0"/>
              <a:t>5.</a:t>
            </a:r>
            <a:r>
              <a:rPr lang="zh-CN" altLang="en-US" sz="1400" u="sng" dirty="0" smtClean="0"/>
              <a:t> </a:t>
            </a:r>
            <a:r>
              <a:rPr lang="en-US" altLang="zh-CN" sz="1400" u="sng" dirty="0" smtClean="0"/>
              <a:t>If </a:t>
            </a:r>
            <a:r>
              <a:rPr lang="en-US" altLang="zh-CN" sz="1400" u="sng" dirty="0"/>
              <a:t>this set of </a:t>
            </a:r>
            <a:r>
              <a:rPr lang="en-US" altLang="zh-CN" sz="1400" u="sng" dirty="0" err="1"/>
              <a:t>StoreFiles</a:t>
            </a:r>
            <a:r>
              <a:rPr lang="en-US" altLang="zh-CN" sz="1400" u="sng" dirty="0"/>
              <a:t> is still in consideration, compare it to the previously-selected best compaction. If it is better, replace the previously-selected best compaction with this one.</a:t>
            </a:r>
          </a:p>
          <a:p>
            <a:r>
              <a:rPr lang="en-US" altLang="zh-CN" sz="1400" u="sng" dirty="0" smtClean="0"/>
              <a:t>6.</a:t>
            </a:r>
            <a:r>
              <a:rPr lang="zh-CN" altLang="en-US" sz="1400" u="sng" dirty="0" smtClean="0"/>
              <a:t> </a:t>
            </a:r>
            <a:r>
              <a:rPr lang="en-US" altLang="zh-CN" sz="1400" u="sng" dirty="0" smtClean="0"/>
              <a:t>When </a:t>
            </a:r>
            <a:r>
              <a:rPr lang="en-US" altLang="zh-CN" sz="1400" u="sng" dirty="0"/>
              <a:t>the entire list of potential compactions has been processed, perform the best compaction that was found. If no </a:t>
            </a:r>
            <a:r>
              <a:rPr lang="en-US" altLang="zh-CN" sz="1400" u="sng" dirty="0" err="1"/>
              <a:t>StoreFiles</a:t>
            </a:r>
            <a:r>
              <a:rPr lang="en-US" altLang="zh-CN" sz="1400" u="sng" dirty="0"/>
              <a:t> were selected for compaction, but there are multiple </a:t>
            </a:r>
            <a:r>
              <a:rPr lang="en-US" altLang="zh-CN" sz="1400" u="sng" dirty="0" err="1"/>
              <a:t>StoreFiles</a:t>
            </a:r>
            <a:r>
              <a:rPr lang="en-US" altLang="zh-CN" sz="1400" u="sng" dirty="0"/>
              <a:t>, assume the algorithm is stuck (see Being Stuck) and if so, perform the smallest compaction that was found in step 3.</a:t>
            </a:r>
            <a:endParaRPr lang="zh-CN" altLang="en-US" sz="1400" dirty="0"/>
          </a:p>
        </p:txBody>
      </p:sp>
    </p:spTree>
    <p:extLst>
      <p:ext uri="{BB962C8B-B14F-4D97-AF65-F5344CB8AC3E}">
        <p14:creationId xmlns:p14="http://schemas.microsoft.com/office/powerpoint/2010/main" val="2122802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RatioBasedCompactionPolicy</a:t>
            </a:r>
            <a:endParaRPr kumimoji="1" lang="zh-CN" altLang="en-US" dirty="0"/>
          </a:p>
        </p:txBody>
      </p:sp>
      <p:sp>
        <p:nvSpPr>
          <p:cNvPr id="5" name="矩形 4"/>
          <p:cNvSpPr/>
          <p:nvPr/>
        </p:nvSpPr>
        <p:spPr>
          <a:xfrm>
            <a:off x="611028" y="1445038"/>
            <a:ext cx="11013203" cy="2977739"/>
          </a:xfrm>
          <a:prstGeom prst="rect">
            <a:avLst/>
          </a:prstGeom>
        </p:spPr>
        <p:txBody>
          <a:bodyPr wrap="square">
            <a:spAutoFit/>
          </a:bodyPr>
          <a:lstStyle/>
          <a:p>
            <a:pPr>
              <a:lnSpc>
                <a:spcPct val="150000"/>
              </a:lnSpc>
            </a:pPr>
            <a:r>
              <a:rPr lang="en-US" altLang="zh-CN" b="1" dirty="0" err="1"/>
              <a:t>RatioBasedCompactionPolicy</a:t>
            </a:r>
            <a:endParaRPr lang="en-US" altLang="zh-CN" dirty="0"/>
          </a:p>
          <a:p>
            <a:pPr>
              <a:lnSpc>
                <a:spcPct val="150000"/>
              </a:lnSpc>
            </a:pPr>
            <a:r>
              <a:rPr lang="zh-CN" altLang="en-US" dirty="0"/>
              <a:t>从老到新逐一扫描所有候选文件，满足其中条件之一便停止扫描：</a:t>
            </a:r>
          </a:p>
          <a:p>
            <a:pPr>
              <a:lnSpc>
                <a:spcPct val="150000"/>
              </a:lnSpc>
            </a:pPr>
            <a:r>
              <a:rPr lang="zh-CN" altLang="en-US" dirty="0"/>
              <a:t>（</a:t>
            </a:r>
            <a:r>
              <a:rPr lang="en-US" altLang="zh-CN" dirty="0"/>
              <a:t>1</a:t>
            </a:r>
            <a:r>
              <a:rPr lang="zh-CN" altLang="en-US" dirty="0"/>
              <a:t>）当前文件大小 </a:t>
            </a:r>
            <a:r>
              <a:rPr lang="en-US" altLang="zh-CN" dirty="0"/>
              <a:t>&lt; </a:t>
            </a:r>
            <a:r>
              <a:rPr lang="zh-CN" altLang="en-US" dirty="0"/>
              <a:t>比它更新的所有文件大小总和 * </a:t>
            </a:r>
            <a:r>
              <a:rPr lang="en-US" altLang="zh-CN" dirty="0"/>
              <a:t>ratio</a:t>
            </a:r>
            <a:r>
              <a:rPr lang="zh-CN" altLang="en-US" dirty="0"/>
              <a:t>，其中</a:t>
            </a:r>
            <a:r>
              <a:rPr lang="en-US" altLang="zh-CN" dirty="0"/>
              <a:t>ratio</a:t>
            </a:r>
            <a:r>
              <a:rPr lang="zh-CN" altLang="en-US" dirty="0"/>
              <a:t>是一个可变的比例，在高峰期时</a:t>
            </a:r>
            <a:r>
              <a:rPr lang="en-US" altLang="zh-CN" dirty="0"/>
              <a:t>ratio</a:t>
            </a:r>
            <a:r>
              <a:rPr lang="zh-CN" altLang="en-US" dirty="0"/>
              <a:t>为</a:t>
            </a:r>
            <a:r>
              <a:rPr lang="en-US" altLang="zh-CN" dirty="0"/>
              <a:t>1.2</a:t>
            </a:r>
            <a:r>
              <a:rPr lang="zh-CN" altLang="en-US" dirty="0"/>
              <a:t>，非高峰期为</a:t>
            </a:r>
            <a:r>
              <a:rPr lang="en-US" altLang="zh-CN" dirty="0"/>
              <a:t>5</a:t>
            </a:r>
            <a:r>
              <a:rPr lang="zh-CN" altLang="en-US" dirty="0"/>
              <a:t>，也就是非高峰期允许</a:t>
            </a:r>
            <a:r>
              <a:rPr lang="en-US" altLang="zh-CN" dirty="0"/>
              <a:t>compact</a:t>
            </a:r>
            <a:r>
              <a:rPr lang="zh-CN" altLang="en-US" dirty="0"/>
              <a:t>更大的文件。那什么时候是高峰期，什么时候是非高峰期呢？用户可以配置参数</a:t>
            </a:r>
            <a:r>
              <a:rPr lang="en-US" altLang="zh-CN" dirty="0" err="1"/>
              <a:t>hbase.offpeak.start.hour</a:t>
            </a:r>
            <a:r>
              <a:rPr lang="zh-CN" altLang="en-US" dirty="0"/>
              <a:t>和</a:t>
            </a:r>
            <a:r>
              <a:rPr lang="en-US" altLang="zh-CN" dirty="0" err="1"/>
              <a:t>hbase.offpeak.end.hour</a:t>
            </a:r>
            <a:r>
              <a:rPr lang="zh-CN" altLang="en-US" dirty="0"/>
              <a:t>来设置高峰期</a:t>
            </a:r>
          </a:p>
          <a:p>
            <a:pPr>
              <a:lnSpc>
                <a:spcPct val="150000"/>
              </a:lnSpc>
            </a:pPr>
            <a:r>
              <a:rPr lang="zh-TW" altLang="en-US" dirty="0"/>
              <a:t>（</a:t>
            </a:r>
            <a:r>
              <a:rPr lang="en-US" altLang="zh-TW" dirty="0"/>
              <a:t>2</a:t>
            </a:r>
            <a:r>
              <a:rPr lang="zh-TW" altLang="en-US" dirty="0"/>
              <a:t>）当前所剩候选文件数 </a:t>
            </a:r>
            <a:r>
              <a:rPr lang="en-US" altLang="zh-TW" dirty="0"/>
              <a:t>&lt;= </a:t>
            </a:r>
            <a:r>
              <a:rPr lang="en-US" altLang="zh-TW" dirty="0" err="1"/>
              <a:t>hbase.store.compaction.min</a:t>
            </a:r>
            <a:r>
              <a:rPr lang="zh-TW" altLang="en-US" dirty="0"/>
              <a:t>（默认为</a:t>
            </a:r>
            <a:r>
              <a:rPr lang="en-US" altLang="zh-TW" dirty="0"/>
              <a:t>3</a:t>
            </a:r>
            <a:r>
              <a:rPr lang="zh-TW" altLang="en-US" dirty="0"/>
              <a:t>）</a:t>
            </a:r>
          </a:p>
          <a:p>
            <a:pPr>
              <a:lnSpc>
                <a:spcPct val="150000"/>
              </a:lnSpc>
            </a:pPr>
            <a:r>
              <a:rPr lang="zh-TW" altLang="en-US" dirty="0"/>
              <a:t>停止扫描后，待合并文件就选择出来了，即为当前扫描文件</a:t>
            </a:r>
            <a:r>
              <a:rPr lang="en-US" altLang="zh-TW" dirty="0"/>
              <a:t>+</a:t>
            </a:r>
            <a:r>
              <a:rPr lang="zh-TW" altLang="en-US" dirty="0"/>
              <a:t>比它更新的所有文件</a:t>
            </a:r>
            <a:endParaRPr lang="zh-CN" altLang="en-US" dirty="0"/>
          </a:p>
        </p:txBody>
      </p:sp>
    </p:spTree>
    <p:extLst>
      <p:ext uri="{BB962C8B-B14F-4D97-AF65-F5344CB8AC3E}">
        <p14:creationId xmlns:p14="http://schemas.microsoft.com/office/powerpoint/2010/main" val="241005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480527" y="1599399"/>
            <a:ext cx="10663173" cy="4598694"/>
          </a:xfrm>
          <a:prstGeom prst="rect">
            <a:avLst/>
          </a:prstGeom>
        </p:spPr>
        <p:txBody>
          <a:bodyPr wrap="square">
            <a:spAutoFit/>
          </a:bodyPr>
          <a:lstStyle/>
          <a:p>
            <a:pPr>
              <a:lnSpc>
                <a:spcPct val="150000"/>
              </a:lnSpc>
            </a:pPr>
            <a:r>
              <a:rPr lang="en-US" altLang="zh-CN" sz="1400" dirty="0" smtClean="0"/>
              <a:t>1.</a:t>
            </a:r>
            <a:r>
              <a:rPr lang="en-US" altLang="zh-CN" sz="1400" dirty="0" smtClean="0"/>
              <a:t>The </a:t>
            </a:r>
            <a:r>
              <a:rPr lang="en-US" altLang="zh-CN" sz="1400" dirty="0"/>
              <a:t>first phase is to create a list of all candidates for compaction. A list is created of all </a:t>
            </a:r>
            <a:r>
              <a:rPr lang="en-US" altLang="zh-CN" sz="1400" dirty="0" err="1"/>
              <a:t>StoreFiles</a:t>
            </a:r>
            <a:r>
              <a:rPr lang="en-US" altLang="zh-CN" sz="1400" dirty="0"/>
              <a:t> not already in the compaction queue, and all </a:t>
            </a:r>
            <a:r>
              <a:rPr lang="en-US" altLang="zh-CN" sz="1400" dirty="0" err="1"/>
              <a:t>StoreFiles</a:t>
            </a:r>
            <a:r>
              <a:rPr lang="en-US" altLang="zh-CN" sz="1400" dirty="0"/>
              <a:t> newer than the newest file that is currently being compacted. This list of </a:t>
            </a:r>
            <a:r>
              <a:rPr lang="en-US" altLang="zh-CN" sz="1400" dirty="0" err="1"/>
              <a:t>StoreFiles</a:t>
            </a:r>
            <a:r>
              <a:rPr lang="en-US" altLang="zh-CN" sz="1400" dirty="0"/>
              <a:t> is ordered by the sequence ID. The sequence ID is generated when a Put is appended to the write-ahead log (WAL), and is stored in the metadata of the </a:t>
            </a:r>
            <a:r>
              <a:rPr lang="en-US" altLang="zh-CN" sz="1400" dirty="0" err="1"/>
              <a:t>HFile</a:t>
            </a:r>
            <a:r>
              <a:rPr lang="en-US" altLang="zh-CN" sz="1400" dirty="0"/>
              <a:t>.</a:t>
            </a:r>
          </a:p>
          <a:p>
            <a:pPr>
              <a:lnSpc>
                <a:spcPct val="150000"/>
              </a:lnSpc>
            </a:pPr>
            <a:r>
              <a:rPr lang="en-US" altLang="zh-CN" sz="1400" dirty="0" smtClean="0"/>
              <a:t>2.</a:t>
            </a:r>
            <a:r>
              <a:rPr lang="en-US" altLang="zh-CN" sz="1400" dirty="0" smtClean="0"/>
              <a:t>Check </a:t>
            </a:r>
            <a:r>
              <a:rPr lang="en-US" altLang="zh-CN" sz="1400" dirty="0"/>
              <a:t>to see if the algorithm is stuck (see </a:t>
            </a:r>
            <a:r>
              <a:rPr lang="en-US" altLang="zh-CN" sz="1400" u="sng" dirty="0"/>
              <a:t>Being Stuck, and if so, a major compaction is forced. This is a key area where The </a:t>
            </a:r>
            <a:r>
              <a:rPr lang="en-US" altLang="zh-CN" sz="1400" u="sng" dirty="0" err="1"/>
              <a:t>ExploringCompactionPolicy</a:t>
            </a:r>
            <a:r>
              <a:rPr lang="en-US" altLang="zh-CN" sz="1400" u="sng" dirty="0"/>
              <a:t> Algorithm is often a better choice than the </a:t>
            </a:r>
            <a:r>
              <a:rPr lang="en-US" altLang="zh-CN" sz="1400" u="sng" dirty="0" err="1"/>
              <a:t>RatioBasedCompactionPolicy</a:t>
            </a:r>
            <a:r>
              <a:rPr lang="en-US" altLang="zh-CN" sz="1400" u="sng" dirty="0"/>
              <a:t>.</a:t>
            </a:r>
          </a:p>
          <a:p>
            <a:pPr>
              <a:lnSpc>
                <a:spcPct val="150000"/>
              </a:lnSpc>
            </a:pPr>
            <a:r>
              <a:rPr lang="en-US" altLang="zh-CN" sz="1400" u="sng" dirty="0" smtClean="0"/>
              <a:t>3.</a:t>
            </a:r>
            <a:r>
              <a:rPr lang="en-US" altLang="zh-CN" sz="1400" u="sng" dirty="0" smtClean="0"/>
              <a:t>If </a:t>
            </a:r>
            <a:r>
              <a:rPr lang="en-US" altLang="zh-CN" sz="1400" u="sng" dirty="0"/>
              <a:t>the compaction was user-requested, try to perform the type of compaction that was requested. Note that a major compaction may not be possible if all </a:t>
            </a:r>
            <a:r>
              <a:rPr lang="en-US" altLang="zh-CN" sz="1400" u="sng" dirty="0" err="1"/>
              <a:t>HFiles</a:t>
            </a:r>
            <a:r>
              <a:rPr lang="en-US" altLang="zh-CN" sz="1400" u="sng" dirty="0"/>
              <a:t> are not available for compaction or if too many </a:t>
            </a:r>
            <a:r>
              <a:rPr lang="en-US" altLang="zh-CN" sz="1400" u="sng" dirty="0" err="1"/>
              <a:t>StoreFiles</a:t>
            </a:r>
            <a:r>
              <a:rPr lang="en-US" altLang="zh-CN" sz="1400" u="sng" dirty="0"/>
              <a:t> exist (more than </a:t>
            </a:r>
            <a:r>
              <a:rPr lang="en-US" altLang="zh-CN" sz="1400" u="sng" dirty="0" err="1"/>
              <a:t>hbase.hstore.compaction.max</a:t>
            </a:r>
            <a:r>
              <a:rPr lang="en-US" altLang="zh-CN" sz="1400" u="sng" dirty="0"/>
              <a:t>).</a:t>
            </a:r>
          </a:p>
          <a:p>
            <a:pPr>
              <a:lnSpc>
                <a:spcPct val="150000"/>
              </a:lnSpc>
            </a:pPr>
            <a:r>
              <a:rPr lang="en-US" altLang="zh-CN" sz="1400" u="sng" dirty="0" smtClean="0"/>
              <a:t>4.</a:t>
            </a:r>
            <a:r>
              <a:rPr lang="en-US" altLang="zh-CN" sz="1400" u="sng" dirty="0" smtClean="0"/>
              <a:t>Some </a:t>
            </a:r>
            <a:r>
              <a:rPr lang="en-US" altLang="zh-CN" sz="1400" u="sng" dirty="0" err="1"/>
              <a:t>StoreFiles</a:t>
            </a:r>
            <a:r>
              <a:rPr lang="en-US" altLang="zh-CN" sz="1400" u="sng" dirty="0"/>
              <a:t> are automatically excluded from consideration. These include:</a:t>
            </a:r>
          </a:p>
          <a:p>
            <a:pPr marL="285750" indent="-285750">
              <a:lnSpc>
                <a:spcPct val="150000"/>
              </a:lnSpc>
              <a:buFont typeface="Wingdings" charset="2"/>
              <a:buChar char="u"/>
            </a:pPr>
            <a:r>
              <a:rPr lang="en-US" altLang="zh-CN" sz="1400" u="sng" dirty="0" err="1"/>
              <a:t>StoreFiles</a:t>
            </a:r>
            <a:r>
              <a:rPr lang="en-US" altLang="zh-CN" sz="1400" u="sng" dirty="0"/>
              <a:t> that are larger than </a:t>
            </a:r>
            <a:r>
              <a:rPr lang="en-US" altLang="zh-CN" sz="1400" u="sng" dirty="0" err="1"/>
              <a:t>hbase.hstore.compaction.max.size</a:t>
            </a:r>
            <a:endParaRPr lang="en-US" altLang="zh-CN" sz="1400" u="sng" dirty="0"/>
          </a:p>
          <a:p>
            <a:pPr marL="285750" indent="-285750">
              <a:lnSpc>
                <a:spcPct val="150000"/>
              </a:lnSpc>
              <a:buFont typeface="Wingdings" charset="2"/>
              <a:buChar char="u"/>
            </a:pPr>
            <a:r>
              <a:rPr lang="en-US" altLang="zh-CN" sz="1400" u="sng" dirty="0" err="1"/>
              <a:t>StoreFiles</a:t>
            </a:r>
            <a:r>
              <a:rPr lang="en-US" altLang="zh-CN" sz="1400" u="sng" dirty="0"/>
              <a:t> that were created by a bulk-load operation which explicitly excluded compaction. You may decide to exclude </a:t>
            </a:r>
            <a:r>
              <a:rPr lang="en-US" altLang="zh-CN" sz="1400" u="sng" dirty="0" err="1"/>
              <a:t>StoreFiles</a:t>
            </a:r>
            <a:r>
              <a:rPr lang="en-US" altLang="zh-CN" sz="1400" u="sng" dirty="0"/>
              <a:t> resulting from bulk loads, from compaction. To do this, specify the </a:t>
            </a:r>
            <a:r>
              <a:rPr lang="en-US" altLang="zh-CN" sz="1400" u="sng" dirty="0" err="1"/>
              <a:t>hbase.mapreduce.hfileoutputformat.compaction.exclude</a:t>
            </a:r>
            <a:r>
              <a:rPr lang="en-US" altLang="zh-CN" sz="1400" u="sng" dirty="0"/>
              <a:t> parameter during the bulk load operation</a:t>
            </a:r>
            <a:r>
              <a:rPr lang="en-US" altLang="zh-CN" sz="1400" u="sng" dirty="0" smtClean="0"/>
              <a:t>.</a:t>
            </a:r>
            <a:endParaRPr lang="en-US" altLang="zh-CN" sz="1400" u="sng" dirty="0"/>
          </a:p>
        </p:txBody>
      </p:sp>
    </p:spTree>
    <p:extLst>
      <p:ext uri="{BB962C8B-B14F-4D97-AF65-F5344CB8AC3E}">
        <p14:creationId xmlns:p14="http://schemas.microsoft.com/office/powerpoint/2010/main" val="2407450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503412" y="1606053"/>
            <a:ext cx="10823350" cy="4616648"/>
          </a:xfrm>
          <a:prstGeom prst="rect">
            <a:avLst/>
          </a:prstGeom>
        </p:spPr>
        <p:txBody>
          <a:bodyPr wrap="square">
            <a:spAutoFit/>
          </a:bodyPr>
          <a:lstStyle/>
          <a:p>
            <a:r>
              <a:rPr lang="en-US" altLang="zh-CN" sz="1400" dirty="0" smtClean="0"/>
              <a:t>5.</a:t>
            </a:r>
            <a:r>
              <a:rPr lang="en-US" altLang="zh-CN" sz="1400" dirty="0" smtClean="0"/>
              <a:t>The </a:t>
            </a:r>
            <a:r>
              <a:rPr lang="en-US" altLang="zh-CN" sz="1400" dirty="0"/>
              <a:t>maximum number of </a:t>
            </a:r>
            <a:r>
              <a:rPr lang="en-US" altLang="zh-CN" sz="1400" dirty="0" err="1"/>
              <a:t>StoreFiles</a:t>
            </a:r>
            <a:r>
              <a:rPr lang="en-US" altLang="zh-CN" sz="1400" dirty="0"/>
              <a:t> allowed in a major compaction is controlled by the </a:t>
            </a:r>
            <a:r>
              <a:rPr lang="en-US" altLang="zh-CN" sz="1400" dirty="0" err="1"/>
              <a:t>hbase.hstore.compaction.max</a:t>
            </a:r>
            <a:r>
              <a:rPr lang="en-US" altLang="zh-CN" sz="1400" dirty="0"/>
              <a:t> parameter. If the list contains more than this number of </a:t>
            </a:r>
            <a:r>
              <a:rPr lang="en-US" altLang="zh-CN" sz="1400" dirty="0" err="1"/>
              <a:t>StoreFiles</a:t>
            </a:r>
            <a:r>
              <a:rPr lang="en-US" altLang="zh-CN" sz="1400" dirty="0"/>
              <a:t>, a minor compaction is performed even if a major compaction would otherwise have been done. However, a user-requested major compaction still occurs even if there are more than </a:t>
            </a:r>
            <a:r>
              <a:rPr lang="en-US" altLang="zh-CN" sz="1400" dirty="0" err="1"/>
              <a:t>hbase.hstore.compaction.max</a:t>
            </a:r>
            <a:r>
              <a:rPr lang="en-US" altLang="zh-CN" sz="1400" dirty="0"/>
              <a:t> </a:t>
            </a:r>
            <a:r>
              <a:rPr lang="en-US" altLang="zh-CN" sz="1400" dirty="0" err="1"/>
              <a:t>StoreFiles</a:t>
            </a:r>
            <a:r>
              <a:rPr lang="en-US" altLang="zh-CN" sz="1400" dirty="0"/>
              <a:t> to compact.</a:t>
            </a:r>
          </a:p>
          <a:p>
            <a:r>
              <a:rPr lang="en-US" altLang="zh-CN" sz="1400" dirty="0" smtClean="0"/>
              <a:t>6.</a:t>
            </a:r>
            <a:r>
              <a:rPr lang="en-US" altLang="zh-CN" sz="1400" dirty="0" smtClean="0"/>
              <a:t>If </a:t>
            </a:r>
            <a:r>
              <a:rPr lang="en-US" altLang="zh-CN" sz="1400" dirty="0"/>
              <a:t>the list contains fewer than </a:t>
            </a:r>
            <a:r>
              <a:rPr lang="en-US" altLang="zh-CN" sz="1400" dirty="0" err="1"/>
              <a:t>hbase.hstore.compaction.min</a:t>
            </a:r>
            <a:r>
              <a:rPr lang="en-US" altLang="zh-CN" sz="1400" dirty="0"/>
              <a:t> </a:t>
            </a:r>
            <a:r>
              <a:rPr lang="en-US" altLang="zh-CN" sz="1400" dirty="0" err="1"/>
              <a:t>StoreFiles</a:t>
            </a:r>
            <a:r>
              <a:rPr lang="en-US" altLang="zh-CN" sz="1400" dirty="0"/>
              <a:t> to compact, a minor compaction is aborted. Note that a major compaction can be performed on a single </a:t>
            </a:r>
            <a:r>
              <a:rPr lang="en-US" altLang="zh-CN" sz="1400" dirty="0" err="1"/>
              <a:t>HFile</a:t>
            </a:r>
            <a:r>
              <a:rPr lang="en-US" altLang="zh-CN" sz="1400" dirty="0"/>
              <a:t>. Its function is to remove deletes and expired versions, and reset locality on the </a:t>
            </a:r>
            <a:r>
              <a:rPr lang="en-US" altLang="zh-CN" sz="1400" dirty="0" err="1"/>
              <a:t>StoreFile</a:t>
            </a:r>
            <a:r>
              <a:rPr lang="en-US" altLang="zh-CN" sz="1400" dirty="0"/>
              <a:t>.</a:t>
            </a:r>
          </a:p>
          <a:p>
            <a:r>
              <a:rPr lang="en-US" altLang="zh-CN" sz="1400" dirty="0" smtClean="0"/>
              <a:t>6.</a:t>
            </a:r>
            <a:r>
              <a:rPr lang="en-US" altLang="zh-CN" sz="1400" dirty="0" smtClean="0"/>
              <a:t>The </a:t>
            </a:r>
            <a:r>
              <a:rPr lang="en-US" altLang="zh-CN" sz="1400" dirty="0"/>
              <a:t>value of the </a:t>
            </a:r>
            <a:r>
              <a:rPr lang="en-US" altLang="zh-CN" sz="1400" dirty="0" err="1"/>
              <a:t>hbase.hstore.compaction.ratio</a:t>
            </a:r>
            <a:r>
              <a:rPr lang="en-US" altLang="zh-CN" sz="1400" dirty="0"/>
              <a:t> parameter is multiplied by the sum of </a:t>
            </a:r>
            <a:r>
              <a:rPr lang="en-US" altLang="zh-CN" sz="1400" dirty="0" err="1"/>
              <a:t>StoreFiles</a:t>
            </a:r>
            <a:r>
              <a:rPr lang="en-US" altLang="zh-CN" sz="1400" dirty="0"/>
              <a:t> smaller than a given file, to determine whether that </a:t>
            </a:r>
            <a:r>
              <a:rPr lang="en-US" altLang="zh-CN" sz="1400" dirty="0" err="1"/>
              <a:t>StoreFile</a:t>
            </a:r>
            <a:r>
              <a:rPr lang="en-US" altLang="zh-CN" sz="1400" dirty="0"/>
              <a:t> is selected for compaction during a minor compaction. For instance, if </a:t>
            </a:r>
            <a:r>
              <a:rPr lang="en-US" altLang="zh-CN" sz="1400" dirty="0" err="1"/>
              <a:t>hbase.hstore.compaction.ratio</a:t>
            </a:r>
            <a:r>
              <a:rPr lang="en-US" altLang="zh-CN" sz="1400" dirty="0"/>
              <a:t> is 1.2, </a:t>
            </a:r>
            <a:r>
              <a:rPr lang="en-US" altLang="zh-CN" sz="1400" dirty="0" err="1"/>
              <a:t>FileX</a:t>
            </a:r>
            <a:r>
              <a:rPr lang="en-US" altLang="zh-CN" sz="1400" dirty="0"/>
              <a:t> is 5MB, </a:t>
            </a:r>
            <a:r>
              <a:rPr lang="en-US" altLang="zh-CN" sz="1400" dirty="0" err="1"/>
              <a:t>FileY</a:t>
            </a:r>
            <a:r>
              <a:rPr lang="en-US" altLang="zh-CN" sz="1400" dirty="0"/>
              <a:t> is 2MB, and </a:t>
            </a:r>
            <a:r>
              <a:rPr lang="en-US" altLang="zh-CN" sz="1400" dirty="0" err="1"/>
              <a:t>FileZ</a:t>
            </a:r>
            <a:r>
              <a:rPr lang="en-US" altLang="zh-CN" sz="1400" dirty="0"/>
              <a:t> is 3MB: 5 &lt;= 1.2 x (2 + 3)            or            5 &lt;= 6   In this scenario, </a:t>
            </a:r>
            <a:r>
              <a:rPr lang="en-US" altLang="zh-CN" sz="1400" dirty="0" err="1"/>
              <a:t>FileX</a:t>
            </a:r>
            <a:r>
              <a:rPr lang="en-US" altLang="zh-CN" sz="1400" dirty="0"/>
              <a:t> is eligible for minor compaction. If </a:t>
            </a:r>
            <a:r>
              <a:rPr lang="en-US" altLang="zh-CN" sz="1400" dirty="0" err="1"/>
              <a:t>FileX</a:t>
            </a:r>
            <a:r>
              <a:rPr lang="en-US" altLang="zh-CN" sz="1400" dirty="0"/>
              <a:t> were 7MB, it would not be eligible for minor compaction. This ratio favors smaller </a:t>
            </a:r>
            <a:r>
              <a:rPr lang="en-US" altLang="zh-CN" sz="1400" dirty="0" err="1"/>
              <a:t>StoreFile</a:t>
            </a:r>
            <a:r>
              <a:rPr lang="en-US" altLang="zh-CN" sz="1400" dirty="0"/>
              <a:t>. You can configure a different ratio for use in off-peak hours, using the parameter </a:t>
            </a:r>
            <a:r>
              <a:rPr lang="en-US" altLang="zh-CN" sz="1400" dirty="0" err="1"/>
              <a:t>hbase.hstore.compaction.ratio.offpeak</a:t>
            </a:r>
            <a:r>
              <a:rPr lang="en-US" altLang="zh-CN" sz="1400" dirty="0"/>
              <a:t>, if you also configure </a:t>
            </a:r>
            <a:r>
              <a:rPr lang="en-US" altLang="zh-CN" sz="1400" dirty="0" err="1"/>
              <a:t>hbase.offpeak.start.hour</a:t>
            </a:r>
            <a:r>
              <a:rPr lang="en-US" altLang="zh-CN" sz="1400" dirty="0"/>
              <a:t> and </a:t>
            </a:r>
            <a:r>
              <a:rPr lang="en-US" altLang="zh-CN" sz="1400" dirty="0" err="1"/>
              <a:t>hbase.offpeak.end.hour</a:t>
            </a:r>
            <a:r>
              <a:rPr lang="en-US" altLang="zh-CN" sz="1400" dirty="0"/>
              <a:t>. </a:t>
            </a:r>
          </a:p>
          <a:p>
            <a:r>
              <a:rPr lang="en-US" altLang="zh-CN" sz="1400" dirty="0" smtClean="0"/>
              <a:t>8.</a:t>
            </a:r>
            <a:r>
              <a:rPr lang="en-US" altLang="zh-CN" sz="1400" dirty="0" smtClean="0"/>
              <a:t>If </a:t>
            </a:r>
            <a:r>
              <a:rPr lang="en-US" altLang="zh-CN" sz="1400" dirty="0"/>
              <a:t>the last major compaction was too long ago and there is more than one </a:t>
            </a:r>
            <a:r>
              <a:rPr lang="en-US" altLang="zh-CN" sz="1400" dirty="0" err="1"/>
              <a:t>StoreFile</a:t>
            </a:r>
            <a:r>
              <a:rPr lang="en-US" altLang="zh-CN" sz="1400" dirty="0"/>
              <a:t> to be compacted, a major compaction is run, even if it would otherwise have been minor. By default, the maximum time between major compactions is 7 days, plus or minus a 4.8 hour period, and determined randomly within those parameters. Prior to </a:t>
            </a:r>
            <a:r>
              <a:rPr lang="en-US" altLang="zh-CN" sz="1400" dirty="0" err="1"/>
              <a:t>HBase</a:t>
            </a:r>
            <a:r>
              <a:rPr lang="en-US" altLang="zh-CN" sz="1400" dirty="0"/>
              <a:t> 0.96, the major compaction period was 24 hours. See </a:t>
            </a:r>
            <a:r>
              <a:rPr lang="en-US" altLang="zh-CN" sz="1400" dirty="0" err="1"/>
              <a:t>hbase.hregion.majorcompaction</a:t>
            </a:r>
            <a:r>
              <a:rPr lang="en-US" altLang="zh-CN" sz="1400" dirty="0"/>
              <a:t> in the table below to tune or disable time-based major compactions.</a:t>
            </a:r>
            <a:endParaRPr lang="zh-CN" altLang="en-US" sz="1400" dirty="0"/>
          </a:p>
        </p:txBody>
      </p:sp>
    </p:spTree>
    <p:extLst>
      <p:ext uri="{BB962C8B-B14F-4D97-AF65-F5344CB8AC3E}">
        <p14:creationId xmlns:p14="http://schemas.microsoft.com/office/powerpoint/2010/main" val="1003820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Date Tiered </a:t>
            </a:r>
            <a:r>
              <a:rPr lang="en-US" altLang="zh-CN" dirty="0" smtClean="0"/>
              <a:t>Compaction</a:t>
            </a:r>
            <a:endParaRPr kumimoji="1" lang="zh-CN" altLang="en-US" dirty="0"/>
          </a:p>
        </p:txBody>
      </p:sp>
      <p:sp>
        <p:nvSpPr>
          <p:cNvPr id="6" name="矩形 5"/>
          <p:cNvSpPr/>
          <p:nvPr/>
        </p:nvSpPr>
        <p:spPr>
          <a:xfrm>
            <a:off x="320353" y="1217396"/>
            <a:ext cx="12015734" cy="5909311"/>
          </a:xfrm>
          <a:prstGeom prst="rect">
            <a:avLst/>
          </a:prstGeom>
        </p:spPr>
        <p:txBody>
          <a:bodyPr wrap="square">
            <a:spAutoFit/>
          </a:bodyPr>
          <a:lstStyle/>
          <a:p>
            <a:r>
              <a:rPr lang="zh-CN" altLang="en-US" dirty="0"/>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r>
              <a:rPr lang="zh-CN" altLang="en-US" dirty="0" smtClean="0"/>
              <a:t>。</a:t>
            </a:r>
            <a:endParaRPr lang="en-US" altLang="zh-CN" dirty="0" smtClean="0"/>
          </a:p>
          <a:p>
            <a:endParaRPr lang="en-US" altLang="zh-CN" dirty="0"/>
          </a:p>
          <a:p>
            <a:r>
              <a:rPr lang="en-US" altLang="zh-CN" dirty="0"/>
              <a:t>When To Use Date Tiered Compactions</a:t>
            </a:r>
          </a:p>
          <a:p>
            <a:r>
              <a:rPr lang="en-US" altLang="zh-CN" dirty="0"/>
              <a:t>Consider using Date Tiered Compaction for reads for limited time ranges, especially scans of recent data</a:t>
            </a:r>
          </a:p>
          <a:p>
            <a:endParaRPr lang="en-US" altLang="zh-CN" dirty="0"/>
          </a:p>
          <a:p>
            <a:r>
              <a:rPr lang="en-US" altLang="zh-CN" dirty="0"/>
              <a:t>Improve date-range-based scan by structuring store files in date-based tiered layout</a:t>
            </a:r>
          </a:p>
          <a:p>
            <a:endParaRPr lang="en-US" altLang="zh-CN" dirty="0"/>
          </a:p>
          <a:p>
            <a:r>
              <a:rPr lang="en-US" altLang="zh-CN" dirty="0"/>
              <a:t>Don’t use it for</a:t>
            </a:r>
          </a:p>
          <a:p>
            <a:r>
              <a:rPr lang="en-US" altLang="zh-CN" dirty="0"/>
              <a:t>random gets without a limited time range</a:t>
            </a:r>
          </a:p>
          <a:p>
            <a:r>
              <a:rPr lang="en-US" altLang="zh-CN" dirty="0"/>
              <a:t>frequent deletes and updates</a:t>
            </a:r>
          </a:p>
          <a:p>
            <a:r>
              <a:rPr lang="en-US" altLang="zh-CN" dirty="0"/>
              <a:t>Frequent out of order data writes creating long tails, especially writes with future timestamps</a:t>
            </a:r>
          </a:p>
          <a:p>
            <a:r>
              <a:rPr lang="en-US" altLang="zh-CN" dirty="0"/>
              <a:t>frequent bulk loads with heavily overlapping time ranges</a:t>
            </a:r>
          </a:p>
          <a:p>
            <a:endParaRPr lang="en-US" altLang="zh-CN" dirty="0"/>
          </a:p>
          <a:p>
            <a:r>
              <a:rPr lang="zh-CN" altLang="en-US" dirty="0"/>
              <a:t>根据</a:t>
            </a:r>
            <a:r>
              <a:rPr lang="en-US" altLang="zh-CN" dirty="0"/>
              <a:t>Cell</a:t>
            </a:r>
            <a:r>
              <a:rPr lang="zh-CN" altLang="en-US" dirty="0"/>
              <a:t>的时间和配置判断是否需要</a:t>
            </a:r>
            <a:r>
              <a:rPr lang="en-US" altLang="zh-CN" dirty="0"/>
              <a:t>compact</a:t>
            </a:r>
          </a:p>
          <a:p>
            <a:r>
              <a:rPr lang="zh-CN" altLang="en-US" dirty="0"/>
              <a:t>根据</a:t>
            </a:r>
            <a:r>
              <a:rPr lang="en-US" altLang="zh-CN" dirty="0"/>
              <a:t>Cell</a:t>
            </a:r>
            <a:r>
              <a:rPr lang="zh-CN" altLang="en-US" dirty="0"/>
              <a:t>的时间戳来生成</a:t>
            </a:r>
            <a:r>
              <a:rPr lang="en-US" altLang="zh-CN" dirty="0"/>
              <a:t>Writer</a:t>
            </a:r>
            <a:r>
              <a:rPr lang="zh-CN" altLang="en-US" dirty="0"/>
              <a:t>，从而根据时间来进行分层</a:t>
            </a:r>
          </a:p>
          <a:p>
            <a:endParaRPr lang="zh-CN" altLang="en-US" dirty="0"/>
          </a:p>
        </p:txBody>
      </p:sp>
    </p:spTree>
    <p:extLst>
      <p:ext uri="{BB962C8B-B14F-4D97-AF65-F5344CB8AC3E}">
        <p14:creationId xmlns:p14="http://schemas.microsoft.com/office/powerpoint/2010/main" val="591830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a:t>Stripe Compactions</a:t>
            </a:r>
            <a:endParaRPr kumimoji="1" lang="zh-CN" altLang="en-US"/>
          </a:p>
        </p:txBody>
      </p:sp>
      <p:pic>
        <p:nvPicPr>
          <p:cNvPr id="4" name="图片 3"/>
          <p:cNvPicPr>
            <a:picLocks noChangeAspect="1"/>
          </p:cNvPicPr>
          <p:nvPr/>
        </p:nvPicPr>
        <p:blipFill>
          <a:blip r:embed="rId2"/>
          <a:stretch>
            <a:fillRect/>
          </a:stretch>
        </p:blipFill>
        <p:spPr>
          <a:xfrm>
            <a:off x="6807499" y="1347219"/>
            <a:ext cx="4992365" cy="3683000"/>
          </a:xfrm>
          <a:prstGeom prst="rect">
            <a:avLst/>
          </a:prstGeom>
        </p:spPr>
      </p:pic>
      <p:sp>
        <p:nvSpPr>
          <p:cNvPr id="5" name="矩形 4"/>
          <p:cNvSpPr/>
          <p:nvPr/>
        </p:nvSpPr>
        <p:spPr>
          <a:xfrm>
            <a:off x="514854" y="1696761"/>
            <a:ext cx="6109585" cy="3306033"/>
          </a:xfrm>
          <a:prstGeom prst="rect">
            <a:avLst/>
          </a:prstGeom>
        </p:spPr>
        <p:txBody>
          <a:bodyPr wrap="square">
            <a:spAutoFit/>
          </a:bodyPr>
          <a:lstStyle/>
          <a:p>
            <a:pPr>
              <a:lnSpc>
                <a:spcPct val="150000"/>
              </a:lnSpc>
            </a:pPr>
            <a:r>
              <a:rPr lang="zh-CN" altLang="en-US" sz="1400" dirty="0"/>
              <a:t>随着数据写入，</a:t>
            </a:r>
            <a:r>
              <a:rPr lang="en-US" altLang="zh-CN" sz="1400" dirty="0" err="1"/>
              <a:t>memstore</a:t>
            </a:r>
            <a:r>
              <a:rPr lang="zh-CN" altLang="en-US" sz="1400" dirty="0"/>
              <a:t>执行</a:t>
            </a:r>
            <a:r>
              <a:rPr lang="en-US" altLang="zh-CN" sz="1400" dirty="0"/>
              <a:t>flush</a:t>
            </a:r>
            <a:r>
              <a:rPr lang="zh-CN" altLang="en-US" sz="1400" dirty="0"/>
              <a:t>之后形成</a:t>
            </a:r>
            <a:r>
              <a:rPr lang="en-US" altLang="zh-CN" sz="1400" dirty="0" err="1"/>
              <a:t>hfile</a:t>
            </a:r>
            <a:r>
              <a:rPr lang="zh-CN" altLang="en-US" sz="1400" dirty="0"/>
              <a:t>，这些</a:t>
            </a:r>
            <a:r>
              <a:rPr lang="en-US" altLang="zh-CN" sz="1400" dirty="0" err="1"/>
              <a:t>hfile</a:t>
            </a:r>
            <a:r>
              <a:rPr lang="zh-CN" altLang="en-US" sz="1400" dirty="0"/>
              <a:t>并不会马上写入对应的</a:t>
            </a:r>
            <a:r>
              <a:rPr lang="en-US" altLang="zh-CN" sz="1400" dirty="0"/>
              <a:t>stripe</a:t>
            </a:r>
            <a:r>
              <a:rPr lang="zh-CN" altLang="en-US" sz="1400" dirty="0"/>
              <a:t>，而是放到一个称为</a:t>
            </a:r>
            <a:r>
              <a:rPr lang="en-US" altLang="zh-CN" sz="1400" dirty="0"/>
              <a:t>L0</a:t>
            </a:r>
            <a:r>
              <a:rPr lang="zh-CN" altLang="en-US" sz="1400" dirty="0"/>
              <a:t>的地方，用户可以配置</a:t>
            </a:r>
            <a:r>
              <a:rPr lang="en-US" altLang="zh-CN" sz="1400" dirty="0"/>
              <a:t>L0</a:t>
            </a:r>
            <a:r>
              <a:rPr lang="zh-CN" altLang="en-US" sz="1400" dirty="0"/>
              <a:t>可以放置</a:t>
            </a:r>
            <a:r>
              <a:rPr lang="en-US" altLang="zh-CN" sz="1400" dirty="0" err="1"/>
              <a:t>hfile</a:t>
            </a:r>
            <a:r>
              <a:rPr lang="zh-CN" altLang="en-US" sz="1400" dirty="0"/>
              <a:t>的数量。一旦</a:t>
            </a:r>
            <a:r>
              <a:rPr lang="en-US" altLang="zh-CN" sz="1400" dirty="0"/>
              <a:t>L0</a:t>
            </a:r>
            <a:r>
              <a:rPr lang="zh-CN" altLang="en-US" sz="1400" dirty="0"/>
              <a:t>放置的文件数超过设定值，系统就会将这些</a:t>
            </a:r>
            <a:r>
              <a:rPr lang="en-US" altLang="zh-CN" sz="1400" dirty="0" err="1"/>
              <a:t>hfile</a:t>
            </a:r>
            <a:r>
              <a:rPr lang="zh-CN" altLang="en-US" sz="1400" dirty="0"/>
              <a:t>写入对应的</a:t>
            </a:r>
            <a:r>
              <a:rPr lang="en-US" altLang="zh-CN" sz="1400" dirty="0"/>
              <a:t>stripe</a:t>
            </a:r>
            <a:r>
              <a:rPr lang="zh-CN" altLang="en-US" sz="1400" dirty="0"/>
              <a:t>：首先读出</a:t>
            </a:r>
            <a:r>
              <a:rPr lang="en-US" altLang="zh-CN" sz="1400" dirty="0" err="1"/>
              <a:t>hfile</a:t>
            </a:r>
            <a:r>
              <a:rPr lang="zh-CN" altLang="en-US" sz="1400" dirty="0"/>
              <a:t>的</a:t>
            </a:r>
            <a:r>
              <a:rPr lang="en-US" altLang="zh-CN" sz="1400" dirty="0"/>
              <a:t>KVs</a:t>
            </a:r>
            <a:r>
              <a:rPr lang="zh-CN" altLang="en-US" sz="1400" dirty="0"/>
              <a:t>，再根据</a:t>
            </a:r>
            <a:r>
              <a:rPr lang="en-US" altLang="zh-CN" sz="1400" dirty="0"/>
              <a:t>KV</a:t>
            </a:r>
            <a:r>
              <a:rPr lang="zh-CN" altLang="en-US" sz="1400" dirty="0"/>
              <a:t>的</a:t>
            </a:r>
            <a:r>
              <a:rPr lang="en-US" altLang="zh-CN" sz="1400" dirty="0"/>
              <a:t>key</a:t>
            </a:r>
            <a:r>
              <a:rPr lang="zh-CN" altLang="en-US" sz="1400" dirty="0"/>
              <a:t>定位到具体的</a:t>
            </a:r>
            <a:r>
              <a:rPr lang="en-US" altLang="zh-CN" sz="1400" dirty="0"/>
              <a:t>stripe</a:t>
            </a:r>
            <a:r>
              <a:rPr lang="zh-CN" altLang="en-US" sz="1400" dirty="0"/>
              <a:t>，将该</a:t>
            </a:r>
            <a:r>
              <a:rPr lang="en-US" altLang="zh-CN" sz="1400" dirty="0"/>
              <a:t>KV</a:t>
            </a:r>
            <a:r>
              <a:rPr lang="zh-CN" altLang="en-US" sz="1400" dirty="0"/>
              <a:t>插入对应</a:t>
            </a:r>
            <a:r>
              <a:rPr lang="en-US" altLang="zh-CN" sz="1400" dirty="0"/>
              <a:t>stripe</a:t>
            </a:r>
            <a:r>
              <a:rPr lang="zh-CN" altLang="en-US" sz="1400" dirty="0"/>
              <a:t>的文件中即可，如下图所示。之前说过</a:t>
            </a:r>
            <a:r>
              <a:rPr lang="en-US" altLang="zh-CN" sz="1400" dirty="0"/>
              <a:t>stripe</a:t>
            </a:r>
            <a:r>
              <a:rPr lang="zh-CN" altLang="en-US" sz="1400" dirty="0"/>
              <a:t>就是一个个小的</a:t>
            </a:r>
            <a:r>
              <a:rPr lang="en-US" altLang="zh-CN" sz="1400" dirty="0"/>
              <a:t>region</a:t>
            </a:r>
            <a:r>
              <a:rPr lang="zh-CN" altLang="en-US" sz="1400" dirty="0"/>
              <a:t>，所以在</a:t>
            </a:r>
            <a:r>
              <a:rPr lang="en-US" altLang="zh-CN" sz="1400" dirty="0"/>
              <a:t>stripe</a:t>
            </a:r>
            <a:r>
              <a:rPr lang="zh-CN" altLang="en-US" sz="1400" dirty="0"/>
              <a:t>内部，依然会像正常</a:t>
            </a:r>
            <a:r>
              <a:rPr lang="en-US" altLang="zh-CN" sz="1400" dirty="0"/>
              <a:t>region</a:t>
            </a:r>
            <a:r>
              <a:rPr lang="zh-CN" altLang="en-US" sz="1400" dirty="0"/>
              <a:t>一样执行</a:t>
            </a:r>
            <a:r>
              <a:rPr lang="en-US" altLang="zh-CN" sz="1400" dirty="0"/>
              <a:t>minor compaction</a:t>
            </a:r>
            <a:r>
              <a:rPr lang="zh-CN" altLang="en-US" sz="1400" dirty="0"/>
              <a:t>和</a:t>
            </a:r>
            <a:r>
              <a:rPr lang="en-US" altLang="zh-CN" sz="1400" dirty="0"/>
              <a:t>major compaction</a:t>
            </a:r>
            <a:r>
              <a:rPr lang="zh-CN" altLang="en-US" sz="1400" dirty="0"/>
              <a:t>，可以预想到，</a:t>
            </a:r>
            <a:r>
              <a:rPr lang="en-US" altLang="zh-CN" sz="1400" dirty="0"/>
              <a:t>stripe</a:t>
            </a:r>
            <a:r>
              <a:rPr lang="zh-CN" altLang="en-US" sz="1400" dirty="0"/>
              <a:t>内部的</a:t>
            </a:r>
            <a:r>
              <a:rPr lang="en-US" altLang="zh-CN" sz="1400" dirty="0"/>
              <a:t>major compaction</a:t>
            </a:r>
            <a:r>
              <a:rPr lang="zh-CN" altLang="en-US" sz="1400" dirty="0"/>
              <a:t>并不会太多消耗系统资源。另外，数据读取也很简单，系统可以根据对应的</a:t>
            </a:r>
            <a:r>
              <a:rPr lang="en-US" altLang="zh-CN" sz="1400" dirty="0"/>
              <a:t>Key</a:t>
            </a:r>
            <a:r>
              <a:rPr lang="zh-CN" altLang="en-US" sz="1400" dirty="0"/>
              <a:t>查找到对应的</a:t>
            </a:r>
            <a:r>
              <a:rPr lang="en-US" altLang="zh-CN" sz="1400" dirty="0"/>
              <a:t>stripe</a:t>
            </a:r>
            <a:r>
              <a:rPr lang="zh-CN" altLang="en-US" sz="1400" dirty="0"/>
              <a:t>，然后在</a:t>
            </a:r>
            <a:r>
              <a:rPr lang="en-US" altLang="zh-CN" sz="1400" dirty="0"/>
              <a:t>stripe</a:t>
            </a:r>
            <a:r>
              <a:rPr lang="zh-CN" altLang="en-US" sz="1400" dirty="0"/>
              <a:t>内部执行查找，因为</a:t>
            </a:r>
            <a:r>
              <a:rPr lang="en-US" altLang="zh-CN" sz="1400" dirty="0"/>
              <a:t>stripe</a:t>
            </a:r>
            <a:r>
              <a:rPr lang="zh-CN" altLang="en-US" sz="1400" dirty="0"/>
              <a:t>内数据量相对很小，所以也会一定程度上提升数据查找性能。</a:t>
            </a:r>
            <a:endParaRPr lang="zh-CN" altLang="en-US" sz="1400" dirty="0"/>
          </a:p>
        </p:txBody>
      </p:sp>
    </p:spTree>
    <p:extLst>
      <p:ext uri="{BB962C8B-B14F-4D97-AF65-F5344CB8AC3E}">
        <p14:creationId xmlns:p14="http://schemas.microsoft.com/office/powerpoint/2010/main" val="373503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lang="en-US" altLang="zh-CN" u="sng" dirty="0"/>
          </a:p>
        </p:txBody>
      </p:sp>
      <p:sp>
        <p:nvSpPr>
          <p:cNvPr id="4" name="矩形 3"/>
          <p:cNvSpPr/>
          <p:nvPr/>
        </p:nvSpPr>
        <p:spPr>
          <a:xfrm>
            <a:off x="732234" y="1225688"/>
            <a:ext cx="9473291" cy="4801315"/>
          </a:xfrm>
          <a:prstGeom prst="rect">
            <a:avLst/>
          </a:prstGeom>
        </p:spPr>
        <p:txBody>
          <a:bodyPr wrap="square">
            <a:spAutoFit/>
          </a:bodyPr>
          <a:lstStyle/>
          <a:p>
            <a:r>
              <a:rPr lang="en-US" altLang="zh-CN" dirty="0"/>
              <a:t>Stripe Compactions</a:t>
            </a:r>
          </a:p>
          <a:p>
            <a:r>
              <a:rPr lang="en-US" altLang="zh-CN" dirty="0"/>
              <a:t>Stripe compactions is an experimental feature added in </a:t>
            </a:r>
            <a:r>
              <a:rPr lang="en-US" altLang="zh-CN" dirty="0" err="1"/>
              <a:t>HBase</a:t>
            </a:r>
            <a:r>
              <a:rPr lang="en-US" altLang="zh-CN" dirty="0"/>
              <a:t> 0.98 which aims to improve compactions for large regions or non-uniformly distributed row keys. In order to achieve smaller and/or more granular compactions, the </a:t>
            </a:r>
            <a:r>
              <a:rPr lang="en-US" altLang="zh-CN" dirty="0" err="1"/>
              <a:t>StoreFiles</a:t>
            </a:r>
            <a:r>
              <a:rPr lang="en-US" altLang="zh-CN" dirty="0"/>
              <a:t> within a region are maintained separately for several row-key sub-ranges, or "stripes", of the region. The stripes are transparent to the rest of </a:t>
            </a:r>
            <a:r>
              <a:rPr lang="en-US" altLang="zh-CN" dirty="0" err="1"/>
              <a:t>HBase</a:t>
            </a:r>
            <a:r>
              <a:rPr lang="en-US" altLang="zh-CN" dirty="0"/>
              <a:t>, so other operations on the </a:t>
            </a:r>
            <a:r>
              <a:rPr lang="en-US" altLang="zh-CN" dirty="0" err="1"/>
              <a:t>HFiles</a:t>
            </a:r>
            <a:r>
              <a:rPr lang="en-US" altLang="zh-CN" dirty="0"/>
              <a:t> or data work without modification.</a:t>
            </a:r>
          </a:p>
          <a:p>
            <a:r>
              <a:rPr lang="en-US" altLang="zh-CN" dirty="0"/>
              <a:t>Stripe compactions change the </a:t>
            </a:r>
            <a:r>
              <a:rPr lang="en-US" altLang="zh-CN" dirty="0" err="1"/>
              <a:t>HFile</a:t>
            </a:r>
            <a:r>
              <a:rPr lang="en-US" altLang="zh-CN" dirty="0"/>
              <a:t> layout, creating sub-regions within regions. These sub-regions are easier to compact, and should result in fewer major compactions. This approach alleviates some of the challenges of larger regions.</a:t>
            </a:r>
          </a:p>
          <a:p>
            <a:endParaRPr lang="en-US" altLang="zh-CN" u="sng" dirty="0" smtClean="0"/>
          </a:p>
          <a:p>
            <a:r>
              <a:rPr lang="en-US" altLang="zh-CN" u="sng" dirty="0" smtClean="0"/>
              <a:t>When </a:t>
            </a:r>
            <a:r>
              <a:rPr lang="en-US" altLang="zh-CN" u="sng" dirty="0"/>
              <a:t>To Use Stripe Compactions</a:t>
            </a:r>
          </a:p>
          <a:p>
            <a:r>
              <a:rPr lang="en-US" altLang="zh-CN" u="sng" dirty="0"/>
              <a:t>Consider using stripe compaction if you have either of the following:</a:t>
            </a:r>
          </a:p>
          <a:p>
            <a:r>
              <a:rPr lang="en-US" altLang="zh-CN" u="sng" dirty="0"/>
              <a:t>Large regions. You can get the positive effects of smaller regions without additional overhead for </a:t>
            </a:r>
            <a:r>
              <a:rPr lang="en-US" altLang="zh-CN" u="sng" dirty="0" err="1"/>
              <a:t>MemStore</a:t>
            </a:r>
            <a:r>
              <a:rPr lang="en-US" altLang="zh-CN" u="sng" dirty="0"/>
              <a:t> and region management overhead.</a:t>
            </a:r>
          </a:p>
          <a:p>
            <a:r>
              <a:rPr lang="en-US" altLang="zh-CN" u="sng" dirty="0"/>
              <a:t>Non-uniform keys, such as time dimension in a key. Only the stripes receiving the new keys will need to compact. Old data will not compact as often, if at all</a:t>
            </a:r>
            <a:endParaRPr lang="zh-CN" altLang="en-US" dirty="0"/>
          </a:p>
        </p:txBody>
      </p:sp>
    </p:spTree>
    <p:extLst>
      <p:ext uri="{BB962C8B-B14F-4D97-AF65-F5344CB8AC3E}">
        <p14:creationId xmlns:p14="http://schemas.microsoft.com/office/powerpoint/2010/main" val="3893444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执行</a:t>
            </a:r>
            <a:r>
              <a:rPr lang="en-US" altLang="zh-CN" b="1" dirty="0" err="1"/>
              <a:t>HFile</a:t>
            </a:r>
            <a:r>
              <a:rPr lang="zh-CN" altLang="en-US" b="1" dirty="0" smtClean="0"/>
              <a:t>文件合并</a:t>
            </a:r>
            <a:endParaRPr kumimoji="1" lang="zh-CN" altLang="en-US" dirty="0"/>
          </a:p>
        </p:txBody>
      </p:sp>
      <p:sp>
        <p:nvSpPr>
          <p:cNvPr id="4" name="矩形 3"/>
          <p:cNvSpPr/>
          <p:nvPr/>
        </p:nvSpPr>
        <p:spPr>
          <a:xfrm>
            <a:off x="789442" y="1489085"/>
            <a:ext cx="8308794" cy="4247317"/>
          </a:xfrm>
          <a:prstGeom prst="rect">
            <a:avLst/>
          </a:prstGeom>
        </p:spPr>
        <p:txBody>
          <a:bodyPr wrap="square">
            <a:spAutoFit/>
          </a:bodyPr>
          <a:lstStyle/>
          <a:p>
            <a:r>
              <a:rPr lang="zh-CN" altLang="en-US" dirty="0" smtClean="0"/>
              <a:t>合并流程说起来也简单</a:t>
            </a:r>
            <a:r>
              <a:rPr lang="zh-CN" altLang="en-US" dirty="0"/>
              <a:t>，主要分为如下几步：</a:t>
            </a:r>
          </a:p>
          <a:p>
            <a:r>
              <a:rPr lang="en-US" altLang="zh-CN" dirty="0"/>
              <a:t>1. </a:t>
            </a:r>
            <a:r>
              <a:rPr lang="zh-CN" altLang="en-US" dirty="0"/>
              <a:t>分别读出待合并</a:t>
            </a:r>
            <a:r>
              <a:rPr lang="en-US" altLang="zh-CN" dirty="0" err="1"/>
              <a:t>hfile</a:t>
            </a:r>
            <a:r>
              <a:rPr lang="zh-CN" altLang="en-US" dirty="0"/>
              <a:t>文件的</a:t>
            </a:r>
            <a:r>
              <a:rPr lang="en-US" altLang="zh-CN" dirty="0"/>
              <a:t>KV</a:t>
            </a:r>
            <a:r>
              <a:rPr lang="zh-CN" altLang="en-US" dirty="0"/>
              <a:t>，并顺序写到位于</a:t>
            </a:r>
            <a:r>
              <a:rPr lang="en-US" altLang="zh-CN" dirty="0"/>
              <a:t>./</a:t>
            </a:r>
            <a:r>
              <a:rPr lang="en-US" altLang="zh-CN" dirty="0" err="1"/>
              <a:t>tmp</a:t>
            </a:r>
            <a:r>
              <a:rPr lang="zh-CN" altLang="en-US" dirty="0"/>
              <a:t>目录下的临时文件中</a:t>
            </a:r>
          </a:p>
          <a:p>
            <a:r>
              <a:rPr lang="en-US" altLang="zh-CN" dirty="0"/>
              <a:t>2. </a:t>
            </a:r>
            <a:r>
              <a:rPr lang="zh-CN" altLang="en-US" dirty="0"/>
              <a:t>将临时文件移动到对应</a:t>
            </a:r>
            <a:r>
              <a:rPr lang="en-US" altLang="zh-CN" dirty="0"/>
              <a:t>region</a:t>
            </a:r>
            <a:r>
              <a:rPr lang="zh-CN" altLang="en-US" dirty="0"/>
              <a:t>的数据目录</a:t>
            </a:r>
          </a:p>
          <a:p>
            <a:r>
              <a:rPr lang="en-US" altLang="zh-CN" dirty="0"/>
              <a:t>3. </a:t>
            </a:r>
            <a:r>
              <a:rPr lang="zh-CN" altLang="en-US" dirty="0"/>
              <a:t>将</a:t>
            </a:r>
            <a:r>
              <a:rPr lang="en-US" altLang="zh-CN" dirty="0"/>
              <a:t>compaction</a:t>
            </a:r>
            <a:r>
              <a:rPr lang="zh-CN" altLang="en-US" dirty="0"/>
              <a:t>的输入文件路径和输出文件路径封装为</a:t>
            </a:r>
            <a:r>
              <a:rPr lang="en-US" altLang="zh-CN" dirty="0"/>
              <a:t>KV</a:t>
            </a:r>
            <a:r>
              <a:rPr lang="zh-CN" altLang="en-US" dirty="0"/>
              <a:t>写入</a:t>
            </a:r>
            <a:r>
              <a:rPr lang="en-US" altLang="zh-CN" dirty="0"/>
              <a:t>WAL</a:t>
            </a:r>
            <a:r>
              <a:rPr lang="zh-CN" altLang="en-US" dirty="0"/>
              <a:t>日志，并打上</a:t>
            </a:r>
            <a:r>
              <a:rPr lang="en-US" altLang="zh-CN" dirty="0"/>
              <a:t>compaction</a:t>
            </a:r>
            <a:r>
              <a:rPr lang="zh-CN" altLang="en-US" dirty="0"/>
              <a:t>标记，最后强制执行</a:t>
            </a:r>
            <a:r>
              <a:rPr lang="en-US" altLang="zh-CN" dirty="0"/>
              <a:t>sync</a:t>
            </a:r>
          </a:p>
          <a:p>
            <a:r>
              <a:rPr lang="en-US" altLang="zh-CN" dirty="0"/>
              <a:t>4. </a:t>
            </a:r>
            <a:r>
              <a:rPr lang="zh-CN" altLang="en-US" dirty="0"/>
              <a:t>将对应</a:t>
            </a:r>
            <a:r>
              <a:rPr lang="en-US" altLang="zh-CN" dirty="0"/>
              <a:t>region</a:t>
            </a:r>
            <a:r>
              <a:rPr lang="zh-CN" altLang="en-US" dirty="0"/>
              <a:t>数据目录下的</a:t>
            </a:r>
            <a:r>
              <a:rPr lang="en-US" altLang="zh-CN" dirty="0"/>
              <a:t>compaction</a:t>
            </a:r>
            <a:r>
              <a:rPr lang="zh-CN" altLang="en-US" dirty="0"/>
              <a:t>输入文件全部删除</a:t>
            </a:r>
          </a:p>
          <a:p>
            <a:endParaRPr lang="zh-CN" altLang="en-US" dirty="0"/>
          </a:p>
          <a:p>
            <a:r>
              <a:rPr lang="zh-CN" altLang="en-US" dirty="0"/>
              <a:t>上述四个步骤看起来简单，但实际是很严谨的，具有很强的容错性和完美的幂等性：</a:t>
            </a:r>
          </a:p>
          <a:p>
            <a:r>
              <a:rPr lang="en-US" altLang="zh-CN" dirty="0"/>
              <a:t>1. </a:t>
            </a:r>
            <a:r>
              <a:rPr lang="zh-CN" altLang="en-US" dirty="0"/>
              <a:t>如果</a:t>
            </a:r>
            <a:r>
              <a:rPr lang="en-US" altLang="zh-CN" dirty="0"/>
              <a:t>RS</a:t>
            </a:r>
            <a:r>
              <a:rPr lang="zh-CN" altLang="en-US" dirty="0"/>
              <a:t>在步骤</a:t>
            </a:r>
            <a:r>
              <a:rPr lang="en-US" altLang="zh-CN" dirty="0"/>
              <a:t>2</a:t>
            </a:r>
            <a:r>
              <a:rPr lang="zh-CN" altLang="en-US" dirty="0"/>
              <a:t>之前发生异常，本次</a:t>
            </a:r>
            <a:r>
              <a:rPr lang="en-US" altLang="zh-CN" dirty="0"/>
              <a:t>compaction</a:t>
            </a:r>
            <a:r>
              <a:rPr lang="zh-CN" altLang="en-US" dirty="0"/>
              <a:t>会被认为失败，如果继续进行同样的</a:t>
            </a:r>
            <a:r>
              <a:rPr lang="en-US" altLang="zh-CN" dirty="0"/>
              <a:t>compaction</a:t>
            </a:r>
            <a:r>
              <a:rPr lang="zh-CN" altLang="en-US" dirty="0"/>
              <a:t>，上次异常对接下来的</a:t>
            </a:r>
            <a:r>
              <a:rPr lang="en-US" altLang="zh-CN" dirty="0"/>
              <a:t>compaction</a:t>
            </a:r>
            <a:r>
              <a:rPr lang="zh-CN" altLang="en-US" dirty="0"/>
              <a:t>不会有任何影响，也不会对读写有任何影响。唯一的影响就是多了一份多余的数据。</a:t>
            </a:r>
          </a:p>
          <a:p>
            <a:r>
              <a:rPr lang="en-US" altLang="zh-CN" dirty="0"/>
              <a:t>2. </a:t>
            </a:r>
            <a:r>
              <a:rPr lang="zh-CN" altLang="en-US" dirty="0"/>
              <a:t>如果</a:t>
            </a:r>
            <a:r>
              <a:rPr lang="en-US" altLang="zh-CN" dirty="0"/>
              <a:t>RS</a:t>
            </a:r>
            <a:r>
              <a:rPr lang="zh-CN" altLang="en-US" dirty="0"/>
              <a:t>在步骤</a:t>
            </a:r>
            <a:r>
              <a:rPr lang="en-US" altLang="zh-CN" dirty="0"/>
              <a:t>2</a:t>
            </a:r>
            <a:r>
              <a:rPr lang="zh-CN" altLang="en-US" dirty="0"/>
              <a:t>之后、步骤</a:t>
            </a:r>
            <a:r>
              <a:rPr lang="en-US" altLang="zh-CN" dirty="0"/>
              <a:t>3</a:t>
            </a:r>
            <a:r>
              <a:rPr lang="zh-CN" altLang="en-US" dirty="0"/>
              <a:t>之前发生异常，同样的，仅仅会多一份冗余数据。</a:t>
            </a:r>
          </a:p>
          <a:p>
            <a:r>
              <a:rPr lang="en-US" altLang="zh-CN" dirty="0"/>
              <a:t>3. </a:t>
            </a:r>
            <a:r>
              <a:rPr lang="zh-CN" altLang="en-US" dirty="0"/>
              <a:t>如果在步骤</a:t>
            </a:r>
            <a:r>
              <a:rPr lang="en-US" altLang="zh-CN" dirty="0"/>
              <a:t>3</a:t>
            </a:r>
            <a:r>
              <a:rPr lang="zh-CN" altLang="en-US" dirty="0"/>
              <a:t>之后、步骤</a:t>
            </a:r>
            <a:r>
              <a:rPr lang="en-US" altLang="zh-CN" dirty="0"/>
              <a:t>4</a:t>
            </a:r>
            <a:r>
              <a:rPr lang="zh-CN" altLang="en-US" dirty="0"/>
              <a:t>之前发生异常，</a:t>
            </a:r>
            <a:r>
              <a:rPr lang="en-US" altLang="zh-CN" dirty="0"/>
              <a:t>RS</a:t>
            </a:r>
            <a:r>
              <a:rPr lang="zh-CN" altLang="en-US" dirty="0"/>
              <a:t>在重新打开</a:t>
            </a:r>
            <a:r>
              <a:rPr lang="en-US" altLang="zh-CN" dirty="0"/>
              <a:t>region</a:t>
            </a:r>
            <a:r>
              <a:rPr lang="zh-CN" altLang="en-US" dirty="0"/>
              <a:t>之后首先会从</a:t>
            </a:r>
            <a:r>
              <a:rPr lang="en-US" altLang="zh-CN" dirty="0"/>
              <a:t>WAL</a:t>
            </a:r>
            <a:r>
              <a:rPr lang="zh-CN" altLang="en-US" dirty="0"/>
              <a:t>中看到标有</a:t>
            </a:r>
            <a:r>
              <a:rPr lang="en-US" altLang="zh-CN" dirty="0"/>
              <a:t>compaction</a:t>
            </a:r>
            <a:r>
              <a:rPr lang="zh-CN" altLang="en-US" dirty="0"/>
              <a:t>的日志，因为此时输入文件和输出文件已经持久化到</a:t>
            </a:r>
            <a:r>
              <a:rPr lang="en-US" altLang="zh-CN" dirty="0"/>
              <a:t>HDFS</a:t>
            </a:r>
            <a:r>
              <a:rPr lang="zh-CN" altLang="en-US" dirty="0"/>
              <a:t>，因此只需要根据</a:t>
            </a:r>
            <a:r>
              <a:rPr lang="en-US" altLang="zh-CN" dirty="0"/>
              <a:t>WAL</a:t>
            </a:r>
            <a:r>
              <a:rPr lang="zh-CN" altLang="en-US" dirty="0"/>
              <a:t>移除掉</a:t>
            </a:r>
            <a:r>
              <a:rPr lang="en-US" altLang="zh-CN" dirty="0"/>
              <a:t>compaction</a:t>
            </a:r>
            <a:r>
              <a:rPr lang="zh-CN" altLang="en-US" dirty="0"/>
              <a:t>输入文件即可</a:t>
            </a:r>
            <a:endParaRPr lang="zh-CN" altLang="en-US" dirty="0"/>
          </a:p>
        </p:txBody>
      </p:sp>
    </p:spTree>
    <p:extLst>
      <p:ext uri="{BB962C8B-B14F-4D97-AF65-F5344CB8AC3E}">
        <p14:creationId xmlns:p14="http://schemas.microsoft.com/office/powerpoint/2010/main" val="4137635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MOB Compaction </a:t>
            </a:r>
            <a:r>
              <a:rPr lang="en-US" altLang="zh-CN" dirty="0" smtClean="0"/>
              <a:t>Policy</a:t>
            </a:r>
            <a:endParaRPr kumimoji="1" lang="zh-CN" altLang="en-US" dirty="0"/>
          </a:p>
        </p:txBody>
      </p:sp>
      <p:sp>
        <p:nvSpPr>
          <p:cNvPr id="4" name="矩形 3"/>
          <p:cNvSpPr/>
          <p:nvPr/>
        </p:nvSpPr>
        <p:spPr>
          <a:xfrm>
            <a:off x="736883" y="1598569"/>
            <a:ext cx="6096000" cy="2585323"/>
          </a:xfrm>
          <a:prstGeom prst="rect">
            <a:avLst/>
          </a:prstGeom>
        </p:spPr>
        <p:txBody>
          <a:bodyPr>
            <a:spAutoFit/>
          </a:bodyPr>
          <a:lstStyle/>
          <a:p>
            <a:r>
              <a:rPr lang="en-US" altLang="zh-CN" dirty="0"/>
              <a:t>MOB Compaction Policy</a:t>
            </a:r>
          </a:p>
          <a:p>
            <a:r>
              <a:rPr lang="en-US" altLang="zh-CN" dirty="0"/>
              <a:t>By default, MOB files for one specific day are compacted into one large MOB file. To reduce MOB file count more, there are other MOB Compaction policies supported.</a:t>
            </a:r>
          </a:p>
          <a:p>
            <a:r>
              <a:rPr lang="en-US" altLang="zh-CN" dirty="0"/>
              <a:t>daily policy - compact MOB Files for one day into one large MOB file (default policy) weekly policy - compact MOB Files for one week into one large MOB file </a:t>
            </a:r>
            <a:r>
              <a:rPr lang="en-US" altLang="zh-CN" dirty="0" err="1"/>
              <a:t>montly</a:t>
            </a:r>
            <a:r>
              <a:rPr lang="en-US" altLang="zh-CN" dirty="0"/>
              <a:t> policy - compact MOB Files for one month into one large MOB File</a:t>
            </a:r>
            <a:endParaRPr lang="zh-CN" altLang="en-US" dirty="0"/>
          </a:p>
        </p:txBody>
      </p:sp>
    </p:spTree>
    <p:extLst>
      <p:ext uri="{BB962C8B-B14F-4D97-AF65-F5344CB8AC3E}">
        <p14:creationId xmlns:p14="http://schemas.microsoft.com/office/powerpoint/2010/main" val="264923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1914422" cy="3223713"/>
          </a:xfrm>
          <a:prstGeom prst="rect">
            <a:avLst/>
          </a:prstGeom>
        </p:spPr>
        <p:txBody>
          <a:bodyPr wrap="square">
            <a:spAutoFit/>
          </a:bodyPr>
          <a:lstStyle/>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每</a:t>
            </a:r>
            <a:r>
              <a:rPr lang="zh-CN" altLang="en-US" sz="1400" dirty="0" smtClean="0">
                <a:latin typeface="仿宋" panose="02010609060101010101" pitchFamily="49" charset="-122"/>
                <a:ea typeface="仿宋" panose="02010609060101010101" pitchFamily="49" charset="-122"/>
              </a:rPr>
              <a:t>一行</a:t>
            </a:r>
            <a:r>
              <a:rPr lang="en-US" altLang="zh-CN" sz="1400" dirty="0" smtClean="0">
                <a:latin typeface="仿宋" panose="02010609060101010101" pitchFamily="49" charset="-122"/>
                <a:ea typeface="仿宋" panose="02010609060101010101" pitchFamily="49" charset="-122"/>
              </a:rPr>
              <a:t>Schema</a:t>
            </a:r>
            <a:r>
              <a:rPr lang="zh-CN" altLang="en-US" sz="1400" dirty="0" smtClean="0">
                <a:latin typeface="仿宋" panose="02010609060101010101" pitchFamily="49" charset="-122"/>
                <a:ea typeface="仿宋" panose="02010609060101010101" pitchFamily="49" charset="-122"/>
              </a:rPr>
              <a:t>可以不同可以称为</a:t>
            </a:r>
            <a:r>
              <a:rPr lang="en-US" altLang="zh-CN" sz="1400" dirty="0" err="1" smtClean="0">
                <a:latin typeface="仿宋" panose="02010609060101010101" pitchFamily="49" charset="-122"/>
                <a:ea typeface="仿宋" panose="02010609060101010101" pitchFamily="49" charset="-122"/>
              </a:rPr>
              <a:t>Schemaless</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数据是字典排序的</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每个单元格可以存储不同的版本，一般是时间戳</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可以获取指定版本的数据</a:t>
            </a:r>
            <a:endParaRPr lang="en-US" altLang="zh-CN" sz="1400" dirty="0" smtClean="0">
              <a:latin typeface="仿宋" panose="02010609060101010101" pitchFamily="49" charset="-122"/>
              <a:ea typeface="仿宋" panose="02010609060101010101" pitchFamily="49" charset="-122"/>
            </a:endParaRPr>
          </a:p>
          <a:p>
            <a:endParaRPr lang="en-US" altLang="zh-CN" sz="1400" dirty="0"/>
          </a:p>
          <a:p>
            <a:r>
              <a:rPr lang="en-US" altLang="zh-CN" sz="1400" dirty="0" smtClean="0">
                <a:solidFill>
                  <a:schemeClr val="accent2">
                    <a:lumMod val="75000"/>
                  </a:schemeClr>
                </a:solidFill>
              </a:rPr>
              <a:t>?</a:t>
            </a:r>
            <a:r>
              <a:rPr lang="zh-CN" altLang="en-US" sz="1400" dirty="0" smtClean="0">
                <a:solidFill>
                  <a:schemeClr val="accent2">
                    <a:lumMod val="75000"/>
                  </a:schemeClr>
                </a:solidFill>
              </a:rPr>
              <a:t>如何实现多版本</a:t>
            </a:r>
            <a:endParaRPr lang="zh-CN" altLang="en-US" sz="1400" dirty="0">
              <a:solidFill>
                <a:schemeClr val="accent2">
                  <a:lumMod val="75000"/>
                </a:schemeClr>
              </a:solidFill>
            </a:endParaRPr>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69615" y="1585351"/>
            <a:ext cx="1430392" cy="369332"/>
          </a:xfrm>
          <a:prstGeom prst="rect">
            <a:avLst/>
          </a:prstGeom>
        </p:spPr>
        <p:txBody>
          <a:bodyPr wrap="none">
            <a:spAutoFit/>
          </a:bodyPr>
          <a:lstStyle/>
          <a:p>
            <a:r>
              <a:rPr lang="en-US" altLang="zh-CN" dirty="0"/>
              <a:t>Pre-splitting</a:t>
            </a:r>
            <a:endParaRPr lang="zh-CN" altLang="en-US" dirty="0"/>
          </a:p>
        </p:txBody>
      </p:sp>
      <p:sp>
        <p:nvSpPr>
          <p:cNvPr id="5" name="矩形 4"/>
          <p:cNvSpPr/>
          <p:nvPr/>
        </p:nvSpPr>
        <p:spPr>
          <a:xfrm>
            <a:off x="769615" y="2267232"/>
            <a:ext cx="4552144" cy="369332"/>
          </a:xfrm>
          <a:prstGeom prst="rect">
            <a:avLst/>
          </a:prstGeom>
        </p:spPr>
        <p:txBody>
          <a:bodyPr wrap="none">
            <a:spAutoFit/>
          </a:bodyPr>
          <a:lstStyle/>
          <a:p>
            <a:r>
              <a:rPr lang="zh-CN" altLang="en-US" dirty="0"/>
              <a:t>create 'test_table', 'f1', SPLITS=&gt; ['a', 'b', 'c']</a:t>
            </a:r>
          </a:p>
        </p:txBody>
      </p:sp>
    </p:spTree>
    <p:extLst>
      <p:ext uri="{BB962C8B-B14F-4D97-AF65-F5344CB8AC3E}">
        <p14:creationId xmlns:p14="http://schemas.microsoft.com/office/powerpoint/2010/main" val="647299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48936" y="1299486"/>
            <a:ext cx="10406744" cy="5355312"/>
          </a:xfrm>
          <a:prstGeom prst="rect">
            <a:avLst/>
          </a:prstGeom>
        </p:spPr>
        <p:txBody>
          <a:bodyPr wrap="square">
            <a:spAutoFit/>
          </a:bodyPr>
          <a:lstStyle/>
          <a:p>
            <a:r>
              <a:rPr lang="en-US" altLang="zh-CN" dirty="0"/>
              <a:t>How Region Splits are </a:t>
            </a:r>
            <a:r>
              <a:rPr lang="en-US" altLang="zh-CN" dirty="0" err="1"/>
              <a:t>implementedAs</a:t>
            </a:r>
            <a:r>
              <a:rPr lang="en-US" altLang="zh-CN" dirty="0"/>
              <a:t> write requests are handled by the region server, they accumulate  in an in-memory storage system called the “</a:t>
            </a:r>
            <a:r>
              <a:rPr lang="en-US" altLang="zh-CN" dirty="0" err="1"/>
              <a:t>memstore</a:t>
            </a:r>
            <a:r>
              <a:rPr lang="en-US" altLang="zh-CN" dirty="0"/>
              <a:t>”. Once the </a:t>
            </a:r>
            <a:r>
              <a:rPr lang="en-US" altLang="zh-CN" dirty="0" err="1"/>
              <a:t>memstore</a:t>
            </a:r>
            <a:r>
              <a:rPr lang="en-US" altLang="zh-CN" dirty="0"/>
              <a:t>  fills, its content are written to disk as additional store files. This  event is called a “</a:t>
            </a:r>
            <a:r>
              <a:rPr lang="en-US" altLang="zh-CN" dirty="0" err="1"/>
              <a:t>memstore</a:t>
            </a:r>
            <a:r>
              <a:rPr lang="en-US" altLang="zh-CN" dirty="0"/>
              <a:t> flush”. As store files accumulate, the  </a:t>
            </a:r>
            <a:r>
              <a:rPr lang="en-US" altLang="zh-CN" dirty="0" err="1"/>
              <a:t>RegionServer</a:t>
            </a:r>
            <a:r>
              <a:rPr lang="en-US" altLang="zh-CN" dirty="0"/>
              <a:t> will “compact” them into combined, larger files. After each  flush or compaction finishes, a region split request is </a:t>
            </a:r>
            <a:r>
              <a:rPr lang="en-US" altLang="zh-CN" dirty="0" err="1"/>
              <a:t>enqueued</a:t>
            </a:r>
            <a:r>
              <a:rPr lang="en-US" altLang="zh-CN" dirty="0"/>
              <a:t> if the  </a:t>
            </a:r>
            <a:r>
              <a:rPr lang="en-US" altLang="zh-CN" dirty="0" err="1"/>
              <a:t>RegionSplitPolicy</a:t>
            </a:r>
            <a:r>
              <a:rPr lang="en-US" altLang="zh-CN" dirty="0"/>
              <a:t> decides that the region should be split into two.  Since all data files in </a:t>
            </a:r>
            <a:r>
              <a:rPr lang="en-US" altLang="zh-CN" dirty="0" err="1"/>
              <a:t>HBase</a:t>
            </a:r>
            <a:r>
              <a:rPr lang="en-US" altLang="zh-CN" dirty="0"/>
              <a:t> are immutable, when a split happens, the  newly created daughter regions will not rewrite all the data into new  files. Instead, they will create  small </a:t>
            </a:r>
            <a:r>
              <a:rPr lang="en-US" altLang="zh-CN" dirty="0" err="1"/>
              <a:t>sym</a:t>
            </a:r>
            <a:r>
              <a:rPr lang="en-US" altLang="zh-CN"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a:t>
            </a:r>
            <a:r>
              <a:rPr lang="en-US" altLang="zh-CN" dirty="0" err="1"/>
              <a:t>further.Although</a:t>
            </a:r>
            <a:r>
              <a:rPr lang="en-US" altLang="zh-CN" dirty="0"/>
              <a:t> splitting the region is a local decision made at the  </a:t>
            </a:r>
            <a:r>
              <a:rPr lang="en-US" altLang="zh-CN" dirty="0" err="1"/>
              <a:t>RegionServer</a:t>
            </a:r>
            <a:r>
              <a:rPr lang="en-US" altLang="zh-CN" dirty="0"/>
              <a:t>, the split process itself must coordinate with many actors.  The </a:t>
            </a:r>
            <a:r>
              <a:rPr lang="en-US" altLang="zh-CN" dirty="0" err="1"/>
              <a:t>RegionServer</a:t>
            </a:r>
            <a:r>
              <a:rPr lang="en-US" altLang="zh-CN"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dirty="0" err="1"/>
              <a:t>RegionServer</a:t>
            </a:r>
            <a:r>
              <a:rPr lang="en-US" altLang="zh-CN" dirty="0"/>
              <a:t> keeps an in-memory journal about the execution state.  The steps taken by the </a:t>
            </a:r>
            <a:r>
              <a:rPr lang="en-US" altLang="zh-CN" dirty="0" err="1"/>
              <a:t>RegionServer</a:t>
            </a:r>
            <a:r>
              <a:rPr lang="en-US" altLang="zh-CN" dirty="0"/>
              <a:t> to execute the split are illustrated  by Figure 1. Each step is labeled with its step number. Actions from  </a:t>
            </a:r>
            <a:r>
              <a:rPr lang="en-US" altLang="zh-CN" dirty="0" err="1"/>
              <a:t>RegionServers</a:t>
            </a:r>
            <a:r>
              <a:rPr lang="en-US" altLang="zh-CN" dirty="0"/>
              <a:t> or Master are shown in red, while actions from the clients  are show in green.</a:t>
            </a:r>
            <a:endParaRPr lang="zh-CN" altLang="en-US" dirty="0"/>
          </a:p>
        </p:txBody>
      </p:sp>
    </p:spTree>
    <p:extLst>
      <p:ext uri="{BB962C8B-B14F-4D97-AF65-F5344CB8AC3E}">
        <p14:creationId xmlns:p14="http://schemas.microsoft.com/office/powerpoint/2010/main" val="1738043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MOB</a:t>
            </a:r>
            <a:endParaRPr lang="zh-CN" altLang="en-US" dirty="0"/>
          </a:p>
        </p:txBody>
      </p:sp>
      <p:sp>
        <p:nvSpPr>
          <p:cNvPr id="4" name="矩形 3"/>
          <p:cNvSpPr/>
          <p:nvPr/>
        </p:nvSpPr>
        <p:spPr>
          <a:xfrm>
            <a:off x="521207" y="1377863"/>
            <a:ext cx="10694126" cy="4247317"/>
          </a:xfrm>
          <a:prstGeom prst="rect">
            <a:avLst/>
          </a:prstGeom>
        </p:spPr>
        <p:txBody>
          <a:bodyPr wrap="square">
            <a:spAutoFit/>
          </a:bodyPr>
          <a:lstStyle/>
          <a:p>
            <a:r>
              <a:rPr lang="en-US" altLang="zh-CN" dirty="0"/>
              <a:t>MOB Compaction</a:t>
            </a:r>
            <a:r>
              <a:rPr lang="zh-CN" altLang="en-US" dirty="0"/>
              <a:t>能否使用</a:t>
            </a:r>
            <a:r>
              <a:rPr lang="en-US" altLang="zh-CN" dirty="0" err="1"/>
              <a:t>HBase</a:t>
            </a:r>
            <a:r>
              <a:rPr lang="zh-CN" altLang="en-US" dirty="0"/>
              <a:t>来存储</a:t>
            </a:r>
            <a:r>
              <a:rPr lang="en-US" altLang="zh-CN" dirty="0"/>
              <a:t>MB</a:t>
            </a:r>
            <a:r>
              <a:rPr lang="zh-CN" altLang="en-US" dirty="0"/>
              <a:t>级别的</a:t>
            </a:r>
            <a:r>
              <a:rPr lang="en-US" altLang="zh-CN" dirty="0"/>
              <a:t>Blob(</a:t>
            </a:r>
            <a:r>
              <a:rPr lang="zh-CN" altLang="en-US" dirty="0"/>
              <a:t>如图片之类的小文件</a:t>
            </a:r>
            <a:r>
              <a:rPr lang="en-US" altLang="zh-CN" dirty="0"/>
              <a:t>)</a:t>
            </a:r>
            <a:r>
              <a:rPr lang="zh-CN" altLang="en-US" dirty="0"/>
              <a:t>数据？这是很多应用面临的一个基础问题，因为这些数据相比于普通的存储于</a:t>
            </a:r>
            <a:r>
              <a:rPr lang="en-US" altLang="zh-CN" dirty="0" err="1"/>
              <a:t>HBase</a:t>
            </a:r>
            <a:r>
              <a:rPr lang="zh-CN" altLang="en-US" dirty="0"/>
              <a:t>中的结构化</a:t>
            </a:r>
            <a:r>
              <a:rPr lang="en-US" altLang="zh-CN" dirty="0"/>
              <a:t>/</a:t>
            </a:r>
            <a:r>
              <a:rPr lang="zh-CN" altLang="en-US" dirty="0"/>
              <a:t>半结构化数据显得过大了，而如果将这些数据直接存储成</a:t>
            </a:r>
            <a:r>
              <a:rPr lang="en-US" altLang="zh-CN" dirty="0"/>
              <a:t>HDFS</a:t>
            </a:r>
            <a:r>
              <a:rPr lang="zh-CN" altLang="en-US" dirty="0"/>
              <a:t>中的独立文件，会加重</a:t>
            </a:r>
            <a:r>
              <a:rPr lang="en-US" altLang="zh-CN" dirty="0"/>
              <a:t>HDFS</a:t>
            </a:r>
            <a:r>
              <a:rPr lang="zh-CN" altLang="en-US" dirty="0"/>
              <a:t>的</a:t>
            </a:r>
            <a:r>
              <a:rPr lang="en-US" altLang="zh-CN" dirty="0" err="1"/>
              <a:t>NameNode</a:t>
            </a:r>
            <a:r>
              <a:rPr lang="zh-CN" altLang="en-US" dirty="0"/>
              <a:t>的负担，再者，</a:t>
            </a:r>
            <a:r>
              <a:rPr lang="zh-CN" altLang="en-US" dirty="0" smtClean="0"/>
              <a:t>如何索引这些小文件也是一个极大的</a:t>
            </a:r>
            <a:r>
              <a:rPr lang="zh-CN" altLang="en-US" dirty="0"/>
              <a:t>痛点。当然，也有人采用了这样的方式：将多个小文件合并成</a:t>
            </a:r>
            <a:r>
              <a:rPr lang="en-US" altLang="zh-CN" dirty="0"/>
              <a:t>HDFS</a:t>
            </a:r>
            <a:r>
              <a:rPr lang="zh-CN" altLang="en-US" dirty="0"/>
              <a:t>上的一个大文件，这样子可以减轻</a:t>
            </a:r>
            <a:r>
              <a:rPr lang="en-US" altLang="zh-CN" dirty="0"/>
              <a:t>HDFS</a:t>
            </a:r>
            <a:r>
              <a:rPr lang="zh-CN" altLang="en-US" dirty="0"/>
              <a:t>的</a:t>
            </a:r>
            <a:r>
              <a:rPr lang="en-US" altLang="zh-CN" dirty="0" err="1"/>
              <a:t>NameNode</a:t>
            </a:r>
            <a:r>
              <a:rPr lang="zh-CN" altLang="en-US" dirty="0"/>
              <a:t>的负担，但需要维护每一个小文件的索引信息（文件名以及每一个小文件的偏移信息）。如果存这些这些小文件时，像普通的结构化数据</a:t>
            </a:r>
            <a:r>
              <a:rPr lang="en-US" altLang="zh-CN" dirty="0"/>
              <a:t>/</a:t>
            </a:r>
            <a:r>
              <a:rPr lang="zh-CN" altLang="en-US" dirty="0"/>
              <a:t>半结构化数据一样，直接写到</a:t>
            </a:r>
            <a:r>
              <a:rPr lang="en-US" altLang="zh-CN" dirty="0" err="1"/>
              <a:t>HBase</a:t>
            </a:r>
            <a:r>
              <a:rPr lang="zh-CN" altLang="en-US" dirty="0"/>
              <a:t>中，会有什么问题？这样子多条数据可以被合并在较大的</a:t>
            </a:r>
            <a:r>
              <a:rPr lang="en-US" altLang="zh-CN" dirty="0" err="1"/>
              <a:t>HFile</a:t>
            </a:r>
            <a:r>
              <a:rPr lang="zh-CN" altLang="en-US" dirty="0"/>
              <a:t>文件中，减轻了</a:t>
            </a:r>
            <a:r>
              <a:rPr lang="en-US" altLang="zh-CN" dirty="0" err="1"/>
              <a:t>NameNode</a:t>
            </a:r>
            <a:r>
              <a:rPr lang="zh-CN" altLang="en-US" dirty="0"/>
              <a:t>的负担，同时解决了快速索引的问题。但基于前面的内容，我们已经清楚知道了</a:t>
            </a:r>
            <a:r>
              <a:rPr lang="en-US" altLang="zh-CN" dirty="0"/>
              <a:t>Compaction</a:t>
            </a:r>
            <a:r>
              <a:rPr lang="zh-CN" altLang="en-US" dirty="0"/>
              <a:t>带来的写放大问题。试想一下，数</a:t>
            </a:r>
            <a:r>
              <a:rPr lang="en-US" altLang="zh-CN" dirty="0"/>
              <a:t>MB</a:t>
            </a:r>
            <a:r>
              <a:rPr lang="zh-CN" altLang="en-US" dirty="0"/>
              <a:t>级别的</a:t>
            </a:r>
            <a:r>
              <a:rPr lang="en-US" altLang="zh-CN" dirty="0"/>
              <a:t>Blob</a:t>
            </a:r>
            <a:r>
              <a:rPr lang="zh-CN" altLang="en-US" dirty="0"/>
              <a:t>数据，被反复多次合并以后，会带来什么样的影响？这对</a:t>
            </a:r>
            <a:r>
              <a:rPr lang="en-US" altLang="zh-CN" dirty="0"/>
              <a:t>IO</a:t>
            </a:r>
            <a:r>
              <a:rPr lang="zh-CN" altLang="en-US" dirty="0"/>
              <a:t>资源的抢占将会更加严重。因此，</a:t>
            </a:r>
            <a:r>
              <a:rPr lang="en-US" altLang="zh-CN" dirty="0" err="1"/>
              <a:t>HBase</a:t>
            </a:r>
            <a:r>
              <a:rPr lang="zh-CN" altLang="en-US" dirty="0"/>
              <a:t>的</a:t>
            </a:r>
            <a:r>
              <a:rPr lang="en-US" altLang="zh-CN" dirty="0"/>
              <a:t>MOB</a:t>
            </a:r>
            <a:r>
              <a:rPr lang="zh-CN" altLang="en-US" dirty="0"/>
              <a:t>特性的设计思想为：将</a:t>
            </a:r>
            <a:r>
              <a:rPr lang="en-US" altLang="zh-CN" dirty="0"/>
              <a:t>Blob</a:t>
            </a:r>
            <a:r>
              <a:rPr lang="zh-CN" altLang="en-US" dirty="0"/>
              <a:t>数据与描述</a:t>
            </a:r>
            <a:r>
              <a:rPr lang="en-US" altLang="zh-CN" dirty="0"/>
              <a:t>Blob</a:t>
            </a:r>
            <a:r>
              <a:rPr lang="zh-CN" altLang="en-US" dirty="0"/>
              <a:t>的元数据分离存储，</a:t>
            </a:r>
            <a:r>
              <a:rPr lang="en-US" altLang="zh-CN" dirty="0"/>
              <a:t>Blob</a:t>
            </a:r>
            <a:r>
              <a:rPr lang="zh-CN" altLang="en-US" dirty="0"/>
              <a:t>元数据采用正常的</a:t>
            </a:r>
            <a:r>
              <a:rPr lang="en-US" altLang="zh-CN" dirty="0" err="1"/>
              <a:t>HBase</a:t>
            </a:r>
            <a:r>
              <a:rPr lang="zh-CN" altLang="en-US" dirty="0"/>
              <a:t>的数据存储方式，而</a:t>
            </a:r>
            <a:r>
              <a:rPr lang="en-US" altLang="zh-CN" dirty="0"/>
              <a:t>Blob</a:t>
            </a:r>
            <a:r>
              <a:rPr lang="zh-CN" altLang="en-US" dirty="0"/>
              <a:t>数据存储在额外的</a:t>
            </a:r>
            <a:r>
              <a:rPr lang="en-US" altLang="zh-CN" dirty="0"/>
              <a:t>MOB</a:t>
            </a:r>
            <a:r>
              <a:rPr lang="zh-CN" altLang="en-US" dirty="0"/>
              <a:t>文件中，但在</a:t>
            </a:r>
            <a:r>
              <a:rPr lang="en-US" altLang="zh-CN" dirty="0"/>
              <a:t>Blob</a:t>
            </a:r>
            <a:r>
              <a:rPr lang="zh-CN" altLang="en-US" dirty="0"/>
              <a:t>元数据行中，存储了这个</a:t>
            </a:r>
            <a:r>
              <a:rPr lang="en-US" altLang="zh-CN" dirty="0"/>
              <a:t>MOB</a:t>
            </a:r>
            <a:r>
              <a:rPr lang="zh-CN" altLang="en-US" dirty="0"/>
              <a:t>文件的路径信息。</a:t>
            </a:r>
            <a:r>
              <a:rPr lang="en-US" altLang="zh-CN" dirty="0"/>
              <a:t>MOB</a:t>
            </a:r>
            <a:r>
              <a:rPr lang="zh-CN" altLang="en-US" dirty="0"/>
              <a:t>文件本质还是一个</a:t>
            </a:r>
            <a:r>
              <a:rPr lang="en-US" altLang="zh-CN" dirty="0" err="1"/>
              <a:t>HFile</a:t>
            </a:r>
            <a:r>
              <a:rPr lang="zh-CN" altLang="en-US" dirty="0"/>
              <a:t>文件，但这种</a:t>
            </a:r>
            <a:r>
              <a:rPr lang="en-US" altLang="zh-CN" dirty="0" err="1"/>
              <a:t>HFile</a:t>
            </a:r>
            <a:r>
              <a:rPr lang="zh-CN" altLang="en-US" dirty="0"/>
              <a:t>文件不参与</a:t>
            </a:r>
            <a:r>
              <a:rPr lang="en-US" altLang="zh-CN" dirty="0" err="1"/>
              <a:t>HBase</a:t>
            </a:r>
            <a:r>
              <a:rPr lang="zh-CN" altLang="en-US" dirty="0"/>
              <a:t>正常的</a:t>
            </a:r>
            <a:r>
              <a:rPr lang="en-US" altLang="zh-CN" dirty="0"/>
              <a:t>Compaction</a:t>
            </a:r>
            <a:r>
              <a:rPr lang="zh-CN" altLang="en-US" dirty="0"/>
              <a:t>流程。仅仅合并</a:t>
            </a:r>
            <a:r>
              <a:rPr lang="en-US" altLang="zh-CN" dirty="0"/>
              <a:t>Blob</a:t>
            </a:r>
            <a:r>
              <a:rPr lang="zh-CN" altLang="en-US" dirty="0"/>
              <a:t>元数据信息，写</a:t>
            </a:r>
            <a:r>
              <a:rPr lang="en-US" altLang="zh-CN" dirty="0"/>
              <a:t>IO</a:t>
            </a:r>
            <a:r>
              <a:rPr lang="zh-CN" altLang="en-US" dirty="0"/>
              <a:t>放大的问题就得到了有效的缓解。</a:t>
            </a:r>
            <a:r>
              <a:rPr lang="en-US" altLang="zh-CN" dirty="0"/>
              <a:t>MOB Compaction</a:t>
            </a:r>
            <a:r>
              <a:rPr lang="zh-CN" altLang="en-US" dirty="0"/>
              <a:t>也主要是针对</a:t>
            </a:r>
            <a:r>
              <a:rPr lang="en-US" altLang="zh-CN" dirty="0"/>
              <a:t>MOB</a:t>
            </a:r>
            <a:r>
              <a:rPr lang="zh-CN" altLang="en-US" dirty="0"/>
              <a:t>特性而存在的，这里涉及到数据在</a:t>
            </a:r>
            <a:r>
              <a:rPr lang="en-US" altLang="zh-CN" dirty="0"/>
              <a:t>MOB</a:t>
            </a:r>
            <a:r>
              <a:rPr lang="zh-CN" altLang="en-US" dirty="0"/>
              <a:t>文件与普通的</a:t>
            </a:r>
            <a:r>
              <a:rPr lang="en-US" altLang="zh-CN" dirty="0" err="1"/>
              <a:t>HFile</a:t>
            </a:r>
            <a:r>
              <a:rPr lang="zh-CN" altLang="en-US" dirty="0"/>
              <a:t>文件之间的一些流动，尤其是</a:t>
            </a:r>
            <a:r>
              <a:rPr lang="en-US" altLang="zh-CN" dirty="0"/>
              <a:t>MOB</a:t>
            </a:r>
            <a:r>
              <a:rPr lang="zh-CN" altLang="en-US" dirty="0"/>
              <a:t>的阈值大小发生变更的时候</a:t>
            </a:r>
            <a:r>
              <a:rPr lang="en-US" altLang="zh-CN" dirty="0"/>
              <a:t>(</a:t>
            </a:r>
            <a:r>
              <a:rPr lang="zh-CN" altLang="en-US" dirty="0"/>
              <a:t>即当一个列超过预设的配置值时，才被认定为</a:t>
            </a:r>
            <a:r>
              <a:rPr lang="en-US" altLang="zh-CN" dirty="0"/>
              <a:t>MOB)</a:t>
            </a:r>
            <a:r>
              <a:rPr lang="zh-CN" altLang="en-US" dirty="0"/>
              <a:t>，本文暂不展开过多的细节</a:t>
            </a:r>
            <a:r>
              <a:rPr lang="zh-CN" altLang="en-US" dirty="0" smtClean="0"/>
              <a:t>。</a:t>
            </a:r>
            <a:endParaRPr lang="zh-CN" altLang="en-US" dirty="0"/>
          </a:p>
        </p:txBody>
      </p:sp>
    </p:spTree>
    <p:extLst>
      <p:ext uri="{BB962C8B-B14F-4D97-AF65-F5344CB8AC3E}">
        <p14:creationId xmlns:p14="http://schemas.microsoft.com/office/powerpoint/2010/main" val="2847969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5" name="矩形 4"/>
          <p:cNvSpPr/>
          <p:nvPr/>
        </p:nvSpPr>
        <p:spPr>
          <a:xfrm>
            <a:off x="1166948" y="1225804"/>
            <a:ext cx="10080172" cy="5078313"/>
          </a:xfrm>
          <a:prstGeom prst="rect">
            <a:avLst/>
          </a:prstGeom>
        </p:spPr>
        <p:txBody>
          <a:bodyPr wrap="square">
            <a:spAutoFit/>
          </a:bodyPr>
          <a:lstStyle/>
          <a:p>
            <a:r>
              <a:rPr lang="en-US" altLang="zh-CN" dirty="0"/>
              <a:t>\1. </a:t>
            </a:r>
            <a:r>
              <a:rPr lang="en-US" altLang="zh-CN" dirty="0" err="1"/>
              <a:t>RegionServer</a:t>
            </a:r>
            <a:r>
              <a:rPr lang="en-US" altLang="zh-CN" dirty="0"/>
              <a:t> decides locally to split the region, and prepares the  split. As a first step, it creates a </a:t>
            </a:r>
            <a:r>
              <a:rPr lang="en-US" altLang="zh-CN" dirty="0" err="1"/>
              <a:t>znode</a:t>
            </a:r>
            <a:r>
              <a:rPr lang="en-US" altLang="zh-CN" dirty="0"/>
              <a:t> in zookeeper under  /</a:t>
            </a:r>
            <a:r>
              <a:rPr lang="en-US" altLang="zh-CN" dirty="0" err="1"/>
              <a:t>hbase</a:t>
            </a:r>
            <a:r>
              <a:rPr lang="en-US" altLang="zh-CN" dirty="0"/>
              <a:t>/region-in-transition/region-name in SPLITTING state. \2. The Master learns about this </a:t>
            </a:r>
            <a:r>
              <a:rPr lang="en-US" altLang="zh-CN" dirty="0" err="1"/>
              <a:t>znode</a:t>
            </a:r>
            <a:r>
              <a:rPr lang="en-US" altLang="zh-CN" dirty="0"/>
              <a:t>, since it has a watcher for the parent region-in-transition </a:t>
            </a:r>
            <a:r>
              <a:rPr lang="en-US" altLang="zh-CN" dirty="0" err="1"/>
              <a:t>znode</a:t>
            </a:r>
            <a:r>
              <a:rPr lang="en-US" altLang="zh-CN" dirty="0"/>
              <a:t>. \3. </a:t>
            </a:r>
            <a:r>
              <a:rPr lang="en-US" altLang="zh-CN" dirty="0" err="1"/>
              <a:t>RegionServer</a:t>
            </a:r>
            <a:r>
              <a:rPr lang="en-US" altLang="zh-CN" dirty="0"/>
              <a:t> creates a sub-directory named “.splits” under the parent’s region directory in HDFS.  \4. </a:t>
            </a:r>
            <a:r>
              <a:rPr lang="en-US" altLang="zh-CN" dirty="0" err="1"/>
              <a:t>RegionServer</a:t>
            </a:r>
            <a:r>
              <a:rPr lang="en-US" altLang="zh-CN" dirty="0"/>
              <a:t> closes the parent region, forces a flush of the cache  and marks the region as offline in its local data structures. At this  point, client requests coming to the parent region will throw  </a:t>
            </a:r>
            <a:r>
              <a:rPr lang="en-US" altLang="zh-CN" dirty="0" err="1"/>
              <a:t>NotServingRegionException</a:t>
            </a:r>
            <a:r>
              <a:rPr lang="en-US" altLang="zh-CN" dirty="0"/>
              <a:t>. The client will retry with some </a:t>
            </a:r>
            <a:r>
              <a:rPr lang="en-US" altLang="zh-CN" dirty="0" err="1"/>
              <a:t>backoff</a:t>
            </a:r>
            <a:r>
              <a:rPr lang="en-US" altLang="zh-CN" dirty="0"/>
              <a:t>.  \5. </a:t>
            </a:r>
            <a:r>
              <a:rPr lang="en-US" altLang="zh-CN" dirty="0" err="1"/>
              <a:t>RegionServer</a:t>
            </a:r>
            <a:r>
              <a:rPr lang="en-US" altLang="zh-CN" dirty="0"/>
              <a:t> 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\6. </a:t>
            </a:r>
            <a:r>
              <a:rPr lang="en-US" altLang="zh-CN" dirty="0" err="1"/>
              <a:t>RegionServer</a:t>
            </a:r>
            <a:r>
              <a:rPr lang="en-US" altLang="zh-CN" dirty="0"/>
              <a:t> creates the actual region directory in HDFS, and moves the reference files for each daughter.  \7. </a:t>
            </a:r>
            <a:r>
              <a:rPr lang="en-US" altLang="zh-CN" dirty="0" err="1"/>
              <a:t>RegionServer</a:t>
            </a:r>
            <a:r>
              <a:rPr lang="en-US" altLang="zh-CN" dirty="0"/>
              <a:t> 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dirty="0" err="1"/>
              <a:t>RegionServer</a:t>
            </a:r>
            <a:r>
              <a:rPr lang="en-US" altLang="zh-CN" dirty="0"/>
              <a:t> fails before this RPC succeeds,  Master and the next region server opening the region will clean dirty  state about the region split. After the .META. update, though, the  region split will be rolled-forward by Master. </a:t>
            </a:r>
            <a:endParaRPr lang="zh-CN" altLang="en-US" dirty="0"/>
          </a:p>
        </p:txBody>
      </p:sp>
    </p:spTree>
    <p:extLst>
      <p:ext uri="{BB962C8B-B14F-4D97-AF65-F5344CB8AC3E}">
        <p14:creationId xmlns:p14="http://schemas.microsoft.com/office/powerpoint/2010/main" val="2628794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48936" y="1502688"/>
            <a:ext cx="8826137" cy="3693319"/>
          </a:xfrm>
          <a:prstGeom prst="rect">
            <a:avLst/>
          </a:prstGeom>
        </p:spPr>
        <p:txBody>
          <a:bodyPr wrap="square">
            <a:spAutoFit/>
          </a:bodyPr>
          <a:lstStyle/>
          <a:p>
            <a:r>
              <a:rPr lang="en-US" altLang="zh-CN" dirty="0"/>
              <a:t>\8. </a:t>
            </a:r>
            <a:r>
              <a:rPr lang="en-US" altLang="zh-CN" dirty="0" err="1"/>
              <a:t>RegionServer</a:t>
            </a:r>
            <a:r>
              <a:rPr lang="en-US" altLang="zh-CN" dirty="0"/>
              <a:t> opens daughters in parallel to accept writes.  \9. </a:t>
            </a:r>
            <a:r>
              <a:rPr lang="en-US" altLang="zh-CN" dirty="0" err="1"/>
              <a:t>RegionServer</a:t>
            </a:r>
            <a:r>
              <a:rPr lang="en-US" altLang="zh-CN" dirty="0"/>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\10. </a:t>
            </a:r>
            <a:r>
              <a:rPr lang="en-US" altLang="zh-CN" dirty="0" err="1"/>
              <a:t>RegionServer</a:t>
            </a:r>
            <a:r>
              <a:rPr lang="en-US" altLang="zh-CN" dirty="0"/>
              <a:t> updates  </a:t>
            </a:r>
            <a:r>
              <a:rPr lang="en-US" altLang="zh-CN" dirty="0" err="1"/>
              <a:t>znode</a:t>
            </a:r>
            <a:r>
              <a:rPr lang="en-US" altLang="zh-CN" dirty="0"/>
              <a:t> /</a:t>
            </a:r>
            <a:r>
              <a:rPr lang="en-US" altLang="zh-CN" dirty="0" err="1"/>
              <a:t>hbase</a:t>
            </a:r>
            <a:r>
              <a:rPr lang="en-US" altLang="zh-CN" dirty="0"/>
              <a:t>/region-in-transition/region-name in zookeeper to state  SPLIT, so that the master can learn about it. The balancer can freely  re-assign the daughter regions to other region servers if it chooses so.  \11. 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139321"/>
          </a:xfrm>
          <a:prstGeom prst="rect">
            <a:avLst/>
          </a:prstGeom>
        </p:spPr>
        <p:txBody>
          <a:bodyPr wrap="square">
            <a:spAutoFit/>
          </a:bodyPr>
          <a:lstStyle/>
          <a:p>
            <a:r>
              <a:rPr lang="en-US" altLang="zh-CN" dirty="0" err="1"/>
              <a:t>napshot</a:t>
            </a:r>
            <a:r>
              <a:rPr lang="zh-CN" altLang="en-US" dirty="0"/>
              <a:t>是很多存储系统和数据库系统都支持的功能。一个</a:t>
            </a:r>
            <a:r>
              <a:rPr lang="en-US" altLang="zh-CN" dirty="0"/>
              <a:t>snapshot</a:t>
            </a:r>
            <a:r>
              <a:rPr lang="zh-CN" altLang="en-US" dirty="0"/>
              <a:t>是一个全部文件系统、或者某个目录在某一时刻的镜像。实现数据文件镜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en-US" altLang="zh-CN" dirty="0"/>
              <a:t>snapshot</a:t>
            </a:r>
            <a:r>
              <a:rPr lang="zh-CN" altLang="en-US" dirty="0"/>
              <a:t>机制并不会拷贝数据，可以理解为它是原数据的一份指针。在</a:t>
            </a:r>
            <a:r>
              <a:rPr lang="en-US" altLang="zh-CN" dirty="0" err="1"/>
              <a:t>HBase</a:t>
            </a:r>
            <a:r>
              <a:rPr lang="zh-CN" altLang="en-US" dirty="0"/>
              <a:t>这种</a:t>
            </a:r>
            <a:r>
              <a:rPr lang="en-US" altLang="zh-CN" dirty="0"/>
              <a:t>LSM</a:t>
            </a:r>
            <a:r>
              <a:rPr lang="zh-CN" altLang="en-US" dirty="0"/>
              <a:t>类型系统结构下是比较容易理解的，我们知道</a:t>
            </a:r>
            <a:r>
              <a:rPr lang="en-US" altLang="zh-CN" dirty="0" err="1"/>
              <a:t>HBase</a:t>
            </a:r>
            <a:r>
              <a:rPr lang="zh-CN" altLang="en-US" dirty="0"/>
              <a:t>数据文件一旦落到磁盘之后就不再允许更新删除等原地修改操作，如果想更新删除的话可以追加写入新文件（</a:t>
            </a:r>
            <a:r>
              <a:rPr lang="en-US" altLang="zh-CN" dirty="0" err="1"/>
              <a:t>HBase</a:t>
            </a:r>
            <a:r>
              <a:rPr lang="zh-CN" altLang="en-US" dirty="0"/>
              <a:t>中根本没有更新接口，删除命令也是追加写入）。这种机制下实现某个表的</a:t>
            </a:r>
            <a:r>
              <a:rPr lang="en-US" altLang="zh-CN" dirty="0"/>
              <a:t>snapshot</a:t>
            </a:r>
            <a:r>
              <a:rPr lang="zh-CN" altLang="en-US" dirty="0"/>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7" y="1702389"/>
            <a:ext cx="10058400" cy="3519975"/>
          </a:xfrm>
          <a:prstGeom prst="rect">
            <a:avLst/>
          </a:prstGeom>
        </p:spPr>
      </p:pic>
      <p:sp>
        <p:nvSpPr>
          <p:cNvPr id="5" name="矩形 4"/>
          <p:cNvSpPr/>
          <p:nvPr/>
        </p:nvSpPr>
        <p:spPr>
          <a:xfrm>
            <a:off x="911766" y="5467533"/>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702526" y="1822996"/>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469514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502688"/>
            <a:ext cx="8577943" cy="5355312"/>
          </a:xfrm>
          <a:prstGeom prst="rect">
            <a:avLst/>
          </a:prstGeom>
        </p:spPr>
        <p:txBody>
          <a:bodyPr wrap="square">
            <a:spAutoFit/>
          </a:bodyPr>
          <a:lstStyle/>
          <a:p>
            <a:r>
              <a:rPr lang="en-US" altLang="zh-CN" dirty="0"/>
              <a:t>snapshot</a:t>
            </a:r>
            <a:r>
              <a:rPr lang="zh-CN" altLang="en-US" dirty="0"/>
              <a:t>能实现什么功能？</a:t>
            </a:r>
            <a:r>
              <a:rPr lang="en-US" altLang="zh-CN" dirty="0"/>
              <a:t>snapshot</a:t>
            </a:r>
            <a:r>
              <a:rPr lang="zh-CN" altLang="en-US" dirty="0"/>
              <a:t>是</a:t>
            </a:r>
            <a:r>
              <a:rPr lang="en-US" altLang="zh-CN" dirty="0" err="1"/>
              <a:t>HBase</a:t>
            </a:r>
            <a:r>
              <a:rPr lang="zh-CN" altLang="en-US" dirty="0"/>
              <a:t>非常核心的一个功能，使用</a:t>
            </a:r>
            <a:r>
              <a:rPr lang="en-US" altLang="zh-CN" dirty="0"/>
              <a:t>snapshot</a:t>
            </a:r>
            <a:r>
              <a:rPr lang="zh-CN" altLang="en-US" dirty="0"/>
              <a:t>的不同用法可以实现很多功能，比如：</a:t>
            </a:r>
            <a:r>
              <a:rPr lang="en-US" altLang="zh-CN" dirty="0"/>
              <a:t>1. </a:t>
            </a:r>
            <a:r>
              <a:rPr lang="zh-CN" altLang="en-US" dirty="0"/>
              <a:t>全量</a:t>
            </a:r>
            <a:r>
              <a:rPr lang="en-US" altLang="zh-CN" dirty="0"/>
              <a:t>/</a:t>
            </a:r>
            <a:r>
              <a:rPr lang="zh-CN" altLang="en-US" dirty="0"/>
              <a:t>增量备份：任何数据库都需要有备份的功能来实现数据的高可靠性，</a:t>
            </a:r>
            <a:r>
              <a:rPr lang="en-US" altLang="zh-CN" dirty="0"/>
              <a:t>snapshot</a:t>
            </a:r>
            <a:r>
              <a:rPr lang="zh-CN" altLang="en-US" dirty="0"/>
              <a:t>可以非常方便的实现表的在线备份功能，并且对在线业务请求影响非常小。使用备份数据，用户可以在异常发生的情况下快速回滚到指定快照点。增量备份会在全量备份的基础上使用</a:t>
            </a:r>
            <a:r>
              <a:rPr lang="en-US" altLang="zh-CN" dirty="0" err="1"/>
              <a:t>binlog</a:t>
            </a:r>
            <a:r>
              <a:rPr lang="zh-CN" altLang="en-US" dirty="0"/>
              <a:t>进行周期性的增量备份。</a:t>
            </a:r>
            <a:r>
              <a:rPr lang="en-US" altLang="zh-CN" dirty="0"/>
              <a:t>- </a:t>
            </a:r>
            <a:r>
              <a:rPr lang="zh-CN" altLang="en-US" dirty="0"/>
              <a:t>使用场景一：通常情况下，对重要的业务数据，建议至少每天执行一次</a:t>
            </a:r>
            <a:r>
              <a:rPr lang="en-US" altLang="zh-CN" dirty="0"/>
              <a:t>snapshot</a:t>
            </a:r>
            <a:r>
              <a:rPr lang="zh-CN" altLang="en-US" dirty="0"/>
              <a:t>来保存数据的快照记录，并且定期清理过期快照，这样如果业务发生重要错误需要回滚的话是可以回滚到之前的一个快照点的。</a:t>
            </a:r>
            <a:r>
              <a:rPr lang="en-US" altLang="zh-CN" dirty="0"/>
              <a:t>- </a:t>
            </a:r>
            <a:r>
              <a:rPr lang="zh-CN" altLang="en-US" dirty="0"/>
              <a:t>使用场景二：如果要对集群做重大的升级的话，建议升级前对重要的表执行一次</a:t>
            </a:r>
            <a:r>
              <a:rPr lang="en-US" altLang="zh-CN" dirty="0"/>
              <a:t>snapshot</a:t>
            </a:r>
            <a:r>
              <a:rPr lang="zh-CN" altLang="en-US" dirty="0"/>
              <a:t>，一旦升级有任何异常可以快速回滚到升级前。       </a:t>
            </a:r>
            <a:r>
              <a:rPr lang="en-US" altLang="zh-CN" dirty="0"/>
              <a:t>2. </a:t>
            </a:r>
            <a:r>
              <a:rPr lang="zh-CN" altLang="en-US" dirty="0"/>
              <a:t>数据迁移：可以使用</a:t>
            </a:r>
            <a:r>
              <a:rPr lang="en-US" altLang="zh-CN" dirty="0" err="1"/>
              <a:t>ExportSnapshot</a:t>
            </a:r>
            <a:r>
              <a:rPr lang="zh-CN" altLang="en-US" dirty="0"/>
              <a:t>功能将快照导出到另一个集群，实现数据的迁移</a:t>
            </a:r>
            <a:r>
              <a:rPr lang="en-US" altLang="zh-CN" dirty="0"/>
              <a:t>- </a:t>
            </a:r>
            <a:r>
              <a:rPr lang="zh-CN" altLang="en-US" dirty="0"/>
              <a:t>使用场景一：机房在线迁移，通常情况是数据在</a:t>
            </a:r>
            <a:r>
              <a:rPr lang="en-US" altLang="zh-CN" dirty="0"/>
              <a:t>A</a:t>
            </a:r>
            <a:r>
              <a:rPr lang="zh-CN" altLang="en-US" dirty="0"/>
              <a:t>机房，因为</a:t>
            </a:r>
            <a:r>
              <a:rPr lang="en-US" altLang="zh-CN" dirty="0"/>
              <a:t>A</a:t>
            </a:r>
            <a:r>
              <a:rPr lang="zh-CN" altLang="en-US" dirty="0"/>
              <a:t>机房机位不够或者机架不够需要将整个集群迁移到另一个容量更大的</a:t>
            </a:r>
            <a:r>
              <a:rPr lang="en-US" altLang="zh-CN" dirty="0"/>
              <a:t>B</a:t>
            </a:r>
            <a:r>
              <a:rPr lang="zh-CN" altLang="en-US" dirty="0"/>
              <a:t>集群，而且在迁移过程中不能停服。基本迁移思路是先使用</a:t>
            </a:r>
            <a:r>
              <a:rPr lang="en-US" altLang="zh-CN" dirty="0"/>
              <a:t>snapshot</a:t>
            </a:r>
            <a:r>
              <a:rPr lang="zh-CN" altLang="en-US" dirty="0"/>
              <a:t>在</a:t>
            </a:r>
            <a:r>
              <a:rPr lang="en-US" altLang="zh-CN" dirty="0"/>
              <a:t>B</a:t>
            </a:r>
            <a:r>
              <a:rPr lang="zh-CN" altLang="en-US" dirty="0"/>
              <a:t>集群恢复出一个全量数据，再使用</a:t>
            </a:r>
            <a:r>
              <a:rPr lang="en-US" altLang="zh-CN" dirty="0"/>
              <a:t>replication</a:t>
            </a:r>
            <a:r>
              <a:rPr lang="zh-CN" altLang="en-US" dirty="0"/>
              <a:t>技术增量复制</a:t>
            </a:r>
            <a:r>
              <a:rPr lang="en-US" altLang="zh-CN" dirty="0"/>
              <a:t>A</a:t>
            </a:r>
            <a:r>
              <a:rPr lang="zh-CN" altLang="en-US" dirty="0"/>
              <a:t>集群的更新数据，等待两个集群数据一致之后将客户端请求重定向到</a:t>
            </a:r>
            <a:r>
              <a:rPr lang="en-US" altLang="zh-CN" dirty="0"/>
              <a:t>B</a:t>
            </a:r>
            <a:r>
              <a:rPr lang="zh-CN" altLang="en-US" dirty="0"/>
              <a:t>机房。具体步骤可以参考：</a:t>
            </a:r>
            <a:r>
              <a:rPr lang="en-US" altLang="zh-CN" dirty="0"/>
              <a:t>https://www.cloudera.com/documentation/enterprise/5-5-x/topics/cdh_bdr_hbase_replication.html#topic_20_11_7- </a:t>
            </a:r>
            <a:r>
              <a:rPr lang="zh-CN" altLang="en-US" dirty="0"/>
              <a:t>使用场景二：使用</a:t>
            </a:r>
            <a:r>
              <a:rPr lang="en-US" altLang="zh-CN" dirty="0"/>
              <a:t>snapshot</a:t>
            </a:r>
            <a:r>
              <a:rPr lang="zh-CN" altLang="en-US" dirty="0"/>
              <a:t>将表数据导出到</a:t>
            </a:r>
            <a:r>
              <a:rPr lang="en-US" altLang="zh-CN" dirty="0"/>
              <a:t>HDFS</a:t>
            </a:r>
            <a:r>
              <a:rPr lang="zh-CN" altLang="en-US" dirty="0"/>
              <a:t>，再使用</a:t>
            </a:r>
            <a:r>
              <a:rPr lang="en-US" altLang="zh-CN" dirty="0"/>
              <a:t>Hive\Spark</a:t>
            </a:r>
            <a:r>
              <a:rPr lang="zh-CN" altLang="en-US" dirty="0"/>
              <a:t>等进行离线</a:t>
            </a:r>
            <a:r>
              <a:rPr lang="en-US" altLang="zh-CN" dirty="0"/>
              <a:t>OLAP</a:t>
            </a:r>
            <a:r>
              <a:rPr lang="zh-CN" altLang="en-US" dirty="0"/>
              <a:t>分析，比如审计报表、月度报表等</a:t>
            </a:r>
          </a:p>
        </p:txBody>
      </p:sp>
    </p:spTree>
    <p:extLst>
      <p:ext uri="{BB962C8B-B14F-4D97-AF65-F5344CB8AC3E}">
        <p14:creationId xmlns:p14="http://schemas.microsoft.com/office/powerpoint/2010/main" val="34661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490569"/>
            <a:ext cx="9303388" cy="4247317"/>
          </a:xfrm>
          <a:prstGeom prst="rect">
            <a:avLst/>
          </a:prstGeom>
        </p:spPr>
        <p:txBody>
          <a:bodyPr wrap="square">
            <a:spAutoFit/>
          </a:bodyPr>
          <a:lstStyle/>
          <a:p>
            <a:r>
              <a:rPr lang="en-US" altLang="zh-CN" dirty="0" err="1"/>
              <a:t>hbase</a:t>
            </a:r>
            <a:r>
              <a:rPr lang="en-US" altLang="zh-CN" dirty="0"/>
              <a:t> snapshot</a:t>
            </a:r>
            <a:r>
              <a:rPr lang="zh-CN" altLang="en-US" dirty="0"/>
              <a:t>用法大全</a:t>
            </a:r>
            <a:r>
              <a:rPr lang="en-US" altLang="zh-CN" dirty="0"/>
              <a:t>snapshot</a:t>
            </a:r>
            <a:r>
              <a:rPr lang="zh-CN" altLang="en-US" dirty="0"/>
              <a:t>最常用的命令有</a:t>
            </a:r>
            <a:r>
              <a:rPr lang="en-US" altLang="zh-CN" dirty="0"/>
              <a:t>snapshot</a:t>
            </a:r>
            <a:r>
              <a:rPr lang="zh-CN" altLang="en-US" dirty="0"/>
              <a:t>、</a:t>
            </a:r>
            <a:r>
              <a:rPr lang="en-US" altLang="zh-CN" dirty="0" err="1"/>
              <a:t>restore_snapshot</a:t>
            </a:r>
            <a:r>
              <a:rPr lang="zh-CN" altLang="en-US" dirty="0"/>
              <a:t>、</a:t>
            </a:r>
            <a:r>
              <a:rPr lang="en-US" altLang="zh-CN" dirty="0" err="1"/>
              <a:t>clone_snapshot</a:t>
            </a:r>
            <a:r>
              <a:rPr lang="zh-CN" altLang="en-US" dirty="0"/>
              <a:t>以及</a:t>
            </a:r>
            <a:r>
              <a:rPr lang="en-US" altLang="zh-CN" dirty="0" err="1"/>
              <a:t>ExportSnapshot</a:t>
            </a:r>
            <a:r>
              <a:rPr lang="zh-CN" altLang="en-US" dirty="0"/>
              <a:t>这个工具，具体使用方法如下：</a:t>
            </a:r>
            <a:r>
              <a:rPr lang="en-US" altLang="zh-CN" dirty="0"/>
              <a:t>- </a:t>
            </a:r>
            <a:r>
              <a:rPr lang="zh-CN" altLang="en-US" dirty="0"/>
              <a:t>为表’</a:t>
            </a:r>
            <a:r>
              <a:rPr lang="en-US" altLang="zh-CN" dirty="0" err="1"/>
              <a:t>sourceTable</a:t>
            </a:r>
            <a:r>
              <a:rPr lang="en-US" altLang="zh-CN" dirty="0"/>
              <a:t>’</a:t>
            </a:r>
            <a:r>
              <a:rPr lang="zh-CN" altLang="en-US" dirty="0"/>
              <a:t>打一个快照’</a:t>
            </a:r>
            <a:r>
              <a:rPr lang="en-US" altLang="zh-CN" dirty="0" err="1"/>
              <a:t>snapshotName</a:t>
            </a:r>
            <a:r>
              <a:rPr lang="en-US" altLang="zh-CN" dirty="0"/>
              <a:t>’</a:t>
            </a:r>
            <a:r>
              <a:rPr lang="zh-CN" altLang="en-US" dirty="0"/>
              <a:t>，快照并不涉及数据移动，可以在线完成。    </a:t>
            </a:r>
            <a:r>
              <a:rPr lang="en-US" altLang="zh-CN" dirty="0" err="1"/>
              <a:t>hbase</a:t>
            </a:r>
            <a:r>
              <a:rPr lang="en-US" altLang="zh-CN" dirty="0"/>
              <a:t>&gt; snapshot '</a:t>
            </a:r>
            <a:r>
              <a:rPr lang="en-US" altLang="zh-CN" dirty="0" err="1"/>
              <a:t>sourceTable</a:t>
            </a:r>
            <a:r>
              <a:rPr lang="en-US" altLang="zh-CN" dirty="0"/>
              <a:t>', ‘</a:t>
            </a:r>
            <a:r>
              <a:rPr lang="en-US" altLang="zh-CN" dirty="0" err="1"/>
              <a:t>snapshotName</a:t>
            </a:r>
            <a:r>
              <a:rPr lang="en-US" altLang="zh-CN" dirty="0"/>
              <a:t>'- </a:t>
            </a:r>
            <a:r>
              <a:rPr lang="zh-CN" altLang="en-US" dirty="0"/>
              <a:t>恢复指定快照，恢复过程会替代原有数据，将表还原到快照点，快照点之后的所有更新将会丢失。需要注意的是原表需要先</a:t>
            </a:r>
            <a:r>
              <a:rPr lang="en-US" altLang="zh-CN" dirty="0"/>
              <a:t>disable</a:t>
            </a:r>
            <a:r>
              <a:rPr lang="zh-CN" altLang="en-US" dirty="0"/>
              <a:t>掉，才能执行</a:t>
            </a:r>
            <a:r>
              <a:rPr lang="en-US" altLang="zh-CN" dirty="0" err="1"/>
              <a:t>restore_snapshot</a:t>
            </a:r>
            <a:r>
              <a:rPr lang="zh-CN" altLang="en-US" dirty="0"/>
              <a:t>操作。    </a:t>
            </a:r>
            <a:r>
              <a:rPr lang="en-US" altLang="zh-CN" dirty="0" err="1"/>
              <a:t>hbase</a:t>
            </a:r>
            <a:r>
              <a:rPr lang="en-US" altLang="zh-CN" dirty="0"/>
              <a:t>&gt; </a:t>
            </a:r>
            <a:r>
              <a:rPr lang="en-US" altLang="zh-CN" dirty="0" err="1"/>
              <a:t>restore_snapshot</a:t>
            </a:r>
            <a:r>
              <a:rPr lang="en-US" altLang="zh-CN" dirty="0"/>
              <a:t> ‘</a:t>
            </a:r>
            <a:r>
              <a:rPr lang="en-US" altLang="zh-CN" dirty="0" err="1"/>
              <a:t>snapshotName</a:t>
            </a:r>
            <a:r>
              <a:rPr lang="en-US" altLang="zh-CN" dirty="0"/>
              <a:t>'- </a:t>
            </a:r>
            <a:r>
              <a:rPr lang="zh-CN" altLang="en-US" dirty="0"/>
              <a:t>根据快照恢复出一个新表，恢复过程不涉及数据移动，可以在秒级完成。很好奇是怎么做的吧，且听下文分解。    </a:t>
            </a:r>
            <a:r>
              <a:rPr lang="en-US" altLang="zh-CN" dirty="0" err="1"/>
              <a:t>hbase</a:t>
            </a:r>
            <a:r>
              <a:rPr lang="en-US" altLang="zh-CN" dirty="0"/>
              <a:t>&gt; </a:t>
            </a:r>
            <a:r>
              <a:rPr lang="en-US" altLang="zh-CN" dirty="0" err="1"/>
              <a:t>clone_snapshot</a:t>
            </a:r>
            <a:r>
              <a:rPr lang="en-US" altLang="zh-CN" dirty="0"/>
              <a:t> '</a:t>
            </a:r>
            <a:r>
              <a:rPr lang="en-US" altLang="zh-CN" dirty="0" err="1"/>
              <a:t>snapshotName</a:t>
            </a:r>
            <a:r>
              <a:rPr lang="en-US" altLang="zh-CN" dirty="0"/>
              <a:t>', ‘</a:t>
            </a:r>
            <a:r>
              <a:rPr lang="en-US" altLang="zh-CN" dirty="0" err="1"/>
              <a:t>tableName</a:t>
            </a:r>
            <a:r>
              <a:rPr lang="en-US" altLang="zh-CN" dirty="0"/>
              <a:t>'- </a:t>
            </a:r>
            <a:r>
              <a:rPr lang="zh-CN" altLang="en-US" dirty="0"/>
              <a:t>使用</a:t>
            </a:r>
            <a:r>
              <a:rPr lang="en-US" altLang="zh-CN" dirty="0" err="1"/>
              <a:t>ExportSnapshot</a:t>
            </a:r>
            <a:r>
              <a:rPr lang="zh-CN" altLang="en-US" dirty="0"/>
              <a:t>命令可以将</a:t>
            </a:r>
            <a:r>
              <a:rPr lang="en-US" altLang="zh-CN" dirty="0"/>
              <a:t>A</a:t>
            </a:r>
            <a:r>
              <a:rPr lang="zh-CN" altLang="en-US" dirty="0"/>
              <a:t>集群的快照数据迁移到</a:t>
            </a:r>
            <a:r>
              <a:rPr lang="en-US" altLang="zh-CN" dirty="0"/>
              <a:t>B</a:t>
            </a:r>
            <a:r>
              <a:rPr lang="zh-CN" altLang="en-US" dirty="0"/>
              <a:t>集群，</a:t>
            </a:r>
            <a:r>
              <a:rPr lang="en-US" altLang="zh-CN" dirty="0" err="1"/>
              <a:t>ExportSnapshot</a:t>
            </a:r>
            <a:r>
              <a:rPr lang="zh-CN" altLang="en-US" dirty="0"/>
              <a:t>是</a:t>
            </a:r>
            <a:r>
              <a:rPr lang="en-US" altLang="zh-CN" dirty="0"/>
              <a:t>HDFS</a:t>
            </a:r>
            <a:r>
              <a:rPr lang="zh-CN" altLang="en-US" dirty="0"/>
              <a:t>层面的操作，会使用</a:t>
            </a:r>
            <a:r>
              <a:rPr lang="en-US" altLang="zh-CN" dirty="0"/>
              <a:t>MR</a:t>
            </a:r>
            <a:r>
              <a:rPr lang="zh-CN" altLang="en-US" dirty="0"/>
              <a:t>进行数据的并行迁移，因此需要在开启</a:t>
            </a:r>
            <a:r>
              <a:rPr lang="en-US" altLang="zh-CN" dirty="0"/>
              <a:t>MR</a:t>
            </a:r>
            <a:r>
              <a:rPr lang="zh-CN" altLang="en-US" dirty="0"/>
              <a:t>的机器上进行迁移。</a:t>
            </a:r>
            <a:r>
              <a:rPr lang="en-US" altLang="zh-CN" dirty="0" err="1"/>
              <a:t>HMaster</a:t>
            </a:r>
            <a:r>
              <a:rPr lang="zh-CN" altLang="en-US" dirty="0"/>
              <a:t>和</a:t>
            </a:r>
            <a:r>
              <a:rPr lang="en-US" altLang="zh-CN" dirty="0" err="1"/>
              <a:t>HRegionServer</a:t>
            </a:r>
            <a:r>
              <a:rPr lang="zh-CN" altLang="en-US" dirty="0"/>
              <a:t>并不参与这个过程，因此不会带来额外的内存开销以及</a:t>
            </a:r>
            <a:r>
              <a:rPr lang="en-US" altLang="zh-CN" dirty="0"/>
              <a:t>GC</a:t>
            </a:r>
            <a:r>
              <a:rPr lang="zh-CN" altLang="en-US" dirty="0"/>
              <a:t>开销。唯一的影响是</a:t>
            </a:r>
            <a:r>
              <a:rPr lang="en-US" altLang="zh-CN" dirty="0"/>
              <a:t>DN</a:t>
            </a:r>
            <a:r>
              <a:rPr lang="zh-CN" altLang="en-US" dirty="0"/>
              <a:t>在拷贝数据的时候需要额外的带宽以及</a:t>
            </a:r>
            <a:r>
              <a:rPr lang="en-US" altLang="zh-CN" dirty="0"/>
              <a:t>IO</a:t>
            </a:r>
            <a:r>
              <a:rPr lang="zh-CN" altLang="en-US" dirty="0"/>
              <a:t>负载，</a:t>
            </a:r>
            <a:r>
              <a:rPr lang="en-US" altLang="zh-CN" dirty="0" err="1"/>
              <a:t>ExportSnapshot</a:t>
            </a:r>
            <a:r>
              <a:rPr lang="zh-CN" altLang="en-US" dirty="0"/>
              <a:t>也针对这个问题设置了参数</a:t>
            </a:r>
            <a:r>
              <a:rPr lang="en-US" altLang="zh-CN" dirty="0"/>
              <a:t>-bandwidth</a:t>
            </a:r>
            <a:r>
              <a:rPr lang="zh-CN" altLang="en-US" dirty="0"/>
              <a:t>来限制带宽的使用。    </a:t>
            </a:r>
            <a:r>
              <a:rPr lang="en-US" altLang="zh-CN" dirty="0" err="1"/>
              <a:t>hbase</a:t>
            </a:r>
            <a:r>
              <a:rPr lang="en-US" altLang="zh-CN" dirty="0"/>
              <a:t> </a:t>
            </a:r>
            <a:r>
              <a:rPr lang="en-US" altLang="zh-CN" dirty="0" err="1"/>
              <a:t>org.apache.hadoop.hbase.snapshot.ExportSnapshot</a:t>
            </a:r>
            <a:r>
              <a:rPr lang="en-US" altLang="zh-CN" dirty="0"/>
              <a:t> \        -snapshot </a:t>
            </a:r>
            <a:r>
              <a:rPr lang="en-US" altLang="zh-CN" dirty="0" err="1"/>
              <a:t>MySnapshot</a:t>
            </a:r>
            <a:r>
              <a:rPr lang="en-US" altLang="zh-CN" dirty="0"/>
              <a:t> -copy-from hdfs://srv2:8082/hbase \        -copy-to hdfs://srv1:50070/hbase -mappers 16 -bandwidth  1024\</a:t>
            </a:r>
            <a:endParaRPr lang="zh-CN" altLang="en-US" dirty="0"/>
          </a:p>
        </p:txBody>
      </p:sp>
    </p:spTree>
    <p:extLst>
      <p:ext uri="{BB962C8B-B14F-4D97-AF65-F5344CB8AC3E}">
        <p14:creationId xmlns:p14="http://schemas.microsoft.com/office/powerpoint/2010/main" val="76420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2" y="1516752"/>
            <a:ext cx="3190805" cy="4790886"/>
          </a:xfrm>
        </p:spPr>
        <p:txBody>
          <a:bodyPr vert="horz" lIns="91440" tIns="45720" rIns="91440" bIns="45720" rtlCol="0">
            <a:normAutofit fontScale="92500"/>
          </a:bodyPr>
          <a:lstStyle/>
          <a:p>
            <a:pPr marL="171450" indent="-171450" rtl="0">
              <a:lnSpc>
                <a:spcPts val="1800"/>
              </a:lnSpc>
              <a:spcBef>
                <a:spcPts val="1000"/>
              </a:spcBef>
              <a:spcAft>
                <a:spcPts val="600"/>
              </a:spcAft>
              <a:buFont typeface="Wingdings" panose="05000000000000000000" pitchFamily="2" charset="2"/>
              <a:buChar char="l"/>
            </a:pPr>
            <a:r>
              <a:rPr lang="en-US" altLang="zh-CN" sz="1400" dirty="0" smtClean="0">
                <a:solidFill>
                  <a:prstClr val="black">
                    <a:lumMod val="75000"/>
                    <a:lumOff val="25000"/>
                  </a:prstClr>
                </a:solidFill>
                <a:cs typeface="Segoe UI" panose="020B0502040204020203" pitchFamily="34" charset="0"/>
              </a:rPr>
              <a:t>Regions As Shards</a:t>
            </a:r>
            <a:endParaRPr lang="en-US" altLang="zh-CN" sz="1400" dirty="0">
              <a:solidFill>
                <a:prstClr val="black">
                  <a:lumMod val="75000"/>
                  <a:lumOff val="25000"/>
                </a:prstClr>
              </a:solidFill>
              <a:cs typeface="Segoe UI" panose="020B0502040204020203" pitchFamily="34" charset="0"/>
            </a:endParaRPr>
          </a:p>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b="1" dirty="0"/>
              <a:t>region </a:t>
            </a:r>
            <a:r>
              <a:rPr lang="en-US" altLang="zh-CN" sz="1400" dirty="0"/>
              <a:t>is served by </a:t>
            </a:r>
            <a:r>
              <a:rPr lang="en-US" altLang="zh-CN" sz="1400" b="1" dirty="0"/>
              <a:t>exactly</a:t>
            </a:r>
            <a:br>
              <a:rPr lang="en-US" altLang="zh-CN" sz="1400" b="1" dirty="0"/>
            </a:br>
            <a:r>
              <a:rPr lang="en-US" altLang="zh-CN" sz="1400" b="1" dirty="0"/>
              <a:t>one </a:t>
            </a:r>
            <a:r>
              <a:rPr lang="en-US" altLang="zh-CN" sz="1400" dirty="0"/>
              <a:t>region server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a:t>Every region server serves</a:t>
            </a:r>
            <a:br>
              <a:rPr lang="en-US" altLang="zh-CN" sz="1400" dirty="0"/>
            </a:br>
            <a:r>
              <a:rPr lang="en-US" altLang="zh-CN" sz="1400" b="1" dirty="0"/>
              <a:t>many </a:t>
            </a:r>
            <a:r>
              <a:rPr lang="en-US" altLang="zh-CN" sz="1400" dirty="0"/>
              <a:t>regions</a:t>
            </a:r>
            <a:br>
              <a:rPr lang="en-US" altLang="zh-CN" sz="1400" dirty="0"/>
            </a:br>
            <a:r>
              <a:rPr lang="en-US" altLang="zh-CN" sz="1400" dirty="0"/>
              <a:t>• Table data is </a:t>
            </a:r>
            <a:r>
              <a:rPr lang="en-US" altLang="zh-CN" sz="1400" b="1" dirty="0"/>
              <a:t>spread </a:t>
            </a:r>
            <a:r>
              <a:rPr lang="en-US" altLang="zh-CN" sz="1400" dirty="0"/>
              <a:t>over servers</a:t>
            </a:r>
            <a:br>
              <a:rPr lang="en-US" altLang="zh-CN" sz="1400" dirty="0"/>
            </a:br>
            <a:r>
              <a:rPr lang="en-US" altLang="zh-CN" sz="1400" dirty="0"/>
              <a:t>• Distribution of </a:t>
            </a:r>
            <a:r>
              <a:rPr lang="en-US" altLang="zh-CN" sz="1400" b="1" dirty="0"/>
              <a:t>I/O</a:t>
            </a:r>
            <a:r>
              <a:rPr lang="en-US" altLang="zh-CN" sz="1400" dirty="0"/>
              <a:t>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1501</TotalTime>
  <Words>8556</Words>
  <Application>Microsoft Macintosh PowerPoint</Application>
  <PresentationFormat>自定义</PresentationFormat>
  <Paragraphs>402</Paragraphs>
  <Slides>60</Slides>
  <Notes>13</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欢迎文档</vt:lpstr>
      <vt:lpstr>Hbase/ Opentsdb基本原理介绍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BlockCache</vt:lpstr>
      <vt:lpstr>Regions</vt:lpstr>
      <vt:lpstr>Compaction</vt:lpstr>
      <vt:lpstr>Compaction</vt:lpstr>
      <vt:lpstr>Compaction策略</vt:lpstr>
      <vt:lpstr>Compaction策略</vt:lpstr>
      <vt:lpstr>Compaction策略</vt:lpstr>
      <vt:lpstr>ExploringCompactionPolicy</vt:lpstr>
      <vt:lpstr>ExploringCompactionPolicy</vt:lpstr>
      <vt:lpstr>RatioBasedCompactionPolicy</vt:lpstr>
      <vt:lpstr>RatioBasedCompactionPolicy</vt:lpstr>
      <vt:lpstr>RatioBasedCompactionPolicy</vt:lpstr>
      <vt:lpstr>Date Tiered Compaction</vt:lpstr>
      <vt:lpstr>Stripe Compactions</vt:lpstr>
      <vt:lpstr>Stripe Compactions</vt:lpstr>
      <vt:lpstr>执行HFile文件合并</vt:lpstr>
      <vt:lpstr>MOB Compaction Policy</vt:lpstr>
      <vt:lpstr>split</vt:lpstr>
      <vt:lpstr>split</vt:lpstr>
      <vt:lpstr>split</vt:lpstr>
      <vt:lpstr>MOB</vt:lpstr>
      <vt:lpstr>split</vt:lpstr>
      <vt:lpstr>PowerPoint 演示文稿</vt:lpstr>
      <vt:lpstr>snapshot</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武生 张</cp:lastModifiedBy>
  <cp:revision>501</cp:revision>
  <dcterms:created xsi:type="dcterms:W3CDTF">2018-11-10T07:56:30Z</dcterms:created>
  <dcterms:modified xsi:type="dcterms:W3CDTF">2018-11-13T16:08:04Z</dcterms:modified>
  <cp:version/>
</cp:coreProperties>
</file>