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1" r:id="rId2"/>
    <p:sldId id="267" r:id="rId3"/>
    <p:sldId id="266" r:id="rId4"/>
    <p:sldId id="263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75" r:id="rId13"/>
    <p:sldId id="278" r:id="rId14"/>
    <p:sldId id="277" r:id="rId15"/>
    <p:sldId id="280" r:id="rId16"/>
    <p:sldId id="281" r:id="rId17"/>
    <p:sldId id="282" r:id="rId18"/>
    <p:sldId id="283" r:id="rId19"/>
    <p:sldId id="284" r:id="rId20"/>
    <p:sldId id="285" r:id="rId21"/>
    <p:sldId id="279" r:id="rId22"/>
    <p:sldId id="258" r:id="rId23"/>
  </p:sldIdLst>
  <p:sldSz cx="9972675" cy="71993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>
          <p15:clr>
            <a:srgbClr val="A4A3A4"/>
          </p15:clr>
        </p15:guide>
        <p15:guide id="2" pos="3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6406" autoAdjust="0"/>
  </p:normalViewPr>
  <p:slideViewPr>
    <p:cSldViewPr snapToGrid="0">
      <p:cViewPr varScale="1">
        <p:scale>
          <a:sx n="95" d="100"/>
          <a:sy n="95" d="100"/>
        </p:scale>
        <p:origin x="1614" y="78"/>
      </p:cViewPr>
      <p:guideLst>
        <p:guide orient="horz" pos="2267"/>
        <p:guide pos="3141"/>
      </p:guideLst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91433" y="1143000"/>
            <a:ext cx="427513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9972193" cy="7199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951" y="2556769"/>
            <a:ext cx="8476774" cy="91481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85" y="4225190"/>
            <a:ext cx="7479506" cy="3290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99612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19605" indent="0" algn="ctr">
              <a:buNone/>
              <a:defRPr sz="1680"/>
            </a:lvl5pPr>
            <a:lvl6pPr marL="2399665" indent="0" algn="ctr">
              <a:buNone/>
              <a:defRPr sz="1680"/>
            </a:lvl6pPr>
            <a:lvl7pPr marL="2879725" indent="0" algn="ctr">
              <a:buNone/>
              <a:defRPr sz="1680"/>
            </a:lvl7pPr>
            <a:lvl8pPr marL="3359785" indent="0" algn="ctr">
              <a:buNone/>
              <a:defRPr sz="1680"/>
            </a:lvl8pPr>
            <a:lvl9pPr marL="3839845" indent="0" algn="ctr">
              <a:buNone/>
              <a:defRPr sz="168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0" y="479954"/>
            <a:ext cx="3216447" cy="16798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686" y="1036570"/>
            <a:ext cx="5048667" cy="5116178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920" y="2159794"/>
            <a:ext cx="321644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19605" indent="0">
              <a:buNone/>
              <a:defRPr sz="1050"/>
            </a:lvl5pPr>
            <a:lvl6pPr marL="2399665" indent="0">
              <a:buNone/>
              <a:defRPr sz="1050"/>
            </a:lvl6pPr>
            <a:lvl7pPr marL="2879725" indent="0">
              <a:buNone/>
              <a:defRPr sz="1050"/>
            </a:lvl7pPr>
            <a:lvl8pPr marL="3359785" indent="0">
              <a:buNone/>
              <a:defRPr sz="1050"/>
            </a:lvl8pPr>
            <a:lvl9pPr marL="383984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0" y="479954"/>
            <a:ext cx="3216447" cy="16798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9686" y="1036570"/>
            <a:ext cx="5048667" cy="5116178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19605" indent="0">
              <a:buNone/>
              <a:defRPr sz="2100"/>
            </a:lvl5pPr>
            <a:lvl6pPr marL="2399665" indent="0">
              <a:buNone/>
              <a:defRPr sz="2100"/>
            </a:lvl6pPr>
            <a:lvl7pPr marL="2879725" indent="0">
              <a:buNone/>
              <a:defRPr sz="2100"/>
            </a:lvl7pPr>
            <a:lvl8pPr marL="3359785" indent="0">
              <a:buNone/>
              <a:defRPr sz="2100"/>
            </a:lvl8pPr>
            <a:lvl9pPr marL="3839845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920" y="2159794"/>
            <a:ext cx="321644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19605" indent="0">
              <a:buNone/>
              <a:defRPr sz="1050"/>
            </a:lvl5pPr>
            <a:lvl6pPr marL="2399665" indent="0">
              <a:buNone/>
              <a:defRPr sz="1050"/>
            </a:lvl6pPr>
            <a:lvl7pPr marL="2879725" indent="0">
              <a:buNone/>
              <a:defRPr sz="1050"/>
            </a:lvl7pPr>
            <a:lvl8pPr marL="3359785" indent="0">
              <a:buNone/>
              <a:defRPr sz="1050"/>
            </a:lvl8pPr>
            <a:lvl9pPr marL="383984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6696" y="383297"/>
            <a:ext cx="2150358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383297"/>
            <a:ext cx="6326416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9972675" cy="71952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4591" y="145979"/>
            <a:ext cx="6840000" cy="6741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AU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47565" y="1873246"/>
            <a:ext cx="7856738" cy="440365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rgbClr val="4C2A1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6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9972675" cy="71952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4591" y="145979"/>
            <a:ext cx="6840000" cy="6741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AU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47565" y="1873246"/>
            <a:ext cx="7856738" cy="440365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rgbClr val="4C2A1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6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4591" y="145979"/>
            <a:ext cx="6840000" cy="6741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AU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9972675" cy="7195281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47565" y="1873246"/>
            <a:ext cx="7856738" cy="440365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rgbClr val="4C2A1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600">
                <a:solidFill>
                  <a:srgbClr val="4A140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28" y="1794831"/>
            <a:ext cx="8601432" cy="299471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28" y="4817876"/>
            <a:ext cx="860143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0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" y="0"/>
            <a:ext cx="9972193" cy="71993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1916484"/>
            <a:ext cx="4238387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667" y="1916484"/>
            <a:ext cx="4238387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0" y="383299"/>
            <a:ext cx="8601432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922" y="1764832"/>
            <a:ext cx="421890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19605" indent="0">
              <a:buNone/>
              <a:defRPr sz="1680" b="1"/>
            </a:lvl5pPr>
            <a:lvl6pPr marL="2399665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922" y="2629749"/>
            <a:ext cx="4218908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8667" y="1764832"/>
            <a:ext cx="42396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19605" indent="0">
              <a:buNone/>
              <a:defRPr sz="1680" b="1"/>
            </a:lvl5pPr>
            <a:lvl6pPr marL="2399665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8667" y="2629749"/>
            <a:ext cx="423968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2" y="383299"/>
            <a:ext cx="860143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1916484"/>
            <a:ext cx="860143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1" y="6672698"/>
            <a:ext cx="22438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86E2-F95B-4642-8606-BC691E05C9B8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3449" y="6672698"/>
            <a:ext cx="336577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3202" y="6672698"/>
            <a:ext cx="22438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111F-3914-40FA-85EE-C786780B1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59485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59485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57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63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5948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605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665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59485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951" y="2859664"/>
            <a:ext cx="8476774" cy="9148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雷根基金</a:t>
            </a:r>
            <a:r>
              <a:rPr lang="en-US" altLang="zh-CN" dirty="0"/>
              <a:t>-</a:t>
            </a:r>
            <a:r>
              <a:rPr lang="zh-CN" altLang="en-US" dirty="0"/>
              <a:t>上海高金</a:t>
            </a:r>
            <a:br>
              <a:rPr lang="zh-CN" altLang="en-US" dirty="0"/>
            </a:br>
            <a:r>
              <a:rPr lang="zh-CN" altLang="en-US" dirty="0"/>
              <a:t>金融实践</a:t>
            </a:r>
            <a:r>
              <a:rPr lang="zh-CN" altLang="en-US" dirty="0" smtClean="0"/>
              <a:t>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量化多因子选股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2017-07-01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市值因子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" y="1457012"/>
            <a:ext cx="9351665" cy="48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多因子模型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Fama</a:t>
            </a:r>
            <a:r>
              <a:rPr lang="en-US" altLang="zh-CN" sz="2800" dirty="0" smtClean="0"/>
              <a:t>-French 3</a:t>
            </a:r>
            <a:r>
              <a:rPr lang="zh-CN" altLang="en-US" sz="2800" dirty="0" smtClean="0"/>
              <a:t>因子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Beta</a:t>
            </a:r>
            <a:r>
              <a:rPr lang="zh-CN" altLang="en-US" sz="2400" dirty="0" smtClean="0"/>
              <a:t>因子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市值因子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小市值逻辑：基数小受利好带来的业绩</a:t>
            </a:r>
            <a:r>
              <a:rPr lang="en-US" altLang="zh-CN" sz="2200" dirty="0" smtClean="0"/>
              <a:t>%</a:t>
            </a:r>
            <a:r>
              <a:rPr lang="zh-CN" altLang="en-US" sz="2200" dirty="0" smtClean="0"/>
              <a:t>增长大，借壳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直接使用市值，还是需要做变化</a:t>
            </a:r>
            <a:endParaRPr lang="en-US" altLang="zh-CN" sz="2200" dirty="0" smtClean="0"/>
          </a:p>
          <a:p>
            <a:pPr lvl="1"/>
            <a:r>
              <a:rPr lang="en-US" altLang="zh-CN" sz="2400" dirty="0" err="1" smtClean="0"/>
              <a:t>BookValue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MarketValue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逻辑</a:t>
            </a:r>
            <a:endParaRPr lang="zh-CN" altLang="en-US" sz="22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14908" y="2791154"/>
          <a:ext cx="808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3" imgW="279360" imgH="228600" progId="Equation.3">
                  <p:embed/>
                </p:oleObj>
              </mc:Choice>
              <mc:Fallback>
                <p:oleObj name="Equation" r:id="rId3" imgW="279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908" y="2791154"/>
                        <a:ext cx="80803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243239" y="4502478"/>
          <a:ext cx="12477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5" imgW="431640" imgH="241200" progId="Equation.3">
                  <p:embed/>
                </p:oleObj>
              </mc:Choice>
              <mc:Fallback>
                <p:oleObj name="Equation" r:id="rId5" imgW="4316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239" y="4502478"/>
                        <a:ext cx="1247775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去极值和标准化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88" y="1088757"/>
            <a:ext cx="8489712" cy="53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中性化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17" y="1244518"/>
            <a:ext cx="8910279" cy="51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3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去极值方法</a:t>
            </a:r>
            <a:endParaRPr lang="en-US" altLang="zh-CN" dirty="0" smtClean="0"/>
          </a:p>
          <a:p>
            <a:pPr lvl="1"/>
            <a:r>
              <a:rPr lang="zh-CN" altLang="en-US" dirty="0"/>
              <a:t>均值方差去极值、</a:t>
            </a:r>
            <a:r>
              <a:rPr lang="en-US" altLang="zh-CN" dirty="0"/>
              <a:t>MAD</a:t>
            </a:r>
            <a:r>
              <a:rPr lang="zh-CN" altLang="en-US" dirty="0"/>
              <a:t>方法去极值、分位数去</a:t>
            </a:r>
            <a:r>
              <a:rPr lang="zh-CN" altLang="en-US" dirty="0" smtClean="0"/>
              <a:t>极值</a:t>
            </a:r>
            <a:endParaRPr lang="en-US" altLang="zh-CN" dirty="0" smtClean="0"/>
          </a:p>
          <a:p>
            <a:r>
              <a:rPr lang="zh-CN" altLang="en-US" dirty="0" smtClean="0"/>
              <a:t>标准化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Z-score,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%</a:t>
            </a:r>
            <a:r>
              <a:rPr lang="zh-CN" altLang="en-US" dirty="0" smtClean="0"/>
              <a:t>排名，简单排名</a:t>
            </a:r>
            <a:endParaRPr lang="en-US" altLang="zh-CN" dirty="0" smtClean="0"/>
          </a:p>
          <a:p>
            <a:r>
              <a:rPr lang="zh-CN" altLang="en-US" dirty="0" smtClean="0"/>
              <a:t>中性化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多因子逻辑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量化最忌的：写好程序跑完结果</a:t>
            </a:r>
            <a:endParaRPr lang="en-US" altLang="zh-CN" dirty="0" smtClean="0"/>
          </a:p>
          <a:p>
            <a:r>
              <a:rPr lang="zh-CN" altLang="en-US" dirty="0" smtClean="0"/>
              <a:t>正确的方法：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多看内部中间结果，从因子值分布开始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线性拟合需要正态分布的假设</a:t>
            </a:r>
            <a:endParaRPr lang="en-US" altLang="zh-CN" dirty="0" smtClean="0"/>
          </a:p>
          <a:p>
            <a:pPr lvl="1"/>
            <a:r>
              <a:rPr lang="zh-CN" altLang="en-US" dirty="0"/>
              <a:t>有没有</a:t>
            </a:r>
            <a:r>
              <a:rPr lang="zh-CN" altLang="en-US" dirty="0" smtClean="0"/>
              <a:t>异常值，怎么去极值处理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有没有缺失值，怎么处理</a:t>
            </a:r>
            <a:endParaRPr lang="en-US" altLang="zh-CN" dirty="0" smtClean="0"/>
          </a:p>
          <a:p>
            <a:r>
              <a:rPr lang="zh-CN" altLang="en-US" dirty="0" smtClean="0"/>
              <a:t>多个因子，不能单个因子决定一切</a:t>
            </a:r>
            <a:endParaRPr lang="en-US" altLang="zh-CN" dirty="0" smtClean="0"/>
          </a:p>
          <a:p>
            <a:r>
              <a:rPr lang="zh-CN" altLang="en-US" dirty="0" smtClean="0"/>
              <a:t>量化选股希望股票</a:t>
            </a:r>
            <a:r>
              <a:rPr lang="en-US" altLang="zh-CN" dirty="0" smtClean="0"/>
              <a:t>diversified</a:t>
            </a:r>
          </a:p>
          <a:p>
            <a:r>
              <a:rPr lang="zh-CN" altLang="en-US" dirty="0" smtClean="0"/>
              <a:t>上述决定了我们要做中性化（行业中性化，市值中性化）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2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预处理完后的因子值 与 下一持仓周期股票收益的相关性 </a:t>
            </a:r>
            <a:r>
              <a:rPr lang="en-US" altLang="zh-CN" dirty="0" smtClean="0"/>
              <a:t>(IC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表示了因子的预测能力</a:t>
            </a:r>
            <a:endParaRPr lang="en-US" altLang="zh-CN" dirty="0" smtClean="0"/>
          </a:p>
          <a:p>
            <a:r>
              <a:rPr lang="zh-CN" altLang="en-US" dirty="0" smtClean="0"/>
              <a:t>因子分为风格因子和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因子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风格因子有预测能力，但遇到风格切换时候，预测能力会显著下降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因子是预测能力稳定的因子，需要挖掘</a:t>
            </a:r>
            <a:endParaRPr lang="en-US" altLang="zh-CN" dirty="0" smtClean="0"/>
          </a:p>
          <a:p>
            <a:pPr lvl="1"/>
            <a:r>
              <a:rPr lang="zh-CN" altLang="en-US" dirty="0"/>
              <a:t>比如</a:t>
            </a:r>
            <a:r>
              <a:rPr lang="zh-CN" altLang="en-US" dirty="0" smtClean="0"/>
              <a:t>把风</a:t>
            </a:r>
            <a:r>
              <a:rPr lang="zh-CN" altLang="en-US" dirty="0"/>
              <a:t>格</a:t>
            </a:r>
            <a:r>
              <a:rPr lang="zh-CN" altLang="en-US" dirty="0" smtClean="0"/>
              <a:t>因子分为 </a:t>
            </a:r>
            <a:r>
              <a:rPr lang="en-US" altLang="zh-CN" dirty="0" smtClean="0"/>
              <a:t>(industry,) beta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momentum, size, earning yield, volatility, growth, value, leverage, liquidity</a:t>
            </a:r>
          </a:p>
          <a:p>
            <a:r>
              <a:rPr lang="zh-CN" altLang="en-US" dirty="0" smtClean="0"/>
              <a:t>因子做风格中性</a:t>
            </a:r>
            <a:endParaRPr lang="en-US" altLang="zh-CN" dirty="0" smtClean="0"/>
          </a:p>
          <a:p>
            <a:r>
              <a:rPr lang="zh-CN" altLang="en-US" dirty="0" smtClean="0"/>
              <a:t>收益做行业和风格中性</a:t>
            </a:r>
            <a:endParaRPr lang="en-US" altLang="zh-CN" dirty="0" smtClean="0"/>
          </a:p>
          <a:p>
            <a:r>
              <a:rPr lang="zh-CN" altLang="en-US" dirty="0" smtClean="0"/>
              <a:t>中性完的因子和中性完的收益做</a:t>
            </a:r>
            <a:r>
              <a:rPr lang="en-US" altLang="zh-CN" dirty="0" smtClean="0"/>
              <a:t>IC</a:t>
            </a:r>
            <a:r>
              <a:rPr lang="zh-CN" altLang="en-US" dirty="0" smtClean="0"/>
              <a:t>相关性分析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426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去极值，标准化前后正态分布对比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661"/>
            <a:ext cx="5270059" cy="3178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41" y="3426488"/>
            <a:ext cx="5214604" cy="31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市值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" y="1023541"/>
            <a:ext cx="5005827" cy="30111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48" y="2924070"/>
            <a:ext cx="5644027" cy="35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BV/MV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068"/>
            <a:ext cx="5136455" cy="3089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78" y="3145136"/>
            <a:ext cx="5643770" cy="35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量化多因子选股模型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量化选股模型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因子多源自经验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量化的方法使因子有效性检测更快速和统计上有意义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使用相互之间低相关性的多个因子，使得选股业绩更稳定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行业中性，市值中性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82" y="1079429"/>
            <a:ext cx="8373825" cy="5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多因子模型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模型可以写成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现在有</a:t>
            </a:r>
            <a:r>
              <a:rPr lang="en-US" altLang="zh-CN" sz="2800" dirty="0" smtClean="0"/>
              <a:t>3000</a:t>
            </a:r>
            <a:r>
              <a:rPr lang="zh-CN" altLang="en-US" sz="2800" dirty="0" smtClean="0"/>
              <a:t>个股票，怎么解上述方程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知道什么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需解什么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什么算法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71898" y="2363569"/>
          <a:ext cx="69008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2387520" imgH="241200" progId="Equation.3">
                  <p:embed/>
                </p:oleObj>
              </mc:Choice>
              <mc:Fallback>
                <p:oleObj name="Equation" r:id="rId3" imgW="2387520" imgH="2412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98" y="2363569"/>
                        <a:ext cx="6900863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68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单因子模型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如果只用一个因子来刻画股票，大家想到的是什么因子？</a:t>
            </a:r>
            <a:endParaRPr lang="en-US" altLang="zh-CN" sz="2800" dirty="0" smtClean="0"/>
          </a:p>
          <a:p>
            <a:r>
              <a:rPr lang="zh-CN" altLang="en-US" sz="2800" dirty="0" smtClean="0"/>
              <a:t>杠杆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牛市加杠杆，对于不能融资配资，怎么加杠杆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熊市空仓，降杠杆，或者选配防御性板块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这里说的杠杆就是</a:t>
            </a:r>
            <a:r>
              <a:rPr lang="en-US" altLang="zh-CN" sz="2400" dirty="0" smtClean="0"/>
              <a:t>beta</a:t>
            </a:r>
            <a:endParaRPr lang="zh-CN" alt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62125" y="4967288"/>
          <a:ext cx="23860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967288"/>
                        <a:ext cx="23860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单因子模型 </a:t>
            </a:r>
            <a:r>
              <a:rPr lang="en-US" altLang="zh-CN" dirty="0" smtClean="0"/>
              <a:t>CAPM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理论很简单，实践很麻烦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2761" y="2275351"/>
            <a:ext cx="6804135" cy="428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32" y="3024554"/>
            <a:ext cx="5496357" cy="34076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Beta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无风险利率，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，一个交易日</a:t>
            </a:r>
            <a:r>
              <a:rPr lang="en-US" altLang="zh-CN" dirty="0" smtClean="0"/>
              <a:t>0.012%</a:t>
            </a:r>
          </a:p>
          <a:p>
            <a:r>
              <a:rPr lang="zh-CN" altLang="en-US" dirty="0" smtClean="0"/>
              <a:t>为什么要用线性回归，而不简单的用股票收益</a:t>
            </a:r>
            <a:r>
              <a:rPr lang="zh-CN" altLang="en-US" dirty="0"/>
              <a:t>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沪深</a:t>
            </a:r>
            <a:r>
              <a:rPr lang="en-US" altLang="zh-CN" dirty="0" smtClean="0"/>
              <a:t>300</a:t>
            </a:r>
            <a:r>
              <a:rPr lang="zh-CN" altLang="en-US" dirty="0" smtClean="0"/>
              <a:t>收益率</a:t>
            </a:r>
            <a:endParaRPr lang="en-US" altLang="zh-CN" dirty="0" smtClean="0"/>
          </a:p>
          <a:p>
            <a:pPr lvl="1"/>
            <a:r>
              <a:rPr lang="zh-CN" altLang="en-US" dirty="0"/>
              <a:t>残差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/>
            <a:r>
              <a:rPr lang="zh-CN" altLang="en-US" dirty="0"/>
              <a:t>沪</a:t>
            </a:r>
            <a:r>
              <a:rPr lang="zh-CN" altLang="en-US" dirty="0" smtClean="0"/>
              <a:t>深</a:t>
            </a:r>
            <a:r>
              <a:rPr lang="en-US" altLang="zh-CN" dirty="0" smtClean="0"/>
              <a:t>300</a:t>
            </a:r>
            <a:r>
              <a:rPr lang="zh-CN" altLang="en-US" dirty="0" smtClean="0"/>
              <a:t>收益率接近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收益率</a:t>
            </a:r>
            <a:endParaRPr lang="en-US" altLang="zh-CN" dirty="0" smtClean="0"/>
          </a:p>
          <a:p>
            <a:r>
              <a:rPr lang="zh-CN" altLang="en-US" dirty="0"/>
              <a:t>波动率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5822"/>
              </p:ext>
            </p:extLst>
          </p:nvPr>
        </p:nvGraphicFramePr>
        <p:xfrm>
          <a:off x="7351787" y="1238591"/>
          <a:ext cx="1731921" cy="47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87" y="1238591"/>
                        <a:ext cx="1731921" cy="4793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97583"/>
              </p:ext>
            </p:extLst>
          </p:nvPr>
        </p:nvGraphicFramePr>
        <p:xfrm>
          <a:off x="414591" y="1243108"/>
          <a:ext cx="5490395" cy="4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公式" r:id="rId6" imgW="2641320" imgH="228600" progId="Equation.3">
                  <p:embed/>
                </p:oleObj>
              </mc:Choice>
              <mc:Fallback>
                <p:oleObj name="公式" r:id="rId6" imgW="264132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91" y="1243108"/>
                        <a:ext cx="5490395" cy="474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8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86" y="2994540"/>
            <a:ext cx="5763852" cy="34129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线性回归对残差项有一个假设</a:t>
            </a:r>
            <a:endParaRPr lang="zh-CN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27602"/>
              </p:ext>
            </p:extLst>
          </p:nvPr>
        </p:nvGraphicFramePr>
        <p:xfrm>
          <a:off x="7351787" y="1238591"/>
          <a:ext cx="1731921" cy="47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87" y="1238591"/>
                        <a:ext cx="1731921" cy="4793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49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股票定价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传统的股票定价模型 </a:t>
            </a:r>
            <a:r>
              <a:rPr lang="en-US" altLang="zh-CN" dirty="0" smtClean="0"/>
              <a:t>DDM</a:t>
            </a:r>
          </a:p>
          <a:p>
            <a:r>
              <a:rPr lang="zh-CN" altLang="en-US" dirty="0" smtClean="0"/>
              <a:t>股票价格受盈利预期影响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企业的生命周期理论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VR</a:t>
            </a:r>
            <a:r>
              <a:rPr lang="zh-CN" altLang="en-US" dirty="0" smtClean="0"/>
              <a:t>走热，什么公司影响较大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1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股票定价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122"/>
            <a:ext cx="9972675" cy="5285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1" y="2177513"/>
            <a:ext cx="1520438" cy="10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市值因子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0" y="1205802"/>
            <a:ext cx="9491084" cy="52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482</Words>
  <Application>Microsoft Office PowerPoint</Application>
  <PresentationFormat>自定义</PresentationFormat>
  <Paragraphs>81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Adobe 黑体 Std R</vt:lpstr>
      <vt:lpstr>黑体</vt:lpstr>
      <vt:lpstr>楷体</vt:lpstr>
      <vt:lpstr>宋体</vt:lpstr>
      <vt:lpstr>Arial</vt:lpstr>
      <vt:lpstr>Calibri</vt:lpstr>
      <vt:lpstr>Cambria</vt:lpstr>
      <vt:lpstr>Wingdings</vt:lpstr>
      <vt:lpstr>Office 主题</vt:lpstr>
      <vt:lpstr>Equation</vt:lpstr>
      <vt:lpstr>公式</vt:lpstr>
      <vt:lpstr>        雷根基金-上海高金 金融实践课—量化多因子选股</vt:lpstr>
      <vt:lpstr>量化多因子选股模型</vt:lpstr>
      <vt:lpstr>单因子模型</vt:lpstr>
      <vt:lpstr>单因子模型 CAPM</vt:lpstr>
      <vt:lpstr>计算Beta</vt:lpstr>
      <vt:lpstr>线性回归</vt:lpstr>
      <vt:lpstr>股票定价</vt:lpstr>
      <vt:lpstr>股票定价</vt:lpstr>
      <vt:lpstr>市值因子</vt:lpstr>
      <vt:lpstr>市值因子</vt:lpstr>
      <vt:lpstr>多因子模型</vt:lpstr>
      <vt:lpstr>去极值和标准化</vt:lpstr>
      <vt:lpstr>中性化</vt:lpstr>
      <vt:lpstr>数据预处理</vt:lpstr>
      <vt:lpstr>多因子逻辑</vt:lpstr>
      <vt:lpstr>因子</vt:lpstr>
      <vt:lpstr>去极值，标准化前后正态分布对比</vt:lpstr>
      <vt:lpstr>市值</vt:lpstr>
      <vt:lpstr>BV/MV</vt:lpstr>
      <vt:lpstr>行业中性，市值中性</vt:lpstr>
      <vt:lpstr>多因子模型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Gong, Dan</dc:creator>
  <cp:lastModifiedBy>Asus</cp:lastModifiedBy>
  <cp:revision>88</cp:revision>
  <dcterms:created xsi:type="dcterms:W3CDTF">2014-10-30T08:27:00Z</dcterms:created>
  <dcterms:modified xsi:type="dcterms:W3CDTF">2017-07-21T06:37:25Z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2052-10.1.0.6569</vt:lpwstr>
  </property>
</Properties>
</file>