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37" r:id="rId2"/>
    <p:sldId id="1208" r:id="rId3"/>
    <p:sldId id="1210" r:id="rId4"/>
    <p:sldId id="1214" r:id="rId5"/>
    <p:sldId id="1211" r:id="rId6"/>
    <p:sldId id="1212" r:id="rId7"/>
    <p:sldId id="1094" r:id="rId8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bg2"/>
        </a:solidFill>
        <a:latin typeface="宋体" panose="02010600030101010101" pitchFamily="2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D00"/>
    <a:srgbClr val="000000"/>
    <a:srgbClr val="0054A6"/>
    <a:srgbClr val="009C5E"/>
    <a:srgbClr val="CEC3C6"/>
    <a:srgbClr val="9C55AD"/>
    <a:srgbClr val="639629"/>
    <a:srgbClr val="EF7A00"/>
    <a:srgbClr val="0140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8" autoAdjust="0"/>
    <p:restoredTop sz="97089" autoAdjust="0"/>
  </p:normalViewPr>
  <p:slideViewPr>
    <p:cSldViewPr>
      <p:cViewPr varScale="1">
        <p:scale>
          <a:sx n="120" d="100"/>
          <a:sy n="120" d="100"/>
        </p:scale>
        <p:origin x="107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49" d="100"/>
          <a:sy n="49" d="100"/>
        </p:scale>
        <p:origin x="2922" y="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79C9E019-A663-412C-8B74-8B78298D1325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2309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06" y="9722309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8214B800-ED62-4C7C-84B0-5AB594C91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22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7" tIns="47379" rIns="94757" bIns="47379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23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7" tIns="47379" rIns="94757" bIns="47379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1155"/>
            <a:ext cx="5680103" cy="46058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7" tIns="47379" rIns="94757" bIns="4737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7" tIns="47379" rIns="94757" bIns="47379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7" tIns="47379" rIns="94757" bIns="47379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F31DAC-3FDF-41A7-9583-7F89860C549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277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日期占位符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74600" indent="-298126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92503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68977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146110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622584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3099717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576850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4053324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eaLnBrk="1" hangingPunct="1"/>
            <a:fld id="{B7570821-39F0-4306-9188-F2152CBE61A7}" type="datetime1"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2018/9/6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页脚占位符 4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74600" indent="-298126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92503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68977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146110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622584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3099717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576850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4053324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74600" indent="-298126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92503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68977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146110" indent="-238237" eaLnBrk="0" hangingPunct="0"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622584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3099717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576850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4053324" indent="-23823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eaLnBrk="1" hangingPunct="1"/>
            <a:fld id="{CFECC1C1-1850-4F18-87AA-85235963151F}" type="slidenum"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22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334C5B7-ADB2-4A37-BE51-5CE793931663}" type="datetime1">
              <a:rPr lang="zh-CN" altLang="en-US" smtClean="0"/>
              <a:t>2018/9/6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92B008-F698-40D8-9C62-08A5318C1C93}" type="slidenum">
              <a:rPr lang="zh-CN" altLang="en-US" smtClean="0"/>
              <a:t>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0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22" y="1591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4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7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" y="1591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 userDrawn="1"/>
        </p:nvSpPr>
        <p:spPr bwMode="auto">
          <a:xfrm>
            <a:off x="9489504" y="6708027"/>
            <a:ext cx="416496" cy="14997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848544" y="44624"/>
            <a:ext cx="7992888" cy="648072"/>
          </a:xfrm>
          <a:prstGeom prst="rect">
            <a:avLst/>
          </a:prstGeom>
        </p:spPr>
        <p:txBody>
          <a:bodyPr lIns="0" anchor="ctr"/>
          <a:lstStyle>
            <a:lvl1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>
          <a:xfrm>
            <a:off x="9489504" y="6625034"/>
            <a:ext cx="431800" cy="260350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8FBA328B-E8FF-4AB2-9D67-BAC5C2F54230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447375" y="44765"/>
            <a:ext cx="288020" cy="1782049"/>
            <a:chOff x="-447375" y="44765"/>
            <a:chExt cx="288020" cy="1782049"/>
          </a:xfrm>
        </p:grpSpPr>
        <p:sp>
          <p:nvSpPr>
            <p:cNvPr id="18" name="矩形 17"/>
            <p:cNvSpPr/>
            <p:nvPr/>
          </p:nvSpPr>
          <p:spPr bwMode="auto">
            <a:xfrm>
              <a:off x="-447375" y="980829"/>
              <a:ext cx="288020" cy="216015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-447375" y="669925"/>
              <a:ext cx="288020" cy="216015"/>
            </a:xfrm>
            <a:prstGeom prst="rect">
              <a:avLst/>
            </a:prstGeom>
            <a:solidFill>
              <a:srgbClr val="63962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-447375" y="357470"/>
              <a:ext cx="288020" cy="216015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-447375" y="44765"/>
              <a:ext cx="288020" cy="21601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-447375" y="1288607"/>
              <a:ext cx="288020" cy="216015"/>
            </a:xfrm>
            <a:prstGeom prst="rect">
              <a:avLst/>
            </a:prstGeom>
            <a:solidFill>
              <a:srgbClr val="9C55A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-447375" y="1610799"/>
              <a:ext cx="288020" cy="216015"/>
            </a:xfrm>
            <a:prstGeom prst="rect">
              <a:avLst/>
            </a:prstGeom>
            <a:solidFill>
              <a:srgbClr val="CEC3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 userDrawn="1"/>
        </p:nvSpPr>
        <p:spPr>
          <a:xfrm rot="16200000">
            <a:off x="8439157" y="5330981"/>
            <a:ext cx="2736190" cy="2286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09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66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24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81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475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33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725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Copyright © 2017 HH Group All rights reserved</a:t>
            </a:r>
            <a:endParaRPr kumimoji="0" lang="zh-CN" altLang="zh-CN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连接符 28"/>
          <p:cNvCxnSpPr/>
          <p:nvPr userDrawn="1"/>
        </p:nvCxnSpPr>
        <p:spPr bwMode="auto">
          <a:xfrm flipV="1">
            <a:off x="9704906" y="4222315"/>
            <a:ext cx="0" cy="2442130"/>
          </a:xfrm>
          <a:prstGeom prst="line">
            <a:avLst/>
          </a:prstGeom>
          <a:solidFill>
            <a:srgbClr val="00549F"/>
          </a:solidFill>
          <a:ln w="9525" cap="flat" cmpd="sng" algn="ctr">
            <a:solidFill>
              <a:sysClr val="window" lastClr="C7EDCC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组合 3"/>
          <p:cNvGrpSpPr/>
          <p:nvPr userDrawn="1"/>
        </p:nvGrpSpPr>
        <p:grpSpPr>
          <a:xfrm>
            <a:off x="8006888" y="31805"/>
            <a:ext cx="1626632" cy="687087"/>
            <a:chOff x="8006888" y="31805"/>
            <a:chExt cx="1626632" cy="687087"/>
          </a:xfrm>
        </p:grpSpPr>
        <p:pic>
          <p:nvPicPr>
            <p:cNvPr id="26" name="Picture 2" descr="F:\1VI资料\宏华集团LOGO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6" t="-6058" r="65932" b="-7958"/>
            <a:stretch/>
          </p:blipFill>
          <p:spPr bwMode="auto">
            <a:xfrm>
              <a:off x="9094404" y="232967"/>
              <a:ext cx="539116" cy="390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图片 31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57" b="74784"/>
            <a:stretch/>
          </p:blipFill>
          <p:spPr>
            <a:xfrm>
              <a:off x="8006888" y="31805"/>
              <a:ext cx="847325" cy="687087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 userDrawn="1"/>
          </p:nvCxnSpPr>
          <p:spPr>
            <a:xfrm>
              <a:off x="8947640" y="214194"/>
              <a:ext cx="0" cy="43569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22" y="1591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0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" y="1591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128464" y="44624"/>
            <a:ext cx="8712968" cy="648072"/>
          </a:xfrm>
          <a:prstGeom prst="rect">
            <a:avLst/>
          </a:prstGeom>
        </p:spPr>
        <p:txBody>
          <a:bodyPr lIns="0" anchor="ctr"/>
          <a:lstStyle>
            <a:lvl1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>
          <a:xfrm>
            <a:off x="9489504" y="6669360"/>
            <a:ext cx="431800" cy="2603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8FBA328B-E8FF-4AB2-9D67-BAC5C2F54230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447375" y="44765"/>
            <a:ext cx="288020" cy="1782049"/>
            <a:chOff x="-447375" y="44765"/>
            <a:chExt cx="288020" cy="1782049"/>
          </a:xfrm>
        </p:grpSpPr>
        <p:sp>
          <p:nvSpPr>
            <p:cNvPr id="18" name="矩形 17"/>
            <p:cNvSpPr/>
            <p:nvPr/>
          </p:nvSpPr>
          <p:spPr bwMode="auto">
            <a:xfrm>
              <a:off x="-447375" y="980829"/>
              <a:ext cx="288020" cy="216015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-447375" y="669925"/>
              <a:ext cx="288020" cy="216015"/>
            </a:xfrm>
            <a:prstGeom prst="rect">
              <a:avLst/>
            </a:prstGeom>
            <a:solidFill>
              <a:srgbClr val="63962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-447375" y="357470"/>
              <a:ext cx="288020" cy="216015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-447375" y="44765"/>
              <a:ext cx="288020" cy="21601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-447375" y="1288607"/>
              <a:ext cx="288020" cy="216015"/>
            </a:xfrm>
            <a:prstGeom prst="rect">
              <a:avLst/>
            </a:prstGeom>
            <a:solidFill>
              <a:srgbClr val="9C55A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-447375" y="1610799"/>
              <a:ext cx="288020" cy="216015"/>
            </a:xfrm>
            <a:prstGeom prst="rect">
              <a:avLst/>
            </a:prstGeom>
            <a:solidFill>
              <a:srgbClr val="CEC3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 userDrawn="1"/>
        </p:nvSpPr>
        <p:spPr>
          <a:xfrm rot="16200000">
            <a:off x="8439157" y="5330981"/>
            <a:ext cx="2736190" cy="2286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09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66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24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81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4755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330" algn="l" defTabSz="107251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725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Copyright © 2017 HH Group All rights reserved</a:t>
            </a:r>
            <a:endParaRPr kumimoji="0" lang="zh-CN" altLang="zh-CN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连接符 28"/>
          <p:cNvCxnSpPr/>
          <p:nvPr userDrawn="1"/>
        </p:nvCxnSpPr>
        <p:spPr bwMode="auto">
          <a:xfrm flipV="1">
            <a:off x="9704906" y="4222315"/>
            <a:ext cx="0" cy="2442130"/>
          </a:xfrm>
          <a:prstGeom prst="line">
            <a:avLst/>
          </a:prstGeom>
          <a:solidFill>
            <a:srgbClr val="00549F"/>
          </a:solidFill>
          <a:ln w="9525" cap="flat" cmpd="sng" algn="ctr">
            <a:solidFill>
              <a:sysClr val="window" lastClr="C7EDCC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3"/>
          <p:cNvSpPr txBox="1">
            <a:spLocks noChangeArrowheads="1"/>
          </p:cNvSpPr>
          <p:nvPr userDrawn="1"/>
        </p:nvSpPr>
        <p:spPr>
          <a:xfrm>
            <a:off x="9489504" y="6625034"/>
            <a:ext cx="431800" cy="260350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8FBA328B-E8FF-4AB2-9D67-BAC5C2F54230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8006888" y="31805"/>
            <a:ext cx="1626632" cy="687087"/>
            <a:chOff x="8006888" y="31805"/>
            <a:chExt cx="1626632" cy="687087"/>
          </a:xfrm>
        </p:grpSpPr>
        <p:pic>
          <p:nvPicPr>
            <p:cNvPr id="30" name="Picture 2" descr="F:\1VI资料\宏华集团LOGO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6" t="-6058" r="65932" b="-7958"/>
            <a:stretch/>
          </p:blipFill>
          <p:spPr bwMode="auto">
            <a:xfrm>
              <a:off x="9094404" y="232967"/>
              <a:ext cx="539116" cy="390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图片 3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57" b="74784"/>
            <a:stretch/>
          </p:blipFill>
          <p:spPr>
            <a:xfrm>
              <a:off x="8006888" y="31805"/>
              <a:ext cx="847325" cy="687087"/>
            </a:xfrm>
            <a:prstGeom prst="rect">
              <a:avLst/>
            </a:prstGeom>
          </p:spPr>
        </p:pic>
        <p:cxnSp>
          <p:nvCxnSpPr>
            <p:cNvPr id="32" name="直接连接符 31"/>
            <p:cNvCxnSpPr/>
            <p:nvPr userDrawn="1"/>
          </p:nvCxnSpPr>
          <p:spPr>
            <a:xfrm>
              <a:off x="8947640" y="214194"/>
              <a:ext cx="0" cy="43569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9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7961" y="1139960"/>
            <a:ext cx="6857999" cy="4578079"/>
          </a:xfrm>
          <a:prstGeom prst="rect">
            <a:avLst/>
          </a:prstGeom>
        </p:spPr>
      </p:pic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722" y="1591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23" name="think-cell Slide" r:id="rId8" imgW="12700" imgH="12700" progId="TCLayout.ActiveDocument.1">
                  <p:embed/>
                </p:oleObj>
              </mc:Choice>
              <mc:Fallback>
                <p:oleObj name="think-cell Slide" r:id="rId8" imgW="12700" imgH="12700" progId="TCLayout.ActiveDocument.1">
                  <p:embed/>
                  <p:pic>
                    <p:nvPicPr>
                      <p:cNvPr id="0" name="图片 16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2" y="1591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489504" y="6704311"/>
            <a:ext cx="416496" cy="153689"/>
          </a:xfrm>
          <a:prstGeom prst="rect">
            <a:avLst/>
          </a:prstGeom>
        </p:spPr>
        <p:txBody>
          <a:bodyPr anchor="ctr"/>
          <a:lstStyle>
            <a:lvl1pPr algn="ctr">
              <a:defRPr sz="11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BA328B-E8FF-4AB2-9D67-BAC5C2F54230}" type="slidenum">
              <a:rPr lang="zh-CN" altLang="en-US" smtClean="0"/>
              <a:t>‹#›</a:t>
            </a:fld>
            <a:endParaRPr lang="en-US" altLang="zh-CN" dirty="0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4448944" y="0"/>
            <a:ext cx="5457056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88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3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12" Type="http://schemas.microsoft.com/office/2007/relationships/hdphoto" Target="../media/hdphoto1.wdp"/><Relationship Id="rId2" Type="http://schemas.openxmlformats.org/officeDocument/2006/relationships/tags" Target="../tags/tag4.xml"/><Relationship Id="rId16" Type="http://schemas.openxmlformats.org/officeDocument/2006/relationships/image" Target="../media/image13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image" Target="../media/image10.jpeg"/><Relationship Id="rId5" Type="http://schemas.openxmlformats.org/officeDocument/2006/relationships/oleObject" Target="../embeddings/oleObject4.bin"/><Relationship Id="rId1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8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9" t="50000" r="13268" b="39358"/>
          <a:stretch/>
        </p:blipFill>
        <p:spPr>
          <a:xfrm>
            <a:off x="6594878" y="216228"/>
            <a:ext cx="2856411" cy="55176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272480" y="4221088"/>
            <a:ext cx="9382589" cy="252027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808435" y="5229200"/>
            <a:ext cx="4248472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2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研发部：张翼翔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4398" y="4398203"/>
            <a:ext cx="651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iDrill2.0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远程监控系统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6" y="219501"/>
            <a:ext cx="3540665" cy="617225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72480" y="980728"/>
            <a:ext cx="9382589" cy="3147144"/>
            <a:chOff x="272480" y="980728"/>
            <a:chExt cx="9382589" cy="3147144"/>
          </a:xfrm>
        </p:grpSpPr>
        <p:grpSp>
          <p:nvGrpSpPr>
            <p:cNvPr id="37" name="组合 36"/>
            <p:cNvGrpSpPr/>
            <p:nvPr/>
          </p:nvGrpSpPr>
          <p:grpSpPr>
            <a:xfrm>
              <a:off x="344488" y="1057273"/>
              <a:ext cx="7508902" cy="3008269"/>
              <a:chOff x="-68565" y="1129876"/>
              <a:chExt cx="7508902" cy="300826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4455" r="7710"/>
              <a:stretch/>
            </p:blipFill>
            <p:spPr>
              <a:xfrm>
                <a:off x="-68565" y="1129876"/>
                <a:ext cx="1660608" cy="2301880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6485" y="1129876"/>
                <a:ext cx="3415744" cy="1811948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73"/>
              <a:stretch/>
            </p:blipFill>
            <p:spPr>
              <a:xfrm>
                <a:off x="5138552" y="1129876"/>
                <a:ext cx="2301785" cy="15486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66" b="9632"/>
              <a:stretch/>
            </p:blipFill>
            <p:spPr>
              <a:xfrm>
                <a:off x="5138552" y="2713837"/>
                <a:ext cx="2301785" cy="1424308"/>
              </a:xfrm>
              <a:prstGeom prst="rect">
                <a:avLst/>
              </a:prstGeom>
            </p:spPr>
          </p:pic>
        </p:grpSp>
        <p:cxnSp>
          <p:nvCxnSpPr>
            <p:cNvPr id="5125" name="直接连接符 5124"/>
            <p:cNvCxnSpPr/>
            <p:nvPr/>
          </p:nvCxnSpPr>
          <p:spPr bwMode="auto">
            <a:xfrm>
              <a:off x="3839621" y="2885459"/>
              <a:ext cx="0" cy="10470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38" y="2911586"/>
              <a:ext cx="1662295" cy="1165486"/>
            </a:xfrm>
            <a:prstGeom prst="rect">
              <a:avLst/>
            </a:prstGeom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580" y="1910435"/>
              <a:ext cx="1683529" cy="2155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4306" name="Picture 2" descr="C:\Users\yany\Desktop\页岩气压力泵新产品发布会\地壳一号万米科考钻机.JP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0"/>
            <a:stretch/>
          </p:blipFill>
          <p:spPr bwMode="auto">
            <a:xfrm>
              <a:off x="3776565" y="2911586"/>
              <a:ext cx="1708717" cy="11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直接连接符 9"/>
            <p:cNvCxnSpPr/>
            <p:nvPr/>
          </p:nvCxnSpPr>
          <p:spPr bwMode="auto">
            <a:xfrm>
              <a:off x="272480" y="980728"/>
              <a:ext cx="0" cy="24282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72480" y="980728"/>
              <a:ext cx="76381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7910580" y="980728"/>
              <a:ext cx="0" cy="8508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910580" y="1831604"/>
              <a:ext cx="17444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9655069" y="1831604"/>
              <a:ext cx="0" cy="2296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 flipH="1">
              <a:off x="2005096" y="4127872"/>
              <a:ext cx="76499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005096" y="3408960"/>
              <a:ext cx="0" cy="718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72480" y="3408960"/>
              <a:ext cx="17326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0269DB-BDA1-4532-ACED-E25C4775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894252"/>
            <a:ext cx="7715162" cy="531567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087C66-25EC-467C-A0E1-C9F478D2EC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7122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一、网络架构</a:t>
            </a:r>
          </a:p>
        </p:txBody>
      </p:sp>
    </p:spTree>
    <p:extLst>
      <p:ext uri="{BB962C8B-B14F-4D97-AF65-F5344CB8AC3E}">
        <p14:creationId xmlns:p14="http://schemas.microsoft.com/office/powerpoint/2010/main" val="118445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15">
            <a:extLst>
              <a:ext uri="{FF2B5EF4-FFF2-40B4-BE49-F238E27FC236}">
                <a16:creationId xmlns:a16="http://schemas.microsoft.com/office/drawing/2014/main" id="{6AA14C24-994F-4B88-8367-03FA0796E41D}"/>
              </a:ext>
            </a:extLst>
          </p:cNvPr>
          <p:cNvSpPr/>
          <p:nvPr/>
        </p:nvSpPr>
        <p:spPr>
          <a:xfrm>
            <a:off x="2792760" y="1625682"/>
            <a:ext cx="3648723" cy="5038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DFAC1D-0265-4063-B798-71FEC374F19B}"/>
              </a:ext>
            </a:extLst>
          </p:cNvPr>
          <p:cNvSpPr txBox="1">
            <a:spLocks/>
          </p:cNvSpPr>
          <p:nvPr/>
        </p:nvSpPr>
        <p:spPr>
          <a:xfrm>
            <a:off x="0" y="44450"/>
            <a:ext cx="8712200" cy="647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9pPr>
          </a:lstStyle>
          <a:p>
            <a:r>
              <a:rPr lang="zh-CN" altLang="en-US" kern="0" dirty="0">
                <a:solidFill>
                  <a:srgbClr val="FF0000"/>
                </a:solidFill>
              </a:rPr>
              <a:t>二、采集端软件（</a:t>
            </a:r>
            <a:r>
              <a:rPr lang="en-US" altLang="zh-CN" kern="0" dirty="0">
                <a:solidFill>
                  <a:srgbClr val="FF0000"/>
                </a:solidFill>
              </a:rPr>
              <a:t>VFD</a:t>
            </a:r>
            <a:r>
              <a:rPr lang="zh-CN" altLang="en-US" kern="0" dirty="0">
                <a:solidFill>
                  <a:srgbClr val="FF0000"/>
                </a:solidFill>
              </a:rPr>
              <a:t>监控系统</a:t>
            </a:r>
            <a:r>
              <a:rPr lang="en-US" altLang="zh-CN" kern="0" dirty="0">
                <a:solidFill>
                  <a:srgbClr val="FF0000"/>
                </a:solidFill>
              </a:rPr>
              <a:t>VfdView2.0</a:t>
            </a:r>
            <a:r>
              <a:rPr lang="zh-CN" altLang="en-US" kern="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B6D240-9FE8-494A-82E1-37F55E244510}"/>
              </a:ext>
            </a:extLst>
          </p:cNvPr>
          <p:cNvSpPr txBox="1"/>
          <p:nvPr/>
        </p:nvSpPr>
        <p:spPr>
          <a:xfrm>
            <a:off x="6825208" y="1180220"/>
            <a:ext cx="26228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功能简介：</a:t>
            </a:r>
            <a:endParaRPr lang="en-US" altLang="zh-CN" dirty="0"/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VfdView</a:t>
            </a:r>
            <a:r>
              <a:rPr lang="zh-CN" altLang="en-US" dirty="0"/>
              <a:t>监控系统（钻机</a:t>
            </a:r>
            <a:r>
              <a:rPr lang="en-US" altLang="zh-CN" dirty="0"/>
              <a:t>VFD</a:t>
            </a:r>
            <a:r>
              <a:rPr lang="zh-CN" altLang="en-US" dirty="0"/>
              <a:t>房），主要在钻机作业过程中，实现对数据的监视，存储，显示，以及故障、通讯状态的检测。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数据接口：根据需求，提供串口，以太网等方式进行数据传输通讯，目前采用的方式主要有串口传输</a:t>
            </a:r>
            <a:r>
              <a:rPr lang="en-US" altLang="zh-CN" dirty="0"/>
              <a:t>WITS</a:t>
            </a:r>
            <a:r>
              <a:rPr lang="zh-CN" altLang="en-US" dirty="0"/>
              <a:t>协议，</a:t>
            </a:r>
            <a:r>
              <a:rPr lang="en-US" altLang="zh-CN" dirty="0"/>
              <a:t> </a:t>
            </a:r>
            <a:r>
              <a:rPr lang="zh-CN" altLang="en-US" dirty="0"/>
              <a:t>以太网传输</a:t>
            </a:r>
            <a:r>
              <a:rPr lang="en-US" altLang="zh-CN" dirty="0"/>
              <a:t>UDP</a:t>
            </a:r>
            <a:r>
              <a:rPr lang="zh-CN" altLang="en-US" dirty="0"/>
              <a:t>协议。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96AFF1-670A-4E16-B239-7C93E23C6CA4}"/>
              </a:ext>
            </a:extLst>
          </p:cNvPr>
          <p:cNvSpPr/>
          <p:nvPr/>
        </p:nvSpPr>
        <p:spPr>
          <a:xfrm>
            <a:off x="1017203" y="1052736"/>
            <a:ext cx="1402672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设备数据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6CB958-7406-47B0-859D-70D9D6A51F2F}"/>
              </a:ext>
            </a:extLst>
          </p:cNvPr>
          <p:cNvSpPr/>
          <p:nvPr/>
        </p:nvSpPr>
        <p:spPr>
          <a:xfrm>
            <a:off x="1017203" y="1667995"/>
            <a:ext cx="1402672" cy="60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OPC</a:t>
            </a:r>
            <a:r>
              <a:rPr lang="zh-CN" altLang="en-US" dirty="0"/>
              <a:t>服务器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A7E995-CB3A-44AC-806D-D8D26C6D30A2}"/>
              </a:ext>
            </a:extLst>
          </p:cNvPr>
          <p:cNvSpPr/>
          <p:nvPr/>
        </p:nvSpPr>
        <p:spPr>
          <a:xfrm>
            <a:off x="1017203" y="2506960"/>
            <a:ext cx="1402672" cy="60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上位机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91DCFCB-18D0-4BC8-A842-670288D54C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18539" y="1434476"/>
            <a:ext cx="0" cy="23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078927A-D21A-436D-ADB2-EA5EABCADEF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718539" y="2273441"/>
            <a:ext cx="0" cy="23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箭头 13">
            <a:extLst>
              <a:ext uri="{FF2B5EF4-FFF2-40B4-BE49-F238E27FC236}">
                <a16:creationId xmlns:a16="http://schemas.microsoft.com/office/drawing/2014/main" id="{E82A4F07-B3A2-49BD-BDA9-605C5D979A59}"/>
              </a:ext>
            </a:extLst>
          </p:cNvPr>
          <p:cNvSpPr/>
          <p:nvPr/>
        </p:nvSpPr>
        <p:spPr>
          <a:xfrm>
            <a:off x="2419874" y="2725760"/>
            <a:ext cx="417251" cy="173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6592196-E0A1-426F-8B71-6FDBD65E879A}"/>
              </a:ext>
            </a:extLst>
          </p:cNvPr>
          <p:cNvSpPr/>
          <p:nvPr/>
        </p:nvSpPr>
        <p:spPr>
          <a:xfrm>
            <a:off x="2837125" y="3023228"/>
            <a:ext cx="92327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  <p:sp>
        <p:nvSpPr>
          <p:cNvPr id="11" name="圆角矩形 18">
            <a:extLst>
              <a:ext uri="{FF2B5EF4-FFF2-40B4-BE49-F238E27FC236}">
                <a16:creationId xmlns:a16="http://schemas.microsoft.com/office/drawing/2014/main" id="{7A216F89-647F-4CD7-AC80-0D5E0D278725}"/>
              </a:ext>
            </a:extLst>
          </p:cNvPr>
          <p:cNvSpPr/>
          <p:nvPr/>
        </p:nvSpPr>
        <p:spPr>
          <a:xfrm>
            <a:off x="4483933" y="2248157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实时参数显示</a:t>
            </a:r>
          </a:p>
        </p:txBody>
      </p:sp>
      <p:sp>
        <p:nvSpPr>
          <p:cNvPr id="12" name="圆角矩形 19">
            <a:extLst>
              <a:ext uri="{FF2B5EF4-FFF2-40B4-BE49-F238E27FC236}">
                <a16:creationId xmlns:a16="http://schemas.microsoft.com/office/drawing/2014/main" id="{755076C3-3614-4A9B-A09B-22C626133420}"/>
              </a:ext>
            </a:extLst>
          </p:cNvPr>
          <p:cNvSpPr/>
          <p:nvPr/>
        </p:nvSpPr>
        <p:spPr>
          <a:xfrm>
            <a:off x="4483933" y="3018815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实时报警</a:t>
            </a:r>
          </a:p>
        </p:txBody>
      </p:sp>
      <p:sp>
        <p:nvSpPr>
          <p:cNvPr id="13" name="圆角矩形 20">
            <a:extLst>
              <a:ext uri="{FF2B5EF4-FFF2-40B4-BE49-F238E27FC236}">
                <a16:creationId xmlns:a16="http://schemas.microsoft.com/office/drawing/2014/main" id="{D3CD8173-5B96-475F-B5F0-94CE4C4059A8}"/>
              </a:ext>
            </a:extLst>
          </p:cNvPr>
          <p:cNvSpPr/>
          <p:nvPr/>
        </p:nvSpPr>
        <p:spPr>
          <a:xfrm>
            <a:off x="4483933" y="3819154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实时曲线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022719-6F34-48D7-80A1-42F9B491A439}"/>
              </a:ext>
            </a:extLst>
          </p:cNvPr>
          <p:cNvCxnSpPr/>
          <p:nvPr/>
        </p:nvCxnSpPr>
        <p:spPr>
          <a:xfrm flipV="1">
            <a:off x="3760402" y="3344382"/>
            <a:ext cx="723531" cy="1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7AA9EB-BC74-4713-B286-2A533EF2363A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3625191" y="3780985"/>
            <a:ext cx="858742" cy="3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FC581C-41C8-45FF-B025-92C3BE177D1F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flipV="1">
            <a:off x="3625191" y="2573724"/>
            <a:ext cx="858742" cy="57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D862CD-2AE5-4604-9D70-8F59C57AB9EC}"/>
              </a:ext>
            </a:extLst>
          </p:cNvPr>
          <p:cNvCxnSpPr>
            <a:stCxn id="10" idx="4"/>
            <a:endCxn id="18" idx="1"/>
          </p:cNvCxnSpPr>
          <p:nvPr/>
        </p:nvCxnSpPr>
        <p:spPr>
          <a:xfrm>
            <a:off x="3298764" y="3910995"/>
            <a:ext cx="2219" cy="104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柱形 17">
            <a:extLst>
              <a:ext uri="{FF2B5EF4-FFF2-40B4-BE49-F238E27FC236}">
                <a16:creationId xmlns:a16="http://schemas.microsoft.com/office/drawing/2014/main" id="{0E1C7316-2CB2-48CC-9E8F-FE69A62B07A7}"/>
              </a:ext>
            </a:extLst>
          </p:cNvPr>
          <p:cNvSpPr/>
          <p:nvPr/>
        </p:nvSpPr>
        <p:spPr>
          <a:xfrm>
            <a:off x="2890390" y="4960431"/>
            <a:ext cx="821185" cy="98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9" name="圆角矩形 37">
            <a:extLst>
              <a:ext uri="{FF2B5EF4-FFF2-40B4-BE49-F238E27FC236}">
                <a16:creationId xmlns:a16="http://schemas.microsoft.com/office/drawing/2014/main" id="{549CDF04-E42C-47C1-A7A8-F7BF54DBFA0E}"/>
              </a:ext>
            </a:extLst>
          </p:cNvPr>
          <p:cNvSpPr/>
          <p:nvPr/>
        </p:nvSpPr>
        <p:spPr>
          <a:xfrm>
            <a:off x="4483933" y="4753106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历史数据导出</a:t>
            </a:r>
          </a:p>
        </p:txBody>
      </p:sp>
      <p:sp>
        <p:nvSpPr>
          <p:cNvPr id="20" name="圆角矩形 38">
            <a:extLst>
              <a:ext uri="{FF2B5EF4-FFF2-40B4-BE49-F238E27FC236}">
                <a16:creationId xmlns:a16="http://schemas.microsoft.com/office/drawing/2014/main" id="{7533D472-68F6-4657-8C87-226437C77CB9}"/>
              </a:ext>
            </a:extLst>
          </p:cNvPr>
          <p:cNvSpPr/>
          <p:nvPr/>
        </p:nvSpPr>
        <p:spPr>
          <a:xfrm>
            <a:off x="4483933" y="5453141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历史报警查询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48FAE5-477F-4F11-9902-24B1C2D6A1B8}"/>
              </a:ext>
            </a:extLst>
          </p:cNvPr>
          <p:cNvCxnSpPr>
            <a:endCxn id="19" idx="1"/>
          </p:cNvCxnSpPr>
          <p:nvPr/>
        </p:nvCxnSpPr>
        <p:spPr>
          <a:xfrm flipV="1">
            <a:off x="3711575" y="5078673"/>
            <a:ext cx="772358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087556-E362-4DDA-9480-9195DC28DB26}"/>
              </a:ext>
            </a:extLst>
          </p:cNvPr>
          <p:cNvCxnSpPr>
            <a:stCxn id="18" idx="4"/>
            <a:endCxn id="20" idx="1"/>
          </p:cNvCxnSpPr>
          <p:nvPr/>
        </p:nvCxnSpPr>
        <p:spPr>
          <a:xfrm>
            <a:off x="3711575" y="5453142"/>
            <a:ext cx="772358" cy="3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C66E2D8-87BE-4CCF-8E97-4253335A0617}"/>
              </a:ext>
            </a:extLst>
          </p:cNvPr>
          <p:cNvSpPr/>
          <p:nvPr/>
        </p:nvSpPr>
        <p:spPr>
          <a:xfrm>
            <a:off x="1141491" y="3529604"/>
            <a:ext cx="1180730" cy="143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数据接口</a:t>
            </a:r>
            <a:r>
              <a:rPr lang="en-US" altLang="zh-CN" dirty="0"/>
              <a:t>WITS, UDP</a:t>
            </a:r>
            <a:r>
              <a:rPr lang="zh-CN" altLang="en-US" dirty="0"/>
              <a:t>等数据传输协议</a:t>
            </a:r>
            <a:endParaRPr lang="en-US" altLang="zh-CN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F38B3C-FD5C-4FD6-BD8C-E6C5C4532726}"/>
              </a:ext>
            </a:extLst>
          </p:cNvPr>
          <p:cNvCxnSpPr>
            <a:stCxn id="6" idx="4"/>
            <a:endCxn id="23" idx="0"/>
          </p:cNvCxnSpPr>
          <p:nvPr/>
        </p:nvCxnSpPr>
        <p:spPr>
          <a:xfrm>
            <a:off x="1718539" y="3112406"/>
            <a:ext cx="13317" cy="41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7452A11-B361-49FD-9D0E-9E3B60698C41}"/>
              </a:ext>
            </a:extLst>
          </p:cNvPr>
          <p:cNvSpPr/>
          <p:nvPr/>
        </p:nvSpPr>
        <p:spPr bwMode="auto">
          <a:xfrm>
            <a:off x="704528" y="5473076"/>
            <a:ext cx="1921782" cy="64484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4G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网关配置防火墙规则</a:t>
            </a:r>
            <a:endParaRPr lang="en-US" altLang="zh-CN" dirty="0">
              <a:solidFill>
                <a:schemeClr val="bg2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</a:rPr>
              <a:t>通讯链路只出不进</a:t>
            </a:r>
          </a:p>
        </p:txBody>
      </p:sp>
    </p:spTree>
    <p:extLst>
      <p:ext uri="{BB962C8B-B14F-4D97-AF65-F5344CB8AC3E}">
        <p14:creationId xmlns:p14="http://schemas.microsoft.com/office/powerpoint/2010/main" val="341884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D37EDA-0B46-48ED-B129-D8EF049D45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4528" y="476672"/>
            <a:ext cx="3960440" cy="2808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4EB4B3-5B27-416E-950D-1182596E1A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1034" y="476670"/>
            <a:ext cx="3960000" cy="280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0E4B8E-4EFC-43E6-9042-8C278C3D0B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968" y="3645024"/>
            <a:ext cx="3960000" cy="280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A33627-AAD9-47E4-9941-FDC295EDDC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41032" y="3645024"/>
            <a:ext cx="3960000" cy="280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5A94E1-A8E7-4943-83BC-7514A58AEC5D}"/>
              </a:ext>
            </a:extLst>
          </p:cNvPr>
          <p:cNvSpPr txBox="1"/>
          <p:nvPr/>
        </p:nvSpPr>
        <p:spPr>
          <a:xfrm>
            <a:off x="1856656" y="13811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单线图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9220C-70A8-4C09-BAA9-1F73A071D6B7}"/>
              </a:ext>
            </a:extLst>
          </p:cNvPr>
          <p:cNvSpPr txBox="1"/>
          <p:nvPr/>
        </p:nvSpPr>
        <p:spPr>
          <a:xfrm>
            <a:off x="6465168" y="12721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DF377-2240-479F-BC17-793503E19865}"/>
              </a:ext>
            </a:extLst>
          </p:cNvPr>
          <p:cNvSpPr txBox="1"/>
          <p:nvPr/>
        </p:nvSpPr>
        <p:spPr>
          <a:xfrm>
            <a:off x="1856656" y="328261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67BA39-75A0-4C0E-A402-FB04D3B3586B}"/>
              </a:ext>
            </a:extLst>
          </p:cNvPr>
          <p:cNvSpPr txBox="1"/>
          <p:nvPr/>
        </p:nvSpPr>
        <p:spPr>
          <a:xfrm>
            <a:off x="6393162" y="330647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趋势图</a:t>
            </a:r>
          </a:p>
        </p:txBody>
      </p:sp>
    </p:spTree>
    <p:extLst>
      <p:ext uri="{BB962C8B-B14F-4D97-AF65-F5344CB8AC3E}">
        <p14:creationId xmlns:p14="http://schemas.microsoft.com/office/powerpoint/2010/main" val="264133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588A-C0B4-4AD4-B601-952AFC991446}"/>
              </a:ext>
            </a:extLst>
          </p:cNvPr>
          <p:cNvSpPr txBox="1">
            <a:spLocks/>
          </p:cNvSpPr>
          <p:nvPr/>
        </p:nvSpPr>
        <p:spPr>
          <a:xfrm>
            <a:off x="0" y="44450"/>
            <a:ext cx="8712200" cy="647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9pPr>
          </a:lstStyle>
          <a:p>
            <a:r>
              <a:rPr lang="zh-CN" altLang="en-US" kern="0" dirty="0">
                <a:solidFill>
                  <a:srgbClr val="FF0000"/>
                </a:solidFill>
              </a:rPr>
              <a:t>三、服务器（租用的华为云服务器）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5F659-9888-4073-BB9C-3BB5ACED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1124744"/>
            <a:ext cx="1316760" cy="7631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75AEE6-1067-4693-A2C0-9E0DEAA1E475}"/>
              </a:ext>
            </a:extLst>
          </p:cNvPr>
          <p:cNvSpPr txBox="1"/>
          <p:nvPr/>
        </p:nvSpPr>
        <p:spPr>
          <a:xfrm>
            <a:off x="4304928" y="137306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3ACE8D0-38CE-4477-A687-401343DC2173}"/>
              </a:ext>
            </a:extLst>
          </p:cNvPr>
          <p:cNvSpPr/>
          <p:nvPr/>
        </p:nvSpPr>
        <p:spPr bwMode="auto">
          <a:xfrm>
            <a:off x="1154357" y="2708920"/>
            <a:ext cx="1625857" cy="1152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</a:rPr>
              <a:t>MongoDb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29FF6B-6741-441D-9186-13421167BB32}"/>
              </a:ext>
            </a:extLst>
          </p:cNvPr>
          <p:cNvSpPr/>
          <p:nvPr/>
        </p:nvSpPr>
        <p:spPr bwMode="auto">
          <a:xfrm>
            <a:off x="4016783" y="2708920"/>
            <a:ext cx="1605017" cy="1152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SQL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13C103-35AD-4FA5-B8FE-129A0488B5C1}"/>
              </a:ext>
            </a:extLst>
          </p:cNvPr>
          <p:cNvSpPr/>
          <p:nvPr/>
        </p:nvSpPr>
        <p:spPr bwMode="auto">
          <a:xfrm>
            <a:off x="6969224" y="2708920"/>
            <a:ext cx="1605017" cy="1152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</a:rPr>
              <a:t>Activemq</a:t>
            </a:r>
            <a:r>
              <a:rPr lang="zh-CN" altLang="en-US" sz="2400" dirty="0">
                <a:solidFill>
                  <a:schemeClr val="tx1"/>
                </a:solidFill>
              </a:rPr>
              <a:t>消息队列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3D4786-BABA-4D70-B936-D54E5A3C6ED8}"/>
              </a:ext>
            </a:extLst>
          </p:cNvPr>
          <p:cNvCxnSpPr>
            <a:stCxn id="3" idx="1"/>
            <a:endCxn id="5" idx="0"/>
          </p:cNvCxnSpPr>
          <p:nvPr/>
        </p:nvCxnSpPr>
        <p:spPr bwMode="auto">
          <a:xfrm flipH="1">
            <a:off x="1967286" y="1506338"/>
            <a:ext cx="2193626" cy="1202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2C0259-F606-4797-BB88-1DCF2E2A1B2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819292" y="1887932"/>
            <a:ext cx="0" cy="82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D4E128-15F3-4932-A47F-6A71F3AC546D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 bwMode="auto">
          <a:xfrm>
            <a:off x="5457056" y="1542342"/>
            <a:ext cx="2314677" cy="116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128D2-97BD-4065-9C3D-ECBAA700EEBB}"/>
              </a:ext>
            </a:extLst>
          </p:cNvPr>
          <p:cNvSpPr txBox="1"/>
          <p:nvPr/>
        </p:nvSpPr>
        <p:spPr>
          <a:xfrm>
            <a:off x="1208584" y="40050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历史数据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5FE215-562C-410E-B3A1-87889E9CBA9D}"/>
              </a:ext>
            </a:extLst>
          </p:cNvPr>
          <p:cNvSpPr txBox="1"/>
          <p:nvPr/>
        </p:nvSpPr>
        <p:spPr>
          <a:xfrm>
            <a:off x="4099211" y="399740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业务数据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D86A56-E284-43AF-B47E-5B2ACA40D5A9}"/>
              </a:ext>
            </a:extLst>
          </p:cNvPr>
          <p:cNvSpPr txBox="1"/>
          <p:nvPr/>
        </p:nvSpPr>
        <p:spPr>
          <a:xfrm>
            <a:off x="7041232" y="399740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实时数据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F1CA130-51DD-42AC-9F2B-E69EE2B5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58" y="5036661"/>
            <a:ext cx="1316760" cy="76318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F6DCB8F-6FA6-438A-A73E-C6AB1E0212A9}"/>
              </a:ext>
            </a:extLst>
          </p:cNvPr>
          <p:cNvSpPr txBox="1"/>
          <p:nvPr/>
        </p:nvSpPr>
        <p:spPr>
          <a:xfrm>
            <a:off x="2837843" y="524897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IIS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2BD3E2-E332-4F9F-83AA-56F0C7601D96}"/>
              </a:ext>
            </a:extLst>
          </p:cNvPr>
          <p:cNvCxnSpPr>
            <a:stCxn id="24" idx="1"/>
            <a:endCxn id="5" idx="2"/>
          </p:cNvCxnSpPr>
          <p:nvPr/>
        </p:nvCxnSpPr>
        <p:spPr bwMode="auto">
          <a:xfrm flipH="1" flipV="1">
            <a:off x="1967286" y="3861048"/>
            <a:ext cx="713472" cy="1557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FEAD54D-F8B7-45B7-8CD3-551A595E1E13}"/>
              </a:ext>
            </a:extLst>
          </p:cNvPr>
          <p:cNvSpPr txBox="1"/>
          <p:nvPr/>
        </p:nvSpPr>
        <p:spPr>
          <a:xfrm>
            <a:off x="4218262" y="521050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提供客户端访问的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8048C34-92CC-45E5-86ED-3016E5171A36}"/>
              </a:ext>
            </a:extLst>
          </p:cNvPr>
          <p:cNvSpPr txBox="1"/>
          <p:nvPr/>
        </p:nvSpPr>
        <p:spPr>
          <a:xfrm>
            <a:off x="5539371" y="928363"/>
            <a:ext cx="2314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处理井队上传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来的数据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2252D7A-0776-4A80-BB81-A36F4BBB496E}"/>
              </a:ext>
            </a:extLst>
          </p:cNvPr>
          <p:cNvSpPr/>
          <p:nvPr/>
        </p:nvSpPr>
        <p:spPr bwMode="auto">
          <a:xfrm>
            <a:off x="6574717" y="4818391"/>
            <a:ext cx="2808312" cy="131483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云服务器配置安全组策略</a:t>
            </a:r>
            <a:endParaRPr lang="en-US" altLang="zh-CN" dirty="0">
              <a:solidFill>
                <a:schemeClr val="bg2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</a:rPr>
              <a:t>出方向和入方向只开放特定端口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chemeClr val="bg2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客户端不直接访问</a:t>
            </a:r>
            <a:r>
              <a:rPr lang="en-US" altLang="zh-CN" dirty="0" err="1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mongodb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历史数据库，通过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接口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30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C371-D730-447D-AD47-2861476C38C5}"/>
              </a:ext>
            </a:extLst>
          </p:cNvPr>
          <p:cNvSpPr txBox="1">
            <a:spLocks/>
          </p:cNvSpPr>
          <p:nvPr/>
        </p:nvSpPr>
        <p:spPr>
          <a:xfrm>
            <a:off x="0" y="44450"/>
            <a:ext cx="8712200" cy="647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anose="020B0602030504020204" pitchFamily="34" charset="0"/>
              </a:defRPr>
            </a:lvl9pPr>
          </a:lstStyle>
          <a:p>
            <a:r>
              <a:rPr lang="zh-CN" altLang="en-US" kern="0" dirty="0">
                <a:solidFill>
                  <a:srgbClr val="FF0000"/>
                </a:solidFill>
              </a:rPr>
              <a:t>四、客户端软件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94FF66-9B50-4611-BA09-4964B71C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2" y="908720"/>
            <a:ext cx="3303875" cy="1944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0EBA21-D38B-43E9-8A9C-F2797267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63" y="911489"/>
            <a:ext cx="3456386" cy="1944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0A1C2F-4518-496C-8ED6-C18AFD9C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90" y="2996952"/>
            <a:ext cx="6770746" cy="3808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D955F1-3E2C-4C77-A65E-E22A6AD93416}"/>
              </a:ext>
            </a:extLst>
          </p:cNvPr>
          <p:cNvSpPr txBox="1"/>
          <p:nvPr/>
        </p:nvSpPr>
        <p:spPr>
          <a:xfrm>
            <a:off x="7187873" y="982163"/>
            <a:ext cx="26889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功能简介：</a:t>
            </a:r>
            <a:endParaRPr lang="en-US" altLang="zh-CN" dirty="0"/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iDrill2.0</a:t>
            </a:r>
            <a:r>
              <a:rPr lang="zh-CN" altLang="en-US" dirty="0"/>
              <a:t>客户端进行用户验证后登录系统，可以查看目前上云的钻机的地理信息和所属井队信息。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主界面的竖直曲线显示重要钻井信息，提供历史数据查询，曲线放大、缩小等功能。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1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2" name="think-cell Slide" r:id="rId5" imgW="12700" imgH="12700" progId="TCLayout.ActiveDocument.1">
                  <p:embed/>
                </p:oleObj>
              </mc:Choice>
              <mc:Fallback>
                <p:oleObj name="think-cell Slide" r:id="rId5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95"/>
          <a:stretch/>
        </p:blipFill>
        <p:spPr bwMode="auto">
          <a:xfrm>
            <a:off x="3635131" y="4649023"/>
            <a:ext cx="786781" cy="79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3208" y="472550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地址：中国四川省成都市金牛区信息园东路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99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邮编：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610036</a:t>
            </a: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网址：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www.hh-gltd.com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480" y="980728"/>
            <a:ext cx="9382589" cy="3147144"/>
            <a:chOff x="272480" y="980728"/>
            <a:chExt cx="9382589" cy="3147144"/>
          </a:xfrm>
        </p:grpSpPr>
        <p:grpSp>
          <p:nvGrpSpPr>
            <p:cNvPr id="25" name="组合 24"/>
            <p:cNvGrpSpPr/>
            <p:nvPr/>
          </p:nvGrpSpPr>
          <p:grpSpPr>
            <a:xfrm>
              <a:off x="344488" y="1057273"/>
              <a:ext cx="7508902" cy="3008269"/>
              <a:chOff x="-68565" y="1129876"/>
              <a:chExt cx="7508902" cy="3008269"/>
            </a:xfrm>
          </p:grpSpPr>
          <p:pic>
            <p:nvPicPr>
              <p:cNvPr id="57" name="图片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4455" r="7710"/>
              <a:stretch/>
            </p:blipFill>
            <p:spPr>
              <a:xfrm>
                <a:off x="-68565" y="1129876"/>
                <a:ext cx="1660608" cy="2301880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6485" y="1129876"/>
                <a:ext cx="3415744" cy="1811948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73"/>
              <a:stretch/>
            </p:blipFill>
            <p:spPr>
              <a:xfrm>
                <a:off x="5138552" y="1129876"/>
                <a:ext cx="2301785" cy="1548663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66" b="9632"/>
              <a:stretch/>
            </p:blipFill>
            <p:spPr>
              <a:xfrm>
                <a:off x="5138552" y="2713837"/>
                <a:ext cx="2301785" cy="1424308"/>
              </a:xfrm>
              <a:prstGeom prst="rect">
                <a:avLst/>
              </a:prstGeom>
            </p:spPr>
          </p:pic>
        </p:grpSp>
        <p:cxnSp>
          <p:nvCxnSpPr>
            <p:cNvPr id="26" name="直接连接符 25"/>
            <p:cNvCxnSpPr/>
            <p:nvPr/>
          </p:nvCxnSpPr>
          <p:spPr bwMode="auto">
            <a:xfrm>
              <a:off x="3839621" y="2885459"/>
              <a:ext cx="0" cy="10470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38" y="2911586"/>
              <a:ext cx="1662295" cy="1165486"/>
            </a:xfrm>
            <a:prstGeom prst="rect">
              <a:avLst/>
            </a:prstGeom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580" y="1910435"/>
              <a:ext cx="1683529" cy="2155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 descr="C:\Users\yany\Desktop\页岩气压力泵新产品发布会\地壳一号万米科考钻机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0"/>
            <a:stretch/>
          </p:blipFill>
          <p:spPr bwMode="auto">
            <a:xfrm>
              <a:off x="3776565" y="2911586"/>
              <a:ext cx="1708717" cy="11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接连接符 29"/>
            <p:cNvCxnSpPr/>
            <p:nvPr/>
          </p:nvCxnSpPr>
          <p:spPr bwMode="auto">
            <a:xfrm>
              <a:off x="272480" y="980728"/>
              <a:ext cx="0" cy="24282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72480" y="980728"/>
              <a:ext cx="76381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910580" y="980728"/>
              <a:ext cx="0" cy="8508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7910580" y="1831604"/>
              <a:ext cx="17444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9655069" y="1831604"/>
              <a:ext cx="0" cy="2296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/>
            <p:nvPr/>
          </p:nvCxnSpPr>
          <p:spPr bwMode="auto">
            <a:xfrm flipH="1">
              <a:off x="2005096" y="4127872"/>
              <a:ext cx="76499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2005096" y="3408960"/>
              <a:ext cx="0" cy="7189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72480" y="3408960"/>
              <a:ext cx="17326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45TGp_tech_dark_ani">
  <a:themeElements>
    <a:clrScheme name="战投部模版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184BA0"/>
      </a:accent1>
      <a:accent2>
        <a:srgbClr val="BD2010"/>
      </a:accent2>
      <a:accent3>
        <a:srgbClr val="639629"/>
      </a:accent3>
      <a:accent4>
        <a:srgbClr val="9C55AD"/>
      </a:accent4>
      <a:accent5>
        <a:srgbClr val="CEC3C6"/>
      </a:accent5>
      <a:accent6>
        <a:srgbClr val="EF7D00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楷体"/>
        <a:cs typeface=""/>
      </a:majorFont>
      <a:minorFont>
        <a:latin typeface="Calibr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3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宋体" panose="02010600030101010101" pitchFamily="2" charset="-122"/>
            <a:ea typeface="微软雅黑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>
    <a:extraClrScheme>
      <a:clrScheme name="445TGp_tech_dark_ani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45TGp_tech_dark_ani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45TGp_tech_dark_ani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283</Words>
  <Application>Microsoft Office PowerPoint</Application>
  <PresentationFormat>A4 纸张(210x297 毫米)</PresentationFormat>
  <Paragraphs>56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楷体</vt:lpstr>
      <vt:lpstr>宋体</vt:lpstr>
      <vt:lpstr>微软雅黑</vt:lpstr>
      <vt:lpstr>Arial</vt:lpstr>
      <vt:lpstr>Calibri</vt:lpstr>
      <vt:lpstr>Lucida Sans Unicode</vt:lpstr>
      <vt:lpstr>Wingdings</vt:lpstr>
      <vt:lpstr>445TGp_tech_dark_ani</vt:lpstr>
      <vt:lpstr>think-cell Slide</vt:lpstr>
      <vt:lpstr>PowerPoint 演示文稿</vt:lpstr>
      <vt:lpstr>一、网络架构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ZCC</dc:creator>
  <cp:lastModifiedBy>张翼翔</cp:lastModifiedBy>
  <cp:revision>6894</cp:revision>
  <cp:lastPrinted>2017-09-26T09:03:35Z</cp:lastPrinted>
  <dcterms:created xsi:type="dcterms:W3CDTF">2009-07-26T02:35:00Z</dcterms:created>
  <dcterms:modified xsi:type="dcterms:W3CDTF">2018-09-06T01:51:39Z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