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69" r:id="rId6"/>
    <p:sldId id="271" r:id="rId7"/>
    <p:sldId id="259" r:id="rId8"/>
    <p:sldId id="260" r:id="rId9"/>
    <p:sldId id="262" r:id="rId10"/>
    <p:sldId id="263"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40FF-FEA2-69C0-A31A-89D7E12C6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810E33-F18E-CAB7-8798-415F4DB787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74D14F-3542-64D6-EC6E-17B298CB6567}"/>
              </a:ext>
            </a:extLst>
          </p:cNvPr>
          <p:cNvSpPr>
            <a:spLocks noGrp="1"/>
          </p:cNvSpPr>
          <p:nvPr>
            <p:ph type="dt" sz="half" idx="10"/>
          </p:nvPr>
        </p:nvSpPr>
        <p:spPr/>
        <p:txBody>
          <a:bodyPr/>
          <a:lstStyle/>
          <a:p>
            <a:fld id="{EDE7B48E-54C4-4363-9DCB-C358645D8858}" type="datetimeFigureOut">
              <a:rPr lang="en-US" smtClean="0"/>
              <a:t>5/5/2024</a:t>
            </a:fld>
            <a:endParaRPr lang="en-US"/>
          </a:p>
        </p:txBody>
      </p:sp>
      <p:sp>
        <p:nvSpPr>
          <p:cNvPr id="5" name="Footer Placeholder 4">
            <a:extLst>
              <a:ext uri="{FF2B5EF4-FFF2-40B4-BE49-F238E27FC236}">
                <a16:creationId xmlns:a16="http://schemas.microsoft.com/office/drawing/2014/main" id="{BFD39E1B-15DA-DA08-2DF8-9C85016C6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2273C-0399-9DB8-378C-BD1217A99081}"/>
              </a:ext>
            </a:extLst>
          </p:cNvPr>
          <p:cNvSpPr>
            <a:spLocks noGrp="1"/>
          </p:cNvSpPr>
          <p:nvPr>
            <p:ph type="sldNum" sz="quarter" idx="12"/>
          </p:nvPr>
        </p:nvSpPr>
        <p:spPr/>
        <p:txBody>
          <a:bodyPr/>
          <a:lstStyle/>
          <a:p>
            <a:fld id="{976EC236-B3AE-4D26-A637-2E96F142AAAF}" type="slidenum">
              <a:rPr lang="en-US" smtClean="0"/>
              <a:t>‹#›</a:t>
            </a:fld>
            <a:endParaRPr lang="en-US"/>
          </a:p>
        </p:txBody>
      </p:sp>
    </p:spTree>
    <p:extLst>
      <p:ext uri="{BB962C8B-B14F-4D97-AF65-F5344CB8AC3E}">
        <p14:creationId xmlns:p14="http://schemas.microsoft.com/office/powerpoint/2010/main" val="243311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DB9D-8C93-66D5-8C99-75B9024D43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39454D-F0C8-71D9-5006-23F93E0241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7F60F-7936-6D81-6134-80623CE8C734}"/>
              </a:ext>
            </a:extLst>
          </p:cNvPr>
          <p:cNvSpPr>
            <a:spLocks noGrp="1"/>
          </p:cNvSpPr>
          <p:nvPr>
            <p:ph type="dt" sz="half" idx="10"/>
          </p:nvPr>
        </p:nvSpPr>
        <p:spPr/>
        <p:txBody>
          <a:bodyPr/>
          <a:lstStyle/>
          <a:p>
            <a:fld id="{EDE7B48E-54C4-4363-9DCB-C358645D8858}" type="datetimeFigureOut">
              <a:rPr lang="en-US" smtClean="0"/>
              <a:t>5/5/2024</a:t>
            </a:fld>
            <a:endParaRPr lang="en-US"/>
          </a:p>
        </p:txBody>
      </p:sp>
      <p:sp>
        <p:nvSpPr>
          <p:cNvPr id="5" name="Footer Placeholder 4">
            <a:extLst>
              <a:ext uri="{FF2B5EF4-FFF2-40B4-BE49-F238E27FC236}">
                <a16:creationId xmlns:a16="http://schemas.microsoft.com/office/drawing/2014/main" id="{5ADC0EB2-34CD-769A-1780-FCAF89CD2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8DD14-E376-E3C8-ABD4-4AFC97900EFA}"/>
              </a:ext>
            </a:extLst>
          </p:cNvPr>
          <p:cNvSpPr>
            <a:spLocks noGrp="1"/>
          </p:cNvSpPr>
          <p:nvPr>
            <p:ph type="sldNum" sz="quarter" idx="12"/>
          </p:nvPr>
        </p:nvSpPr>
        <p:spPr/>
        <p:txBody>
          <a:bodyPr/>
          <a:lstStyle/>
          <a:p>
            <a:fld id="{976EC236-B3AE-4D26-A637-2E96F142AAAF}" type="slidenum">
              <a:rPr lang="en-US" smtClean="0"/>
              <a:t>‹#›</a:t>
            </a:fld>
            <a:endParaRPr lang="en-US"/>
          </a:p>
        </p:txBody>
      </p:sp>
    </p:spTree>
    <p:extLst>
      <p:ext uri="{BB962C8B-B14F-4D97-AF65-F5344CB8AC3E}">
        <p14:creationId xmlns:p14="http://schemas.microsoft.com/office/powerpoint/2010/main" val="313164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D3079-4D8C-C629-D66B-2865DE3418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1A6F4A-E22A-7D47-85D7-90D4D2EEA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42290-CC02-F74A-D68B-476FE505292C}"/>
              </a:ext>
            </a:extLst>
          </p:cNvPr>
          <p:cNvSpPr>
            <a:spLocks noGrp="1"/>
          </p:cNvSpPr>
          <p:nvPr>
            <p:ph type="dt" sz="half" idx="10"/>
          </p:nvPr>
        </p:nvSpPr>
        <p:spPr/>
        <p:txBody>
          <a:bodyPr/>
          <a:lstStyle/>
          <a:p>
            <a:fld id="{EDE7B48E-54C4-4363-9DCB-C358645D8858}" type="datetimeFigureOut">
              <a:rPr lang="en-US" smtClean="0"/>
              <a:t>5/5/2024</a:t>
            </a:fld>
            <a:endParaRPr lang="en-US"/>
          </a:p>
        </p:txBody>
      </p:sp>
      <p:sp>
        <p:nvSpPr>
          <p:cNvPr id="5" name="Footer Placeholder 4">
            <a:extLst>
              <a:ext uri="{FF2B5EF4-FFF2-40B4-BE49-F238E27FC236}">
                <a16:creationId xmlns:a16="http://schemas.microsoft.com/office/drawing/2014/main" id="{27C78E86-09BD-C45B-2CEC-DC7AB44EC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2C048-4A9D-B2A2-7251-261B29EC0A93}"/>
              </a:ext>
            </a:extLst>
          </p:cNvPr>
          <p:cNvSpPr>
            <a:spLocks noGrp="1"/>
          </p:cNvSpPr>
          <p:nvPr>
            <p:ph type="sldNum" sz="quarter" idx="12"/>
          </p:nvPr>
        </p:nvSpPr>
        <p:spPr/>
        <p:txBody>
          <a:bodyPr/>
          <a:lstStyle/>
          <a:p>
            <a:fld id="{976EC236-B3AE-4D26-A637-2E96F142AAAF}" type="slidenum">
              <a:rPr lang="en-US" smtClean="0"/>
              <a:t>‹#›</a:t>
            </a:fld>
            <a:endParaRPr lang="en-US"/>
          </a:p>
        </p:txBody>
      </p:sp>
    </p:spTree>
    <p:extLst>
      <p:ext uri="{BB962C8B-B14F-4D97-AF65-F5344CB8AC3E}">
        <p14:creationId xmlns:p14="http://schemas.microsoft.com/office/powerpoint/2010/main" val="368646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97DF-8BF6-0F7B-6C86-A2CA8727B6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A2269-6D63-DCD4-1464-FF621B144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B127F-B1DF-D5E4-BB21-B175036F57DD}"/>
              </a:ext>
            </a:extLst>
          </p:cNvPr>
          <p:cNvSpPr>
            <a:spLocks noGrp="1"/>
          </p:cNvSpPr>
          <p:nvPr>
            <p:ph type="dt" sz="half" idx="10"/>
          </p:nvPr>
        </p:nvSpPr>
        <p:spPr/>
        <p:txBody>
          <a:bodyPr/>
          <a:lstStyle/>
          <a:p>
            <a:fld id="{EDE7B48E-54C4-4363-9DCB-C358645D8858}" type="datetimeFigureOut">
              <a:rPr lang="en-US" smtClean="0"/>
              <a:t>5/5/2024</a:t>
            </a:fld>
            <a:endParaRPr lang="en-US"/>
          </a:p>
        </p:txBody>
      </p:sp>
      <p:sp>
        <p:nvSpPr>
          <p:cNvPr id="5" name="Footer Placeholder 4">
            <a:extLst>
              <a:ext uri="{FF2B5EF4-FFF2-40B4-BE49-F238E27FC236}">
                <a16:creationId xmlns:a16="http://schemas.microsoft.com/office/drawing/2014/main" id="{22D137BB-1BB0-AEBE-F89A-9F81BD0C9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22340-C922-670E-040B-5F1A9DF8C427}"/>
              </a:ext>
            </a:extLst>
          </p:cNvPr>
          <p:cNvSpPr>
            <a:spLocks noGrp="1"/>
          </p:cNvSpPr>
          <p:nvPr>
            <p:ph type="sldNum" sz="quarter" idx="12"/>
          </p:nvPr>
        </p:nvSpPr>
        <p:spPr/>
        <p:txBody>
          <a:bodyPr/>
          <a:lstStyle/>
          <a:p>
            <a:fld id="{976EC236-B3AE-4D26-A637-2E96F142AAAF}" type="slidenum">
              <a:rPr lang="en-US" smtClean="0"/>
              <a:t>‹#›</a:t>
            </a:fld>
            <a:endParaRPr lang="en-US"/>
          </a:p>
        </p:txBody>
      </p:sp>
    </p:spTree>
    <p:extLst>
      <p:ext uri="{BB962C8B-B14F-4D97-AF65-F5344CB8AC3E}">
        <p14:creationId xmlns:p14="http://schemas.microsoft.com/office/powerpoint/2010/main" val="321871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A9B6-8FCF-FA4B-5005-C949CA07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C4998-480C-CE94-2CBB-E902EF4A2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AE4620-BBA9-E947-B248-F40F28C8B267}"/>
              </a:ext>
            </a:extLst>
          </p:cNvPr>
          <p:cNvSpPr>
            <a:spLocks noGrp="1"/>
          </p:cNvSpPr>
          <p:nvPr>
            <p:ph type="dt" sz="half" idx="10"/>
          </p:nvPr>
        </p:nvSpPr>
        <p:spPr/>
        <p:txBody>
          <a:bodyPr/>
          <a:lstStyle/>
          <a:p>
            <a:fld id="{EDE7B48E-54C4-4363-9DCB-C358645D8858}" type="datetimeFigureOut">
              <a:rPr lang="en-US" smtClean="0"/>
              <a:t>5/5/2024</a:t>
            </a:fld>
            <a:endParaRPr lang="en-US"/>
          </a:p>
        </p:txBody>
      </p:sp>
      <p:sp>
        <p:nvSpPr>
          <p:cNvPr id="5" name="Footer Placeholder 4">
            <a:extLst>
              <a:ext uri="{FF2B5EF4-FFF2-40B4-BE49-F238E27FC236}">
                <a16:creationId xmlns:a16="http://schemas.microsoft.com/office/drawing/2014/main" id="{6954B8CE-ECE6-1221-7461-8273FC99C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A432C-742D-A7CC-3799-B0CAC3B4E3EF}"/>
              </a:ext>
            </a:extLst>
          </p:cNvPr>
          <p:cNvSpPr>
            <a:spLocks noGrp="1"/>
          </p:cNvSpPr>
          <p:nvPr>
            <p:ph type="sldNum" sz="quarter" idx="12"/>
          </p:nvPr>
        </p:nvSpPr>
        <p:spPr/>
        <p:txBody>
          <a:bodyPr/>
          <a:lstStyle/>
          <a:p>
            <a:fld id="{976EC236-B3AE-4D26-A637-2E96F142AAAF}" type="slidenum">
              <a:rPr lang="en-US" smtClean="0"/>
              <a:t>‹#›</a:t>
            </a:fld>
            <a:endParaRPr lang="en-US"/>
          </a:p>
        </p:txBody>
      </p:sp>
    </p:spTree>
    <p:extLst>
      <p:ext uri="{BB962C8B-B14F-4D97-AF65-F5344CB8AC3E}">
        <p14:creationId xmlns:p14="http://schemas.microsoft.com/office/powerpoint/2010/main" val="383775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1096-85E9-B0BD-37B6-D2F245862B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5FC02-A195-6218-A23A-893AFCB7D3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7A6AEA-D96C-28B6-21F5-FFD7A2BF34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8EBF15-0EFB-CAA3-1B61-55EC6BE5844B}"/>
              </a:ext>
            </a:extLst>
          </p:cNvPr>
          <p:cNvSpPr>
            <a:spLocks noGrp="1"/>
          </p:cNvSpPr>
          <p:nvPr>
            <p:ph type="dt" sz="half" idx="10"/>
          </p:nvPr>
        </p:nvSpPr>
        <p:spPr/>
        <p:txBody>
          <a:bodyPr/>
          <a:lstStyle/>
          <a:p>
            <a:fld id="{EDE7B48E-54C4-4363-9DCB-C358645D8858}" type="datetimeFigureOut">
              <a:rPr lang="en-US" smtClean="0"/>
              <a:t>5/5/2024</a:t>
            </a:fld>
            <a:endParaRPr lang="en-US"/>
          </a:p>
        </p:txBody>
      </p:sp>
      <p:sp>
        <p:nvSpPr>
          <p:cNvPr id="6" name="Footer Placeholder 5">
            <a:extLst>
              <a:ext uri="{FF2B5EF4-FFF2-40B4-BE49-F238E27FC236}">
                <a16:creationId xmlns:a16="http://schemas.microsoft.com/office/drawing/2014/main" id="{28613A98-56CE-0C8F-BD14-F52FA8028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B0B83-9028-F419-6C81-881CD2A83A02}"/>
              </a:ext>
            </a:extLst>
          </p:cNvPr>
          <p:cNvSpPr>
            <a:spLocks noGrp="1"/>
          </p:cNvSpPr>
          <p:nvPr>
            <p:ph type="sldNum" sz="quarter" idx="12"/>
          </p:nvPr>
        </p:nvSpPr>
        <p:spPr/>
        <p:txBody>
          <a:bodyPr/>
          <a:lstStyle/>
          <a:p>
            <a:fld id="{976EC236-B3AE-4D26-A637-2E96F142AAAF}" type="slidenum">
              <a:rPr lang="en-US" smtClean="0"/>
              <a:t>‹#›</a:t>
            </a:fld>
            <a:endParaRPr lang="en-US"/>
          </a:p>
        </p:txBody>
      </p:sp>
    </p:spTree>
    <p:extLst>
      <p:ext uri="{BB962C8B-B14F-4D97-AF65-F5344CB8AC3E}">
        <p14:creationId xmlns:p14="http://schemas.microsoft.com/office/powerpoint/2010/main" val="2628981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C2DC-6C77-4792-0BA2-94754905DD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5911F2-2053-010E-62CB-0D29897D9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E44E2-9200-B8CB-C0E9-E8E806A229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29C635-79B6-D42C-FAC4-7D14DD8DE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6FBFAD-C218-0825-8AE5-B653C66A2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A149C4-FF56-B7AF-9F22-8272D372F72B}"/>
              </a:ext>
            </a:extLst>
          </p:cNvPr>
          <p:cNvSpPr>
            <a:spLocks noGrp="1"/>
          </p:cNvSpPr>
          <p:nvPr>
            <p:ph type="dt" sz="half" idx="10"/>
          </p:nvPr>
        </p:nvSpPr>
        <p:spPr/>
        <p:txBody>
          <a:bodyPr/>
          <a:lstStyle/>
          <a:p>
            <a:fld id="{EDE7B48E-54C4-4363-9DCB-C358645D8858}" type="datetimeFigureOut">
              <a:rPr lang="en-US" smtClean="0"/>
              <a:t>5/5/2024</a:t>
            </a:fld>
            <a:endParaRPr lang="en-US"/>
          </a:p>
        </p:txBody>
      </p:sp>
      <p:sp>
        <p:nvSpPr>
          <p:cNvPr id="8" name="Footer Placeholder 7">
            <a:extLst>
              <a:ext uri="{FF2B5EF4-FFF2-40B4-BE49-F238E27FC236}">
                <a16:creationId xmlns:a16="http://schemas.microsoft.com/office/drawing/2014/main" id="{183E9C6F-6A6B-C0BA-FCCD-B0BC8F92CA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F0EDD6-505D-2729-F0AF-11960F253869}"/>
              </a:ext>
            </a:extLst>
          </p:cNvPr>
          <p:cNvSpPr>
            <a:spLocks noGrp="1"/>
          </p:cNvSpPr>
          <p:nvPr>
            <p:ph type="sldNum" sz="quarter" idx="12"/>
          </p:nvPr>
        </p:nvSpPr>
        <p:spPr/>
        <p:txBody>
          <a:bodyPr/>
          <a:lstStyle/>
          <a:p>
            <a:fld id="{976EC236-B3AE-4D26-A637-2E96F142AAAF}" type="slidenum">
              <a:rPr lang="en-US" smtClean="0"/>
              <a:t>‹#›</a:t>
            </a:fld>
            <a:endParaRPr lang="en-US"/>
          </a:p>
        </p:txBody>
      </p:sp>
    </p:spTree>
    <p:extLst>
      <p:ext uri="{BB962C8B-B14F-4D97-AF65-F5344CB8AC3E}">
        <p14:creationId xmlns:p14="http://schemas.microsoft.com/office/powerpoint/2010/main" val="102600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75A9-5CD6-0834-C27F-2F6105600E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1A5EC5-44A4-6FD8-4EA6-64EDE64BB625}"/>
              </a:ext>
            </a:extLst>
          </p:cNvPr>
          <p:cNvSpPr>
            <a:spLocks noGrp="1"/>
          </p:cNvSpPr>
          <p:nvPr>
            <p:ph type="dt" sz="half" idx="10"/>
          </p:nvPr>
        </p:nvSpPr>
        <p:spPr/>
        <p:txBody>
          <a:bodyPr/>
          <a:lstStyle/>
          <a:p>
            <a:fld id="{EDE7B48E-54C4-4363-9DCB-C358645D8858}" type="datetimeFigureOut">
              <a:rPr lang="en-US" smtClean="0"/>
              <a:t>5/5/2024</a:t>
            </a:fld>
            <a:endParaRPr lang="en-US"/>
          </a:p>
        </p:txBody>
      </p:sp>
      <p:sp>
        <p:nvSpPr>
          <p:cNvPr id="4" name="Footer Placeholder 3">
            <a:extLst>
              <a:ext uri="{FF2B5EF4-FFF2-40B4-BE49-F238E27FC236}">
                <a16:creationId xmlns:a16="http://schemas.microsoft.com/office/drawing/2014/main" id="{CE8DFED6-1731-D4D5-6B34-20183DF32A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A98D0A-DF70-0A33-9332-B168B7DA974E}"/>
              </a:ext>
            </a:extLst>
          </p:cNvPr>
          <p:cNvSpPr>
            <a:spLocks noGrp="1"/>
          </p:cNvSpPr>
          <p:nvPr>
            <p:ph type="sldNum" sz="quarter" idx="12"/>
          </p:nvPr>
        </p:nvSpPr>
        <p:spPr/>
        <p:txBody>
          <a:bodyPr/>
          <a:lstStyle/>
          <a:p>
            <a:fld id="{976EC236-B3AE-4D26-A637-2E96F142AAAF}" type="slidenum">
              <a:rPr lang="en-US" smtClean="0"/>
              <a:t>‹#›</a:t>
            </a:fld>
            <a:endParaRPr lang="en-US"/>
          </a:p>
        </p:txBody>
      </p:sp>
    </p:spTree>
    <p:extLst>
      <p:ext uri="{BB962C8B-B14F-4D97-AF65-F5344CB8AC3E}">
        <p14:creationId xmlns:p14="http://schemas.microsoft.com/office/powerpoint/2010/main" val="2625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D97227-FF3C-8A29-5613-EF6ED8417208}"/>
              </a:ext>
            </a:extLst>
          </p:cNvPr>
          <p:cNvSpPr>
            <a:spLocks noGrp="1"/>
          </p:cNvSpPr>
          <p:nvPr>
            <p:ph type="dt" sz="half" idx="10"/>
          </p:nvPr>
        </p:nvSpPr>
        <p:spPr/>
        <p:txBody>
          <a:bodyPr/>
          <a:lstStyle/>
          <a:p>
            <a:fld id="{EDE7B48E-54C4-4363-9DCB-C358645D8858}" type="datetimeFigureOut">
              <a:rPr lang="en-US" smtClean="0"/>
              <a:t>5/5/2024</a:t>
            </a:fld>
            <a:endParaRPr lang="en-US"/>
          </a:p>
        </p:txBody>
      </p:sp>
      <p:sp>
        <p:nvSpPr>
          <p:cNvPr id="3" name="Footer Placeholder 2">
            <a:extLst>
              <a:ext uri="{FF2B5EF4-FFF2-40B4-BE49-F238E27FC236}">
                <a16:creationId xmlns:a16="http://schemas.microsoft.com/office/drawing/2014/main" id="{57131A03-D71A-1276-CEA5-DDC4FFB017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6036FD-6A35-EF0F-9C48-D71B1B45ED6C}"/>
              </a:ext>
            </a:extLst>
          </p:cNvPr>
          <p:cNvSpPr>
            <a:spLocks noGrp="1"/>
          </p:cNvSpPr>
          <p:nvPr>
            <p:ph type="sldNum" sz="quarter" idx="12"/>
          </p:nvPr>
        </p:nvSpPr>
        <p:spPr/>
        <p:txBody>
          <a:bodyPr/>
          <a:lstStyle/>
          <a:p>
            <a:fld id="{976EC236-B3AE-4D26-A637-2E96F142AAAF}" type="slidenum">
              <a:rPr lang="en-US" smtClean="0"/>
              <a:t>‹#›</a:t>
            </a:fld>
            <a:endParaRPr lang="en-US"/>
          </a:p>
        </p:txBody>
      </p:sp>
    </p:spTree>
    <p:extLst>
      <p:ext uri="{BB962C8B-B14F-4D97-AF65-F5344CB8AC3E}">
        <p14:creationId xmlns:p14="http://schemas.microsoft.com/office/powerpoint/2010/main" val="57469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B432-5A37-5B81-1729-30BE1136CD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2A1BFD-A459-4040-78EE-558BDE3221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844BD0-7525-8BC7-BB5B-B2AFF6287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834A2-933E-7F48-C58F-F099AE20ABA1}"/>
              </a:ext>
            </a:extLst>
          </p:cNvPr>
          <p:cNvSpPr>
            <a:spLocks noGrp="1"/>
          </p:cNvSpPr>
          <p:nvPr>
            <p:ph type="dt" sz="half" idx="10"/>
          </p:nvPr>
        </p:nvSpPr>
        <p:spPr/>
        <p:txBody>
          <a:bodyPr/>
          <a:lstStyle/>
          <a:p>
            <a:fld id="{EDE7B48E-54C4-4363-9DCB-C358645D8858}" type="datetimeFigureOut">
              <a:rPr lang="en-US" smtClean="0"/>
              <a:t>5/5/2024</a:t>
            </a:fld>
            <a:endParaRPr lang="en-US"/>
          </a:p>
        </p:txBody>
      </p:sp>
      <p:sp>
        <p:nvSpPr>
          <p:cNvPr id="6" name="Footer Placeholder 5">
            <a:extLst>
              <a:ext uri="{FF2B5EF4-FFF2-40B4-BE49-F238E27FC236}">
                <a16:creationId xmlns:a16="http://schemas.microsoft.com/office/drawing/2014/main" id="{C777BF2C-78EF-B0C7-0935-B83169E16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3B7FA-6098-8286-3843-F8A50D90CFFD}"/>
              </a:ext>
            </a:extLst>
          </p:cNvPr>
          <p:cNvSpPr>
            <a:spLocks noGrp="1"/>
          </p:cNvSpPr>
          <p:nvPr>
            <p:ph type="sldNum" sz="quarter" idx="12"/>
          </p:nvPr>
        </p:nvSpPr>
        <p:spPr/>
        <p:txBody>
          <a:bodyPr/>
          <a:lstStyle/>
          <a:p>
            <a:fld id="{976EC236-B3AE-4D26-A637-2E96F142AAAF}" type="slidenum">
              <a:rPr lang="en-US" smtClean="0"/>
              <a:t>‹#›</a:t>
            </a:fld>
            <a:endParaRPr lang="en-US"/>
          </a:p>
        </p:txBody>
      </p:sp>
    </p:spTree>
    <p:extLst>
      <p:ext uri="{BB962C8B-B14F-4D97-AF65-F5344CB8AC3E}">
        <p14:creationId xmlns:p14="http://schemas.microsoft.com/office/powerpoint/2010/main" val="115184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72FC-B2D9-121B-E7B5-5680CCD35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DD2505-F063-0953-0353-5B24DF256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34AA24-0BF4-7278-BF7C-9B292886E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25F32-F427-98C8-D8DE-3DC67CDE9626}"/>
              </a:ext>
            </a:extLst>
          </p:cNvPr>
          <p:cNvSpPr>
            <a:spLocks noGrp="1"/>
          </p:cNvSpPr>
          <p:nvPr>
            <p:ph type="dt" sz="half" idx="10"/>
          </p:nvPr>
        </p:nvSpPr>
        <p:spPr/>
        <p:txBody>
          <a:bodyPr/>
          <a:lstStyle/>
          <a:p>
            <a:fld id="{EDE7B48E-54C4-4363-9DCB-C358645D8858}" type="datetimeFigureOut">
              <a:rPr lang="en-US" smtClean="0"/>
              <a:t>5/5/2024</a:t>
            </a:fld>
            <a:endParaRPr lang="en-US"/>
          </a:p>
        </p:txBody>
      </p:sp>
      <p:sp>
        <p:nvSpPr>
          <p:cNvPr id="6" name="Footer Placeholder 5">
            <a:extLst>
              <a:ext uri="{FF2B5EF4-FFF2-40B4-BE49-F238E27FC236}">
                <a16:creationId xmlns:a16="http://schemas.microsoft.com/office/drawing/2014/main" id="{A313092E-F456-C857-1F74-01D8086D9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96EEC-1900-4734-4924-CDBDD9A377C3}"/>
              </a:ext>
            </a:extLst>
          </p:cNvPr>
          <p:cNvSpPr>
            <a:spLocks noGrp="1"/>
          </p:cNvSpPr>
          <p:nvPr>
            <p:ph type="sldNum" sz="quarter" idx="12"/>
          </p:nvPr>
        </p:nvSpPr>
        <p:spPr/>
        <p:txBody>
          <a:bodyPr/>
          <a:lstStyle/>
          <a:p>
            <a:fld id="{976EC236-B3AE-4D26-A637-2E96F142AAAF}" type="slidenum">
              <a:rPr lang="en-US" smtClean="0"/>
              <a:t>‹#›</a:t>
            </a:fld>
            <a:endParaRPr lang="en-US"/>
          </a:p>
        </p:txBody>
      </p:sp>
    </p:spTree>
    <p:extLst>
      <p:ext uri="{BB962C8B-B14F-4D97-AF65-F5344CB8AC3E}">
        <p14:creationId xmlns:p14="http://schemas.microsoft.com/office/powerpoint/2010/main" val="47028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5A0F7-0CC6-777F-EFF9-AC2333B55B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A0D8F7-ED2D-11DB-3007-FA2EEDE107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2EBAA2-0789-1BAC-592B-932999863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7B48E-54C4-4363-9DCB-C358645D8858}" type="datetimeFigureOut">
              <a:rPr lang="en-US" smtClean="0"/>
              <a:t>5/5/2024</a:t>
            </a:fld>
            <a:endParaRPr lang="en-US"/>
          </a:p>
        </p:txBody>
      </p:sp>
      <p:sp>
        <p:nvSpPr>
          <p:cNvPr id="5" name="Footer Placeholder 4">
            <a:extLst>
              <a:ext uri="{FF2B5EF4-FFF2-40B4-BE49-F238E27FC236}">
                <a16:creationId xmlns:a16="http://schemas.microsoft.com/office/drawing/2014/main" id="{356AFDF0-0899-E085-F0D5-3394EC008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815DDB-764B-5405-307A-AE259A5C7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EC236-B3AE-4D26-A637-2E96F142AAAF}" type="slidenum">
              <a:rPr lang="en-US" smtClean="0"/>
              <a:t>‹#›</a:t>
            </a:fld>
            <a:endParaRPr lang="en-US"/>
          </a:p>
        </p:txBody>
      </p:sp>
    </p:spTree>
    <p:extLst>
      <p:ext uri="{BB962C8B-B14F-4D97-AF65-F5344CB8AC3E}">
        <p14:creationId xmlns:p14="http://schemas.microsoft.com/office/powerpoint/2010/main" val="258039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295D-9DE0-E88F-0E47-18D023A6AE72}"/>
              </a:ext>
            </a:extLst>
          </p:cNvPr>
          <p:cNvSpPr>
            <a:spLocks noGrp="1"/>
          </p:cNvSpPr>
          <p:nvPr>
            <p:ph type="ctrTitle"/>
          </p:nvPr>
        </p:nvSpPr>
        <p:spPr/>
        <p:txBody>
          <a:bodyPr/>
          <a:lstStyle/>
          <a:p>
            <a:r>
              <a:rPr lang="en-US" dirty="0"/>
              <a:t>Stock data analysis</a:t>
            </a:r>
          </a:p>
        </p:txBody>
      </p:sp>
      <p:sp>
        <p:nvSpPr>
          <p:cNvPr id="3" name="Subtitle 2">
            <a:extLst>
              <a:ext uri="{FF2B5EF4-FFF2-40B4-BE49-F238E27FC236}">
                <a16:creationId xmlns:a16="http://schemas.microsoft.com/office/drawing/2014/main" id="{8AE33963-CBC4-6976-EB43-9B6D2EBA031C}"/>
              </a:ext>
            </a:extLst>
          </p:cNvPr>
          <p:cNvSpPr>
            <a:spLocks noGrp="1"/>
          </p:cNvSpPr>
          <p:nvPr>
            <p:ph type="subTitle" idx="1"/>
          </p:nvPr>
        </p:nvSpPr>
        <p:spPr/>
        <p:txBody>
          <a:bodyPr/>
          <a:lstStyle/>
          <a:p>
            <a:r>
              <a:rPr lang="en-US" dirty="0"/>
              <a:t>Student: Kalybay Zhangylay</a:t>
            </a:r>
          </a:p>
          <a:p>
            <a:r>
              <a:rPr lang="en-US" dirty="0"/>
              <a:t>Class: Financial Engineering</a:t>
            </a:r>
          </a:p>
          <a:p>
            <a:endParaRPr lang="en-US" dirty="0"/>
          </a:p>
          <a:p>
            <a:endParaRPr lang="en-US" dirty="0"/>
          </a:p>
        </p:txBody>
      </p:sp>
    </p:spTree>
    <p:extLst>
      <p:ext uri="{BB962C8B-B14F-4D97-AF65-F5344CB8AC3E}">
        <p14:creationId xmlns:p14="http://schemas.microsoft.com/office/powerpoint/2010/main" val="560589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F107-0B55-16FB-ECE6-3E617E48E9D8}"/>
              </a:ext>
            </a:extLst>
          </p:cNvPr>
          <p:cNvSpPr>
            <a:spLocks noGrp="1"/>
          </p:cNvSpPr>
          <p:nvPr>
            <p:ph type="title"/>
          </p:nvPr>
        </p:nvSpPr>
        <p:spPr/>
        <p:txBody>
          <a:bodyPr/>
          <a:lstStyle/>
          <a:p>
            <a:pPr algn="ctr"/>
            <a:r>
              <a:rPr lang="en-US" b="0" i="0" dirty="0">
                <a:effectLst/>
                <a:latin typeface="Söhne"/>
              </a:rPr>
              <a:t>Volatility analysis </a:t>
            </a:r>
            <a:endParaRPr lang="en-US" dirty="0"/>
          </a:p>
        </p:txBody>
      </p:sp>
      <p:pic>
        <p:nvPicPr>
          <p:cNvPr id="5" name="Content Placeholder 4">
            <a:extLst>
              <a:ext uri="{FF2B5EF4-FFF2-40B4-BE49-F238E27FC236}">
                <a16:creationId xmlns:a16="http://schemas.microsoft.com/office/drawing/2014/main" id="{35BAD011-060C-7DEB-3B7C-1ED59F9D233B}"/>
              </a:ext>
            </a:extLst>
          </p:cNvPr>
          <p:cNvPicPr>
            <a:picLocks noGrp="1" noChangeAspect="1"/>
          </p:cNvPicPr>
          <p:nvPr>
            <p:ph idx="1"/>
          </p:nvPr>
        </p:nvPicPr>
        <p:blipFill>
          <a:blip r:embed="rId2"/>
          <a:stretch>
            <a:fillRect/>
          </a:stretch>
        </p:blipFill>
        <p:spPr>
          <a:xfrm>
            <a:off x="838200" y="3387870"/>
            <a:ext cx="4211957" cy="1450019"/>
          </a:xfrm>
        </p:spPr>
      </p:pic>
      <p:sp>
        <p:nvSpPr>
          <p:cNvPr id="6" name="TextBox 5">
            <a:extLst>
              <a:ext uri="{FF2B5EF4-FFF2-40B4-BE49-F238E27FC236}">
                <a16:creationId xmlns:a16="http://schemas.microsoft.com/office/drawing/2014/main" id="{E9980FA1-36F1-D46C-B6D8-098E79524EF3}"/>
              </a:ext>
            </a:extLst>
          </p:cNvPr>
          <p:cNvSpPr txBox="1"/>
          <p:nvPr/>
        </p:nvSpPr>
        <p:spPr>
          <a:xfrm>
            <a:off x="5516880" y="1483360"/>
            <a:ext cx="6017394" cy="5078313"/>
          </a:xfrm>
          <a:prstGeom prst="rect">
            <a:avLst/>
          </a:prstGeom>
          <a:noFill/>
        </p:spPr>
        <p:txBody>
          <a:bodyPr wrap="square" rtlCol="0">
            <a:spAutoFit/>
          </a:bodyPr>
          <a:lstStyle/>
          <a:p>
            <a:pPr algn="ctr"/>
            <a:r>
              <a:rPr lang="en-US" b="1" i="0" dirty="0">
                <a:effectLst/>
                <a:latin typeface="Söhne"/>
              </a:rPr>
              <a:t>Analysis:</a:t>
            </a:r>
          </a:p>
          <a:p>
            <a:pPr algn="just"/>
            <a:r>
              <a:rPr lang="en-US" b="1" i="0" dirty="0">
                <a:effectLst/>
                <a:latin typeface="Söhne"/>
              </a:rPr>
              <a:t>Twitter</a:t>
            </a:r>
            <a:r>
              <a:rPr lang="en-US" b="0" i="0" dirty="0">
                <a:effectLst/>
                <a:latin typeface="Söhne"/>
              </a:rPr>
              <a:t> exhibits the highest annualized volatility among the stocks analyzed, indicating it is the most risky in terms of return variability. This higher volatility could be associated with greater unpredictability in its stock price movements.</a:t>
            </a:r>
          </a:p>
          <a:p>
            <a:pPr algn="l"/>
            <a:endParaRPr lang="en-US" b="0" i="0" dirty="0">
              <a:effectLst/>
              <a:latin typeface="Söhne"/>
            </a:endParaRPr>
          </a:p>
          <a:p>
            <a:pPr algn="just"/>
            <a:r>
              <a:rPr lang="en-US" b="1" i="0" dirty="0">
                <a:effectLst/>
                <a:latin typeface="Söhne"/>
              </a:rPr>
              <a:t>Netflix</a:t>
            </a:r>
            <a:r>
              <a:rPr lang="en-US" b="0" i="0" dirty="0">
                <a:effectLst/>
                <a:latin typeface="Söhne"/>
              </a:rPr>
              <a:t> also shows relatively high volatility, though less than Twitter, suggesting moderate risk compared to Twitter but still significantly higher than the overall market.</a:t>
            </a:r>
          </a:p>
          <a:p>
            <a:pPr algn="l"/>
            <a:endParaRPr lang="en-US" b="0" i="0" dirty="0">
              <a:effectLst/>
              <a:latin typeface="Söhne"/>
            </a:endParaRPr>
          </a:p>
          <a:p>
            <a:pPr algn="just"/>
            <a:r>
              <a:rPr lang="en-US" b="1" i="0" dirty="0">
                <a:effectLst/>
                <a:latin typeface="Söhne"/>
              </a:rPr>
              <a:t>Facebook</a:t>
            </a:r>
            <a:r>
              <a:rPr lang="en-US" b="0" i="0" dirty="0">
                <a:effectLst/>
                <a:latin typeface="Söhne"/>
              </a:rPr>
              <a:t> has lower volatility compared to Twitter and Netflix but still much higher than the S&amp;P 500, indicating a higher risk profile compared to the broader market.</a:t>
            </a:r>
          </a:p>
          <a:p>
            <a:pPr algn="l"/>
            <a:endParaRPr lang="en-US" b="0" i="0" dirty="0">
              <a:effectLst/>
              <a:latin typeface="Söhne"/>
            </a:endParaRPr>
          </a:p>
          <a:p>
            <a:pPr algn="just"/>
            <a:r>
              <a:rPr lang="en-US" b="0" i="0" dirty="0">
                <a:effectLst/>
                <a:latin typeface="Söhne"/>
              </a:rPr>
              <a:t>The </a:t>
            </a:r>
            <a:r>
              <a:rPr lang="en-US" b="1" i="0" dirty="0">
                <a:effectLst/>
                <a:latin typeface="Söhne"/>
              </a:rPr>
              <a:t>S&amp;P 500</a:t>
            </a:r>
            <a:r>
              <a:rPr lang="en-US" b="0" i="0" dirty="0">
                <a:effectLst/>
                <a:latin typeface="Söhne"/>
              </a:rPr>
              <a:t>, with the lowest volatility, represents the market benchmark and typically exhibits lower volatility than individual stocks due to diversification across many sectors and companies</a:t>
            </a:r>
          </a:p>
        </p:txBody>
      </p:sp>
      <p:sp>
        <p:nvSpPr>
          <p:cNvPr id="7" name="TextBox 6">
            <a:extLst>
              <a:ext uri="{FF2B5EF4-FFF2-40B4-BE49-F238E27FC236}">
                <a16:creationId xmlns:a16="http://schemas.microsoft.com/office/drawing/2014/main" id="{18E33E43-3906-425D-DF84-8EB20268033D}"/>
              </a:ext>
            </a:extLst>
          </p:cNvPr>
          <p:cNvSpPr txBox="1"/>
          <p:nvPr/>
        </p:nvSpPr>
        <p:spPr>
          <a:xfrm>
            <a:off x="614043" y="1989222"/>
            <a:ext cx="4516757" cy="923330"/>
          </a:xfrm>
          <a:prstGeom prst="rect">
            <a:avLst/>
          </a:prstGeom>
          <a:noFill/>
        </p:spPr>
        <p:txBody>
          <a:bodyPr wrap="square" rtlCol="0">
            <a:spAutoFit/>
          </a:bodyPr>
          <a:lstStyle/>
          <a:p>
            <a:pPr algn="ctr"/>
            <a:r>
              <a:rPr lang="en-US" dirty="0"/>
              <a:t>The annualized volatility for Facebook (FB), Twitter (TWTR), Netflix (NFLX), and the S&amp;P 500 index:</a:t>
            </a:r>
          </a:p>
        </p:txBody>
      </p:sp>
    </p:spTree>
    <p:extLst>
      <p:ext uri="{BB962C8B-B14F-4D97-AF65-F5344CB8AC3E}">
        <p14:creationId xmlns:p14="http://schemas.microsoft.com/office/powerpoint/2010/main" val="207338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AB4C-06C7-E410-4C56-ADF4C549BAA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E09ABB9D-52B9-F7E7-85C0-F2E7C90D1639}"/>
              </a:ext>
            </a:extLst>
          </p:cNvPr>
          <p:cNvSpPr>
            <a:spLocks noGrp="1"/>
          </p:cNvSpPr>
          <p:nvPr>
            <p:ph idx="1"/>
          </p:nvPr>
        </p:nvSpPr>
        <p:spPr/>
        <p:txBody>
          <a:bodyPr/>
          <a:lstStyle/>
          <a:p>
            <a:pPr marL="0" indent="0" algn="just">
              <a:buNone/>
            </a:pPr>
            <a:r>
              <a:rPr lang="en-US" dirty="0"/>
              <a:t>The analyses suggest that each stock has unique characteristics that could suit different investment strategies. For aggressive investors, Twitter and Netflix might be appealing due to their higher volatilities and potential for significant returns. Conservative investors might prefer Facebook, which, while still volatile, shows a steadier market correlation and growth trend. The S&amp;P 500 serves as a benchmark for comparing these stocks' performances and understanding their movements in the context of the broader market.</a:t>
            </a:r>
          </a:p>
        </p:txBody>
      </p:sp>
    </p:spTree>
    <p:extLst>
      <p:ext uri="{BB962C8B-B14F-4D97-AF65-F5344CB8AC3E}">
        <p14:creationId xmlns:p14="http://schemas.microsoft.com/office/powerpoint/2010/main" val="103320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4B8C-07E0-69C7-8932-D6901918DE89}"/>
              </a:ext>
            </a:extLst>
          </p:cNvPr>
          <p:cNvSpPr>
            <a:spLocks noGrp="1"/>
          </p:cNvSpPr>
          <p:nvPr>
            <p:ph type="title"/>
          </p:nvPr>
        </p:nvSpPr>
        <p:spPr/>
        <p:txBody>
          <a:bodyPr/>
          <a:lstStyle/>
          <a:p>
            <a:pPr algn="ctr"/>
            <a:r>
              <a:rPr lang="en-US" dirty="0"/>
              <a:t>Content</a:t>
            </a:r>
          </a:p>
        </p:txBody>
      </p:sp>
      <p:sp>
        <p:nvSpPr>
          <p:cNvPr id="3" name="Content Placeholder 2">
            <a:extLst>
              <a:ext uri="{FF2B5EF4-FFF2-40B4-BE49-F238E27FC236}">
                <a16:creationId xmlns:a16="http://schemas.microsoft.com/office/drawing/2014/main" id="{C58E446D-3C5E-93E3-7249-883A2DF95A4D}"/>
              </a:ext>
            </a:extLst>
          </p:cNvPr>
          <p:cNvSpPr>
            <a:spLocks noGrp="1"/>
          </p:cNvSpPr>
          <p:nvPr>
            <p:ph idx="1"/>
          </p:nvPr>
        </p:nvSpPr>
        <p:spPr/>
        <p:txBody>
          <a:bodyPr/>
          <a:lstStyle/>
          <a:p>
            <a:r>
              <a:rPr lang="en-US" dirty="0"/>
              <a:t>Stock dataset</a:t>
            </a:r>
          </a:p>
          <a:p>
            <a:r>
              <a:rPr lang="en-US" dirty="0"/>
              <a:t>Daily stock Prices</a:t>
            </a:r>
          </a:p>
          <a:p>
            <a:r>
              <a:rPr lang="en-US" dirty="0"/>
              <a:t>Scatter plot and beta</a:t>
            </a:r>
          </a:p>
          <a:p>
            <a:r>
              <a:rPr lang="en-US" dirty="0"/>
              <a:t>R-squared</a:t>
            </a:r>
          </a:p>
          <a:p>
            <a:r>
              <a:rPr lang="en-US" dirty="0"/>
              <a:t>Regression Analysis</a:t>
            </a:r>
          </a:p>
          <a:p>
            <a:r>
              <a:rPr lang="en-US" dirty="0"/>
              <a:t>Correlation Matrix</a:t>
            </a:r>
          </a:p>
          <a:p>
            <a:r>
              <a:rPr lang="en-US" dirty="0"/>
              <a:t>Volatility</a:t>
            </a:r>
          </a:p>
          <a:p>
            <a:r>
              <a:rPr lang="en-US" dirty="0"/>
              <a:t>Conclusion</a:t>
            </a:r>
          </a:p>
          <a:p>
            <a:endParaRPr lang="en-US" dirty="0"/>
          </a:p>
          <a:p>
            <a:endParaRPr lang="en-US" dirty="0"/>
          </a:p>
          <a:p>
            <a:endParaRPr lang="en-US" dirty="0"/>
          </a:p>
        </p:txBody>
      </p:sp>
    </p:spTree>
    <p:extLst>
      <p:ext uri="{BB962C8B-B14F-4D97-AF65-F5344CB8AC3E}">
        <p14:creationId xmlns:p14="http://schemas.microsoft.com/office/powerpoint/2010/main" val="672232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AEAF-1E94-AF32-5A00-3D1F918117E7}"/>
              </a:ext>
            </a:extLst>
          </p:cNvPr>
          <p:cNvSpPr>
            <a:spLocks noGrp="1"/>
          </p:cNvSpPr>
          <p:nvPr>
            <p:ph type="title"/>
          </p:nvPr>
        </p:nvSpPr>
        <p:spPr>
          <a:xfrm>
            <a:off x="975360" y="365126"/>
            <a:ext cx="10378440" cy="475116"/>
          </a:xfrm>
        </p:spPr>
        <p:txBody>
          <a:bodyPr>
            <a:normAutofit fontScale="90000"/>
          </a:bodyPr>
          <a:lstStyle/>
          <a:p>
            <a:pPr algn="ctr"/>
            <a:r>
              <a:rPr lang="en-US" dirty="0"/>
              <a:t>Stocks dataset</a:t>
            </a:r>
          </a:p>
        </p:txBody>
      </p:sp>
      <p:pic>
        <p:nvPicPr>
          <p:cNvPr id="10" name="Content Placeholder 9">
            <a:extLst>
              <a:ext uri="{FF2B5EF4-FFF2-40B4-BE49-F238E27FC236}">
                <a16:creationId xmlns:a16="http://schemas.microsoft.com/office/drawing/2014/main" id="{AD198E4C-C18B-3C45-B360-8238581A7867}"/>
              </a:ext>
            </a:extLst>
          </p:cNvPr>
          <p:cNvPicPr>
            <a:picLocks noGrp="1" noChangeAspect="1"/>
          </p:cNvPicPr>
          <p:nvPr>
            <p:ph idx="1"/>
          </p:nvPr>
        </p:nvPicPr>
        <p:blipFill>
          <a:blip r:embed="rId2"/>
          <a:stretch>
            <a:fillRect/>
          </a:stretch>
        </p:blipFill>
        <p:spPr>
          <a:xfrm>
            <a:off x="442451" y="1425972"/>
            <a:ext cx="4931505" cy="2412536"/>
          </a:xfrm>
        </p:spPr>
      </p:pic>
      <p:pic>
        <p:nvPicPr>
          <p:cNvPr id="12" name="Picture 11">
            <a:extLst>
              <a:ext uri="{FF2B5EF4-FFF2-40B4-BE49-F238E27FC236}">
                <a16:creationId xmlns:a16="http://schemas.microsoft.com/office/drawing/2014/main" id="{62958932-324D-3FF3-A697-0CB589A44C26}"/>
              </a:ext>
            </a:extLst>
          </p:cNvPr>
          <p:cNvPicPr>
            <a:picLocks noChangeAspect="1"/>
          </p:cNvPicPr>
          <p:nvPr/>
        </p:nvPicPr>
        <p:blipFill>
          <a:blip r:embed="rId3"/>
          <a:stretch>
            <a:fillRect/>
          </a:stretch>
        </p:blipFill>
        <p:spPr>
          <a:xfrm>
            <a:off x="6096000" y="4641585"/>
            <a:ext cx="5305109" cy="1763430"/>
          </a:xfrm>
          <a:prstGeom prst="rect">
            <a:avLst/>
          </a:prstGeom>
        </p:spPr>
      </p:pic>
      <p:sp>
        <p:nvSpPr>
          <p:cNvPr id="13" name="TextBox 12">
            <a:extLst>
              <a:ext uri="{FF2B5EF4-FFF2-40B4-BE49-F238E27FC236}">
                <a16:creationId xmlns:a16="http://schemas.microsoft.com/office/drawing/2014/main" id="{C685C0FF-BF6B-E791-5950-BD2F889D63F6}"/>
              </a:ext>
            </a:extLst>
          </p:cNvPr>
          <p:cNvSpPr txBox="1"/>
          <p:nvPr/>
        </p:nvSpPr>
        <p:spPr>
          <a:xfrm>
            <a:off x="6289040" y="1330961"/>
            <a:ext cx="5460509" cy="2308324"/>
          </a:xfrm>
          <a:prstGeom prst="rect">
            <a:avLst/>
          </a:prstGeom>
          <a:noFill/>
        </p:spPr>
        <p:txBody>
          <a:bodyPr wrap="square" rtlCol="0">
            <a:spAutoFit/>
          </a:bodyPr>
          <a:lstStyle/>
          <a:p>
            <a:pPr algn="just"/>
            <a:r>
              <a:rPr lang="en-US" dirty="0"/>
              <a:t>The dataset includes stock prices for several companies along with the S&amp;P 500 index values, dated from November 7, 2013.</a:t>
            </a:r>
          </a:p>
          <a:p>
            <a:pPr algn="just"/>
            <a:endParaRPr lang="en-US" dirty="0"/>
          </a:p>
          <a:p>
            <a:pPr algn="just"/>
            <a:r>
              <a:rPr lang="en-US" dirty="0"/>
              <a:t>To analyze how well the S&amp;P 500 index (as a proxy for the market) explains the returns of a particular stock, we can pick a stock, calculate the daily returns, and then perform a regression analysis.</a:t>
            </a:r>
          </a:p>
        </p:txBody>
      </p:sp>
      <p:pic>
        <p:nvPicPr>
          <p:cNvPr id="15" name="Picture 14">
            <a:extLst>
              <a:ext uri="{FF2B5EF4-FFF2-40B4-BE49-F238E27FC236}">
                <a16:creationId xmlns:a16="http://schemas.microsoft.com/office/drawing/2014/main" id="{39C45ED4-34DA-6BA7-CD1A-1924DF922AEB}"/>
              </a:ext>
            </a:extLst>
          </p:cNvPr>
          <p:cNvPicPr>
            <a:picLocks noChangeAspect="1"/>
          </p:cNvPicPr>
          <p:nvPr/>
        </p:nvPicPr>
        <p:blipFill>
          <a:blip r:embed="rId4"/>
          <a:stretch>
            <a:fillRect/>
          </a:stretch>
        </p:blipFill>
        <p:spPr>
          <a:xfrm>
            <a:off x="488643" y="4292564"/>
            <a:ext cx="4839119" cy="2461473"/>
          </a:xfrm>
          <a:prstGeom prst="rect">
            <a:avLst/>
          </a:prstGeom>
        </p:spPr>
      </p:pic>
      <p:sp>
        <p:nvSpPr>
          <p:cNvPr id="16" name="TextBox 15">
            <a:extLst>
              <a:ext uri="{FF2B5EF4-FFF2-40B4-BE49-F238E27FC236}">
                <a16:creationId xmlns:a16="http://schemas.microsoft.com/office/drawing/2014/main" id="{F108FEB7-4625-2C0B-04F6-81CBEF44F17D}"/>
              </a:ext>
            </a:extLst>
          </p:cNvPr>
          <p:cNvSpPr txBox="1"/>
          <p:nvPr/>
        </p:nvSpPr>
        <p:spPr>
          <a:xfrm>
            <a:off x="904240" y="1056640"/>
            <a:ext cx="3667760" cy="369332"/>
          </a:xfrm>
          <a:prstGeom prst="rect">
            <a:avLst/>
          </a:prstGeom>
          <a:noFill/>
        </p:spPr>
        <p:txBody>
          <a:bodyPr wrap="square" rtlCol="0">
            <a:spAutoFit/>
          </a:bodyPr>
          <a:lstStyle/>
          <a:p>
            <a:pPr algn="ctr"/>
            <a:r>
              <a:rPr lang="en-US" dirty="0"/>
              <a:t>Stocks Data</a:t>
            </a:r>
          </a:p>
        </p:txBody>
      </p:sp>
      <p:sp>
        <p:nvSpPr>
          <p:cNvPr id="17" name="TextBox 16">
            <a:extLst>
              <a:ext uri="{FF2B5EF4-FFF2-40B4-BE49-F238E27FC236}">
                <a16:creationId xmlns:a16="http://schemas.microsoft.com/office/drawing/2014/main" id="{D4B7FE29-41CD-D79C-FBDC-00FEAE91851E}"/>
              </a:ext>
            </a:extLst>
          </p:cNvPr>
          <p:cNvSpPr txBox="1"/>
          <p:nvPr/>
        </p:nvSpPr>
        <p:spPr>
          <a:xfrm>
            <a:off x="1625600" y="3931920"/>
            <a:ext cx="2021840" cy="369332"/>
          </a:xfrm>
          <a:prstGeom prst="rect">
            <a:avLst/>
          </a:prstGeom>
          <a:noFill/>
        </p:spPr>
        <p:txBody>
          <a:bodyPr wrap="square" rtlCol="0">
            <a:spAutoFit/>
          </a:bodyPr>
          <a:lstStyle/>
          <a:p>
            <a:r>
              <a:rPr lang="en-US" dirty="0"/>
              <a:t>Stocks Daily Return</a:t>
            </a:r>
          </a:p>
        </p:txBody>
      </p:sp>
      <p:sp>
        <p:nvSpPr>
          <p:cNvPr id="18" name="TextBox 17">
            <a:extLst>
              <a:ext uri="{FF2B5EF4-FFF2-40B4-BE49-F238E27FC236}">
                <a16:creationId xmlns:a16="http://schemas.microsoft.com/office/drawing/2014/main" id="{A2133DF9-B6BB-E4A5-87F9-9C312B6E0A96}"/>
              </a:ext>
            </a:extLst>
          </p:cNvPr>
          <p:cNvSpPr txBox="1"/>
          <p:nvPr/>
        </p:nvSpPr>
        <p:spPr>
          <a:xfrm>
            <a:off x="6858000" y="4206240"/>
            <a:ext cx="3708400" cy="369332"/>
          </a:xfrm>
          <a:prstGeom prst="rect">
            <a:avLst/>
          </a:prstGeom>
          <a:noFill/>
        </p:spPr>
        <p:txBody>
          <a:bodyPr wrap="square" rtlCol="0">
            <a:spAutoFit/>
          </a:bodyPr>
          <a:lstStyle/>
          <a:p>
            <a:pPr algn="ctr"/>
            <a:r>
              <a:rPr lang="en-US" dirty="0"/>
              <a:t>Stocks Dataset description</a:t>
            </a:r>
          </a:p>
        </p:txBody>
      </p:sp>
    </p:spTree>
    <p:extLst>
      <p:ext uri="{BB962C8B-B14F-4D97-AF65-F5344CB8AC3E}">
        <p14:creationId xmlns:p14="http://schemas.microsoft.com/office/powerpoint/2010/main" val="46078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36B5-F963-8DDD-F833-03F89613F536}"/>
              </a:ext>
            </a:extLst>
          </p:cNvPr>
          <p:cNvSpPr>
            <a:spLocks noGrp="1"/>
          </p:cNvSpPr>
          <p:nvPr>
            <p:ph type="title"/>
          </p:nvPr>
        </p:nvSpPr>
        <p:spPr>
          <a:xfrm>
            <a:off x="907026" y="88490"/>
            <a:ext cx="10446774" cy="1081550"/>
          </a:xfrm>
        </p:spPr>
        <p:txBody>
          <a:bodyPr/>
          <a:lstStyle/>
          <a:p>
            <a:pPr algn="ctr"/>
            <a:r>
              <a:rPr lang="en-US" dirty="0"/>
              <a:t>Daily Stock Prices</a:t>
            </a:r>
          </a:p>
        </p:txBody>
      </p:sp>
      <p:pic>
        <p:nvPicPr>
          <p:cNvPr id="5" name="Content Placeholder 4">
            <a:extLst>
              <a:ext uri="{FF2B5EF4-FFF2-40B4-BE49-F238E27FC236}">
                <a16:creationId xmlns:a16="http://schemas.microsoft.com/office/drawing/2014/main" id="{FE8A542A-41FA-25FA-BE6E-1E73F2795C44}"/>
              </a:ext>
            </a:extLst>
          </p:cNvPr>
          <p:cNvPicPr>
            <a:picLocks noGrp="1" noChangeAspect="1"/>
          </p:cNvPicPr>
          <p:nvPr>
            <p:ph idx="1"/>
          </p:nvPr>
        </p:nvPicPr>
        <p:blipFill>
          <a:blip r:embed="rId2"/>
          <a:stretch>
            <a:fillRect/>
          </a:stretch>
        </p:blipFill>
        <p:spPr>
          <a:xfrm>
            <a:off x="1462174" y="893303"/>
            <a:ext cx="9822800" cy="2695471"/>
          </a:xfrm>
        </p:spPr>
      </p:pic>
      <p:pic>
        <p:nvPicPr>
          <p:cNvPr id="7" name="Picture 6">
            <a:extLst>
              <a:ext uri="{FF2B5EF4-FFF2-40B4-BE49-F238E27FC236}">
                <a16:creationId xmlns:a16="http://schemas.microsoft.com/office/drawing/2014/main" id="{348254C1-45AD-5EEF-B6B5-7C349AB08549}"/>
              </a:ext>
            </a:extLst>
          </p:cNvPr>
          <p:cNvPicPr>
            <a:picLocks noChangeAspect="1"/>
          </p:cNvPicPr>
          <p:nvPr/>
        </p:nvPicPr>
        <p:blipFill>
          <a:blip r:embed="rId3"/>
          <a:stretch>
            <a:fillRect/>
          </a:stretch>
        </p:blipFill>
        <p:spPr>
          <a:xfrm>
            <a:off x="1389397" y="3862645"/>
            <a:ext cx="10166222" cy="2813458"/>
          </a:xfrm>
          <a:prstGeom prst="rect">
            <a:avLst/>
          </a:prstGeom>
        </p:spPr>
      </p:pic>
    </p:spTree>
    <p:extLst>
      <p:ext uri="{BB962C8B-B14F-4D97-AF65-F5344CB8AC3E}">
        <p14:creationId xmlns:p14="http://schemas.microsoft.com/office/powerpoint/2010/main" val="415712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EA79-D630-6CE6-7C5B-59EAC5AD727F}"/>
              </a:ext>
            </a:extLst>
          </p:cNvPr>
          <p:cNvSpPr>
            <a:spLocks noGrp="1"/>
          </p:cNvSpPr>
          <p:nvPr>
            <p:ph type="title"/>
          </p:nvPr>
        </p:nvSpPr>
        <p:spPr/>
        <p:txBody>
          <a:bodyPr/>
          <a:lstStyle/>
          <a:p>
            <a:pPr algn="ctr"/>
            <a:r>
              <a:rPr lang="en-US" dirty="0"/>
              <a:t>Scatter plot between the selected stock and the S&amp;P500</a:t>
            </a:r>
          </a:p>
        </p:txBody>
      </p:sp>
      <p:pic>
        <p:nvPicPr>
          <p:cNvPr id="1026" name="Picture 2">
            <a:extLst>
              <a:ext uri="{FF2B5EF4-FFF2-40B4-BE49-F238E27FC236}">
                <a16:creationId xmlns:a16="http://schemas.microsoft.com/office/drawing/2014/main" id="{DA3FEF7D-D0E1-97CA-178A-8250D9ABE5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319" y="1794871"/>
            <a:ext cx="3707564" cy="2790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F94D6DB-0811-3F61-1131-F51E2FECF996}"/>
              </a:ext>
            </a:extLst>
          </p:cNvPr>
          <p:cNvPicPr>
            <a:picLocks noChangeAspect="1"/>
          </p:cNvPicPr>
          <p:nvPr/>
        </p:nvPicPr>
        <p:blipFill>
          <a:blip r:embed="rId3"/>
          <a:stretch>
            <a:fillRect/>
          </a:stretch>
        </p:blipFill>
        <p:spPr>
          <a:xfrm>
            <a:off x="3595258" y="4670640"/>
            <a:ext cx="4663844" cy="396274"/>
          </a:xfrm>
          <a:prstGeom prst="rect">
            <a:avLst/>
          </a:prstGeom>
        </p:spPr>
      </p:pic>
      <p:sp>
        <p:nvSpPr>
          <p:cNvPr id="9" name="Rectangle 5">
            <a:extLst>
              <a:ext uri="{FF2B5EF4-FFF2-40B4-BE49-F238E27FC236}">
                <a16:creationId xmlns:a16="http://schemas.microsoft.com/office/drawing/2014/main" id="{DE0607C7-3A57-64B2-C8A7-F7AB6FF4C8D5}"/>
              </a:ext>
            </a:extLst>
          </p:cNvPr>
          <p:cNvSpPr>
            <a:spLocks noChangeArrowheads="1"/>
          </p:cNvSpPr>
          <p:nvPr/>
        </p:nvSpPr>
        <p:spPr bwMode="auto">
          <a:xfrm>
            <a:off x="71120" y="5152321"/>
            <a:ext cx="12192000" cy="45720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5D5D5"/>
                </a:solidFill>
                <a:effectLst/>
                <a:latin typeface="var(--colab-code-font-family)"/>
              </a:rPr>
              <a:t>{'FB': 1.096849088020326, 'TWTR': 1.172359618315995, 'NFLX': 1.0445724485449472, 'BA': 1.4304608163084231, 'T': 0.7523861924715606, 'MGM': 1.6517124147928917, 'TSLA': 1.2359723602006576}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15DF9F7E-6938-5752-F7D4-EAD88B5F8667}"/>
              </a:ext>
            </a:extLst>
          </p:cNvPr>
          <p:cNvPicPr>
            <a:picLocks noChangeAspect="1"/>
          </p:cNvPicPr>
          <p:nvPr/>
        </p:nvPicPr>
        <p:blipFill>
          <a:blip r:embed="rId4"/>
          <a:stretch>
            <a:fillRect/>
          </a:stretch>
        </p:blipFill>
        <p:spPr>
          <a:xfrm>
            <a:off x="8119068" y="1794872"/>
            <a:ext cx="3637084" cy="2676696"/>
          </a:xfrm>
          <a:prstGeom prst="rect">
            <a:avLst/>
          </a:prstGeom>
        </p:spPr>
      </p:pic>
      <p:pic>
        <p:nvPicPr>
          <p:cNvPr id="13" name="Picture 12">
            <a:extLst>
              <a:ext uri="{FF2B5EF4-FFF2-40B4-BE49-F238E27FC236}">
                <a16:creationId xmlns:a16="http://schemas.microsoft.com/office/drawing/2014/main" id="{FA735042-DA94-40F5-21A4-2427915979AF}"/>
              </a:ext>
            </a:extLst>
          </p:cNvPr>
          <p:cNvPicPr>
            <a:picLocks noChangeAspect="1"/>
          </p:cNvPicPr>
          <p:nvPr/>
        </p:nvPicPr>
        <p:blipFill>
          <a:blip r:embed="rId5"/>
          <a:stretch>
            <a:fillRect/>
          </a:stretch>
        </p:blipFill>
        <p:spPr>
          <a:xfrm>
            <a:off x="4058580" y="1806798"/>
            <a:ext cx="3737200" cy="2812666"/>
          </a:xfrm>
          <a:prstGeom prst="rect">
            <a:avLst/>
          </a:prstGeom>
        </p:spPr>
      </p:pic>
      <p:sp>
        <p:nvSpPr>
          <p:cNvPr id="14" name="TextBox 13">
            <a:extLst>
              <a:ext uri="{FF2B5EF4-FFF2-40B4-BE49-F238E27FC236}">
                <a16:creationId xmlns:a16="http://schemas.microsoft.com/office/drawing/2014/main" id="{EEDE4591-996B-73AF-BD73-9FEFD2077053}"/>
              </a:ext>
            </a:extLst>
          </p:cNvPr>
          <p:cNvSpPr txBox="1"/>
          <p:nvPr/>
        </p:nvSpPr>
        <p:spPr>
          <a:xfrm>
            <a:off x="121920" y="5892800"/>
            <a:ext cx="11948160" cy="923330"/>
          </a:xfrm>
          <a:prstGeom prst="rect">
            <a:avLst/>
          </a:prstGeom>
          <a:noFill/>
        </p:spPr>
        <p:txBody>
          <a:bodyPr wrap="square" rtlCol="0">
            <a:spAutoFit/>
          </a:bodyPr>
          <a:lstStyle/>
          <a:p>
            <a:r>
              <a:rPr lang="en-US" dirty="0"/>
              <a:t>Beta represents the slope of the line regression line (market return vs. stock return). </a:t>
            </a:r>
          </a:p>
          <a:p>
            <a:r>
              <a:rPr lang="en-US" dirty="0"/>
              <a:t>Beta is a measure of the volatility or systematic risk of a security or portfolio compared to the entire market (S&amp;P500) </a:t>
            </a:r>
          </a:p>
          <a:p>
            <a:r>
              <a:rPr lang="en-US" dirty="0"/>
              <a:t>Beta is used in the CAPM and describes the relationship between systematic risk and expected return for assets </a:t>
            </a:r>
          </a:p>
        </p:txBody>
      </p:sp>
    </p:spTree>
    <p:extLst>
      <p:ext uri="{BB962C8B-B14F-4D97-AF65-F5344CB8AC3E}">
        <p14:creationId xmlns:p14="http://schemas.microsoft.com/office/powerpoint/2010/main" val="39669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1E2C3AC-1EB6-D8D2-FC1D-31CE84693164}"/>
                  </a:ext>
                </a:extLst>
              </p:cNvPr>
              <p:cNvSpPr>
                <a:spLocks noGrp="1"/>
              </p:cNvSpPr>
              <p:nvPr>
                <p:ph type="title"/>
              </p:nvPr>
            </p:nvSpPr>
            <p:spPr/>
            <p:txBody>
              <a:bodyPr/>
              <a:lstStyle/>
              <a:p>
                <a:pPr algn="ctr"/>
                <a14:m>
                  <m:oMath xmlns:m="http://schemas.openxmlformats.org/officeDocument/2006/math">
                    <m:sSup>
                      <m:sSupPr>
                        <m:ctrlPr>
                          <a:rPr lang="en-US" b="0" i="1" smtClean="0">
                            <a:effectLst/>
                            <a:latin typeface="Cambria Math" panose="02040503050406030204" pitchFamily="18" charset="0"/>
                          </a:rPr>
                        </m:ctrlPr>
                      </m:sSupPr>
                      <m:e>
                        <m:r>
                          <a:rPr lang="en-US" b="0" i="1" smtClean="0">
                            <a:effectLst/>
                            <a:latin typeface="Cambria Math" panose="02040503050406030204" pitchFamily="18" charset="0"/>
                          </a:rPr>
                          <m:t>𝑅</m:t>
                        </m:r>
                      </m:e>
                      <m:sup>
                        <m:r>
                          <a:rPr lang="en-US" b="0" i="1" smtClean="0">
                            <a:effectLst/>
                            <a:latin typeface="Cambria Math" panose="02040503050406030204" pitchFamily="18" charset="0"/>
                          </a:rPr>
                          <m:t>2</m:t>
                        </m:r>
                      </m:sup>
                    </m:sSup>
                    <m:r>
                      <a:rPr lang="en-US" b="0" i="1" smtClean="0">
                        <a:effectLst/>
                        <a:latin typeface="Cambria Math" panose="02040503050406030204" pitchFamily="18" charset="0"/>
                      </a:rPr>
                      <m:t> </m:t>
                    </m:r>
                  </m:oMath>
                </a14:m>
                <a:r>
                  <a:rPr lang="en-US" dirty="0"/>
                  <a:t>value</a:t>
                </a:r>
              </a:p>
            </p:txBody>
          </p:sp>
        </mc:Choice>
        <mc:Fallback>
          <p:sp>
            <p:nvSpPr>
              <p:cNvPr id="2" name="Title 1">
                <a:extLst>
                  <a:ext uri="{FF2B5EF4-FFF2-40B4-BE49-F238E27FC236}">
                    <a16:creationId xmlns:a16="http://schemas.microsoft.com/office/drawing/2014/main" id="{41E2C3AC-1EB6-D8D2-FC1D-31CE84693164}"/>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8424CB-89D9-EB12-81D0-3C4B8B900B52}"/>
                  </a:ext>
                </a:extLst>
              </p:cNvPr>
              <p:cNvSpPr>
                <a:spLocks noGrp="1"/>
              </p:cNvSpPr>
              <p:nvPr>
                <p:ph sz="half" idx="1"/>
              </p:nvPr>
            </p:nvSpPr>
            <p:spPr/>
            <p:txBody>
              <a:bodyPr>
                <a:normAutofit fontScale="55000" lnSpcReduction="20000"/>
              </a:bodyPr>
              <a:lstStyle/>
              <a:p>
                <a:pPr marL="0" indent="0" algn="just">
                  <a:buNone/>
                </a:pPr>
                <a14:m>
                  <m:oMath xmlns:m="http://schemas.openxmlformats.org/officeDocument/2006/math">
                    <m:sSup>
                      <m:sSupPr>
                        <m:ctrlPr>
                          <a:rPr lang="en-US" b="0" i="1" smtClean="0">
                            <a:effectLst/>
                            <a:latin typeface="Cambria Math" panose="02040503050406030204" pitchFamily="18" charset="0"/>
                          </a:rPr>
                        </m:ctrlPr>
                      </m:sSupPr>
                      <m:e>
                        <m:r>
                          <a:rPr lang="en-US" b="0" i="1" smtClean="0">
                            <a:effectLst/>
                            <a:latin typeface="Cambria Math" panose="02040503050406030204" pitchFamily="18" charset="0"/>
                          </a:rPr>
                          <m:t>𝑅</m:t>
                        </m:r>
                      </m:e>
                      <m:sup>
                        <m:r>
                          <a:rPr lang="en-US" b="0" i="1" smtClean="0">
                            <a:effectLst/>
                            <a:latin typeface="Cambria Math" panose="02040503050406030204" pitchFamily="18" charset="0"/>
                          </a:rPr>
                          <m:t>2</m:t>
                        </m:r>
                      </m:sup>
                    </m:sSup>
                    <m:r>
                      <a:rPr lang="en-US" b="0" i="1" smtClean="0">
                        <a:effectLst/>
                        <a:latin typeface="Cambria Math" panose="02040503050406030204" pitchFamily="18" charset="0"/>
                      </a:rPr>
                      <m:t> </m:t>
                    </m:r>
                  </m:oMath>
                </a14:m>
                <a:r>
                  <a:rPr lang="en-US" dirty="0"/>
                  <a:t>is a statistical measure that represents the proportion of the variance in the dependent variable (such as the returns on a stock) that can be explained by the independent variable (in this case, the returns on the market portfolio). </a:t>
                </a:r>
              </a:p>
              <a:p>
                <a:pPr marL="0" indent="0" algn="just">
                  <a:buNone/>
                </a:pPr>
                <a:r>
                  <a:rPr lang="en-US" dirty="0"/>
                  <a:t>Calculating </a:t>
                </a:r>
                <a14:m>
                  <m:oMath xmlns:m="http://schemas.openxmlformats.org/officeDocument/2006/math">
                    <m:sSup>
                      <m:sSupPr>
                        <m:ctrlPr>
                          <a:rPr lang="en-US" b="0" i="1" smtClean="0">
                            <a:effectLst/>
                            <a:latin typeface="Cambria Math" panose="02040503050406030204" pitchFamily="18" charset="0"/>
                          </a:rPr>
                        </m:ctrlPr>
                      </m:sSupPr>
                      <m:e>
                        <m:r>
                          <a:rPr lang="en-US" b="0" i="1" smtClean="0">
                            <a:effectLst/>
                            <a:latin typeface="Cambria Math" panose="02040503050406030204" pitchFamily="18" charset="0"/>
                          </a:rPr>
                          <m:t>𝑅</m:t>
                        </m:r>
                      </m:e>
                      <m:sup>
                        <m:r>
                          <a:rPr lang="en-US" b="0" i="1" smtClean="0">
                            <a:effectLst/>
                            <a:latin typeface="Cambria Math" panose="02040503050406030204" pitchFamily="18" charset="0"/>
                          </a:rPr>
                          <m:t>2</m:t>
                        </m:r>
                      </m:sup>
                    </m:sSup>
                  </m:oMath>
                </a14:m>
                <a:r>
                  <a:rPr lang="en-US" dirty="0"/>
                  <a:t> in CAPM involves the following steps:</a:t>
                </a:r>
              </a:p>
              <a:p>
                <a:pPr marL="0" indent="0" algn="just">
                  <a:buNone/>
                </a:pPr>
                <a:r>
                  <a:rPr lang="en-US" dirty="0"/>
                  <a:t>Data Collection: Gather historical return data for the stock in question and for the market index that we are using as a proxy for the market portfolio.</a:t>
                </a:r>
              </a:p>
              <a:p>
                <a:pPr algn="just"/>
                <a:r>
                  <a:rPr lang="en-US" dirty="0"/>
                  <a:t>Regression Analysis:</a:t>
                </a:r>
              </a:p>
              <a:p>
                <a:pPr algn="just"/>
                <a:r>
                  <a:rPr lang="en-US" dirty="0"/>
                  <a:t>Dependent Variable: Stock returns.</a:t>
                </a:r>
              </a:p>
              <a:p>
                <a:pPr algn="just"/>
                <a:r>
                  <a:rPr lang="en-US" dirty="0"/>
                  <a:t>Independent Variable: Market returns.</a:t>
                </a:r>
              </a:p>
              <a:p>
                <a:pPr marL="0" indent="0" algn="just">
                  <a:buNone/>
                </a:pPr>
                <a:r>
                  <a:rPr lang="en-US" dirty="0"/>
                  <a:t>We conduct a linear regression where the slope represents the beta (β) of the CAPM equation, which is a measure of the stock's volatility relative to the market.</a:t>
                </a:r>
              </a:p>
              <a:p>
                <a:pPr marL="0" indent="0" algn="just">
                  <a:buNone/>
                </a:pPr>
                <a:r>
                  <a:rPr lang="en-US" dirty="0"/>
                  <a:t>Calculation the Regression Statistics: From the regression output, obtain the sum of squares due to regression (SSR) and the total sum of squares (SST). </a:t>
                </a:r>
              </a:p>
            </p:txBody>
          </p:sp>
        </mc:Choice>
        <mc:Fallback>
          <p:sp>
            <p:nvSpPr>
              <p:cNvPr id="3" name="Content Placeholder 2">
                <a:extLst>
                  <a:ext uri="{FF2B5EF4-FFF2-40B4-BE49-F238E27FC236}">
                    <a16:creationId xmlns:a16="http://schemas.microsoft.com/office/drawing/2014/main" id="{8F8424CB-89D9-EB12-81D0-3C4B8B900B52}"/>
                  </a:ext>
                </a:extLst>
              </p:cNvPr>
              <p:cNvSpPr>
                <a:spLocks noGrp="1" noRot="1" noChangeAspect="1" noMove="1" noResize="1" noEditPoints="1" noAdjustHandles="1" noChangeArrowheads="1" noChangeShapeType="1" noTextEdit="1"/>
              </p:cNvSpPr>
              <p:nvPr>
                <p:ph sz="half" idx="1"/>
              </p:nvPr>
            </p:nvSpPr>
            <p:spPr>
              <a:blipFill>
                <a:blip r:embed="rId3"/>
                <a:stretch>
                  <a:fillRect l="-471" t="-1541" r="-3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F73DAA8F-4022-6162-3DAB-2555D8B176A9}"/>
                  </a:ext>
                </a:extLst>
              </p:cNvPr>
              <p:cNvSpPr>
                <a:spLocks noGrp="1"/>
              </p:cNvSpPr>
              <p:nvPr>
                <p:ph sz="half" idx="2"/>
              </p:nvPr>
            </p:nvSpPr>
            <p:spPr/>
            <p:txBody>
              <a:bodyPr>
                <a:normAutofit fontScale="55000" lnSpcReduction="20000"/>
              </a:bodyPr>
              <a:lstStyle/>
              <a:p>
                <a:pPr marL="0" indent="0" algn="just">
                  <a:buNone/>
                </a:pPr>
                <a14:m>
                  <m:oMathPara xmlns:m="http://schemas.openxmlformats.org/officeDocument/2006/math">
                    <m:oMathParaPr>
                      <m:jc m:val="centerGroup"/>
                    </m:oMathParaPr>
                    <m:oMath xmlns:m="http://schemas.openxmlformats.org/officeDocument/2006/math">
                      <m:sSup>
                        <m:sSupPr>
                          <m:ctrlPr>
                            <a:rPr lang="en-US" b="0" i="1" smtClean="0">
                              <a:effectLst/>
                              <a:latin typeface="Cambria Math" panose="02040503050406030204" pitchFamily="18" charset="0"/>
                            </a:rPr>
                          </m:ctrlPr>
                        </m:sSupPr>
                        <m:e>
                          <m:r>
                            <a:rPr lang="en-US" b="0" i="1" smtClean="0">
                              <a:effectLst/>
                              <a:latin typeface="Cambria Math" panose="02040503050406030204" pitchFamily="18" charset="0"/>
                            </a:rPr>
                            <m:t>𝑅</m:t>
                          </m:r>
                        </m:e>
                        <m:sup>
                          <m:r>
                            <a:rPr lang="en-US" b="0" i="1" smtClean="0">
                              <a:effectLst/>
                              <a:latin typeface="Cambria Math" panose="02040503050406030204" pitchFamily="18" charset="0"/>
                            </a:rPr>
                            <m:t>2</m:t>
                          </m:r>
                        </m:sup>
                      </m:sSup>
                      <m:r>
                        <a:rPr lang="en-US" b="0" i="1" smtClean="0">
                          <a:effectLst/>
                          <a:latin typeface="Cambria Math" panose="02040503050406030204" pitchFamily="18" charset="0"/>
                        </a:rPr>
                        <m:t>=</m:t>
                      </m:r>
                      <m:f>
                        <m:fPr>
                          <m:ctrlPr>
                            <a:rPr lang="en-US" b="0" i="1" smtClean="0">
                              <a:effectLst/>
                              <a:latin typeface="Cambria Math" panose="02040503050406030204" pitchFamily="18" charset="0"/>
                            </a:rPr>
                          </m:ctrlPr>
                        </m:fPr>
                        <m:num>
                          <m:r>
                            <a:rPr lang="en-US" b="0" i="1" smtClean="0">
                              <a:effectLst/>
                              <a:latin typeface="Cambria Math" panose="02040503050406030204" pitchFamily="18" charset="0"/>
                            </a:rPr>
                            <m:t>𝑆𝑆𝑅</m:t>
                          </m:r>
                        </m:num>
                        <m:den>
                          <m:r>
                            <a:rPr lang="en-US" b="0" i="1" smtClean="0">
                              <a:effectLst/>
                              <a:latin typeface="Cambria Math" panose="02040503050406030204" pitchFamily="18" charset="0"/>
                            </a:rPr>
                            <m:t>𝑆𝑆𝑇</m:t>
                          </m:r>
                        </m:den>
                      </m:f>
                    </m:oMath>
                  </m:oMathPara>
                </a14:m>
                <a:endParaRPr lang="en-US" b="0" i="1" dirty="0">
                  <a:effectLst/>
                  <a:latin typeface="Cambria Math" panose="02040503050406030204" pitchFamily="18" charset="0"/>
                </a:endParaRPr>
              </a:p>
              <a:p>
                <a:pPr marL="0" indent="0" algn="just">
                  <a:buNone/>
                </a:pPr>
                <a:r>
                  <a:rPr lang="en-US" dirty="0"/>
                  <a:t>Where:</a:t>
                </a:r>
              </a:p>
              <a:p>
                <a:pPr algn="just"/>
                <a:r>
                  <a:rPr lang="en-US" dirty="0"/>
                  <a:t>SSR (Sum of Squares Regression): This is the sum of the squared differences between the predicted stock returns and the mean of the observed stock returns.</a:t>
                </a:r>
              </a:p>
              <a:p>
                <a:pPr algn="just"/>
                <a:r>
                  <a:rPr lang="en-US" dirty="0"/>
                  <a:t>SST (Total Sum of Squares): This is the sum of the squared differences between the observed stock returns and their mean.</a:t>
                </a:r>
              </a:p>
              <a:p>
                <a:pPr marL="0" indent="0" algn="just">
                  <a:buNone/>
                </a:pPr>
                <a:r>
                  <a:rPr lang="en-US" dirty="0"/>
                  <a:t>Interpretation:</a:t>
                </a:r>
              </a:p>
              <a:p>
                <a:pPr marL="0" indent="0" algn="just">
                  <a:buNone/>
                </a:pPr>
                <a:r>
                  <a:rPr lang="en-US" dirty="0"/>
                  <a:t>A higher </a:t>
                </a:r>
                <a14:m>
                  <m:oMath xmlns:m="http://schemas.openxmlformats.org/officeDocument/2006/math">
                    <m:sSup>
                      <m:sSupPr>
                        <m:ctrlPr>
                          <a:rPr lang="en-US" b="0" i="1" smtClean="0">
                            <a:effectLst/>
                            <a:latin typeface="Cambria Math" panose="02040503050406030204" pitchFamily="18" charset="0"/>
                          </a:rPr>
                        </m:ctrlPr>
                      </m:sSupPr>
                      <m:e>
                        <m:r>
                          <a:rPr lang="en-US" b="0" i="1" smtClean="0">
                            <a:effectLst/>
                            <a:latin typeface="Cambria Math" panose="02040503050406030204" pitchFamily="18" charset="0"/>
                          </a:rPr>
                          <m:t>𝑅</m:t>
                        </m:r>
                      </m:e>
                      <m:sup>
                        <m:r>
                          <a:rPr lang="en-US" b="0" i="1" smtClean="0">
                            <a:effectLst/>
                            <a:latin typeface="Cambria Math" panose="02040503050406030204" pitchFamily="18" charset="0"/>
                          </a:rPr>
                          <m:t>2</m:t>
                        </m:r>
                      </m:sup>
                    </m:sSup>
                  </m:oMath>
                </a14:m>
                <a:r>
                  <a:rPr lang="en-US" dirty="0"/>
                  <a:t> indicates a stronger relationship between the market returns and the stock returns, suggesting that market movements explain a larger portion of the stock's movements.</a:t>
                </a:r>
              </a:p>
              <a:p>
                <a:pPr marL="0" indent="0" algn="just">
                  <a:buNone/>
                </a:pPr>
                <a:r>
                  <a:rPr lang="en-US" dirty="0"/>
                  <a:t>A lower </a:t>
                </a:r>
                <a14:m>
                  <m:oMath xmlns:m="http://schemas.openxmlformats.org/officeDocument/2006/math">
                    <m:sSup>
                      <m:sSupPr>
                        <m:ctrlPr>
                          <a:rPr lang="en-US" b="0" i="1" smtClean="0">
                            <a:effectLst/>
                            <a:latin typeface="Cambria Math" panose="02040503050406030204" pitchFamily="18" charset="0"/>
                          </a:rPr>
                        </m:ctrlPr>
                      </m:sSupPr>
                      <m:e>
                        <m:r>
                          <a:rPr lang="en-US" b="0" i="1" smtClean="0">
                            <a:effectLst/>
                            <a:latin typeface="Cambria Math" panose="02040503050406030204" pitchFamily="18" charset="0"/>
                          </a:rPr>
                          <m:t>𝑅</m:t>
                        </m:r>
                      </m:e>
                      <m:sup>
                        <m:r>
                          <a:rPr lang="en-US" b="0" i="1" smtClean="0">
                            <a:effectLst/>
                            <a:latin typeface="Cambria Math" panose="02040503050406030204" pitchFamily="18" charset="0"/>
                          </a:rPr>
                          <m:t>2</m:t>
                        </m:r>
                      </m:sup>
                    </m:sSup>
                  </m:oMath>
                </a14:m>
                <a:r>
                  <a:rPr lang="en-US" dirty="0"/>
                  <a:t> suggests that other factors, besides the market, significantly influence the stock's returns.</a:t>
                </a:r>
              </a:p>
              <a:p>
                <a:endParaRPr lang="en-US" dirty="0"/>
              </a:p>
            </p:txBody>
          </p:sp>
        </mc:Choice>
        <mc:Fallback>
          <p:sp>
            <p:nvSpPr>
              <p:cNvPr id="4" name="Content Placeholder 3">
                <a:extLst>
                  <a:ext uri="{FF2B5EF4-FFF2-40B4-BE49-F238E27FC236}">
                    <a16:creationId xmlns:a16="http://schemas.microsoft.com/office/drawing/2014/main" id="{F73DAA8F-4022-6162-3DAB-2555D8B176A9}"/>
                  </a:ext>
                </a:extLst>
              </p:cNvPr>
              <p:cNvSpPr>
                <a:spLocks noGrp="1" noRot="1" noChangeAspect="1" noMove="1" noResize="1" noEditPoints="1" noAdjustHandles="1" noChangeArrowheads="1" noChangeShapeType="1" noTextEdit="1"/>
              </p:cNvSpPr>
              <p:nvPr>
                <p:ph sz="half" idx="2"/>
              </p:nvPr>
            </p:nvSpPr>
            <p:spPr>
              <a:blipFill>
                <a:blip r:embed="rId4"/>
                <a:stretch>
                  <a:fillRect l="-471" r="-353"/>
                </a:stretch>
              </a:blipFill>
            </p:spPr>
            <p:txBody>
              <a:bodyPr/>
              <a:lstStyle/>
              <a:p>
                <a:r>
                  <a:rPr lang="en-US">
                    <a:noFill/>
                  </a:rPr>
                  <a:t> </a:t>
                </a:r>
              </a:p>
            </p:txBody>
          </p:sp>
        </mc:Fallback>
      </mc:AlternateContent>
    </p:spTree>
    <p:extLst>
      <p:ext uri="{BB962C8B-B14F-4D97-AF65-F5344CB8AC3E}">
        <p14:creationId xmlns:p14="http://schemas.microsoft.com/office/powerpoint/2010/main" val="100805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A17-2AFC-6428-B506-7900F08F987F}"/>
              </a:ext>
            </a:extLst>
          </p:cNvPr>
          <p:cNvSpPr>
            <a:spLocks noGrp="1"/>
          </p:cNvSpPr>
          <p:nvPr>
            <p:ph type="title"/>
          </p:nvPr>
        </p:nvSpPr>
        <p:spPr>
          <a:xfrm>
            <a:off x="838200" y="365126"/>
            <a:ext cx="10515600" cy="940032"/>
          </a:xfrm>
        </p:spPr>
        <p:txBody>
          <a:bodyPr/>
          <a:lstStyle/>
          <a:p>
            <a:pPr algn="ctr"/>
            <a:r>
              <a:rPr lang="en-US" dirty="0"/>
              <a:t>Regression Analysis (TSLA)</a:t>
            </a:r>
          </a:p>
        </p:txBody>
      </p:sp>
      <p:pic>
        <p:nvPicPr>
          <p:cNvPr id="5" name="Content Placeholder 4">
            <a:extLst>
              <a:ext uri="{FF2B5EF4-FFF2-40B4-BE49-F238E27FC236}">
                <a16:creationId xmlns:a16="http://schemas.microsoft.com/office/drawing/2014/main" id="{3BCD90AB-5A22-2150-3E42-FBF59A2AF7E3}"/>
              </a:ext>
            </a:extLst>
          </p:cNvPr>
          <p:cNvPicPr>
            <a:picLocks noGrp="1" noChangeAspect="1"/>
          </p:cNvPicPr>
          <p:nvPr>
            <p:ph idx="1"/>
          </p:nvPr>
        </p:nvPicPr>
        <p:blipFill>
          <a:blip r:embed="rId2"/>
          <a:stretch>
            <a:fillRect/>
          </a:stretch>
        </p:blipFill>
        <p:spPr>
          <a:xfrm>
            <a:off x="838200" y="1893489"/>
            <a:ext cx="4116520" cy="3578566"/>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18F7DF7-7E24-B5DF-D368-E240C228746F}"/>
                  </a:ext>
                </a:extLst>
              </p:cNvPr>
              <p:cNvSpPr txBox="1"/>
              <p:nvPr/>
            </p:nvSpPr>
            <p:spPr>
              <a:xfrm>
                <a:off x="5213684" y="1507958"/>
                <a:ext cx="6140116" cy="4807535"/>
              </a:xfrm>
              <a:prstGeom prst="rect">
                <a:avLst/>
              </a:prstGeom>
              <a:noFill/>
            </p:spPr>
            <p:txBody>
              <a:bodyPr wrap="square" rtlCol="0">
                <a:spAutoFit/>
              </a:bodyPr>
              <a:lstStyle/>
              <a:p>
                <a:pPr algn="l"/>
                <a14:m>
                  <m:oMath xmlns:m="http://schemas.openxmlformats.org/officeDocument/2006/math">
                    <m:sSup>
                      <m:sSupPr>
                        <m:ctrlPr>
                          <a:rPr lang="en-US" b="1">
                            <a:latin typeface="Calibri Light (Headings)"/>
                            <a:cs typeface="Times New Roman" panose="02020603050405020304" pitchFamily="18" charset="0"/>
                          </a:rPr>
                        </m:ctrlPr>
                      </m:sSupPr>
                      <m:e>
                        <m:r>
                          <a:rPr lang="en-US" b="1">
                            <a:latin typeface="Calibri Light (Headings)"/>
                            <a:cs typeface="Times New Roman" panose="02020603050405020304" pitchFamily="18" charset="0"/>
                          </a:rPr>
                          <m:t>𝑅</m:t>
                        </m:r>
                      </m:e>
                      <m:sup>
                        <m:r>
                          <a:rPr lang="en-US" b="1">
                            <a:latin typeface="Calibri Light (Headings)"/>
                            <a:cs typeface="Times New Roman" panose="02020603050405020304" pitchFamily="18" charset="0"/>
                          </a:rPr>
                          <m:t>2</m:t>
                        </m:r>
                      </m:sup>
                    </m:sSup>
                  </m:oMath>
                </a14:m>
                <a:r>
                  <a:rPr lang="en-US" b="1" dirty="0">
                    <a:latin typeface="Calibri Light (Headings)"/>
                    <a:cs typeface="Times New Roman" panose="02020603050405020304" pitchFamily="18" charset="0"/>
                  </a:rPr>
                  <a:t> </a:t>
                </a:r>
                <a:r>
                  <a:rPr lang="en-US" b="1" i="0" dirty="0">
                    <a:effectLst/>
                    <a:latin typeface="Calibri Light (Headings)"/>
                    <a:cs typeface="Times New Roman" panose="02020603050405020304" pitchFamily="18" charset="0"/>
                  </a:rPr>
                  <a:t>Value</a:t>
                </a:r>
                <a:r>
                  <a:rPr lang="en-US" b="0" i="0" dirty="0">
                    <a:effectLst/>
                    <a:latin typeface="Calibri Light (Headings)"/>
                    <a:cs typeface="Times New Roman" panose="02020603050405020304" pitchFamily="18" charset="0"/>
                  </a:rPr>
                  <a:t>: 0.173</a:t>
                </a:r>
              </a:p>
              <a:p>
                <a:pPr algn="just"/>
                <a:r>
                  <a:rPr lang="en-US" b="0" i="0" dirty="0">
                    <a:effectLst/>
                    <a:latin typeface="Calibri Light (Headings)"/>
                    <a:cs typeface="Times New Roman" panose="02020603050405020304" pitchFamily="18" charset="0"/>
                  </a:rPr>
                  <a:t>This indicates that approximately 17.3% of the variability in Tesla's daily returns can be explained by movements in the S&amp;P 500 index. This is a relatively low value, suggesting that other factors besides overall market movements have a significant impact on Tesla's returns.</a:t>
                </a:r>
              </a:p>
              <a:p>
                <a:pPr algn="just"/>
                <a:endParaRPr lang="en-US" b="0" i="0" dirty="0">
                  <a:effectLst/>
                  <a:latin typeface="Calibri Light (Headings)"/>
                  <a:cs typeface="Times New Roman" panose="02020603050405020304" pitchFamily="18" charset="0"/>
                </a:endParaRPr>
              </a:p>
              <a:p>
                <a:pPr algn="l"/>
                <a:r>
                  <a:rPr lang="en-US" b="1" i="0" dirty="0">
                    <a:effectLst/>
                    <a:latin typeface="Calibri Light (Headings)"/>
                    <a:cs typeface="Times New Roman" panose="02020603050405020304" pitchFamily="18" charset="0"/>
                  </a:rPr>
                  <a:t>Coefficient for S&amp;P 500 Returns</a:t>
                </a:r>
                <a:r>
                  <a:rPr lang="en-US" b="0" i="0" dirty="0">
                    <a:effectLst/>
                    <a:latin typeface="Calibri Light (Headings)"/>
                    <a:cs typeface="Times New Roman" panose="02020603050405020304" pitchFamily="18" charset="0"/>
                  </a:rPr>
                  <a:t>: 1.236</a:t>
                </a:r>
              </a:p>
              <a:p>
                <a:pPr algn="just"/>
                <a:r>
                  <a:rPr lang="en-US" b="0" i="0" dirty="0">
                    <a:effectLst/>
                    <a:latin typeface="Calibri Light (Headings)"/>
                    <a:cs typeface="Times New Roman" panose="02020603050405020304" pitchFamily="18" charset="0"/>
                  </a:rPr>
                  <a:t>This coefficient, also known as beta (β), indicates that Tesla's returns are somewhat more volatile compared to the overall market. A beta greater than 1 suggests that Tesla's stock price is more sensitive to changes in the market compared to the average stock.</a:t>
                </a:r>
              </a:p>
              <a:p>
                <a:pPr algn="just"/>
                <a:endParaRPr lang="en-US" b="0" i="0" dirty="0">
                  <a:effectLst/>
                  <a:latin typeface="Calibri Light (Headings)"/>
                  <a:cs typeface="Times New Roman" panose="02020603050405020304" pitchFamily="18" charset="0"/>
                </a:endParaRPr>
              </a:p>
              <a:p>
                <a:pPr algn="l">
                  <a:buFont typeface="Arial" panose="020B0604020202020204" pitchFamily="34" charset="0"/>
                  <a:buChar char="•"/>
                </a:pPr>
                <a:r>
                  <a:rPr lang="en-US" b="1" i="0" dirty="0">
                    <a:effectLst/>
                    <a:latin typeface="Calibri Light (Headings)"/>
                    <a:cs typeface="Times New Roman" panose="02020603050405020304" pitchFamily="18" charset="0"/>
                  </a:rPr>
                  <a:t>P-value</a:t>
                </a:r>
                <a:r>
                  <a:rPr lang="en-US" b="0" i="0" dirty="0">
                    <a:effectLst/>
                    <a:latin typeface="Calibri Light (Headings)"/>
                    <a:cs typeface="Times New Roman" panose="02020603050405020304" pitchFamily="18" charset="0"/>
                  </a:rPr>
                  <a:t>: Very small (close to 0)</a:t>
                </a:r>
              </a:p>
              <a:p>
                <a:pPr algn="just"/>
                <a:r>
                  <a:rPr lang="en-US" b="0" i="0" dirty="0">
                    <a:effectLst/>
                    <a:latin typeface="Calibri Light (Headings)"/>
                    <a:cs typeface="Times New Roman" panose="02020603050405020304" pitchFamily="18" charset="0"/>
                  </a:rPr>
                  <a:t>This suggests that the relationship between the S&amp;P 500 returns and Tesla's returns is statistically significant.</a:t>
                </a:r>
              </a:p>
            </p:txBody>
          </p:sp>
        </mc:Choice>
        <mc:Fallback>
          <p:sp>
            <p:nvSpPr>
              <p:cNvPr id="6" name="TextBox 5">
                <a:extLst>
                  <a:ext uri="{FF2B5EF4-FFF2-40B4-BE49-F238E27FC236}">
                    <a16:creationId xmlns:a16="http://schemas.microsoft.com/office/drawing/2014/main" id="{018F7DF7-7E24-B5DF-D368-E240C228746F}"/>
                  </a:ext>
                </a:extLst>
              </p:cNvPr>
              <p:cNvSpPr txBox="1">
                <a:spLocks noRot="1" noChangeAspect="1" noMove="1" noResize="1" noEditPoints="1" noAdjustHandles="1" noChangeArrowheads="1" noChangeShapeType="1" noTextEdit="1"/>
              </p:cNvSpPr>
              <p:nvPr/>
            </p:nvSpPr>
            <p:spPr>
              <a:xfrm>
                <a:off x="5213684" y="1507958"/>
                <a:ext cx="6140116" cy="4807535"/>
              </a:xfrm>
              <a:prstGeom prst="rect">
                <a:avLst/>
              </a:prstGeom>
              <a:blipFill>
                <a:blip r:embed="rId3"/>
                <a:stretch>
                  <a:fillRect l="-794" t="-507" r="-794" b="-1014"/>
                </a:stretch>
              </a:blipFill>
            </p:spPr>
            <p:txBody>
              <a:bodyPr/>
              <a:lstStyle/>
              <a:p>
                <a:r>
                  <a:rPr lang="en-US">
                    <a:noFill/>
                  </a:rPr>
                  <a:t> </a:t>
                </a:r>
              </a:p>
            </p:txBody>
          </p:sp>
        </mc:Fallback>
      </mc:AlternateContent>
    </p:spTree>
    <p:extLst>
      <p:ext uri="{BB962C8B-B14F-4D97-AF65-F5344CB8AC3E}">
        <p14:creationId xmlns:p14="http://schemas.microsoft.com/office/powerpoint/2010/main" val="173007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EA6B-66D3-99A9-6F93-001F8E3FEF77}"/>
              </a:ext>
            </a:extLst>
          </p:cNvPr>
          <p:cNvSpPr>
            <a:spLocks noGrp="1"/>
          </p:cNvSpPr>
          <p:nvPr>
            <p:ph type="title"/>
          </p:nvPr>
        </p:nvSpPr>
        <p:spPr/>
        <p:txBody>
          <a:bodyPr>
            <a:normAutofit/>
          </a:bodyPr>
          <a:lstStyle/>
          <a:p>
            <a:pPr algn="ctr"/>
            <a:r>
              <a:rPr lang="en-US" dirty="0"/>
              <a:t> Regression Analysis </a:t>
            </a:r>
            <a:br>
              <a:rPr lang="en-US" dirty="0"/>
            </a:br>
            <a:r>
              <a:rPr lang="en-US" dirty="0"/>
              <a:t>Facebook (FB), Twitter (TWTR), and Netflix </a:t>
            </a:r>
          </a:p>
        </p:txBody>
      </p:sp>
      <p:pic>
        <p:nvPicPr>
          <p:cNvPr id="5" name="Content Placeholder 4">
            <a:extLst>
              <a:ext uri="{FF2B5EF4-FFF2-40B4-BE49-F238E27FC236}">
                <a16:creationId xmlns:a16="http://schemas.microsoft.com/office/drawing/2014/main" id="{7BD62504-B472-F160-76D2-A019E346ABAB}"/>
              </a:ext>
            </a:extLst>
          </p:cNvPr>
          <p:cNvPicPr>
            <a:picLocks noGrp="1" noChangeAspect="1"/>
          </p:cNvPicPr>
          <p:nvPr>
            <p:ph idx="1"/>
          </p:nvPr>
        </p:nvPicPr>
        <p:blipFill>
          <a:blip r:embed="rId2"/>
          <a:stretch>
            <a:fillRect/>
          </a:stretch>
        </p:blipFill>
        <p:spPr>
          <a:xfrm>
            <a:off x="238339" y="1816509"/>
            <a:ext cx="3498621" cy="2013811"/>
          </a:xfrm>
        </p:spPr>
      </p:pic>
      <p:pic>
        <p:nvPicPr>
          <p:cNvPr id="7" name="Picture 6">
            <a:extLst>
              <a:ext uri="{FF2B5EF4-FFF2-40B4-BE49-F238E27FC236}">
                <a16:creationId xmlns:a16="http://schemas.microsoft.com/office/drawing/2014/main" id="{6CEE56E3-B18F-3C24-9B08-1928E549292A}"/>
              </a:ext>
            </a:extLst>
          </p:cNvPr>
          <p:cNvPicPr>
            <a:picLocks noChangeAspect="1"/>
          </p:cNvPicPr>
          <p:nvPr/>
        </p:nvPicPr>
        <p:blipFill>
          <a:blip r:embed="rId3"/>
          <a:stretch>
            <a:fillRect/>
          </a:stretch>
        </p:blipFill>
        <p:spPr>
          <a:xfrm>
            <a:off x="4086277" y="1807998"/>
            <a:ext cx="3614854" cy="2013812"/>
          </a:xfrm>
          <a:prstGeom prst="rect">
            <a:avLst/>
          </a:prstGeom>
        </p:spPr>
      </p:pic>
      <p:pic>
        <p:nvPicPr>
          <p:cNvPr id="9" name="Picture 8">
            <a:extLst>
              <a:ext uri="{FF2B5EF4-FFF2-40B4-BE49-F238E27FC236}">
                <a16:creationId xmlns:a16="http://schemas.microsoft.com/office/drawing/2014/main" id="{4D24DA35-803D-C86D-4505-F1EC0E279B82}"/>
              </a:ext>
            </a:extLst>
          </p:cNvPr>
          <p:cNvPicPr>
            <a:picLocks noChangeAspect="1"/>
          </p:cNvPicPr>
          <p:nvPr/>
        </p:nvPicPr>
        <p:blipFill>
          <a:blip r:embed="rId4"/>
          <a:stretch>
            <a:fillRect/>
          </a:stretch>
        </p:blipFill>
        <p:spPr>
          <a:xfrm>
            <a:off x="8050448" y="1816509"/>
            <a:ext cx="3597992" cy="1996791"/>
          </a:xfrm>
          <a:prstGeom prst="rect">
            <a:avLst/>
          </a:prstGeom>
        </p:spPr>
      </p:pic>
      <p:sp>
        <p:nvSpPr>
          <p:cNvPr id="11" name="TextBox 10">
            <a:extLst>
              <a:ext uri="{FF2B5EF4-FFF2-40B4-BE49-F238E27FC236}">
                <a16:creationId xmlns:a16="http://schemas.microsoft.com/office/drawing/2014/main" id="{D8D3BFB5-CA7F-EDB7-F9FF-586D0BDFCDC0}"/>
              </a:ext>
            </a:extLst>
          </p:cNvPr>
          <p:cNvSpPr txBox="1"/>
          <p:nvPr/>
        </p:nvSpPr>
        <p:spPr>
          <a:xfrm>
            <a:off x="238339" y="4343372"/>
            <a:ext cx="3388781" cy="1446550"/>
          </a:xfrm>
          <a:prstGeom prst="rect">
            <a:avLst/>
          </a:prstGeom>
          <a:noFill/>
        </p:spPr>
        <p:txBody>
          <a:bodyPr wrap="square" rtlCol="0">
            <a:spAutoFit/>
          </a:bodyPr>
          <a:lstStyle/>
          <a:p>
            <a:r>
              <a:rPr lang="en-US" sz="1100" b="1" dirty="0"/>
              <a:t>Facebook (FB)</a:t>
            </a:r>
          </a:p>
          <a:p>
            <a:r>
              <a:rPr lang="en-US" sz="1100" dirty="0"/>
              <a:t>R2 Value: 0.363</a:t>
            </a:r>
          </a:p>
          <a:p>
            <a:pPr algn="just"/>
            <a:r>
              <a:rPr lang="en-US" sz="1100" dirty="0"/>
              <a:t>This suggests that about 36.3% of the variability in Facebook's daily returns can be explained by the market's movements.</a:t>
            </a:r>
          </a:p>
          <a:p>
            <a:r>
              <a:rPr lang="en-US" sz="1100" dirty="0"/>
              <a:t>Beta (β): 1.0978</a:t>
            </a:r>
          </a:p>
          <a:p>
            <a:pPr algn="just"/>
            <a:r>
              <a:rPr lang="en-US" sz="1100" dirty="0"/>
              <a:t>Facebook has a beta slightly above 1, indicating that its stock is slightly more volatile than the market.</a:t>
            </a:r>
          </a:p>
        </p:txBody>
      </p:sp>
      <p:sp>
        <p:nvSpPr>
          <p:cNvPr id="12" name="TextBox 11">
            <a:extLst>
              <a:ext uri="{FF2B5EF4-FFF2-40B4-BE49-F238E27FC236}">
                <a16:creationId xmlns:a16="http://schemas.microsoft.com/office/drawing/2014/main" id="{2928665D-A83A-DDD7-9E51-EE4F55DF8DBD}"/>
              </a:ext>
            </a:extLst>
          </p:cNvPr>
          <p:cNvSpPr txBox="1"/>
          <p:nvPr/>
        </p:nvSpPr>
        <p:spPr>
          <a:xfrm>
            <a:off x="4086277" y="4343372"/>
            <a:ext cx="3614854" cy="1446550"/>
          </a:xfrm>
          <a:prstGeom prst="rect">
            <a:avLst/>
          </a:prstGeom>
          <a:noFill/>
        </p:spPr>
        <p:txBody>
          <a:bodyPr wrap="square" rtlCol="0">
            <a:spAutoFit/>
          </a:bodyPr>
          <a:lstStyle/>
          <a:p>
            <a:r>
              <a:rPr lang="en-US" sz="1100" b="1" dirty="0"/>
              <a:t>Twitter (TWTR)</a:t>
            </a:r>
          </a:p>
          <a:p>
            <a:r>
              <a:rPr lang="en-US" sz="1100" dirty="0"/>
              <a:t>R2 Value: 0.221</a:t>
            </a:r>
          </a:p>
          <a:p>
            <a:pPr algn="just"/>
            <a:r>
              <a:rPr lang="en-US" sz="1100" dirty="0"/>
              <a:t>Approximately 22.1% of the variability in Twitter's daily returns is explained by the market, indicating a moderate level of market influence.</a:t>
            </a:r>
          </a:p>
          <a:p>
            <a:r>
              <a:rPr lang="en-US" sz="1100" dirty="0"/>
              <a:t>Beta (β): 0.8584</a:t>
            </a:r>
          </a:p>
          <a:p>
            <a:pPr algn="just"/>
            <a:r>
              <a:rPr lang="en-US" sz="1100" dirty="0"/>
              <a:t>Twitter's beta is less than 1, suggesting that it is less volatile compared to the overall market.</a:t>
            </a:r>
          </a:p>
        </p:txBody>
      </p:sp>
      <p:sp>
        <p:nvSpPr>
          <p:cNvPr id="13" name="TextBox 12">
            <a:extLst>
              <a:ext uri="{FF2B5EF4-FFF2-40B4-BE49-F238E27FC236}">
                <a16:creationId xmlns:a16="http://schemas.microsoft.com/office/drawing/2014/main" id="{8817ECEE-B7DF-5ACD-E53E-3833F157ED01}"/>
              </a:ext>
            </a:extLst>
          </p:cNvPr>
          <p:cNvSpPr txBox="1"/>
          <p:nvPr/>
        </p:nvSpPr>
        <p:spPr>
          <a:xfrm>
            <a:off x="8033586" y="4251932"/>
            <a:ext cx="3614854" cy="1277273"/>
          </a:xfrm>
          <a:prstGeom prst="rect">
            <a:avLst/>
          </a:prstGeom>
          <a:noFill/>
        </p:spPr>
        <p:txBody>
          <a:bodyPr wrap="square" rtlCol="0">
            <a:spAutoFit/>
          </a:bodyPr>
          <a:lstStyle/>
          <a:p>
            <a:r>
              <a:rPr lang="en-US" sz="1100" b="1" dirty="0"/>
              <a:t>Netflix (NFLX)</a:t>
            </a:r>
          </a:p>
          <a:p>
            <a:r>
              <a:rPr lang="en-US" sz="1100" dirty="0"/>
              <a:t>R2 Value: 0.193</a:t>
            </a:r>
          </a:p>
          <a:p>
            <a:r>
              <a:rPr lang="en-US" sz="1100" dirty="0"/>
              <a:t>About 19.3% of the variability in Netflix's daily returns can be attributed to the market.</a:t>
            </a:r>
          </a:p>
          <a:p>
            <a:r>
              <a:rPr lang="en-US" sz="1100" dirty="0"/>
              <a:t>Beta (β): 1.0440</a:t>
            </a:r>
          </a:p>
          <a:p>
            <a:r>
              <a:rPr lang="en-US" sz="1100" dirty="0"/>
              <a:t>Netflix has a beta slightly above 1, showing that it is more sensitive to market movements than the average stock.</a:t>
            </a:r>
          </a:p>
        </p:txBody>
      </p:sp>
    </p:spTree>
    <p:extLst>
      <p:ext uri="{BB962C8B-B14F-4D97-AF65-F5344CB8AC3E}">
        <p14:creationId xmlns:p14="http://schemas.microsoft.com/office/powerpoint/2010/main" val="280750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F0F3-584D-E1C1-DFFF-06E6262DC1A5}"/>
              </a:ext>
            </a:extLst>
          </p:cNvPr>
          <p:cNvSpPr>
            <a:spLocks noGrp="1"/>
          </p:cNvSpPr>
          <p:nvPr>
            <p:ph type="title"/>
          </p:nvPr>
        </p:nvSpPr>
        <p:spPr/>
        <p:txBody>
          <a:bodyPr/>
          <a:lstStyle/>
          <a:p>
            <a:pPr algn="ctr"/>
            <a:r>
              <a:rPr lang="en-US" b="1" i="0" dirty="0">
                <a:effectLst/>
                <a:latin typeface="Söhne"/>
              </a:rPr>
              <a:t>Correlation Matrix</a:t>
            </a:r>
            <a:br>
              <a:rPr lang="en-US" b="1" i="0" dirty="0">
                <a:solidFill>
                  <a:srgbClr val="ECECEC"/>
                </a:solidFill>
                <a:effectLst/>
                <a:latin typeface="Söhne"/>
              </a:rPr>
            </a:br>
            <a:endParaRPr lang="en-US" dirty="0"/>
          </a:p>
        </p:txBody>
      </p:sp>
      <p:pic>
        <p:nvPicPr>
          <p:cNvPr id="5" name="Content Placeholder 4">
            <a:extLst>
              <a:ext uri="{FF2B5EF4-FFF2-40B4-BE49-F238E27FC236}">
                <a16:creationId xmlns:a16="http://schemas.microsoft.com/office/drawing/2014/main" id="{F37788FB-7070-8908-24E8-8A0851EE6A44}"/>
              </a:ext>
            </a:extLst>
          </p:cNvPr>
          <p:cNvPicPr>
            <a:picLocks noGrp="1" noChangeAspect="1"/>
          </p:cNvPicPr>
          <p:nvPr>
            <p:ph idx="1"/>
          </p:nvPr>
        </p:nvPicPr>
        <p:blipFill>
          <a:blip r:embed="rId2"/>
          <a:stretch>
            <a:fillRect/>
          </a:stretch>
        </p:blipFill>
        <p:spPr>
          <a:xfrm>
            <a:off x="3065516" y="1397675"/>
            <a:ext cx="6060968" cy="1824950"/>
          </a:xfrm>
        </p:spPr>
      </p:pic>
      <p:sp>
        <p:nvSpPr>
          <p:cNvPr id="6" name="TextBox 5">
            <a:extLst>
              <a:ext uri="{FF2B5EF4-FFF2-40B4-BE49-F238E27FC236}">
                <a16:creationId xmlns:a16="http://schemas.microsoft.com/office/drawing/2014/main" id="{54EE58B4-F971-D18B-FD45-AC6D46CAD33F}"/>
              </a:ext>
            </a:extLst>
          </p:cNvPr>
          <p:cNvSpPr txBox="1"/>
          <p:nvPr/>
        </p:nvSpPr>
        <p:spPr>
          <a:xfrm>
            <a:off x="1058779" y="3429000"/>
            <a:ext cx="10515600" cy="2862322"/>
          </a:xfrm>
          <a:prstGeom prst="rect">
            <a:avLst/>
          </a:prstGeom>
          <a:noFill/>
        </p:spPr>
        <p:txBody>
          <a:bodyPr wrap="square" rtlCol="0">
            <a:spAutoFit/>
          </a:bodyPr>
          <a:lstStyle/>
          <a:p>
            <a:pPr algn="ctr"/>
            <a:r>
              <a:rPr lang="en-US" b="1" i="0" dirty="0">
                <a:effectLst/>
                <a:latin typeface="Söhne"/>
              </a:rPr>
              <a:t>Insights:</a:t>
            </a:r>
          </a:p>
          <a:p>
            <a:pPr algn="just"/>
            <a:r>
              <a:rPr lang="en-US" b="1" i="0" dirty="0">
                <a:effectLst/>
                <a:latin typeface="Söhne"/>
              </a:rPr>
              <a:t>FB and S&amp;P 500</a:t>
            </a:r>
            <a:r>
              <a:rPr lang="en-US" b="0" i="0" dirty="0">
                <a:effectLst/>
                <a:latin typeface="Söhne"/>
              </a:rPr>
              <a:t>: A correlation of 0.603 indicates a strong positive relationship between Facebook's returns and the overall market. This suggests that FB's stock movements are quite sensitive to market changes.</a:t>
            </a:r>
          </a:p>
          <a:p>
            <a:pPr algn="l"/>
            <a:endParaRPr lang="en-US" b="0" i="0" dirty="0">
              <a:effectLst/>
              <a:latin typeface="Söhne"/>
            </a:endParaRPr>
          </a:p>
          <a:p>
            <a:pPr algn="l"/>
            <a:r>
              <a:rPr lang="en-US" b="1" i="0" dirty="0">
                <a:effectLst/>
                <a:latin typeface="Söhne"/>
              </a:rPr>
              <a:t>NFLX and S&amp;P 500</a:t>
            </a:r>
            <a:r>
              <a:rPr lang="en-US" b="0" i="0" dirty="0">
                <a:effectLst/>
                <a:latin typeface="Söhne"/>
              </a:rPr>
              <a:t>: Netflix also shows a fairly strong correlation with the market at 0.439.</a:t>
            </a:r>
          </a:p>
          <a:p>
            <a:pPr algn="l"/>
            <a:endParaRPr lang="en-US" b="0" i="0" dirty="0">
              <a:effectLst/>
              <a:latin typeface="Söhne"/>
            </a:endParaRPr>
          </a:p>
          <a:p>
            <a:pPr algn="l"/>
            <a:r>
              <a:rPr lang="en-US" b="1" i="0" dirty="0">
                <a:effectLst/>
                <a:latin typeface="Söhne"/>
              </a:rPr>
              <a:t>TWTR and S&amp;P 500</a:t>
            </a:r>
            <a:r>
              <a:rPr lang="en-US" b="0" i="0" dirty="0">
                <a:effectLst/>
                <a:latin typeface="Söhne"/>
              </a:rPr>
              <a:t>: Twitter has a moderate correlation with the market at 0.383.</a:t>
            </a:r>
          </a:p>
          <a:p>
            <a:pPr algn="l"/>
            <a:endParaRPr lang="en-US" b="0" i="0" dirty="0">
              <a:effectLst/>
              <a:latin typeface="Söhne"/>
            </a:endParaRPr>
          </a:p>
          <a:p>
            <a:pPr algn="l"/>
            <a:r>
              <a:rPr lang="en-US" b="1" i="0" dirty="0">
                <a:effectLst/>
                <a:latin typeface="Söhne"/>
              </a:rPr>
              <a:t>Inter-stock Correlations</a:t>
            </a:r>
            <a:r>
              <a:rPr lang="en-US" b="0" i="0" dirty="0">
                <a:effectLst/>
                <a:latin typeface="Söhne"/>
              </a:rPr>
              <a:t>: The correlations between individual stocks (e.g., FB and NFLX at 0.418) are moderate, suggesting some level of synchronous movement but not as strongly as with the market.</a:t>
            </a:r>
          </a:p>
        </p:txBody>
      </p:sp>
    </p:spTree>
    <p:extLst>
      <p:ext uri="{BB962C8B-B14F-4D97-AF65-F5344CB8AC3E}">
        <p14:creationId xmlns:p14="http://schemas.microsoft.com/office/powerpoint/2010/main" val="2120548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1156</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Calibri Light (Headings)</vt:lpstr>
      <vt:lpstr>Cambria Math</vt:lpstr>
      <vt:lpstr>Söhne</vt:lpstr>
      <vt:lpstr>var(--colab-code-font-family)</vt:lpstr>
      <vt:lpstr>Office Theme</vt:lpstr>
      <vt:lpstr>Stock data analysis</vt:lpstr>
      <vt:lpstr>Content</vt:lpstr>
      <vt:lpstr>Stocks dataset</vt:lpstr>
      <vt:lpstr>Daily Stock Prices</vt:lpstr>
      <vt:lpstr>Scatter plot between the selected stock and the S&amp;P500</vt:lpstr>
      <vt:lpstr>R^2  value</vt:lpstr>
      <vt:lpstr>Regression Analysis (TSLA)</vt:lpstr>
      <vt:lpstr> Regression Analysis  Facebook (FB), Twitter (TWTR), and Netflix </vt:lpstr>
      <vt:lpstr>Correlation Matrix </vt:lpstr>
      <vt:lpstr>Volatility analysis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data analysis</dc:title>
  <dc:creator>Kalybay Zhangylay</dc:creator>
  <cp:lastModifiedBy>Kalybay Zhangylay</cp:lastModifiedBy>
  <cp:revision>11</cp:revision>
  <dcterms:created xsi:type="dcterms:W3CDTF">2024-05-05T18:48:34Z</dcterms:created>
  <dcterms:modified xsi:type="dcterms:W3CDTF">2024-05-05T21:43:57Z</dcterms:modified>
</cp:coreProperties>
</file>