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57"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7" r:id="rId16"/>
    <p:sldId id="378" r:id="rId17"/>
    <p:sldId id="379" r:id="rId18"/>
    <p:sldId id="381" r:id="rId19"/>
    <p:sldId id="382" r:id="rId20"/>
    <p:sldId id="383" r:id="rId21"/>
    <p:sldId id="384" r:id="rId22"/>
    <p:sldId id="405" r:id="rId23"/>
    <p:sldId id="385" r:id="rId24"/>
    <p:sldId id="386" r:id="rId25"/>
    <p:sldId id="387" r:id="rId26"/>
    <p:sldId id="388" r:id="rId27"/>
    <p:sldId id="446" r:id="rId28"/>
    <p:sldId id="557" r:id="rId29"/>
    <p:sldId id="558" r:id="rId30"/>
    <p:sldId id="452" r:id="rId31"/>
    <p:sldId id="517" r:id="rId32"/>
    <p:sldId id="456" r:id="rId33"/>
    <p:sldId id="518" r:id="rId34"/>
    <p:sldId id="516" r:id="rId35"/>
    <p:sldId id="519" r:id="rId36"/>
    <p:sldId id="463" r:id="rId37"/>
    <p:sldId id="556" r:id="rId38"/>
    <p:sldId id="465" r:id="rId39"/>
    <p:sldId id="559" r:id="rId40"/>
    <p:sldId id="560" r:id="rId41"/>
    <p:sldId id="467" r:id="rId42"/>
    <p:sldId id="469" r:id="rId43"/>
    <p:sldId id="470" r:id="rId44"/>
    <p:sldId id="472" r:id="rId45"/>
    <p:sldId id="562" r:id="rId46"/>
    <p:sldId id="522" r:id="rId47"/>
    <p:sldId id="476" r:id="rId48"/>
    <p:sldId id="487" r:id="rId49"/>
    <p:sldId id="498" r:id="rId50"/>
    <p:sldId id="503" r:id="rId51"/>
    <p:sldId id="507" r:id="rId52"/>
    <p:sldId id="508" r:id="rId53"/>
  </p:sldIdLst>
  <p:sldSz cx="12192000" cy="6858000"/>
  <p:notesSz cx="10234613" cy="7104063"/>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23E"/>
    <a:srgbClr val="C5E0E5"/>
    <a:srgbClr val="606F78"/>
    <a:srgbClr val="57CDAB"/>
    <a:srgbClr val="30A081"/>
    <a:srgbClr val="BEECDF"/>
    <a:srgbClr val="9AE2CD"/>
    <a:srgbClr val="548235"/>
    <a:srgbClr val="E2C9C0"/>
    <a:srgbClr val="955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2" autoAdjust="0"/>
    <p:restoredTop sz="94660"/>
  </p:normalViewPr>
  <p:slideViewPr>
    <p:cSldViewPr snapToGrid="0">
      <p:cViewPr varScale="1">
        <p:scale>
          <a:sx n="107" d="100"/>
          <a:sy n="107" d="100"/>
        </p:scale>
        <p:origin x="120" y="384"/>
      </p:cViewPr>
      <p:guideLst/>
    </p:cSldViewPr>
  </p:slideViewPr>
  <p:notesTextViewPr>
    <p:cViewPr>
      <p:scale>
        <a:sx n="1" d="1"/>
        <a:sy n="1" d="1"/>
      </p:scale>
      <p:origin x="0" y="0"/>
    </p:cViewPr>
  </p:notesTextViewPr>
  <p:sorterViewPr>
    <p:cViewPr>
      <p:scale>
        <a:sx n="75" d="100"/>
        <a:sy n="75" d="100"/>
      </p:scale>
      <p:origin x="0" y="-2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01" cy="3564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6987" y="0"/>
            <a:ext cx="4434801" cy="356426"/>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2023/2/14</a:t>
            </a:fld>
            <a:endParaRPr lang="zh-CN" altLang="en-US"/>
          </a:p>
        </p:txBody>
      </p:sp>
      <p:sp>
        <p:nvSpPr>
          <p:cNvPr id="4" name="幻灯片图像占位符 3"/>
          <p:cNvSpPr>
            <a:spLocks noGrp="1" noRot="1" noChangeAspect="1"/>
          </p:cNvSpPr>
          <p:nvPr>
            <p:ph type="sldImg" idx="2"/>
          </p:nvPr>
        </p:nvSpPr>
        <p:spPr>
          <a:xfrm>
            <a:off x="2984500" y="887413"/>
            <a:ext cx="4265613" cy="23987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3416" y="3418724"/>
            <a:ext cx="8187324" cy="27971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747418"/>
            <a:ext cx="4434801" cy="3564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6987" y="6747418"/>
            <a:ext cx="4434801" cy="356425"/>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p:sp>
      <p:sp>
        <p:nvSpPr>
          <p:cNvPr id="56322" name="备注占位符 2"/>
          <p:cNvSpPr>
            <a:spLocks noGrp="1"/>
          </p:cNvSpPr>
          <p:nvPr>
            <p:ph type="body"/>
          </p:nvPr>
        </p:nvSpPr>
        <p:spPr/>
        <p:txBody>
          <a:bodyPr wrap="square" lIns="91440" tIns="45720" rIns="91440" bIns="45720" anchor="ctr" anchorCtr="0"/>
          <a:lstStyle/>
          <a:p>
            <a:pPr lvl="0"/>
            <a:endParaRPr lang="zh-CN" altLang="en-US" dirty="0"/>
          </a:p>
        </p:txBody>
      </p:sp>
      <p:sp>
        <p:nvSpPr>
          <p:cNvPr id="56323" name="灯片编号占位符 3"/>
          <p:cNvSpPr txBox="1">
            <a:spLocks noGrp="1"/>
          </p:cNvSpPr>
          <p:nvPr>
            <p:ph type="sldNum" sz="quarter"/>
          </p:nvPr>
        </p:nvSpPr>
        <p:spPr>
          <a:xfrm>
            <a:off x="5596447" y="6028592"/>
            <a:ext cx="4281384" cy="317352"/>
          </a:xfrm>
          <a:prstGeom prst="rect">
            <a:avLst/>
          </a:prstGeom>
          <a:noFill/>
          <a:ln w="9525">
            <a:noFill/>
          </a:ln>
        </p:spPr>
        <p:txBody>
          <a:bodyPr vert="horz" wrap="square" lIns="91440" tIns="45720" rIns="91440" bIns="45720" anchor="b" anchorCtr="0"/>
          <a:lstStyle/>
          <a:p>
            <a:pPr lvl="0" indent="0" algn="r"/>
            <a:r>
              <a:rPr lang="en-US" altLang="en-US" sz="1200"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B86902-AD7F-FD45-ADA1-3F2C5D2C020D}"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9F247562-7DAE-0F4C-8CFB-50B19D5051BC}" type="datetime1">
              <a:rPr lang="zh-CN" altLang="en-US" smtClean="0"/>
              <a:t>2023/2/14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1"/>
        </a:solid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0" y="0"/>
            <a:ext cx="9728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稻壳儿原创设计师【幻雨工作室】_2"/>
          <p:cNvGrpSpPr/>
          <p:nvPr userDrawn="1"/>
        </p:nvGrpSpPr>
        <p:grpSpPr>
          <a:xfrm>
            <a:off x="209344" y="181819"/>
            <a:ext cx="11889423" cy="6436307"/>
            <a:chOff x="517458" y="364543"/>
            <a:chExt cx="11321597" cy="6128916"/>
          </a:xfrm>
        </p:grpSpPr>
        <p:sp>
          <p:nvSpPr>
            <p:cNvPr id="8" name="稻壳儿原创设计师【幻雨工作室】_2_1"/>
            <p:cNvSpPr>
              <a:spLocks noChangeAspect="1"/>
            </p:cNvSpPr>
            <p:nvPr userDrawn="1"/>
          </p:nvSpPr>
          <p:spPr>
            <a:xfrm flipH="1">
              <a:off x="517458" y="364543"/>
              <a:ext cx="11157083" cy="6128916"/>
            </a:xfrm>
            <a:prstGeom prst="rect">
              <a:avLst/>
            </a:prstGeom>
            <a:solidFill>
              <a:schemeClr val="bg1"/>
            </a:solidFill>
            <a:ln>
              <a:noFill/>
            </a:ln>
            <a:effectLst>
              <a:outerShdw blurRad="127000" dist="762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p:nvPr userDrawn="1"/>
          </p:nvGrpSpPr>
          <p:grpSpPr>
            <a:xfrm rot="5400000" flipH="1">
              <a:off x="8620554" y="3058095"/>
              <a:ext cx="5898588" cy="538415"/>
              <a:chOff x="5426083" y="1"/>
              <a:chExt cx="6261092" cy="571504"/>
            </a:xfrm>
          </p:grpSpPr>
          <p:pic>
            <p:nvPicPr>
              <p:cNvPr id="10" name="稻壳儿原创设计师【幻雨工作室】_2_2"/>
              <p:cNvPicPr>
                <a:picLocks noChangeAspect="1"/>
              </p:cNvPicPr>
              <p:nvPr/>
            </p:nvPicPr>
            <p:blipFill rotWithShape="1">
              <a:blip r:embed="rId2">
                <a:extLst>
                  <a:ext uri="{28A0092B-C50C-407E-A947-70E740481C1C}">
                    <a14:useLocalDpi xmlns:a14="http://schemas.microsoft.com/office/drawing/2010/main" val="0"/>
                  </a:ext>
                </a:extLst>
              </a:blip>
              <a:srcRect l="15120" t="20115" r="68863" b="18931"/>
              <a:stretch>
                <a:fillRect/>
              </a:stretch>
            </p:blipFill>
            <p:spPr>
              <a:xfrm rot="5400000">
                <a:off x="6448431" y="-1022347"/>
                <a:ext cx="571503" cy="2616200"/>
              </a:xfrm>
              <a:prstGeom prst="rect">
                <a:avLst/>
              </a:prstGeom>
            </p:spPr>
          </p:pic>
          <p:pic>
            <p:nvPicPr>
              <p:cNvPr id="11" name="稻壳儿原创设计师【幻雨工作室】_2_3"/>
              <p:cNvPicPr>
                <a:picLocks noChangeAspect="1"/>
              </p:cNvPicPr>
              <p:nvPr/>
            </p:nvPicPr>
            <p:blipFill rotWithShape="1">
              <a:blip r:embed="rId2">
                <a:extLst>
                  <a:ext uri="{28A0092B-C50C-407E-A947-70E740481C1C}">
                    <a14:useLocalDpi xmlns:a14="http://schemas.microsoft.com/office/drawing/2010/main" val="0"/>
                  </a:ext>
                </a:extLst>
              </a:blip>
              <a:srcRect l="15120" t="20115" r="68863" b="18931"/>
              <a:stretch>
                <a:fillRect/>
              </a:stretch>
            </p:blipFill>
            <p:spPr>
              <a:xfrm rot="5400000">
                <a:off x="9064632" y="-1022347"/>
                <a:ext cx="571503" cy="2616200"/>
              </a:xfrm>
              <a:prstGeom prst="rect">
                <a:avLst/>
              </a:prstGeom>
            </p:spPr>
          </p:pic>
          <p:pic>
            <p:nvPicPr>
              <p:cNvPr id="12" name="稻壳儿原创设计师【幻雨工作室】_2_4"/>
              <p:cNvPicPr>
                <a:picLocks noChangeAspect="1"/>
              </p:cNvPicPr>
              <p:nvPr/>
            </p:nvPicPr>
            <p:blipFill rotWithShape="1">
              <a:blip r:embed="rId2">
                <a:extLst>
                  <a:ext uri="{28A0092B-C50C-407E-A947-70E740481C1C}">
                    <a14:useLocalDpi xmlns:a14="http://schemas.microsoft.com/office/drawing/2010/main" val="0"/>
                  </a:ext>
                </a:extLst>
              </a:blip>
              <a:srcRect l="15120" t="57102" r="68863" b="18931"/>
              <a:stretch>
                <a:fillRect/>
              </a:stretch>
            </p:blipFill>
            <p:spPr>
              <a:xfrm rot="5400000">
                <a:off x="10887078" y="-228591"/>
                <a:ext cx="571503" cy="1028690"/>
              </a:xfrm>
              <a:prstGeom prst="rect">
                <a:avLst/>
              </a:prstGeom>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6F4808-725A-3B45-AB5A-E367AACB5006}"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D323E"/>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CA850C-9369-5946-A1AF-550440DD11C7}"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圆角矩形 9"/>
          <p:cNvSpPr/>
          <p:nvPr userDrawn="1"/>
        </p:nvSpPr>
        <p:spPr>
          <a:xfrm>
            <a:off x="349885" y="280670"/>
            <a:ext cx="11492230" cy="629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19843" y="278607"/>
            <a:ext cx="671513" cy="144000"/>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8CF34BF-2FC4-A844-91CB-0D5B3FDD99C7}" type="datetime1">
              <a:rPr lang="zh-CN" altLang="en-US" smtClean="0"/>
              <a:t>2023/2/14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425DB8F-3B73-714D-A408-F14DBDCB932E}" type="datetime1">
              <a:rPr lang="zh-CN" altLang="en-US" smtClean="0"/>
              <a:t>2023/2/14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D7E5E5-181A-5F4F-BF13-97B1B508CD12}" type="datetime1">
              <a:rPr lang="zh-CN" altLang="en-US" smtClean="0"/>
              <a:t>2023/2/14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EBBA0B-7603-1E4B-A386-55B826A61BF4}" type="datetime1">
              <a:rPr lang="zh-CN" altLang="en-US" smtClean="0"/>
              <a:t>2023/2/14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C0C174-B402-2B4E-82CF-BB87A70FF58F}" type="datetime1">
              <a:rPr lang="zh-CN" altLang="en-US" smtClean="0"/>
              <a:t>2023/2/14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FA2AAFF-2D02-404D-B787-2AB3703AF2F3}"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E45BC-0432-9943-A624-91D088B1C4AE}" type="datetime1">
              <a:rPr lang="zh-CN" altLang="en-US" smtClean="0"/>
              <a:t>2023/2/14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software-requirement-specification-srs-forma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843632"/>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What is Static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312348" y="1551001"/>
            <a:ext cx="9369183" cy="4401205"/>
          </a:xfrm>
          <a:prstGeom prst="rect">
            <a:avLst/>
          </a:prstGeom>
        </p:spPr>
        <p:txBody>
          <a:bodyPr wrap="square">
            <a:spAutoFit/>
          </a:bodyPr>
          <a:lstStyle/>
          <a:p>
            <a:pPr marL="457200" lvl="0" indent="-457200">
              <a:spcAft>
                <a:spcPts val="0"/>
              </a:spcAft>
              <a:buFont typeface="Wingdings" panose="05000000000000000000" pitchFamily="2" charset="2"/>
              <a:buChar char="ü"/>
              <a:defRPr/>
            </a:pPr>
            <a:r>
              <a:rPr lang="en-GB" altLang="zh-CN" sz="2800" b="1" dirty="0"/>
              <a:t>Static Testing</a:t>
            </a:r>
            <a:r>
              <a:rPr lang="en-GB" altLang="zh-CN" sz="2800" dirty="0"/>
              <a:t> is a type of software testing in which software application is tested </a:t>
            </a:r>
            <a:r>
              <a:rPr lang="en-GB" altLang="zh-CN" sz="2800" b="1" dirty="0">
                <a:solidFill>
                  <a:srgbClr val="FF0000"/>
                </a:solidFill>
              </a:rPr>
              <a:t>without code execution</a:t>
            </a:r>
            <a:r>
              <a:rPr lang="en-GB" altLang="zh-CN" sz="2800" dirty="0"/>
              <a:t>. </a:t>
            </a:r>
            <a:r>
              <a:rPr lang="zh-CN" altLang="en-US" sz="2800" dirty="0"/>
              <a:t>（不执行代码）</a:t>
            </a:r>
            <a:endParaRPr lang="en-GB" altLang="zh-CN" sz="2800" dirty="0"/>
          </a:p>
          <a:p>
            <a:pPr marL="457200" lvl="0" indent="-457200">
              <a:spcBef>
                <a:spcPts val="0"/>
              </a:spcBef>
              <a:spcAft>
                <a:spcPts val="0"/>
              </a:spcAft>
              <a:buFont typeface="Wingdings" panose="05000000000000000000" pitchFamily="2" charset="2"/>
              <a:buChar char="ü"/>
              <a:defRPr/>
            </a:pPr>
            <a:r>
              <a:rPr lang="en-GB" altLang="zh-CN" sz="2800" dirty="0"/>
              <a:t>Static testing is a testing technique that </a:t>
            </a:r>
            <a:r>
              <a:rPr lang="en-GB" altLang="zh-CN" sz="2800" b="1" dirty="0"/>
              <a:t>does not </a:t>
            </a:r>
            <a:r>
              <a:rPr lang="en-GB" altLang="zh-CN" sz="2800" dirty="0"/>
              <a:t>involve </a:t>
            </a:r>
            <a:r>
              <a:rPr lang="en-GB" altLang="zh-CN" sz="2800" b="1" dirty="0"/>
              <a:t>executing</a:t>
            </a:r>
            <a:r>
              <a:rPr lang="en-GB" altLang="zh-CN" sz="2800" dirty="0"/>
              <a:t> or </a:t>
            </a:r>
            <a:r>
              <a:rPr lang="en-GB" altLang="zh-CN" sz="2800" b="1" dirty="0"/>
              <a:t>running</a:t>
            </a:r>
            <a:r>
              <a:rPr lang="en-GB" altLang="zh-CN" sz="2800" dirty="0"/>
              <a:t> the program or software product.</a:t>
            </a:r>
            <a:r>
              <a:rPr lang="zh-CN" altLang="en-US" sz="2800" dirty="0"/>
              <a:t>（不包括执行或者运行代码）</a:t>
            </a:r>
            <a:endParaRPr lang="en-GB" altLang="zh-CN" sz="2800" dirty="0"/>
          </a:p>
          <a:p>
            <a:pPr marL="457200" lvl="0" indent="-457200">
              <a:spcBef>
                <a:spcPts val="0"/>
              </a:spcBef>
              <a:buFont typeface="Wingdings" panose="05000000000000000000" pitchFamily="2" charset="2"/>
              <a:buChar char="ü"/>
              <a:defRPr/>
            </a:pPr>
            <a:r>
              <a:rPr lang="en-GB" altLang="zh-CN" sz="2800" dirty="0"/>
              <a:t>Instead it involves, </a:t>
            </a:r>
            <a:r>
              <a:rPr lang="en-GB" altLang="zh-CN" sz="2800" b="1" dirty="0"/>
              <a:t>checking</a:t>
            </a:r>
            <a:r>
              <a:rPr lang="en-GB" altLang="zh-CN" sz="2800" dirty="0"/>
              <a:t> the software at each phase of Software Development Life Cycle (SDLC) with the </a:t>
            </a:r>
            <a:r>
              <a:rPr lang="en-GB" altLang="zh-CN" sz="2800" b="1" dirty="0"/>
              <a:t>requirements or standards </a:t>
            </a:r>
            <a:r>
              <a:rPr lang="en-GB" altLang="zh-CN" sz="2800" dirty="0"/>
              <a:t>mentioned in the </a:t>
            </a:r>
            <a:r>
              <a:rPr lang="en-GB" altLang="zh-CN" sz="2800" b="1" dirty="0">
                <a:solidFill>
                  <a:srgbClr val="FF0000"/>
                </a:solidFill>
              </a:rPr>
              <a:t>Software</a:t>
            </a:r>
            <a:r>
              <a:rPr lang="en-GB" altLang="zh-CN" sz="2800" b="1" dirty="0">
                <a:solidFill>
                  <a:srgbClr val="FF0000"/>
                </a:solidFill>
                <a:hlinkClick r:id="rId2"/>
              </a:rPr>
              <a:t> </a:t>
            </a:r>
            <a:r>
              <a:rPr lang="en-GB" altLang="zh-CN" sz="2800" b="1" dirty="0">
                <a:solidFill>
                  <a:srgbClr val="FF0000"/>
                </a:solidFill>
              </a:rPr>
              <a:t>Requirements Specifications</a:t>
            </a:r>
            <a:r>
              <a:rPr lang="en-GB" altLang="zh-CN" sz="2800" dirty="0">
                <a:solidFill>
                  <a:srgbClr val="FF0000"/>
                </a:solidFill>
              </a:rPr>
              <a:t> (SRS) </a:t>
            </a:r>
            <a:r>
              <a:rPr lang="en-GB" altLang="zh-CN" sz="2800" dirty="0"/>
              <a:t>of the software product</a:t>
            </a:r>
            <a:r>
              <a:rPr lang="en-GB" altLang="zh-CN" dirty="0"/>
              <a:t>.</a:t>
            </a:r>
            <a:endParaRPr lang="en-GB" altLang="zh-CN" sz="28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82752"/>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95" y="1987550"/>
            <a:ext cx="4486910" cy="4368800"/>
          </a:xfrm>
          <a:prstGeom prst="rect">
            <a:avLst/>
          </a:prstGeom>
        </p:spPr>
      </p:pic>
      <p:sp>
        <p:nvSpPr>
          <p:cNvPr id="21" name="矩形 20"/>
          <p:cNvSpPr/>
          <p:nvPr/>
        </p:nvSpPr>
        <p:spPr>
          <a:xfrm>
            <a:off x="4699322" y="1790396"/>
            <a:ext cx="6081269" cy="4399915"/>
          </a:xfrm>
          <a:prstGeom prst="rect">
            <a:avLst/>
          </a:prstGeom>
        </p:spPr>
        <p:txBody>
          <a:bodyPr wrap="square">
            <a:spAutoFit/>
          </a:bodyPr>
          <a:lstStyle/>
          <a:p>
            <a:pPr fontAlgn="base">
              <a:spcAft>
                <a:spcPts val="0"/>
              </a:spcAft>
            </a:pPr>
            <a:r>
              <a:rPr lang="en-GB" altLang="zh-CN" sz="2000" b="1" dirty="0"/>
              <a:t>2 Overview </a:t>
            </a:r>
          </a:p>
          <a:p>
            <a:pPr marL="342900" indent="-342900" fontAlgn="base">
              <a:spcBef>
                <a:spcPts val="0"/>
              </a:spcBef>
              <a:spcAft>
                <a:spcPts val="0"/>
              </a:spcAft>
              <a:buFont typeface="Wingdings" panose="05000000000000000000" pitchFamily="2" charset="2"/>
              <a:buChar char="Ø"/>
            </a:pPr>
            <a:r>
              <a:rPr lang="en-GB" altLang="zh-CN" sz="2000" dirty="0"/>
              <a:t>In this phase, the inspection team is given all the background information for the inspection meeting.</a:t>
            </a:r>
          </a:p>
          <a:p>
            <a:pPr marL="342900" indent="-342900" fontAlgn="base">
              <a:buFont typeface="Wingdings" panose="05000000000000000000" pitchFamily="2" charset="2"/>
              <a:buChar char="Ø"/>
            </a:pP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The author – who is the coder or designer responsible for developing the product presents his logic and reasoning for the product including the product’s functions, its intended purpose and the approach or concept used while developing it.</a:t>
            </a:r>
          </a:p>
          <a:p>
            <a:pPr marL="342900" indent="-342900" fontAlgn="base">
              <a:buFont typeface="Wingdings" panose="05000000000000000000" pitchFamily="2" charset="2"/>
              <a:buChar char="Ø"/>
            </a:pPr>
            <a:endParaRPr lang="en-GB" altLang="zh-CN" sz="2000" dirty="0"/>
          </a:p>
          <a:p>
            <a:pPr marL="342900" indent="-342900" fontAlgn="base">
              <a:spcBef>
                <a:spcPts val="0"/>
              </a:spcBef>
              <a:buFont typeface="Wingdings" panose="05000000000000000000" pitchFamily="2" charset="2"/>
              <a:buChar char="Ø"/>
            </a:pPr>
            <a:r>
              <a:rPr lang="en-GB" altLang="zh-CN" sz="2000" dirty="0"/>
              <a:t>It is made sure that each member of the inspection team has understood and is familiar to the objectives and purpose of the inspection meeting that is to be held.</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5" y="1296670"/>
            <a:ext cx="4486910" cy="4294505"/>
          </a:xfrm>
          <a:prstGeom prst="rect">
            <a:avLst/>
          </a:prstGeom>
        </p:spPr>
      </p:pic>
      <p:sp>
        <p:nvSpPr>
          <p:cNvPr id="21" name="矩形 20"/>
          <p:cNvSpPr/>
          <p:nvPr/>
        </p:nvSpPr>
        <p:spPr>
          <a:xfrm>
            <a:off x="4699322" y="1790396"/>
            <a:ext cx="6081269" cy="4399915"/>
          </a:xfrm>
          <a:prstGeom prst="rect">
            <a:avLst/>
          </a:prstGeom>
        </p:spPr>
        <p:txBody>
          <a:bodyPr wrap="square">
            <a:spAutoFit/>
          </a:bodyPr>
          <a:lstStyle/>
          <a:p>
            <a:pPr fontAlgn="base">
              <a:spcAft>
                <a:spcPts val="0"/>
              </a:spcAft>
            </a:pPr>
            <a:r>
              <a:rPr lang="en-GB" altLang="zh-CN" sz="2000" b="1" dirty="0"/>
              <a:t>3 Individual Preparation by members </a:t>
            </a:r>
          </a:p>
          <a:p>
            <a:pPr marL="342900" indent="-342900" fontAlgn="base">
              <a:spcBef>
                <a:spcPts val="0"/>
              </a:spcBef>
              <a:spcAft>
                <a:spcPts val="0"/>
              </a:spcAft>
              <a:buFont typeface="Wingdings" panose="05000000000000000000" pitchFamily="2" charset="2"/>
              <a:buChar char="Ø"/>
            </a:pPr>
            <a:r>
              <a:rPr lang="en-GB" altLang="zh-CN" sz="2000" dirty="0"/>
              <a:t>In this phase, the members of the inspection team individually prepare for the inspection meeting by studying the material provided in the earlier phases.</a:t>
            </a:r>
          </a:p>
          <a:p>
            <a:pPr marL="342900" indent="-342900" fontAlgn="base">
              <a:buFont typeface="Wingdings" panose="05000000000000000000" pitchFamily="2" charset="2"/>
              <a:buChar char="Ø"/>
            </a:pP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The team members identify the potential errors or bugs in the product and record them in a log. </a:t>
            </a:r>
          </a:p>
          <a:p>
            <a:pPr marL="342900" indent="-342900" fontAlgn="base">
              <a:buFont typeface="Wingdings" panose="05000000000000000000" pitchFamily="2" charset="2"/>
              <a:buChar char="Ø"/>
            </a:pP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The log is finally submitted to the moderator.</a:t>
            </a:r>
          </a:p>
          <a:p>
            <a:pPr marL="342900" indent="-342900" fontAlgn="base">
              <a:buFont typeface="Wingdings" panose="05000000000000000000" pitchFamily="2" charset="2"/>
              <a:buChar char="Ø"/>
            </a:pPr>
            <a:endParaRPr lang="en-GB" altLang="zh-CN" sz="2000" dirty="0"/>
          </a:p>
          <a:p>
            <a:pPr marL="342900" indent="-342900" fontAlgn="base">
              <a:spcBef>
                <a:spcPts val="0"/>
              </a:spcBef>
              <a:buFont typeface="Wingdings" panose="05000000000000000000" pitchFamily="2" charset="2"/>
              <a:buChar char="Ø"/>
            </a:pPr>
            <a:r>
              <a:rPr lang="en-GB" altLang="zh-CN" sz="2000" dirty="0"/>
              <a:t> The moderator then compiles all the logs received from the members and sends a copy of it to the author.</a:t>
            </a:r>
          </a:p>
          <a:p>
            <a:pPr fontAlgn="base"/>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5" y="1051560"/>
            <a:ext cx="4486910" cy="4429760"/>
          </a:xfrm>
          <a:prstGeom prst="rect">
            <a:avLst/>
          </a:prstGeom>
        </p:spPr>
      </p:pic>
      <p:sp>
        <p:nvSpPr>
          <p:cNvPr id="21" name="矩形 20"/>
          <p:cNvSpPr/>
          <p:nvPr/>
        </p:nvSpPr>
        <p:spPr>
          <a:xfrm>
            <a:off x="4699322" y="1790396"/>
            <a:ext cx="6081269" cy="3784600"/>
          </a:xfrm>
          <a:prstGeom prst="rect">
            <a:avLst/>
          </a:prstGeom>
        </p:spPr>
        <p:txBody>
          <a:bodyPr wrap="square">
            <a:spAutoFit/>
          </a:bodyPr>
          <a:lstStyle/>
          <a:p>
            <a:pPr fontAlgn="base">
              <a:spcAft>
                <a:spcPts val="0"/>
              </a:spcAft>
            </a:pPr>
            <a:r>
              <a:rPr lang="en-GB" altLang="zh-CN" sz="2000" b="1" dirty="0"/>
              <a:t>4 Inspection Meeting </a:t>
            </a:r>
          </a:p>
          <a:p>
            <a:pPr marL="342900" indent="-342900" fontAlgn="base">
              <a:spcBef>
                <a:spcPts val="0"/>
              </a:spcBef>
              <a:spcAft>
                <a:spcPts val="0"/>
              </a:spcAft>
              <a:buFont typeface="Wingdings" panose="05000000000000000000" pitchFamily="2" charset="2"/>
              <a:buChar char="Ø"/>
            </a:pPr>
            <a:r>
              <a:rPr lang="en-GB" altLang="zh-CN" sz="2000" dirty="0"/>
              <a:t>This phase involves author’s discussion on the issues raised by the team members in the compiled log.</a:t>
            </a:r>
          </a:p>
          <a:p>
            <a:pPr marL="342900" indent="-342900" fontAlgn="base">
              <a:buFont typeface="Wingdings" panose="05000000000000000000" pitchFamily="2" charset="2"/>
              <a:buChar char="Ø"/>
            </a:pP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Members arrive at a decision of whether the issue raised is an error or not.</a:t>
            </a:r>
          </a:p>
          <a:p>
            <a:pPr marL="342900" indent="-342900" fontAlgn="base">
              <a:buFont typeface="Wingdings" panose="05000000000000000000" pitchFamily="2" charset="2"/>
              <a:buChar char="Ø"/>
            </a:pPr>
            <a:endParaRPr lang="en-GB" altLang="zh-CN" sz="2000" dirty="0"/>
          </a:p>
          <a:p>
            <a:pPr marL="342900" indent="-342900" fontAlgn="base">
              <a:spcBef>
                <a:spcPts val="0"/>
              </a:spcBef>
              <a:buFont typeface="Wingdings" panose="05000000000000000000" pitchFamily="2" charset="2"/>
              <a:buChar char="Ø"/>
            </a:pPr>
            <a:r>
              <a:rPr lang="en-GB" altLang="zh-CN" sz="2000" dirty="0"/>
              <a:t>Moderator concludes the meeting and provides a summary of the meeting – which is a list of errors found in the product and are to resolved by the author.</a:t>
            </a:r>
          </a:p>
          <a:p>
            <a:pPr fontAlgn="base"/>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5" y="1412240"/>
            <a:ext cx="4486910" cy="4294505"/>
          </a:xfrm>
          <a:prstGeom prst="rect">
            <a:avLst/>
          </a:prstGeom>
        </p:spPr>
      </p:pic>
      <p:sp>
        <p:nvSpPr>
          <p:cNvPr id="21" name="矩形 20"/>
          <p:cNvSpPr/>
          <p:nvPr/>
        </p:nvSpPr>
        <p:spPr>
          <a:xfrm>
            <a:off x="4699322" y="1790396"/>
            <a:ext cx="6081269" cy="2553335"/>
          </a:xfrm>
          <a:prstGeom prst="rect">
            <a:avLst/>
          </a:prstGeom>
        </p:spPr>
        <p:txBody>
          <a:bodyPr wrap="square">
            <a:spAutoFit/>
          </a:bodyPr>
          <a:lstStyle/>
          <a:p>
            <a:pPr fontAlgn="base">
              <a:spcAft>
                <a:spcPts val="0"/>
              </a:spcAft>
            </a:pPr>
            <a:r>
              <a:rPr lang="en-GB" altLang="zh-CN" sz="2000" b="1" dirty="0"/>
              <a:t>5 Rework </a:t>
            </a:r>
          </a:p>
          <a:p>
            <a:pPr marL="342900" indent="-342900" fontAlgn="base">
              <a:spcBef>
                <a:spcPts val="0"/>
              </a:spcBef>
              <a:spcAft>
                <a:spcPts val="0"/>
              </a:spcAft>
              <a:buFont typeface="Wingdings" panose="05000000000000000000" pitchFamily="2" charset="2"/>
              <a:buChar char="Ø"/>
            </a:pPr>
            <a:r>
              <a:rPr lang="en-GB" altLang="zh-CN" sz="2000" dirty="0"/>
              <a:t>Rework is carried out by the author according the summary list presented by the moderator in the previous phase.</a:t>
            </a:r>
          </a:p>
          <a:p>
            <a:pPr marL="342900" indent="-342900" fontAlgn="base">
              <a:buFont typeface="Wingdings" panose="05000000000000000000" pitchFamily="2" charset="2"/>
              <a:buChar char="Ø"/>
            </a:pPr>
            <a:endParaRPr lang="en-GB" altLang="zh-CN" sz="2000" dirty="0"/>
          </a:p>
          <a:p>
            <a:pPr marL="342900" indent="-342900" fontAlgn="base">
              <a:spcBef>
                <a:spcPts val="0"/>
              </a:spcBef>
              <a:buFont typeface="Wingdings" panose="05000000000000000000" pitchFamily="2" charset="2"/>
              <a:buChar char="Ø"/>
            </a:pPr>
            <a:r>
              <a:rPr lang="en-GB" altLang="zh-CN" sz="2000" dirty="0"/>
              <a:t>The author fixes all the bugs and reports to the moderator.</a:t>
            </a:r>
          </a:p>
          <a:p>
            <a:pPr fontAlgn="base"/>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5" y="1180465"/>
            <a:ext cx="4486910" cy="4293870"/>
          </a:xfrm>
          <a:prstGeom prst="rect">
            <a:avLst/>
          </a:prstGeom>
        </p:spPr>
      </p:pic>
      <p:sp>
        <p:nvSpPr>
          <p:cNvPr id="21" name="矩形 20"/>
          <p:cNvSpPr/>
          <p:nvPr/>
        </p:nvSpPr>
        <p:spPr>
          <a:xfrm>
            <a:off x="4699322" y="1790396"/>
            <a:ext cx="6081269" cy="3784600"/>
          </a:xfrm>
          <a:prstGeom prst="rect">
            <a:avLst/>
          </a:prstGeom>
        </p:spPr>
        <p:txBody>
          <a:bodyPr wrap="square">
            <a:spAutoFit/>
          </a:bodyPr>
          <a:lstStyle/>
          <a:p>
            <a:pPr fontAlgn="base">
              <a:spcAft>
                <a:spcPts val="0"/>
              </a:spcAft>
            </a:pPr>
            <a:r>
              <a:rPr lang="en-GB" altLang="zh-CN" sz="2000" b="1" dirty="0"/>
              <a:t>6 Follow – up </a:t>
            </a:r>
          </a:p>
          <a:p>
            <a:pPr marL="342900" indent="-342900" fontAlgn="base">
              <a:spcBef>
                <a:spcPts val="0"/>
              </a:spcBef>
              <a:spcAft>
                <a:spcPts val="0"/>
              </a:spcAft>
              <a:buFont typeface="Wingdings" panose="05000000000000000000" pitchFamily="2" charset="2"/>
              <a:buChar char="Ø"/>
            </a:pPr>
            <a:r>
              <a:rPr lang="en-GB" altLang="zh-CN" sz="2000" dirty="0"/>
              <a:t>Moderator checks if all errors have been resolved or not. </a:t>
            </a:r>
          </a:p>
          <a:p>
            <a:pPr marL="342900" indent="-342900" fontAlgn="base">
              <a:buFont typeface="Wingdings" panose="05000000000000000000" pitchFamily="2" charset="2"/>
              <a:buChar char="Ø"/>
            </a:pP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The moderator then prepares a report.</a:t>
            </a:r>
          </a:p>
          <a:p>
            <a:pPr marL="342900" indent="-342900" fontAlgn="base">
              <a:buFont typeface="Wingdings" panose="05000000000000000000" pitchFamily="2" charset="2"/>
              <a:buChar char="Ø"/>
            </a:pP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If all errors are fixed and addressed, the moderator releases the document. </a:t>
            </a:r>
          </a:p>
          <a:p>
            <a:pPr marL="342900" indent="-342900" fontAlgn="base">
              <a:buFont typeface="Wingdings" panose="05000000000000000000" pitchFamily="2" charset="2"/>
              <a:buChar char="Ø"/>
            </a:pPr>
            <a:endParaRPr lang="en-GB" altLang="zh-CN" sz="2000" dirty="0"/>
          </a:p>
          <a:p>
            <a:pPr marL="342900" indent="-342900" fontAlgn="base">
              <a:spcBef>
                <a:spcPts val="0"/>
              </a:spcBef>
              <a:buFont typeface="Wingdings" panose="05000000000000000000" pitchFamily="2" charset="2"/>
              <a:buChar char="Ø"/>
            </a:pPr>
            <a:r>
              <a:rPr lang="en-GB" altLang="zh-CN" sz="2000" dirty="0"/>
              <a:t>Otherwise, unresolved issues are added to the report and another inspection meeting is scheduled.</a:t>
            </a:r>
          </a:p>
          <a:p>
            <a:pPr fontAlgn="base"/>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w="12700">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Types of</a:t>
            </a: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Static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4734046" y="2291787"/>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Static Testing</a:t>
            </a:r>
            <a:endParaRPr kumimoji="1" lang="zh-CN" altLang="en-US" sz="2400" dirty="0"/>
          </a:p>
        </p:txBody>
      </p:sp>
      <p:sp>
        <p:nvSpPr>
          <p:cNvPr id="13" name="矩形 12"/>
          <p:cNvSpPr/>
          <p:nvPr/>
        </p:nvSpPr>
        <p:spPr>
          <a:xfrm>
            <a:off x="2397889" y="4157241"/>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Inspection</a:t>
            </a:r>
            <a:endParaRPr kumimoji="1" lang="zh-CN" altLang="en-US" sz="2400" dirty="0"/>
          </a:p>
        </p:txBody>
      </p:sp>
      <p:sp>
        <p:nvSpPr>
          <p:cNvPr id="14" name="矩形 13"/>
          <p:cNvSpPr/>
          <p:nvPr/>
        </p:nvSpPr>
        <p:spPr>
          <a:xfrm>
            <a:off x="4734046" y="4157241"/>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solidFill>
                  <a:srgbClr val="FF0000"/>
                </a:solidFill>
              </a:rPr>
              <a:t>Walkthrough</a:t>
            </a:r>
            <a:endParaRPr kumimoji="1" lang="zh-CN" altLang="en-US" sz="2400" dirty="0">
              <a:solidFill>
                <a:srgbClr val="FF0000"/>
              </a:solidFill>
            </a:endParaRPr>
          </a:p>
        </p:txBody>
      </p:sp>
      <p:sp>
        <p:nvSpPr>
          <p:cNvPr id="17" name="矩形 16"/>
          <p:cNvSpPr/>
          <p:nvPr/>
        </p:nvSpPr>
        <p:spPr>
          <a:xfrm>
            <a:off x="7137808" y="4149369"/>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Review</a:t>
            </a:r>
            <a:endParaRPr kumimoji="1" lang="zh-CN" altLang="en-US" sz="2400" dirty="0"/>
          </a:p>
        </p:txBody>
      </p:sp>
      <p:cxnSp>
        <p:nvCxnSpPr>
          <p:cNvPr id="8" name="直线箭头连接符 7"/>
          <p:cNvCxnSpPr>
            <a:endCxn id="14" idx="0"/>
          </p:cNvCxnSpPr>
          <p:nvPr/>
        </p:nvCxnSpPr>
        <p:spPr>
          <a:xfrm>
            <a:off x="5706319" y="3125165"/>
            <a:ext cx="0" cy="10320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3217762" y="3553428"/>
            <a:ext cx="489231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3217762" y="3553428"/>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8110081" y="3561300"/>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321" y="3154988"/>
            <a:ext cx="4307054" cy="3083792"/>
          </a:xfrm>
          <a:prstGeom prst="rect">
            <a:avLst/>
          </a:prstGeom>
        </p:spPr>
      </p:pic>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Types of</a:t>
            </a: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Static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11408" y="1790396"/>
            <a:ext cx="9369183" cy="1630045"/>
          </a:xfrm>
          <a:prstGeom prst="rect">
            <a:avLst/>
          </a:prstGeom>
        </p:spPr>
        <p:txBody>
          <a:bodyPr wrap="square">
            <a:spAutoFit/>
          </a:bodyPr>
          <a:lstStyle/>
          <a:p>
            <a:pPr marL="457200" lvl="0" indent="-457200">
              <a:spcAft>
                <a:spcPts val="0"/>
              </a:spcAft>
              <a:buFont typeface="Wingdings" panose="05000000000000000000" pitchFamily="2" charset="2"/>
              <a:buChar char="ü"/>
              <a:defRPr/>
            </a:pPr>
            <a:r>
              <a:rPr lang="en-GB" altLang="zh-CN" sz="2800" b="1" dirty="0"/>
              <a:t>Walk Through:</a:t>
            </a:r>
          </a:p>
          <a:p>
            <a:pPr marL="800100" lvl="1" indent="-342900">
              <a:spcBef>
                <a:spcPts val="0"/>
              </a:spcBef>
              <a:spcAft>
                <a:spcPts val="0"/>
              </a:spcAft>
              <a:buFont typeface="Wingdings" panose="05000000000000000000" pitchFamily="2" charset="2"/>
              <a:buChar char="Ø"/>
              <a:defRPr/>
            </a:pPr>
            <a:r>
              <a:rPr lang="en-GB" altLang="zh-CN" sz="2400" dirty="0"/>
              <a:t>This type of static testing is less formal and not so rigorous. </a:t>
            </a:r>
          </a:p>
          <a:p>
            <a:pPr marL="800100" lvl="1" indent="-342900">
              <a:spcBef>
                <a:spcPts val="0"/>
              </a:spcBef>
              <a:buFont typeface="Wingdings" panose="05000000000000000000" pitchFamily="2" charset="2"/>
              <a:buChar char="Ø"/>
              <a:defRPr/>
            </a:pPr>
            <a:r>
              <a:rPr lang="en-GB" altLang="zh-CN" sz="2400" dirty="0"/>
              <a:t>It has a simpler process as compared to inspection process. It involves the following four steps :</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Walkthrough</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699322" y="1790396"/>
            <a:ext cx="6081269" cy="4401205"/>
          </a:xfrm>
          <a:prstGeom prst="rect">
            <a:avLst/>
          </a:prstGeom>
        </p:spPr>
        <p:txBody>
          <a:bodyPr wrap="square">
            <a:spAutoFit/>
          </a:bodyPr>
          <a:lstStyle/>
          <a:p>
            <a:pPr fontAlgn="base">
              <a:spcAft>
                <a:spcPts val="0"/>
              </a:spcAft>
            </a:pPr>
            <a:r>
              <a:rPr lang="en-GB" altLang="zh-CN" sz="2000" b="1" dirty="0"/>
              <a:t>1 Organization </a:t>
            </a:r>
            <a:br>
              <a:rPr lang="en-GB" altLang="zh-CN" sz="2000" dirty="0"/>
            </a:br>
            <a:r>
              <a:rPr lang="en-GB" altLang="zh-CN" sz="2000" dirty="0"/>
              <a:t>This step involves assigning roles and responsibilities to the team selected for walkthroughs. </a:t>
            </a:r>
          </a:p>
          <a:p>
            <a:pPr marL="342900" indent="-342900" fontAlgn="base">
              <a:spcBef>
                <a:spcPts val="0"/>
              </a:spcBef>
              <a:spcAft>
                <a:spcPts val="0"/>
              </a:spcAft>
              <a:buFont typeface="Wingdings" panose="05000000000000000000" pitchFamily="2" charset="2"/>
              <a:buChar char="Ø"/>
            </a:pPr>
            <a:r>
              <a:rPr lang="en-GB" altLang="zh-CN" sz="2000" dirty="0"/>
              <a:t>The team can consist of the following members :</a:t>
            </a:r>
          </a:p>
          <a:p>
            <a:pPr marL="914400" lvl="1" indent="-457200" fontAlgn="base">
              <a:spcBef>
                <a:spcPts val="0"/>
              </a:spcBef>
              <a:spcAft>
                <a:spcPts val="0"/>
              </a:spcAft>
              <a:buFont typeface="+mj-lt"/>
              <a:buAutoNum type="alphaLcParenR"/>
            </a:pPr>
            <a:r>
              <a:rPr lang="en-GB" altLang="zh-CN" sz="2000" dirty="0"/>
              <a:t>Coordinator</a:t>
            </a:r>
            <a:r>
              <a:rPr lang="zh-CN" altLang="en-US" sz="2000" dirty="0"/>
              <a:t>（协调员）</a:t>
            </a:r>
            <a:r>
              <a:rPr lang="en-GB" altLang="zh-CN" sz="2000" dirty="0"/>
              <a:t> – organizes and coordinates with all the members for the walkthrough related activities.</a:t>
            </a:r>
          </a:p>
          <a:p>
            <a:pPr marL="914400" lvl="1" indent="-457200" fontAlgn="base">
              <a:spcBef>
                <a:spcPts val="0"/>
              </a:spcBef>
              <a:spcAft>
                <a:spcPts val="0"/>
              </a:spcAft>
              <a:buFont typeface="+mj-lt"/>
              <a:buAutoNum type="alphaLcParenR"/>
            </a:pPr>
            <a:r>
              <a:rPr lang="en-GB" altLang="zh-CN" sz="2000" dirty="0"/>
              <a:t>Presenter </a:t>
            </a:r>
            <a:r>
              <a:rPr lang="zh-CN" altLang="en-US" sz="2000" dirty="0"/>
              <a:t>（介绍员）</a:t>
            </a:r>
            <a:r>
              <a:rPr lang="en-GB" altLang="zh-CN" sz="2000" dirty="0"/>
              <a:t>– introduces the item to be inspected.</a:t>
            </a:r>
          </a:p>
          <a:p>
            <a:pPr marL="914400" lvl="1" indent="-457200" fontAlgn="base">
              <a:spcBef>
                <a:spcPts val="0"/>
              </a:spcBef>
              <a:spcAft>
                <a:spcPts val="0"/>
              </a:spcAft>
              <a:buFont typeface="+mj-lt"/>
              <a:buAutoNum type="alphaLcParenR"/>
            </a:pPr>
            <a:r>
              <a:rPr lang="en-GB" altLang="zh-CN" sz="2000" dirty="0"/>
              <a:t>Scribe</a:t>
            </a:r>
            <a:r>
              <a:rPr lang="en-US" altLang="en-GB" sz="2000" dirty="0"/>
              <a:t>r</a:t>
            </a:r>
            <a:r>
              <a:rPr lang="en-GB" altLang="zh-CN" sz="2000" dirty="0"/>
              <a:t> – notes down all the issues and suggestions put forward by the members.</a:t>
            </a:r>
          </a:p>
          <a:p>
            <a:pPr marL="914400" lvl="1" indent="-457200" fontAlgn="base">
              <a:spcBef>
                <a:spcPts val="0"/>
              </a:spcBef>
              <a:spcAft>
                <a:spcPts val="0"/>
              </a:spcAft>
              <a:buFont typeface="+mj-lt"/>
              <a:buAutoNum type="alphaLcParenR"/>
            </a:pPr>
            <a:r>
              <a:rPr lang="en-GB" altLang="zh-CN" sz="2000" dirty="0"/>
              <a:t>Tester – finds the defects or bugs in the item to be inspected.</a:t>
            </a:r>
          </a:p>
          <a:p>
            <a:pPr marL="914400" lvl="1" indent="-457200" fontAlgn="base">
              <a:spcBef>
                <a:spcPts val="0"/>
              </a:spcBef>
              <a:buFont typeface="+mj-lt"/>
              <a:buAutoNum type="alphaLcParenR"/>
            </a:pPr>
            <a:r>
              <a:rPr lang="en-GB" altLang="zh-CN" sz="2000" dirty="0"/>
              <a:t>The author.</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 y="619125"/>
            <a:ext cx="4307205" cy="4885690"/>
          </a:xfrm>
          <a:prstGeom prst="rect">
            <a:avLst/>
          </a:prstGeom>
        </p:spPr>
      </p:pic>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Walkthrough</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699322" y="1790396"/>
            <a:ext cx="6081269" cy="3476625"/>
          </a:xfrm>
          <a:prstGeom prst="rect">
            <a:avLst/>
          </a:prstGeom>
        </p:spPr>
        <p:txBody>
          <a:bodyPr wrap="square">
            <a:spAutoFit/>
          </a:bodyPr>
          <a:lstStyle/>
          <a:p>
            <a:pPr fontAlgn="base">
              <a:spcAft>
                <a:spcPts val="0"/>
              </a:spcAft>
            </a:pPr>
            <a:r>
              <a:rPr lang="en-GB" altLang="zh-CN" sz="2000" b="1" dirty="0"/>
              <a:t>1 Organization </a:t>
            </a:r>
          </a:p>
          <a:p>
            <a:pPr fontAlgn="base">
              <a:spcBef>
                <a:spcPts val="0"/>
              </a:spcBef>
              <a:spcAft>
                <a:spcPts val="0"/>
              </a:spcAft>
            </a:pPr>
            <a:r>
              <a:rPr lang="en-GB" altLang="zh-CN" sz="2000" dirty="0"/>
              <a:t>Suggestions for the other participants include </a:t>
            </a:r>
          </a:p>
          <a:p>
            <a:pPr fontAlgn="base">
              <a:spcBef>
                <a:spcPts val="0"/>
              </a:spcBef>
              <a:spcAft>
                <a:spcPts val="0"/>
              </a:spcAft>
            </a:pPr>
            <a:r>
              <a:rPr lang="en-GB" altLang="zh-CN" sz="2000" dirty="0"/>
              <a:t>     (1) a highly experienced programmer,</a:t>
            </a:r>
          </a:p>
          <a:p>
            <a:pPr fontAlgn="base">
              <a:spcBef>
                <a:spcPts val="0"/>
              </a:spcBef>
              <a:spcAft>
                <a:spcPts val="0"/>
              </a:spcAft>
            </a:pPr>
            <a:r>
              <a:rPr lang="en-GB" altLang="zh-CN" sz="2000" dirty="0"/>
              <a:t>     (2) a programming-language expert,</a:t>
            </a:r>
          </a:p>
          <a:p>
            <a:pPr fontAlgn="base">
              <a:spcBef>
                <a:spcPts val="0"/>
              </a:spcBef>
              <a:spcAft>
                <a:spcPts val="0"/>
              </a:spcAft>
            </a:pPr>
            <a:r>
              <a:rPr lang="en-GB" altLang="zh-CN" sz="2000" dirty="0"/>
              <a:t>     (3) a new programmer (to give a fresh, unbiased outlook),     </a:t>
            </a:r>
          </a:p>
          <a:p>
            <a:pPr fontAlgn="base">
              <a:spcBef>
                <a:spcPts val="0"/>
              </a:spcBef>
              <a:spcAft>
                <a:spcPts val="0"/>
              </a:spcAft>
            </a:pPr>
            <a:r>
              <a:rPr lang="en-GB" altLang="zh-CN" sz="2000" dirty="0"/>
              <a:t>      (4) the person who will eventually maintain the program, </a:t>
            </a:r>
          </a:p>
          <a:p>
            <a:pPr fontAlgn="base">
              <a:spcBef>
                <a:spcPts val="0"/>
              </a:spcBef>
              <a:spcAft>
                <a:spcPts val="0"/>
              </a:spcAft>
            </a:pPr>
            <a:r>
              <a:rPr lang="en-GB" altLang="zh-CN" sz="2000" dirty="0"/>
              <a:t>     (5) someone from a different project, </a:t>
            </a:r>
          </a:p>
          <a:p>
            <a:pPr fontAlgn="base">
              <a:spcBef>
                <a:spcPts val="0"/>
              </a:spcBef>
            </a:pPr>
            <a:r>
              <a:rPr lang="en-GB" altLang="zh-CN" sz="2000" dirty="0"/>
              <a:t>     (6) someone from the same programming team as the programmer. </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18</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 y="619125"/>
            <a:ext cx="4307205" cy="4885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Walkthrough</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699322" y="1790396"/>
            <a:ext cx="6081269" cy="2245360"/>
          </a:xfrm>
          <a:prstGeom prst="rect">
            <a:avLst/>
          </a:prstGeom>
        </p:spPr>
        <p:txBody>
          <a:bodyPr wrap="square">
            <a:spAutoFit/>
          </a:bodyPr>
          <a:lstStyle/>
          <a:p>
            <a:pPr fontAlgn="base">
              <a:spcAft>
                <a:spcPts val="0"/>
              </a:spcAft>
            </a:pPr>
            <a:r>
              <a:rPr lang="en-GB" altLang="zh-CN" sz="2000" b="1" dirty="0"/>
              <a:t>2 Preparation </a:t>
            </a:r>
          </a:p>
          <a:p>
            <a:pPr fontAlgn="base">
              <a:spcBef>
                <a:spcPts val="0"/>
              </a:spcBef>
            </a:pPr>
            <a:r>
              <a:rPr lang="en-GB" altLang="zh-CN" sz="2000" dirty="0"/>
              <a:t>In this step, focus lies on preparing for the walkthroughs which could include thinking of basic test cases that would be required to test the product.</a:t>
            </a:r>
          </a:p>
          <a:p>
            <a:pPr lvl="1" fontAlgn="base"/>
            <a:endParaRPr lang="en-GB" altLang="zh-CN" sz="2000" dirty="0"/>
          </a:p>
          <a:p>
            <a:pPr lvl="1" fontAlgn="base"/>
            <a:endParaRPr lang="en-GB" altLang="zh-CN" sz="2000" dirty="0"/>
          </a:p>
          <a:p>
            <a:pPr lvl="1" fontAlgn="base"/>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19</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 y="619125"/>
            <a:ext cx="4307205" cy="4885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What is Static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11408" y="1790396"/>
            <a:ext cx="9369183" cy="3539430"/>
          </a:xfrm>
          <a:prstGeom prst="rect">
            <a:avLst/>
          </a:prstGeom>
        </p:spPr>
        <p:txBody>
          <a:bodyPr wrap="square">
            <a:spAutoFit/>
          </a:bodyPr>
          <a:lstStyle/>
          <a:p>
            <a:pPr marL="457200" lvl="0" indent="-457200">
              <a:spcAft>
                <a:spcPts val="0"/>
              </a:spcAft>
              <a:buFont typeface="Wingdings" panose="05000000000000000000" pitchFamily="2" charset="2"/>
              <a:buChar char="ü"/>
              <a:defRPr/>
            </a:pPr>
            <a:r>
              <a:rPr lang="en-GB" altLang="zh-CN" sz="2800" dirty="0"/>
              <a:t>The main objective of static testing is to improve the quality of software applications by </a:t>
            </a:r>
            <a:r>
              <a:rPr lang="en-GB" altLang="zh-CN" sz="2800" dirty="0">
                <a:solidFill>
                  <a:srgbClr val="FF0000"/>
                </a:solidFill>
              </a:rPr>
              <a:t>finding errors in early stages</a:t>
            </a:r>
            <a:r>
              <a:rPr lang="en-GB" altLang="zh-CN" sz="2800" dirty="0"/>
              <a:t> of software development process.</a:t>
            </a:r>
            <a:r>
              <a:rPr lang="zh-CN" altLang="en-US" sz="2800" dirty="0"/>
              <a:t>（在早期开发阶段找到问题）</a:t>
            </a:r>
            <a:endParaRPr lang="en-GB" altLang="zh-CN" sz="2800" b="1" dirty="0"/>
          </a:p>
          <a:p>
            <a:pPr marL="457200" indent="-457200">
              <a:spcBef>
                <a:spcPts val="0"/>
              </a:spcBef>
              <a:buFont typeface="Wingdings" panose="05000000000000000000" pitchFamily="2" charset="2"/>
              <a:buChar char="ü"/>
            </a:pPr>
            <a:r>
              <a:rPr lang="en-GB" altLang="zh-CN" sz="2800" b="1" dirty="0"/>
              <a:t>Manual</a:t>
            </a:r>
            <a:r>
              <a:rPr lang="en-GB" altLang="zh-CN" sz="2800" dirty="0"/>
              <a:t> or </a:t>
            </a:r>
            <a:r>
              <a:rPr lang="en-GB" altLang="zh-CN" sz="2800" b="1" dirty="0"/>
              <a:t>automated </a:t>
            </a:r>
            <a:r>
              <a:rPr lang="en-GB" altLang="zh-CN" sz="2800" b="1" dirty="0">
                <a:solidFill>
                  <a:srgbClr val="FF0000"/>
                </a:solidFill>
              </a:rPr>
              <a:t>reviews</a:t>
            </a:r>
            <a:r>
              <a:rPr lang="en-GB" altLang="zh-CN" sz="2800" b="1" dirty="0"/>
              <a:t> </a:t>
            </a:r>
            <a:r>
              <a:rPr lang="en-GB" altLang="zh-CN" sz="2800" dirty="0"/>
              <a:t>of code, requirement documents and document design are done in order to find the errors.</a:t>
            </a:r>
            <a:r>
              <a:rPr lang="zh-CN" altLang="en-US" sz="2800" dirty="0"/>
              <a:t>（人工或自动审查）</a:t>
            </a:r>
            <a:endParaRPr lang="en-GB" altLang="zh-CN" sz="2800" dirty="0"/>
          </a:p>
          <a:p>
            <a:endParaRPr lang="en-GB" altLang="zh-CN" sz="28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Walkthrough</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矩形 20"/>
          <p:cNvSpPr/>
          <p:nvPr/>
        </p:nvSpPr>
        <p:spPr>
          <a:xfrm>
            <a:off x="4699322" y="1790396"/>
            <a:ext cx="6081269" cy="2553335"/>
          </a:xfrm>
          <a:prstGeom prst="rect">
            <a:avLst/>
          </a:prstGeom>
        </p:spPr>
        <p:txBody>
          <a:bodyPr wrap="square">
            <a:spAutoFit/>
          </a:bodyPr>
          <a:lstStyle/>
          <a:p>
            <a:pPr fontAlgn="base">
              <a:spcAft>
                <a:spcPts val="0"/>
              </a:spcAft>
            </a:pPr>
            <a:r>
              <a:rPr lang="en-GB" altLang="zh-CN" sz="2000" b="1" dirty="0"/>
              <a:t>3 Walkthrough </a:t>
            </a:r>
          </a:p>
          <a:p>
            <a:pPr marL="342900" indent="-342900" fontAlgn="base">
              <a:spcBef>
                <a:spcPts val="0"/>
              </a:spcBef>
              <a:spcAft>
                <a:spcPts val="0"/>
              </a:spcAft>
              <a:buFont typeface="Wingdings" panose="05000000000000000000" pitchFamily="2" charset="2"/>
              <a:buChar char="Ø"/>
            </a:pPr>
            <a:r>
              <a:rPr lang="en-GB" altLang="zh-CN" sz="2000" dirty="0"/>
              <a:t>Walkthrough is performed by a tester who comes to the meeting with a small set of test cases.</a:t>
            </a:r>
          </a:p>
          <a:p>
            <a:pPr marL="342900" indent="-342900" fontAlgn="base">
              <a:buFont typeface="Wingdings" panose="05000000000000000000" pitchFamily="2" charset="2"/>
              <a:buChar char="Ø"/>
            </a:pPr>
            <a:endParaRPr lang="en-GB" altLang="zh-CN" sz="2000" dirty="0"/>
          </a:p>
          <a:p>
            <a:pPr marL="342900" indent="-342900" fontAlgn="base">
              <a:spcBef>
                <a:spcPts val="0"/>
              </a:spcBef>
              <a:buFont typeface="Wingdings" panose="05000000000000000000" pitchFamily="2" charset="2"/>
              <a:buChar char="Ø"/>
            </a:pPr>
            <a:r>
              <a:rPr lang="en-GB" altLang="zh-CN" sz="2000" dirty="0"/>
              <a:t>Test cases are executed by the tester mentally</a:t>
            </a:r>
            <a:r>
              <a:rPr lang="zh-CN" altLang="en-US" sz="2000" dirty="0"/>
              <a:t> </a:t>
            </a:r>
            <a:r>
              <a:rPr lang="en-GB" altLang="zh-CN" sz="2000" dirty="0"/>
              <a:t>and results are noted down on a paper or a presentation media.</a:t>
            </a:r>
          </a:p>
          <a:p>
            <a:pPr lvl="1" fontAlgn="base"/>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20</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 y="619125"/>
            <a:ext cx="4307205" cy="4885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Walkthrough</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矩形 20"/>
          <p:cNvSpPr/>
          <p:nvPr/>
        </p:nvSpPr>
        <p:spPr>
          <a:xfrm>
            <a:off x="4699322" y="1790396"/>
            <a:ext cx="6081269" cy="2861310"/>
          </a:xfrm>
          <a:prstGeom prst="rect">
            <a:avLst/>
          </a:prstGeom>
        </p:spPr>
        <p:txBody>
          <a:bodyPr wrap="square">
            <a:spAutoFit/>
          </a:bodyPr>
          <a:lstStyle/>
          <a:p>
            <a:pPr fontAlgn="base">
              <a:spcAft>
                <a:spcPts val="0"/>
              </a:spcAft>
            </a:pPr>
            <a:r>
              <a:rPr lang="en-US" altLang="zh-CN" sz="2000" b="1" dirty="0"/>
              <a:t>4</a:t>
            </a:r>
            <a:r>
              <a:rPr lang="zh-CN" altLang="en-US" sz="2000" b="1" dirty="0"/>
              <a:t> </a:t>
            </a:r>
            <a:r>
              <a:rPr lang="en-GB" altLang="zh-CN" sz="2000" b="1" dirty="0"/>
              <a:t>Rework and Follow – up </a:t>
            </a:r>
          </a:p>
          <a:p>
            <a:pPr marL="285750" indent="-285750" fontAlgn="base">
              <a:spcBef>
                <a:spcPts val="0"/>
              </a:spcBef>
              <a:spcAft>
                <a:spcPts val="0"/>
              </a:spcAft>
              <a:buFont typeface="Wingdings" panose="05000000000000000000" pitchFamily="2" charset="2"/>
              <a:buChar char="Ø"/>
            </a:pPr>
            <a:r>
              <a:rPr lang="en-GB" altLang="zh-CN" sz="2000" dirty="0"/>
              <a:t>This step is similar to that of the last two phases of the inspection process.</a:t>
            </a:r>
          </a:p>
          <a:p>
            <a:pPr marL="285750" indent="-285750" fontAlgn="base">
              <a:buFont typeface="Wingdings" panose="05000000000000000000" pitchFamily="2" charset="2"/>
              <a:buChar char="Ø"/>
            </a:pPr>
            <a:endParaRPr lang="en-GB" altLang="zh-CN" sz="2000" dirty="0"/>
          </a:p>
          <a:p>
            <a:pPr marL="285750" indent="-285750" fontAlgn="base">
              <a:spcBef>
                <a:spcPts val="0"/>
              </a:spcBef>
              <a:spcAft>
                <a:spcPts val="0"/>
              </a:spcAft>
              <a:buFont typeface="Wingdings" panose="05000000000000000000" pitchFamily="2" charset="2"/>
              <a:buChar char="Ø"/>
            </a:pPr>
            <a:r>
              <a:rPr lang="en-GB" altLang="zh-CN" sz="2000" dirty="0"/>
              <a:t>If no bugs are detected, then the product is approved for release. </a:t>
            </a:r>
          </a:p>
          <a:p>
            <a:pPr marL="285750" indent="-285750" fontAlgn="base">
              <a:buFont typeface="Wingdings" panose="05000000000000000000" pitchFamily="2" charset="2"/>
              <a:buChar char="Ø"/>
            </a:pPr>
            <a:endParaRPr lang="en-GB" altLang="zh-CN" sz="2000" dirty="0"/>
          </a:p>
          <a:p>
            <a:pPr marL="285750" indent="-285750" fontAlgn="base">
              <a:spcBef>
                <a:spcPts val="0"/>
              </a:spcBef>
              <a:buFont typeface="Wingdings" panose="05000000000000000000" pitchFamily="2" charset="2"/>
              <a:buChar char="Ø"/>
            </a:pPr>
            <a:r>
              <a:rPr lang="en-GB" altLang="zh-CN" sz="2000" dirty="0"/>
              <a:t>Otherwise, errors are resolved and again, a structured walkthrough is conducted.</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21</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 y="619125"/>
            <a:ext cx="4307205" cy="4885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 vs Walkthrough</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52" y="1834816"/>
            <a:ext cx="6709069" cy="4403964"/>
          </a:xfrm>
          <a:prstGeom prst="rect">
            <a:avLst/>
          </a:prstGeom>
        </p:spPr>
      </p:pic>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w="12700">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Types of</a:t>
            </a: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Static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4734046" y="2291787"/>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Static Testing</a:t>
            </a:r>
            <a:endParaRPr kumimoji="1" lang="zh-CN" altLang="en-US" sz="2400" dirty="0"/>
          </a:p>
        </p:txBody>
      </p:sp>
      <p:sp>
        <p:nvSpPr>
          <p:cNvPr id="13" name="矩形 12"/>
          <p:cNvSpPr/>
          <p:nvPr/>
        </p:nvSpPr>
        <p:spPr>
          <a:xfrm>
            <a:off x="2397889" y="4157241"/>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Inspection</a:t>
            </a:r>
            <a:endParaRPr kumimoji="1" lang="zh-CN" altLang="en-US" sz="2400" dirty="0"/>
          </a:p>
        </p:txBody>
      </p:sp>
      <p:sp>
        <p:nvSpPr>
          <p:cNvPr id="14" name="矩形 13"/>
          <p:cNvSpPr/>
          <p:nvPr/>
        </p:nvSpPr>
        <p:spPr>
          <a:xfrm>
            <a:off x="4734046" y="4157241"/>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solidFill>
                  <a:schemeClr val="bg1"/>
                </a:solidFill>
              </a:rPr>
              <a:t>Walkthrough</a:t>
            </a:r>
            <a:endParaRPr kumimoji="1" lang="zh-CN" altLang="en-US" sz="2400" dirty="0">
              <a:solidFill>
                <a:schemeClr val="bg1"/>
              </a:solidFill>
            </a:endParaRPr>
          </a:p>
        </p:txBody>
      </p:sp>
      <p:sp>
        <p:nvSpPr>
          <p:cNvPr id="17" name="矩形 16"/>
          <p:cNvSpPr/>
          <p:nvPr/>
        </p:nvSpPr>
        <p:spPr>
          <a:xfrm>
            <a:off x="7137808" y="4149369"/>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solidFill>
                  <a:srgbClr val="FF0000"/>
                </a:solidFill>
              </a:rPr>
              <a:t>Review</a:t>
            </a:r>
            <a:endParaRPr kumimoji="1" lang="zh-CN" altLang="en-US" sz="2400" dirty="0">
              <a:solidFill>
                <a:srgbClr val="FF0000"/>
              </a:solidFill>
            </a:endParaRPr>
          </a:p>
        </p:txBody>
      </p:sp>
      <p:cxnSp>
        <p:nvCxnSpPr>
          <p:cNvPr id="8" name="直线箭头连接符 7"/>
          <p:cNvCxnSpPr>
            <a:endCxn id="14" idx="0"/>
          </p:cNvCxnSpPr>
          <p:nvPr/>
        </p:nvCxnSpPr>
        <p:spPr>
          <a:xfrm>
            <a:off x="5706319" y="3125165"/>
            <a:ext cx="0" cy="10320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3217762" y="3553428"/>
            <a:ext cx="489231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3217762" y="3553428"/>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8110081" y="3561300"/>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Review</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矩形 20"/>
          <p:cNvSpPr/>
          <p:nvPr/>
        </p:nvSpPr>
        <p:spPr>
          <a:xfrm>
            <a:off x="1453934" y="1790396"/>
            <a:ext cx="9326657" cy="3784600"/>
          </a:xfrm>
          <a:prstGeom prst="rect">
            <a:avLst/>
          </a:prstGeom>
        </p:spPr>
        <p:txBody>
          <a:bodyPr wrap="square">
            <a:spAutoFit/>
          </a:bodyPr>
          <a:lstStyle/>
          <a:p>
            <a:pPr marL="342900" indent="-342900" fontAlgn="base">
              <a:spcAft>
                <a:spcPts val="0"/>
              </a:spcAft>
              <a:buFont typeface="Wingdings" panose="05000000000000000000" pitchFamily="2" charset="2"/>
              <a:buChar char="ü"/>
            </a:pPr>
            <a:r>
              <a:rPr lang="en-GB" altLang="zh-CN" sz="2400" b="1" dirty="0"/>
              <a:t>Review</a:t>
            </a:r>
            <a:r>
              <a:rPr lang="en-GB" altLang="zh-CN" sz="2400" dirty="0"/>
              <a:t> is used to assess and evaluate the product by checking its </a:t>
            </a:r>
            <a:r>
              <a:rPr lang="en-GB" altLang="zh-CN" sz="2400" b="1" dirty="0"/>
              <a:t>conformance</a:t>
            </a:r>
            <a:r>
              <a:rPr lang="en-GB" altLang="zh-CN" sz="2400" dirty="0"/>
              <a:t> to the development </a:t>
            </a:r>
            <a:r>
              <a:rPr lang="en-GB" altLang="zh-CN" sz="2400" b="1" dirty="0"/>
              <a:t>standards, guidelines and specifications</a:t>
            </a:r>
            <a:r>
              <a:rPr lang="en-GB" altLang="zh-CN" sz="2400" dirty="0"/>
              <a:t>.</a:t>
            </a:r>
          </a:p>
          <a:p>
            <a:pPr marL="342900" indent="-342900" fontAlgn="base">
              <a:buFont typeface="Wingdings" panose="05000000000000000000" pitchFamily="2" charset="2"/>
              <a:buChar char="ü"/>
            </a:pPr>
            <a:endParaRPr lang="en-GB" altLang="zh-CN" sz="2400" dirty="0"/>
          </a:p>
          <a:p>
            <a:pPr marL="342900" indent="-342900" fontAlgn="base">
              <a:spcBef>
                <a:spcPts val="0"/>
              </a:spcBef>
              <a:spcAft>
                <a:spcPts val="0"/>
              </a:spcAft>
              <a:buFont typeface="Wingdings" panose="05000000000000000000" pitchFamily="2" charset="2"/>
              <a:buChar char="ü"/>
            </a:pPr>
            <a:r>
              <a:rPr lang="en-GB" altLang="zh-CN" sz="2400" dirty="0"/>
              <a:t>It does not have a defined process and most of the work is carried out by the moderator as discussed below :</a:t>
            </a:r>
          </a:p>
          <a:p>
            <a:pPr marL="342900" indent="-342900" fontAlgn="base">
              <a:buFont typeface="Wingdings" panose="05000000000000000000" pitchFamily="2" charset="2"/>
              <a:buChar char="ü"/>
            </a:pPr>
            <a:endParaRPr lang="en-GB" altLang="zh-CN" sz="2400" dirty="0"/>
          </a:p>
          <a:p>
            <a:pPr lvl="1" fontAlgn="base">
              <a:spcBef>
                <a:spcPts val="0"/>
              </a:spcBef>
            </a:pPr>
            <a:r>
              <a:rPr lang="en-GB" altLang="zh-CN" sz="2400" dirty="0"/>
              <a:t>1 Moderator gathers and distributes the material and documentation to all team members.</a:t>
            </a:r>
          </a:p>
          <a:p>
            <a:pPr fontAlgn="base"/>
            <a:endParaRPr lang="en-GB" altLang="zh-CN" sz="24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Review</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矩形 20"/>
          <p:cNvSpPr/>
          <p:nvPr/>
        </p:nvSpPr>
        <p:spPr>
          <a:xfrm>
            <a:off x="1453934" y="1790396"/>
            <a:ext cx="9326657" cy="3784600"/>
          </a:xfrm>
          <a:prstGeom prst="rect">
            <a:avLst/>
          </a:prstGeom>
        </p:spPr>
        <p:txBody>
          <a:bodyPr wrap="square">
            <a:spAutoFit/>
          </a:bodyPr>
          <a:lstStyle/>
          <a:p>
            <a:pPr lvl="1" fontAlgn="base">
              <a:spcAft>
                <a:spcPts val="0"/>
              </a:spcAft>
            </a:pPr>
            <a:r>
              <a:rPr lang="en-GB" altLang="zh-CN" sz="2400" dirty="0"/>
              <a:t>2 Moderator also prepares a set of indicators to evaluate the product with respect to the specifications and already established standards and guidelines :</a:t>
            </a:r>
          </a:p>
          <a:p>
            <a:pPr marL="800100" lvl="1" indent="-342900" fontAlgn="base">
              <a:spcBef>
                <a:spcPts val="0"/>
              </a:spcBef>
              <a:spcAft>
                <a:spcPts val="0"/>
              </a:spcAft>
              <a:buFont typeface="Arial" panose="020B0604020202020204" pitchFamily="34" charset="0"/>
              <a:buChar char="•"/>
            </a:pPr>
            <a:r>
              <a:rPr lang="en-GB" altLang="zh-CN" sz="2400" dirty="0"/>
              <a:t>consistency</a:t>
            </a:r>
          </a:p>
          <a:p>
            <a:pPr marL="800100" lvl="1" indent="-342900" fontAlgn="base">
              <a:spcBef>
                <a:spcPts val="0"/>
              </a:spcBef>
              <a:spcAft>
                <a:spcPts val="0"/>
              </a:spcAft>
              <a:buFont typeface="Arial" panose="020B0604020202020204" pitchFamily="34" charset="0"/>
              <a:buChar char="•"/>
            </a:pPr>
            <a:r>
              <a:rPr lang="en-GB" altLang="zh-CN" sz="2400" dirty="0"/>
              <a:t>documentation</a:t>
            </a:r>
          </a:p>
          <a:p>
            <a:pPr marL="800100" lvl="1" indent="-342900" fontAlgn="base">
              <a:spcBef>
                <a:spcPts val="0"/>
              </a:spcBef>
              <a:spcAft>
                <a:spcPts val="0"/>
              </a:spcAft>
              <a:buFont typeface="Arial" panose="020B0604020202020204" pitchFamily="34" charset="0"/>
              <a:buChar char="•"/>
            </a:pPr>
            <a:r>
              <a:rPr lang="en-GB" altLang="zh-CN" sz="2400" dirty="0"/>
              <a:t>adherence to standards</a:t>
            </a:r>
          </a:p>
          <a:p>
            <a:pPr marL="800100" lvl="1" indent="-342900" fontAlgn="base">
              <a:spcBef>
                <a:spcPts val="0"/>
              </a:spcBef>
              <a:spcAft>
                <a:spcPts val="0"/>
              </a:spcAft>
              <a:buFont typeface="Arial" panose="020B0604020202020204" pitchFamily="34" charset="0"/>
              <a:buChar char="•"/>
            </a:pPr>
            <a:r>
              <a:rPr lang="en-GB" altLang="zh-CN" sz="2400" dirty="0"/>
              <a:t>completeness</a:t>
            </a:r>
          </a:p>
          <a:p>
            <a:pPr marL="800100" lvl="1" indent="-342900" fontAlgn="base">
              <a:spcBef>
                <a:spcPts val="0"/>
              </a:spcBef>
              <a:buFont typeface="Arial" panose="020B0604020202020204" pitchFamily="34" charset="0"/>
              <a:buChar char="•"/>
            </a:pPr>
            <a:r>
              <a:rPr lang="en-GB" altLang="zh-CN" sz="2400" dirty="0"/>
              <a:t>problem definition and requirements</a:t>
            </a:r>
          </a:p>
          <a:p>
            <a:pPr fontAlgn="base"/>
            <a:endParaRPr lang="en-GB" altLang="zh-CN" sz="2400" dirty="0"/>
          </a:p>
          <a:p>
            <a:pPr lvl="1" fontAlgn="base"/>
            <a:endParaRPr lang="en-GB" altLang="zh-CN" sz="24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Review</a:t>
            </a:r>
            <a:endParaRPr lang="zh-CN" altLang="en-US" sz="4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矩形 20"/>
          <p:cNvSpPr/>
          <p:nvPr/>
        </p:nvSpPr>
        <p:spPr>
          <a:xfrm>
            <a:off x="1453934" y="1790396"/>
            <a:ext cx="9326657" cy="2306955"/>
          </a:xfrm>
          <a:prstGeom prst="rect">
            <a:avLst/>
          </a:prstGeom>
        </p:spPr>
        <p:txBody>
          <a:bodyPr wrap="square">
            <a:spAutoFit/>
          </a:bodyPr>
          <a:lstStyle/>
          <a:p>
            <a:pPr fontAlgn="base">
              <a:spcAft>
                <a:spcPts val="0"/>
              </a:spcAft>
            </a:pPr>
            <a:r>
              <a:rPr lang="en-GB" altLang="zh-CN" sz="2400" dirty="0"/>
              <a:t>3 The results are recorded in a document which includes both defects as well as suggestions.</a:t>
            </a:r>
          </a:p>
          <a:p>
            <a:pPr fontAlgn="base"/>
            <a:endParaRPr lang="en-GB" altLang="zh-CN" sz="2400" dirty="0"/>
          </a:p>
          <a:p>
            <a:pPr fontAlgn="base">
              <a:spcBef>
                <a:spcPts val="0"/>
              </a:spcBef>
            </a:pPr>
            <a:r>
              <a:rPr lang="en-GB" altLang="zh-CN" sz="2400" dirty="0"/>
              <a:t>4 Finally, the defects are resolved and the suggestions are taken into account for improving the product.</a:t>
            </a:r>
          </a:p>
          <a:p>
            <a:pPr lvl="1" fontAlgn="base"/>
            <a:endParaRPr lang="en-GB" altLang="zh-CN" sz="24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sym typeface="+mn-ea"/>
              </a:rPr>
              <a:t>Common programming mistakes</a:t>
            </a:r>
            <a:br>
              <a:rPr kumimoji="0" lang="zh-CN" altLang="en-US" sz="36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br>
            <a:endParaRPr kumimoji="0" lang="zh-CN" altLang="en-US" sz="3600" b="0"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0722" name="Rectangle 3"/>
          <p:cNvSpPr>
            <a:spLocks noGrp="1"/>
          </p:cNvSpPr>
          <p:nvPr>
            <p:ph idx="1"/>
          </p:nvPr>
        </p:nvSpPr>
        <p:spPr/>
        <p:txBody>
          <a:bodyPr vert="horz" wrap="square" lIns="91440" tIns="45720" rIns="91440" bIns="45720" anchor="t" anchorCtr="0"/>
          <a:lstStyle/>
          <a:p>
            <a:pPr lvl="1" algn="l" eaLnBrk="1" hangingPunct="1">
              <a:spcAft>
                <a:spcPts val="0"/>
              </a:spcAft>
              <a:buClr>
                <a:schemeClr val="hlink"/>
              </a:buClr>
              <a:buSzPct val="55000"/>
              <a:buNone/>
            </a:pPr>
            <a:r>
              <a:rPr lang="zh-CN" altLang="en-US" b="1" dirty="0">
                <a:solidFill>
                  <a:schemeClr val="tx2"/>
                </a:solidFill>
                <a:latin typeface="Tahoma" panose="020B0604030504040204" pitchFamily="34" charset="0"/>
              </a:rPr>
              <a:t>1、内存泄漏的故障（Memory Leak）</a:t>
            </a:r>
          </a:p>
          <a:p>
            <a:pPr lvl="1" algn="l" eaLnBrk="1" hangingPunct="1">
              <a:buClr>
                <a:schemeClr val="hlink"/>
              </a:buClr>
              <a:buSzPct val="55000"/>
              <a:buNone/>
            </a:pPr>
            <a:r>
              <a:rPr lang="zh-CN" altLang="en-US" b="1" dirty="0">
                <a:solidFill>
                  <a:schemeClr val="tx2"/>
                </a:solidFill>
                <a:latin typeface="Tahoma" panose="020B0604030504040204" pitchFamily="34" charset="0"/>
              </a:rPr>
              <a:t>2、数组越界故障（Out of Bounds Array Access）</a:t>
            </a:r>
          </a:p>
          <a:p>
            <a:pPr lvl="1" algn="l" eaLnBrk="1" hangingPunct="1">
              <a:buClr>
                <a:schemeClr val="hlink"/>
              </a:buClr>
              <a:buSzPct val="55000"/>
              <a:buNone/>
            </a:pPr>
            <a:r>
              <a:rPr lang="zh-CN" altLang="en-US" b="1" dirty="0">
                <a:solidFill>
                  <a:schemeClr val="tx2"/>
                </a:solidFill>
                <a:latin typeface="Tahoma" panose="020B0604030504040204" pitchFamily="34" charset="0"/>
              </a:rPr>
              <a:t>3．使用未初始化变量故障（Uninitialized Variable）</a:t>
            </a:r>
          </a:p>
          <a:p>
            <a:pPr lvl="1" algn="l" eaLnBrk="1" hangingPunct="1">
              <a:buClr>
                <a:schemeClr val="hlink"/>
              </a:buClr>
              <a:buSzPct val="55000"/>
              <a:buNone/>
            </a:pPr>
            <a:r>
              <a:rPr lang="zh-CN" altLang="en-US" b="1" dirty="0">
                <a:solidFill>
                  <a:schemeClr val="tx2"/>
                </a:solidFill>
                <a:latin typeface="Tahoma" panose="020B0604030504040204" pitchFamily="34" charset="0"/>
              </a:rPr>
              <a:t>4．空指针使用故障（NULL Pointer Dereference）</a:t>
            </a:r>
          </a:p>
          <a:p>
            <a:pPr lvl="1" algn="l" eaLnBrk="1" hangingPunct="1">
              <a:buClr>
                <a:schemeClr val="hlink"/>
              </a:buClr>
              <a:buSzPct val="55000"/>
              <a:buNone/>
            </a:pPr>
            <a:r>
              <a:rPr lang="zh-CN" altLang="en-US" b="1" dirty="0">
                <a:solidFill>
                  <a:schemeClr val="tx2"/>
                </a:solidFill>
                <a:latin typeface="Tahoma" panose="020B0604030504040204" pitchFamily="34" charset="0"/>
              </a:rPr>
              <a:t>5．非法计算类故障（Illegal </a:t>
            </a:r>
            <a:r>
              <a:rPr lang="zh-CN" altLang="en-US" b="1" dirty="0">
                <a:solidFill>
                  <a:schemeClr val="tx2"/>
                </a:solidFill>
                <a:latin typeface="Tahoma" panose="020B0604030504040204" pitchFamily="34" charset="0"/>
                <a:sym typeface="+mn-ea"/>
              </a:rPr>
              <a:t>Operation</a:t>
            </a:r>
            <a:r>
              <a:rPr lang="zh-CN" altLang="en-US" b="1" dirty="0">
                <a:solidFill>
                  <a:schemeClr val="tx2"/>
                </a:solidFill>
                <a:latin typeface="Tahoma" panose="020B0604030504040204" pitchFamily="34" charset="0"/>
              </a:rPr>
              <a:t>）</a:t>
            </a:r>
          </a:p>
          <a:p>
            <a:pPr lvl="1" algn="l" eaLnBrk="1" hangingPunct="1">
              <a:buClr>
                <a:schemeClr val="hlink"/>
              </a:buClr>
              <a:buSzPct val="55000"/>
              <a:buNone/>
            </a:pPr>
            <a:r>
              <a:rPr lang="zh-CN" altLang="en-US" b="1" dirty="0">
                <a:solidFill>
                  <a:schemeClr val="tx2"/>
                </a:solidFill>
                <a:latin typeface="Tahoma" panose="020B0604030504040204" pitchFamily="34" charset="0"/>
                <a:sym typeface="+mn-ea"/>
              </a:rPr>
              <a:t>6．死循环结构(Dead Loop）</a:t>
            </a:r>
            <a:endParaRPr lang="zh-CN" altLang="en-US" b="1" dirty="0">
              <a:solidFill>
                <a:schemeClr val="tx2"/>
              </a:solidFill>
              <a:latin typeface="Tahoma" panose="020B0604030504040204" pitchFamily="34" charset="0"/>
            </a:endParaRPr>
          </a:p>
          <a:p>
            <a:pPr lvl="1" algn="l" eaLnBrk="1" hangingPunct="1">
              <a:buClr>
                <a:schemeClr val="hlink"/>
              </a:buClr>
              <a:buSzPct val="55000"/>
              <a:buNone/>
            </a:pPr>
            <a:r>
              <a:rPr lang="zh-CN" altLang="en-US" b="1" dirty="0">
                <a:solidFill>
                  <a:schemeClr val="tx2"/>
                </a:solidFill>
                <a:latin typeface="Tahoma" panose="020B0604030504040204" pitchFamily="34" charset="0"/>
                <a:sym typeface="+mn-ea"/>
              </a:rPr>
              <a:t>7 ．资源泄漏（Resource Leak）</a:t>
            </a:r>
            <a:endParaRPr lang="zh-CN" altLang="en-US" b="1" dirty="0">
              <a:solidFill>
                <a:schemeClr val="tx2"/>
              </a:solidFill>
              <a:latin typeface="Tahoma" panose="020B0604030504040204" pitchFamily="34" charset="0"/>
            </a:endParaRPr>
          </a:p>
          <a:p>
            <a:pPr lvl="1" algn="l" eaLnBrk="1" hangingPunct="1">
              <a:buClr>
                <a:schemeClr val="hlink"/>
              </a:buClr>
              <a:buSzPct val="55000"/>
              <a:buNone/>
            </a:pPr>
            <a:r>
              <a:rPr lang="zh-CN" altLang="en-US" b="1" dirty="0">
                <a:solidFill>
                  <a:schemeClr val="tx2"/>
                </a:solidFill>
                <a:latin typeface="Tahoma" panose="020B0604030504040204" pitchFamily="34" charset="0"/>
                <a:sym typeface="+mn-ea"/>
              </a:rPr>
              <a:t>8 ．并发故障 （Concurrency）</a:t>
            </a:r>
            <a:endParaRPr lang="zh-CN" altLang="en-US" b="1" dirty="0">
              <a:solidFill>
                <a:schemeClr val="tx2"/>
              </a:solidFill>
              <a:latin typeface="Tahoma" panose="020B0604030504040204" pitchFamily="34" charset="0"/>
            </a:endParaRPr>
          </a:p>
          <a:p>
            <a:pPr lvl="1" algn="l" eaLnBrk="1" hangingPunct="1">
              <a:buClr>
                <a:schemeClr val="hlink"/>
              </a:buClr>
              <a:buSzPct val="55000"/>
              <a:buNone/>
            </a:pPr>
            <a:r>
              <a:rPr lang="zh-CN" altLang="en-US" b="1" dirty="0">
                <a:solidFill>
                  <a:schemeClr val="tx2"/>
                </a:solidFill>
                <a:latin typeface="Tahoma" panose="020B0604030504040204" pitchFamily="34" charset="0"/>
                <a:sym typeface="+mn-ea"/>
              </a:rPr>
              <a:t>9.  安全漏洞故障 (Security vulnerability)</a:t>
            </a:r>
            <a:endParaRPr lang="zh-CN" altLang="en-US" b="1" dirty="0">
              <a:solidFill>
                <a:schemeClr val="tx2"/>
              </a:solidFill>
              <a:latin typeface="Tahoma" panose="020B0604030504040204" pitchFamily="34" charset="0"/>
            </a:endParaRPr>
          </a:p>
          <a:p>
            <a:pPr lvl="1" algn="l" eaLnBrk="1" hangingPunct="1">
              <a:buClr>
                <a:schemeClr val="hlink"/>
              </a:buClr>
              <a:buSzPct val="55000"/>
              <a:buNone/>
            </a:pPr>
            <a:r>
              <a:rPr lang="zh-CN" altLang="en-US" b="1" dirty="0">
                <a:solidFill>
                  <a:schemeClr val="tx2"/>
                </a:solidFill>
                <a:latin typeface="Tahoma" panose="020B0604030504040204" pitchFamily="34" charset="0"/>
                <a:sym typeface="+mn-ea"/>
              </a:rPr>
              <a:t>10，疑问代码故障 (Confused code)</a:t>
            </a:r>
            <a:endParaRPr lang="zh-CN" altLang="en-US" b="1" dirty="0">
              <a:solidFill>
                <a:schemeClr val="tx2"/>
              </a:solidFill>
              <a:latin typeface="Tahoma" panose="020B0604030504040204" pitchFamily="34" charset="0"/>
            </a:endParaRPr>
          </a:p>
          <a:p>
            <a:pPr lvl="1" eaLnBrk="1" hangingPunct="1">
              <a:buClr>
                <a:schemeClr val="hlink"/>
              </a:buClr>
              <a:buSzPct val="55000"/>
              <a:buNone/>
            </a:pPr>
            <a:endParaRPr lang="zh-CN" altLang="en-US" b="1" dirty="0">
              <a:solidFill>
                <a:schemeClr val="tx2"/>
              </a:solidFill>
              <a:latin typeface="Times New Roman" panose="02020603050405020304" pitchFamily="18" charset="0"/>
            </a:endParaRPr>
          </a:p>
          <a:p>
            <a:pPr lvl="1" eaLnBrk="1" hangingPunct="1">
              <a:buClr>
                <a:schemeClr val="hlink"/>
              </a:buClr>
              <a:buSzPct val="55000"/>
              <a:buNone/>
            </a:pPr>
            <a:endParaRPr lang="zh-CN" altLang="en-US" b="1" dirty="0">
              <a:solidFill>
                <a:schemeClr val="tx2"/>
              </a:solidFill>
              <a:latin typeface="Times New Roman" panose="02020603050405020304" pitchFamily="18" charset="0"/>
            </a:endParaRPr>
          </a:p>
          <a:p>
            <a:pPr lvl="1" eaLnBrk="1" hangingPunct="1">
              <a:buClr>
                <a:schemeClr val="hlink"/>
              </a:buClr>
              <a:buSzPct val="55000"/>
              <a:buNone/>
            </a:pPr>
            <a:endParaRPr lang="zh-CN" altLang="en-US" b="1" dirty="0">
              <a:solidFill>
                <a:schemeClr val="tx2"/>
              </a:solidFill>
              <a:latin typeface="Times New Roman" panose="02020603050405020304" pitchFamily="18" charset="0"/>
            </a:endParaRPr>
          </a:p>
          <a:p>
            <a:pPr lvl="1" eaLnBrk="1" hangingPunct="1">
              <a:buClr>
                <a:schemeClr val="hlink"/>
              </a:buClr>
              <a:buSzPct val="55000"/>
              <a:buNone/>
            </a:pPr>
            <a:endParaRPr lang="zh-CN" altLang="en-US" b="1" dirty="0">
              <a:solidFill>
                <a:srgbClr val="FF0000"/>
              </a:solidFill>
              <a:latin typeface="Tahoma" panose="020B0604030504040204" pitchFamily="34" charset="0"/>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p:cNvSpPr>
          <p:nvPr>
            <p:ph idx="1"/>
          </p:nvPr>
        </p:nvSpPr>
        <p:spPr>
          <a:xfrm>
            <a:off x="2208530" y="1271905"/>
            <a:ext cx="7772400" cy="5422265"/>
          </a:xfrm>
        </p:spPr>
        <p:txBody>
          <a:bodyPr vert="horz" wrap="square" lIns="91440" tIns="45720" rIns="91440" bIns="45720" anchor="t" anchorCtr="0">
            <a:normAutofit fontScale="90000" lnSpcReduction="20000"/>
          </a:bodyPr>
          <a:lstStyle/>
          <a:p>
            <a:pPr>
              <a:lnSpc>
                <a:spcPct val="90000"/>
              </a:lnSpc>
              <a:spcAft>
                <a:spcPts val="0"/>
              </a:spcAft>
            </a:pPr>
            <a:r>
              <a:rPr lang="zh-CN" altLang="en-US" dirty="0"/>
              <a:t>The requested memory is not released.（请求的内存没有被释放）</a:t>
            </a:r>
          </a:p>
          <a:p>
            <a:pPr lvl="1">
              <a:lnSpc>
                <a:spcPct val="90000"/>
              </a:lnSpc>
              <a:spcAft>
                <a:spcPts val="0"/>
              </a:spcAft>
            </a:pPr>
            <a:r>
              <a:rPr lang="en-US" altLang="zh-CN" sz="2400" dirty="0"/>
              <a:t>listrec *add_list_entry(listrec *entry,int value){</a:t>
            </a:r>
          </a:p>
          <a:p>
            <a:pPr lvl="1">
              <a:lnSpc>
                <a:spcPct val="90000"/>
              </a:lnSpc>
              <a:spcAft>
                <a:spcPts val="0"/>
              </a:spcAft>
            </a:pPr>
            <a:r>
              <a:rPr lang="en-US" altLang="zh-CN" sz="2400" dirty="0">
                <a:solidFill>
                  <a:srgbClr val="FF0000"/>
                </a:solidFill>
              </a:rPr>
              <a:t>listrec *new_entry=(listrec *)malloc(sizeof(listrec));</a:t>
            </a:r>
            <a:endParaRPr lang="en-US" altLang="zh-CN" sz="2400" dirty="0">
              <a:solidFill>
                <a:schemeClr val="hlink"/>
              </a:solidFill>
            </a:endParaRPr>
          </a:p>
          <a:p>
            <a:pPr lvl="1">
              <a:lnSpc>
                <a:spcPct val="90000"/>
              </a:lnSpc>
              <a:spcAft>
                <a:spcPts val="0"/>
              </a:spcAft>
            </a:pPr>
            <a:r>
              <a:rPr lang="en-US" altLang="zh-CN" sz="2400" dirty="0"/>
              <a:t>if(!new_entry) </a:t>
            </a:r>
          </a:p>
          <a:p>
            <a:pPr lvl="1">
              <a:lnSpc>
                <a:spcPct val="90000"/>
              </a:lnSpc>
              <a:spcAft>
                <a:spcPts val="0"/>
              </a:spcAft>
            </a:pPr>
            <a:r>
              <a:rPr lang="zh-CN" altLang="en-US" sz="2400" dirty="0"/>
              <a:t>         </a:t>
            </a:r>
            <a:r>
              <a:rPr lang="en-US" altLang="zh-CN" sz="2400" dirty="0"/>
              <a:t>return NULL</a:t>
            </a:r>
          </a:p>
          <a:p>
            <a:pPr lvl="1">
              <a:lnSpc>
                <a:spcPct val="90000"/>
              </a:lnSpc>
              <a:spcAft>
                <a:spcPts val="0"/>
              </a:spcAft>
            </a:pPr>
            <a:r>
              <a:rPr lang="en-US" altLang="zh-CN" sz="2400" dirty="0">
                <a:solidFill>
                  <a:schemeClr val="hlink"/>
                </a:solidFill>
              </a:rPr>
              <a:t>Do</a:t>
            </a:r>
            <a:r>
              <a:rPr lang="zh-CN" altLang="en-US" sz="2400" dirty="0">
                <a:solidFill>
                  <a:schemeClr val="hlink"/>
                </a:solidFill>
              </a:rPr>
              <a:t> </a:t>
            </a:r>
            <a:r>
              <a:rPr lang="en-US" altLang="zh-CN" sz="2400" dirty="0">
                <a:solidFill>
                  <a:schemeClr val="hlink"/>
                </a:solidFill>
              </a:rPr>
              <a:t>something</a:t>
            </a:r>
            <a:r>
              <a:rPr lang="zh-CN" altLang="en-US" sz="2400" dirty="0">
                <a:solidFill>
                  <a:schemeClr val="hlink"/>
                </a:solidFill>
              </a:rPr>
              <a:t> 。。。。</a:t>
            </a:r>
            <a:endParaRPr lang="en-US" altLang="zh-CN" sz="2400" dirty="0">
              <a:solidFill>
                <a:schemeClr val="hlink"/>
              </a:solidFill>
            </a:endParaRPr>
          </a:p>
          <a:p>
            <a:pPr lvl="1">
              <a:lnSpc>
                <a:spcPct val="90000"/>
              </a:lnSpc>
              <a:spcAft>
                <a:spcPts val="0"/>
              </a:spcAft>
            </a:pPr>
            <a:r>
              <a:rPr lang="en-US" altLang="zh-CN" sz="2400" dirty="0">
                <a:solidFill>
                  <a:srgbClr val="FF0000"/>
                </a:solidFill>
              </a:rPr>
              <a:t>return NULL;</a:t>
            </a:r>
            <a:r>
              <a:rPr lang="en-US" altLang="zh-CN" sz="2400" dirty="0"/>
              <a:t> ;</a:t>
            </a:r>
            <a:endParaRPr lang="en-US" altLang="zh-CN" sz="2400" dirty="0">
              <a:solidFill>
                <a:schemeClr val="hlink"/>
              </a:solidFill>
            </a:endParaRPr>
          </a:p>
          <a:p>
            <a:pPr lvl="1">
              <a:lnSpc>
                <a:spcPct val="90000"/>
              </a:lnSpc>
              <a:spcAft>
                <a:spcPts val="0"/>
              </a:spcAft>
            </a:pPr>
            <a:r>
              <a:rPr lang="en-US" altLang="zh-CN" sz="2400" dirty="0"/>
              <a:t>… …}</a:t>
            </a:r>
          </a:p>
          <a:p>
            <a:pPr lvl="1">
              <a:lnSpc>
                <a:spcPct val="90000"/>
              </a:lnSpc>
            </a:pPr>
            <a:endParaRPr lang="en-US" altLang="zh-CN" sz="2400" dirty="0"/>
          </a:p>
          <a:p>
            <a:pPr>
              <a:lnSpc>
                <a:spcPct val="90000"/>
              </a:lnSpc>
              <a:spcAft>
                <a:spcPts val="0"/>
              </a:spcAft>
            </a:pPr>
            <a:r>
              <a:rPr lang="zh-CN" altLang="en-US" dirty="0"/>
              <a:t>The request function and release function do not match</a:t>
            </a:r>
            <a:endParaRPr lang="en-US" altLang="zh-CN" dirty="0"/>
          </a:p>
          <a:p>
            <a:pPr marL="0" indent="0">
              <a:lnSpc>
                <a:spcPct val="90000"/>
              </a:lnSpc>
              <a:spcAft>
                <a:spcPts val="0"/>
              </a:spcAft>
              <a:buNone/>
            </a:pPr>
            <a:r>
              <a:rPr lang="zh-CN" altLang="en-US" dirty="0"/>
              <a:t>（请求函数和释放函数不匹配）</a:t>
            </a:r>
          </a:p>
          <a:p>
            <a:pPr lvl="1">
              <a:lnSpc>
                <a:spcPct val="90000"/>
              </a:lnSpc>
              <a:spcAft>
                <a:spcPts val="0"/>
              </a:spcAft>
            </a:pPr>
            <a:r>
              <a:rPr lang="en-US" altLang="zh-CN" sz="2400" dirty="0">
                <a:solidFill>
                  <a:srgbClr val="FF0000"/>
                </a:solidFill>
              </a:rPr>
              <a:t>str=malloc(10) ; … ; delete(str) ; …</a:t>
            </a:r>
          </a:p>
          <a:p>
            <a:pPr lvl="1">
              <a:lnSpc>
                <a:spcPct val="90000"/>
              </a:lnSpc>
              <a:spcAft>
                <a:spcPts val="0"/>
              </a:spcAft>
            </a:pPr>
            <a:r>
              <a:rPr lang="en-US" altLang="zh-CN" sz="2400" dirty="0">
                <a:solidFill>
                  <a:srgbClr val="FF0000"/>
                </a:solidFill>
              </a:rPr>
              <a:t>str=new(10);... ; free(str);...</a:t>
            </a:r>
          </a:p>
          <a:p>
            <a:pPr lvl="1">
              <a:lnSpc>
                <a:spcPct val="90000"/>
              </a:lnSpc>
            </a:pPr>
            <a:endParaRPr lang="en-US" altLang="zh-CN" sz="2400" dirty="0">
              <a:solidFill>
                <a:srgbClr val="FF0000"/>
              </a:solidFill>
            </a:endParaRPr>
          </a:p>
          <a:p>
            <a:pPr lvl="1">
              <a:lnSpc>
                <a:spcPct val="90000"/>
              </a:lnSpc>
            </a:pPr>
            <a:r>
              <a:rPr lang="en-US" altLang="zh-CN" sz="2400" dirty="0"/>
              <a:t>malloc matchs free</a:t>
            </a:r>
            <a:r>
              <a:rPr lang="zh-CN" altLang="en-US" sz="2400" dirty="0"/>
              <a:t>；</a:t>
            </a:r>
            <a:r>
              <a:rPr lang="en-US" altLang="zh-CN" sz="2400" dirty="0"/>
              <a:t>new matchs delete</a:t>
            </a:r>
            <a:endParaRPr lang="zh-CN" altLang="en-US" sz="2400" dirty="0"/>
          </a:p>
        </p:txBody>
      </p:sp>
      <p:sp>
        <p:nvSpPr>
          <p:cNvPr id="24578" name="Rectangle 2"/>
          <p:cNvSpPr>
            <a:spLocks noGrp="1" noChangeArrowheads="1"/>
          </p:cNvSpPr>
          <p:nvPr>
            <p:ph type="title"/>
          </p:nvPr>
        </p:nvSpPr>
        <p:spPr>
          <a:xfrm>
            <a:off x="838200" y="365125"/>
            <a:ext cx="10515600" cy="1325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kumimoji="0" lang="en-US" altLang="zh-CN" sz="36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1 </a:t>
            </a:r>
            <a:r>
              <a:rPr lang="en-US" altLang="zh-CN" sz="3600" dirty="0">
                <a:solidFill>
                  <a:schemeClr val="tx2"/>
                </a:solidFill>
                <a:sym typeface="+mn-ea"/>
              </a:rPr>
              <a:t>Memory Leak </a:t>
            </a:r>
            <a:endParaRPr kumimoji="0" lang="en-US" altLang="zh-CN" sz="36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p:cNvSpPr>
          <p:nvPr>
            <p:ph idx="1"/>
          </p:nvPr>
        </p:nvSpPr>
        <p:spPr>
          <a:xfrm>
            <a:off x="2640013" y="261938"/>
            <a:ext cx="7772400" cy="6335712"/>
          </a:xfrm>
          <a:solidFill>
            <a:schemeClr val="bg1"/>
          </a:solidFill>
        </p:spPr>
        <p:txBody>
          <a:bodyPr vert="horz" wrap="square" lIns="91440" tIns="45720" rIns="91440" bIns="45720" anchor="t" anchorCtr="0"/>
          <a:lstStyle/>
          <a:p>
            <a:pPr>
              <a:spcAft>
                <a:spcPts val="0"/>
              </a:spcAft>
            </a:pPr>
            <a:r>
              <a:rPr lang="zh-CN" altLang="en-US" sz="2400" dirty="0"/>
              <a:t>The pointer </a:t>
            </a:r>
            <a:r>
              <a:rPr lang="en-US" altLang="zh-CN" sz="2400" dirty="0"/>
              <a:t>which points to to </a:t>
            </a:r>
            <a:r>
              <a:rPr lang="zh-CN" altLang="en-US" sz="2400" dirty="0"/>
              <a:t>request</a:t>
            </a:r>
            <a:r>
              <a:rPr lang="en-US" altLang="zh-CN" sz="2400" dirty="0"/>
              <a:t>ed</a:t>
            </a:r>
            <a:r>
              <a:rPr lang="zh-CN" altLang="en-US" sz="2400" dirty="0"/>
              <a:t> memory has changed（指向请求的内存指针已经改变）</a:t>
            </a:r>
          </a:p>
          <a:p>
            <a:pPr lvl="1"/>
            <a:r>
              <a:rPr lang="en-US" altLang="zh-CN" sz="2400" dirty="0"/>
              <a:t>char *p=malloc(10);</a:t>
            </a:r>
          </a:p>
          <a:p>
            <a:pPr lvl="1"/>
            <a:r>
              <a:rPr lang="en-US" altLang="zh-CN" sz="2400" dirty="0"/>
              <a:t>++p;</a:t>
            </a:r>
          </a:p>
          <a:p>
            <a:pPr lvl="1"/>
            <a:r>
              <a:rPr lang="en-US" altLang="zh-CN" sz="2400" dirty="0">
                <a:solidFill>
                  <a:srgbClr val="FF0000"/>
                </a:solidFill>
              </a:rPr>
              <a:t>free(p)</a:t>
            </a:r>
            <a:r>
              <a:rPr lang="en-US" altLang="zh-CN" sz="2400" dirty="0"/>
              <a:t>;//</a:t>
            </a:r>
            <a:r>
              <a:rPr lang="zh-CN" altLang="en-US" sz="2400" dirty="0"/>
              <a:t>no the </a:t>
            </a:r>
            <a:r>
              <a:rPr lang="zh-CN" altLang="en-US" dirty="0">
                <a:sym typeface="+mn-ea"/>
              </a:rPr>
              <a:t>original </a:t>
            </a:r>
            <a:r>
              <a:rPr lang="zh-CN" altLang="en-US" sz="2400" dirty="0"/>
              <a:t>address</a:t>
            </a:r>
            <a:r>
              <a:rPr lang="zh-CN" altLang="en-US" dirty="0">
                <a:sym typeface="+mn-ea"/>
              </a:rPr>
              <a:t> </a:t>
            </a:r>
            <a:endParaRPr lang="zh-CN" altLang="en-US" sz="2400" dirty="0"/>
          </a:p>
          <a:p>
            <a:endParaRPr lang="zh-CN" altLang="en-US" sz="2400" dirty="0"/>
          </a:p>
          <a:p>
            <a:endParaRPr lang="zh-CN" altLang="en-US" sz="2400" dirty="0"/>
          </a:p>
          <a:p>
            <a:r>
              <a:rPr lang="en-US" sz="2400" dirty="0">
                <a:sym typeface="+mn-ea"/>
              </a:rPr>
              <a:t>Repeatly </a:t>
            </a:r>
            <a:r>
              <a:rPr lang="en-US" sz="2400" dirty="0"/>
              <a:t>release </a:t>
            </a:r>
            <a:r>
              <a:rPr lang="zh-CN" altLang="en-US" sz="2400" dirty="0"/>
              <a:t>（反复释放）</a:t>
            </a:r>
          </a:p>
          <a:p>
            <a:pPr lvl="1"/>
            <a:r>
              <a:rPr lang="en-US" altLang="zh-CN" sz="2400" dirty="0"/>
              <a:t>char *str=new char[100];</a:t>
            </a:r>
          </a:p>
          <a:p>
            <a:pPr lvl="1"/>
            <a:r>
              <a:rPr lang="en-US" altLang="zh-CN" sz="2400" dirty="0"/>
              <a:t>char *p;</a:t>
            </a:r>
          </a:p>
          <a:p>
            <a:pPr lvl="1"/>
            <a:r>
              <a:rPr lang="en-US" altLang="zh-CN" sz="2400" dirty="0">
                <a:solidFill>
                  <a:srgbClr val="FF0000"/>
                </a:solidFill>
              </a:rPr>
              <a:t>str="abc";</a:t>
            </a:r>
            <a:endParaRPr lang="en-US" altLang="zh-CN" sz="2400" dirty="0"/>
          </a:p>
          <a:p>
            <a:pPr lvl="1"/>
            <a:r>
              <a:rPr lang="en-US" altLang="zh-CN" sz="2400" dirty="0"/>
              <a:t>p=str;</a:t>
            </a:r>
            <a:endParaRPr lang="en-US" altLang="zh-CN" sz="2400" dirty="0">
              <a:solidFill>
                <a:schemeClr val="hlink"/>
              </a:solidFill>
            </a:endParaRPr>
          </a:p>
          <a:p>
            <a:pPr lvl="1"/>
            <a:r>
              <a:rPr lang="en-US" altLang="zh-CN" sz="2400" dirty="0">
                <a:solidFill>
                  <a:srgbClr val="FF0000"/>
                </a:solidFill>
              </a:rPr>
              <a:t>delete str</a:t>
            </a:r>
            <a:r>
              <a:rPr lang="en-US" altLang="zh-CN" sz="2400" dirty="0"/>
              <a:t>;</a:t>
            </a:r>
          </a:p>
          <a:p>
            <a:pPr lvl="1"/>
            <a:r>
              <a:rPr lang="en-US" altLang="zh-CN" sz="2400" dirty="0">
                <a:solidFill>
                  <a:srgbClr val="FF0000"/>
                </a:solidFill>
              </a:rPr>
              <a:t>delete p</a:t>
            </a:r>
            <a:r>
              <a:rPr lang="en-US" altLang="zh-CN" sz="2400" dirty="0">
                <a:solidFill>
                  <a:schemeClr val="hlink"/>
                </a:solidFill>
              </a:rPr>
              <a:t>;//</a:t>
            </a:r>
            <a:r>
              <a:rPr lang="en-US" dirty="0">
                <a:sym typeface="+mn-ea"/>
              </a:rPr>
              <a:t>release an address twice</a:t>
            </a:r>
            <a:endParaRPr lang="en-US" altLang="zh-CN" sz="2400" dirty="0">
              <a:solidFill>
                <a:schemeClr val="hlink"/>
              </a:solidFill>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w="12700">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Types of</a:t>
            </a:r>
            <a:r>
              <a:rPr kumimoji="0" lang="en-US" altLang="zh-CN"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Static Testing</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4734046" y="2291787"/>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Static Testing</a:t>
            </a:r>
            <a:endParaRPr kumimoji="1" lang="zh-CN" altLang="en-US" sz="2400" dirty="0"/>
          </a:p>
        </p:txBody>
      </p:sp>
      <p:sp>
        <p:nvSpPr>
          <p:cNvPr id="13" name="矩形 12"/>
          <p:cNvSpPr/>
          <p:nvPr/>
        </p:nvSpPr>
        <p:spPr>
          <a:xfrm>
            <a:off x="2397889" y="4157241"/>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Inspection</a:t>
            </a:r>
            <a:endParaRPr kumimoji="1" lang="zh-CN" altLang="en-US" sz="2400" dirty="0"/>
          </a:p>
        </p:txBody>
      </p:sp>
      <p:sp>
        <p:nvSpPr>
          <p:cNvPr id="14" name="矩形 13"/>
          <p:cNvSpPr/>
          <p:nvPr/>
        </p:nvSpPr>
        <p:spPr>
          <a:xfrm>
            <a:off x="4734046" y="4157241"/>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Walkthrough</a:t>
            </a:r>
            <a:endParaRPr kumimoji="1" lang="zh-CN" altLang="en-US" sz="2400" dirty="0"/>
          </a:p>
        </p:txBody>
      </p:sp>
      <p:sp>
        <p:nvSpPr>
          <p:cNvPr id="17" name="矩形 16"/>
          <p:cNvSpPr/>
          <p:nvPr/>
        </p:nvSpPr>
        <p:spPr>
          <a:xfrm>
            <a:off x="7137808" y="4149369"/>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Review</a:t>
            </a:r>
            <a:endParaRPr kumimoji="1" lang="zh-CN" altLang="en-US" sz="2400" dirty="0"/>
          </a:p>
        </p:txBody>
      </p:sp>
      <p:cxnSp>
        <p:nvCxnSpPr>
          <p:cNvPr id="8" name="直线箭头连接符 7"/>
          <p:cNvCxnSpPr>
            <a:endCxn id="14" idx="0"/>
          </p:cNvCxnSpPr>
          <p:nvPr/>
        </p:nvCxnSpPr>
        <p:spPr>
          <a:xfrm>
            <a:off x="5706319" y="3125165"/>
            <a:ext cx="0" cy="10320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3217762" y="3553428"/>
            <a:ext cx="489231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3217762" y="3553428"/>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8110081" y="3561300"/>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p:cNvSpPr>
          <p:nvPr>
            <p:ph idx="1"/>
          </p:nvPr>
        </p:nvSpPr>
        <p:spPr>
          <a:xfrm>
            <a:off x="1422400" y="1911668"/>
            <a:ext cx="8526463" cy="4435475"/>
          </a:xfrm>
        </p:spPr>
        <p:txBody>
          <a:bodyPr vert="horz" wrap="square" lIns="91440" tIns="45720" rIns="91440" bIns="45720" anchor="t" anchorCtr="0">
            <a:normAutofit/>
          </a:bodyPr>
          <a:lstStyle/>
          <a:p>
            <a:pPr>
              <a:buNone/>
            </a:pPr>
            <a:endParaRPr dirty="0"/>
          </a:p>
          <a:p>
            <a:pPr>
              <a:spcAft>
                <a:spcPts val="0"/>
              </a:spcAft>
              <a:buNone/>
            </a:pPr>
            <a:r>
              <a:rPr dirty="0"/>
              <a:t>In computer science, a memory leak occurs when a computer program incorrectly manages memory allocations in a way that memory which is no longer needed is </a:t>
            </a:r>
            <a:r>
              <a:rPr dirty="0">
                <a:solidFill>
                  <a:srgbClr val="FF0000"/>
                </a:solidFill>
              </a:rPr>
              <a:t>not released</a:t>
            </a:r>
            <a:r>
              <a:rPr dirty="0"/>
              <a:t>. </a:t>
            </a:r>
          </a:p>
          <a:p>
            <a:pPr>
              <a:buNone/>
            </a:pPr>
            <a:r>
              <a:rPr dirty="0"/>
              <a:t>A memory leak may also happen when an object is stored in memory but </a:t>
            </a:r>
            <a:r>
              <a:rPr dirty="0">
                <a:solidFill>
                  <a:srgbClr val="FF0000"/>
                </a:solidFill>
              </a:rPr>
              <a:t>cannot be accessed</a:t>
            </a:r>
            <a:r>
              <a:rPr dirty="0"/>
              <a:t> by the running code. </a:t>
            </a:r>
          </a:p>
          <a:p>
            <a:pPr>
              <a:buNone/>
            </a:pPr>
            <a:r>
              <a:rPr dirty="0"/>
              <a:t>Because they can </a:t>
            </a:r>
            <a:r>
              <a:rPr dirty="0">
                <a:solidFill>
                  <a:srgbClr val="FF0000"/>
                </a:solidFill>
              </a:rPr>
              <a:t>exhaust available system memory</a:t>
            </a:r>
            <a:r>
              <a:rPr dirty="0"/>
              <a:t> as an application runs, memory leaks are often the cause of or a contributing factor to software aging.</a:t>
            </a:r>
          </a:p>
        </p:txBody>
      </p:sp>
      <p:sp>
        <p:nvSpPr>
          <p:cNvPr id="4" name="Rectangle 2"/>
          <p:cNvSpPr>
            <a:spLocks noGrp="1" noChangeArrowheads="1"/>
          </p:cNvSpPr>
          <p:nvPr/>
        </p:nvSpPr>
        <p:spPr>
          <a:xfrm>
            <a:off x="965200" y="492125"/>
            <a:ext cx="10515600" cy="1325563"/>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ts val="0"/>
              </a:spcAft>
              <a:buClrTx/>
              <a:buSzTx/>
              <a:buFontTx/>
              <a:buNone/>
              <a:defRPr/>
            </a:pPr>
            <a:r>
              <a:rPr kumimoji="0" lang="en-US" altLang="zh-CN" sz="36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1 </a:t>
            </a:r>
            <a:r>
              <a:rPr lang="en-US" altLang="zh-CN" sz="3600" dirty="0">
                <a:solidFill>
                  <a:schemeClr val="tx2"/>
                </a:solidFill>
                <a:sym typeface="+mn-ea"/>
              </a:rPr>
              <a:t>Memory Leak </a:t>
            </a:r>
            <a:endParaRPr kumimoji="0" lang="en-US" altLang="zh-CN" sz="36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idx="1"/>
          </p:nvPr>
        </p:nvSpPr>
        <p:spPr>
          <a:xfrm>
            <a:off x="1887855" y="1557655"/>
            <a:ext cx="9368155" cy="4651375"/>
          </a:xfrm>
        </p:spPr>
        <p:txBody>
          <a:bodyPr vert="horz" wrap="square" lIns="91440" tIns="45720" rIns="91440" bIns="45720" anchor="t" anchorCtr="0">
            <a:normAutofit/>
          </a:bodyPr>
          <a:lstStyle/>
          <a:p>
            <a:pPr lvl="1">
              <a:spcAft>
                <a:spcPts val="0"/>
              </a:spcAft>
            </a:pPr>
            <a:r>
              <a:rPr lang="en-US" altLang="zh-CN" sz="3200" dirty="0">
                <a:sym typeface="+mn-ea"/>
              </a:rPr>
              <a:t>int data[10];</a:t>
            </a:r>
            <a:endParaRPr lang="en-US" altLang="zh-CN" sz="3200" dirty="0"/>
          </a:p>
          <a:p>
            <a:pPr lvl="1"/>
            <a:r>
              <a:rPr lang="en-US" altLang="zh-CN" sz="3200" dirty="0">
                <a:sym typeface="+mn-ea"/>
              </a:rPr>
              <a:t>for(i=0; </a:t>
            </a:r>
            <a:r>
              <a:rPr lang="en-US" altLang="zh-CN" sz="3200" dirty="0">
                <a:solidFill>
                  <a:srgbClr val="FF0000"/>
                </a:solidFill>
                <a:sym typeface="+mn-ea"/>
              </a:rPr>
              <a:t>i&lt;=10;</a:t>
            </a:r>
            <a:r>
              <a:rPr lang="en-US" altLang="zh-CN" sz="3200" dirty="0">
                <a:sym typeface="+mn-ea"/>
              </a:rPr>
              <a:t> i++){data[i]=...};</a:t>
            </a:r>
            <a:endParaRPr lang="en-US" altLang="zh-CN" sz="3200" dirty="0"/>
          </a:p>
          <a:p>
            <a:pPr lvl="1"/>
            <a:endParaRPr lang="en-US" altLang="zh-CN" sz="3200" dirty="0">
              <a:latin typeface="Times New Roman" panose="02020603050405020304" pitchFamily="18" charset="0"/>
            </a:endParaRPr>
          </a:p>
          <a:p>
            <a:pPr lvl="1"/>
            <a:endParaRPr lang="zh-CN" altLang="en-US" sz="3200" dirty="0">
              <a:latin typeface="Times New Roman" panose="02020603050405020304" pitchFamily="18" charset="0"/>
            </a:endParaRPr>
          </a:p>
          <a:p>
            <a:pPr lvl="1" algn="l">
              <a:buClrTx/>
              <a:buSzTx/>
            </a:pPr>
            <a:r>
              <a:rPr lang="en-US" altLang="zh-CN" sz="3200" dirty="0">
                <a:sym typeface="+mn-ea"/>
              </a:rPr>
              <a:t>#define  MAXPATTERN  3</a:t>
            </a:r>
            <a:endParaRPr lang="en-US" altLang="zh-CN" sz="3200" dirty="0"/>
          </a:p>
          <a:p>
            <a:pPr lvl="1" algn="l">
              <a:buClrTx/>
              <a:buSzTx/>
            </a:pPr>
            <a:r>
              <a:rPr lang="en-US" altLang="zh-CN" sz="3200" dirty="0">
                <a:sym typeface="+mn-ea"/>
              </a:rPr>
              <a:t>#define MAXFILELEN 12</a:t>
            </a:r>
            <a:endParaRPr lang="en-US" altLang="zh-CN" sz="3200" dirty="0"/>
          </a:p>
          <a:p>
            <a:pPr lvl="1" algn="l">
              <a:buClrTx/>
              <a:buSzTx/>
            </a:pPr>
            <a:r>
              <a:rPr lang="en-US" altLang="zh-CN" sz="3200" dirty="0">
                <a:sym typeface="+mn-ea"/>
              </a:rPr>
              <a:t>char l_Pat[MAXPATTERN+1][MAXFILELEN+1];</a:t>
            </a:r>
            <a:endParaRPr lang="en-US" altLang="zh-CN" sz="3200" dirty="0"/>
          </a:p>
          <a:p>
            <a:pPr lvl="1" algn="l">
              <a:buClrTx/>
              <a:buSzTx/>
            </a:pPr>
            <a:r>
              <a:rPr lang="en-US" altLang="zh-CN" sz="3200" dirty="0">
                <a:sym typeface="+mn-ea"/>
              </a:rPr>
              <a:t>……</a:t>
            </a:r>
            <a:endParaRPr lang="en-US" altLang="zh-CN" sz="3200" dirty="0"/>
          </a:p>
          <a:p>
            <a:pPr lvl="1" algn="l">
              <a:buClrTx/>
              <a:buSzTx/>
            </a:pPr>
            <a:r>
              <a:rPr lang="en-US" altLang="zh-CN" sz="3200" dirty="0">
                <a:sym typeface="+mn-ea"/>
              </a:rPr>
              <a:t>memset(l_Pat, 0, </a:t>
            </a:r>
            <a:r>
              <a:rPr lang="en-US" altLang="zh-CN" sz="3200" dirty="0">
                <a:solidFill>
                  <a:srgbClr val="FF0000"/>
                </a:solidFill>
                <a:sym typeface="+mn-ea"/>
              </a:rPr>
              <a:t>20</a:t>
            </a:r>
            <a:r>
              <a:rPr lang="en-US" altLang="zh-CN" sz="3200" dirty="0">
                <a:sym typeface="+mn-ea"/>
              </a:rPr>
              <a:t>*(MAXFILELEN+1));</a:t>
            </a:r>
            <a:endParaRPr lang="en-US" altLang="zh-CN" sz="3200" dirty="0"/>
          </a:p>
        </p:txBody>
      </p:sp>
      <p:sp>
        <p:nvSpPr>
          <p:cNvPr id="27650" name="Rectangle 2"/>
          <p:cNvSpPr>
            <a:spLocks noGrp="1" noChangeArrowheads="1"/>
          </p:cNvSpPr>
          <p:nvPr/>
        </p:nvSpPr>
        <p:spPr>
          <a:xfrm>
            <a:off x="965200" y="492125"/>
            <a:ext cx="10515600" cy="1325563"/>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3600" kern="0" noProof="0" dirty="0">
                <a:ln>
                  <a:noFill/>
                </a:ln>
                <a:effectLst>
                  <a:outerShdw blurRad="38100" dist="38100" dir="2700000" algn="tl">
                    <a:srgbClr val="C0C0C0"/>
                  </a:outerShdw>
                </a:effectLst>
                <a:uLnTx/>
                <a:uFillTx/>
                <a:sym typeface="+mn-ea"/>
              </a:rPr>
              <a:t>2 </a:t>
            </a:r>
            <a:r>
              <a:rPr lang="en-US" altLang="zh-CN" sz="3600" dirty="0">
                <a:solidFill>
                  <a:schemeClr val="tx2"/>
                </a:solidFill>
                <a:latin typeface="Times New Roman" panose="02020603050405020304" pitchFamily="18" charset="0"/>
                <a:sym typeface="+mn-ea"/>
              </a:rPr>
              <a:t>Out of Bounds Array Access </a:t>
            </a:r>
            <a:r>
              <a:rPr lang="zh-CN" altLang="en-US" sz="3600" dirty="0">
                <a:solidFill>
                  <a:schemeClr val="tx2"/>
                </a:solidFill>
                <a:latin typeface="Times New Roman" panose="02020603050405020304" pitchFamily="18" charset="0"/>
                <a:sym typeface="+mn-ea"/>
              </a:rPr>
              <a:t>（数组越界）</a:t>
            </a:r>
            <a:endParaRPr kumimoji="0" lang="zh-CN" altLang="en-US" sz="36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3600" kern="0" noProof="0">
                <a:ln>
                  <a:noFill/>
                </a:ln>
                <a:effectLst>
                  <a:outerShdw blurRad="38100" dist="38100" dir="2700000" algn="tl">
                    <a:srgbClr val="C0C0C0"/>
                  </a:outerShdw>
                </a:effectLst>
                <a:uLnTx/>
                <a:uFillTx/>
                <a:sym typeface="+mn-ea"/>
              </a:rPr>
              <a:t>2 </a:t>
            </a:r>
            <a:r>
              <a:rPr lang="en-US" altLang="zh-CN" sz="3600" dirty="0">
                <a:solidFill>
                  <a:schemeClr val="tx2"/>
                </a:solidFill>
                <a:latin typeface="Times New Roman" panose="02020603050405020304" pitchFamily="18" charset="0"/>
                <a:sym typeface="+mn-ea"/>
              </a:rPr>
              <a:t>Out of Bounds Array Access </a:t>
            </a:r>
            <a:endParaRPr kumimoji="0" lang="zh-CN" altLang="en-US" sz="36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62" name="Rectangle 3"/>
          <p:cNvSpPr>
            <a:spLocks noGrp="1"/>
          </p:cNvSpPr>
          <p:nvPr>
            <p:ph idx="1"/>
          </p:nvPr>
        </p:nvSpPr>
        <p:spPr>
          <a:xfrm>
            <a:off x="1495425" y="1855470"/>
            <a:ext cx="9383395" cy="4651375"/>
          </a:xfrm>
        </p:spPr>
        <p:txBody>
          <a:bodyPr vert="horz" wrap="square" lIns="91440" tIns="45720" rIns="91440" bIns="45720" anchor="t" anchorCtr="0"/>
          <a:lstStyle/>
          <a:p>
            <a:pPr marL="987425" lvl="1" indent="-274320">
              <a:spcAft>
                <a:spcPts val="0"/>
              </a:spcAft>
            </a:pPr>
            <a:r>
              <a:rPr lang="en-US" sz="3200" dirty="0">
                <a:latin typeface="Times New Roman" panose="02020603050405020304" pitchFamily="18" charset="0"/>
              </a:rPr>
              <a:t>P</a:t>
            </a:r>
            <a:r>
              <a:rPr sz="3200" dirty="0">
                <a:latin typeface="Times New Roman" panose="02020603050405020304" pitchFamily="18" charset="0"/>
              </a:rPr>
              <a:t>rogrammer accidentally accesses any index of array which is out of bound</a:t>
            </a:r>
            <a:r>
              <a:rPr lang="en-US" sz="3200" dirty="0">
                <a:latin typeface="Times New Roman" panose="02020603050405020304" pitchFamily="18" charset="0"/>
              </a:rPr>
              <a:t>, causing </a:t>
            </a:r>
            <a:r>
              <a:rPr lang="en-US" sz="3200" dirty="0">
                <a:solidFill>
                  <a:srgbClr val="FF0000"/>
                </a:solidFill>
                <a:latin typeface="Times New Roman" panose="02020603050405020304" pitchFamily="18" charset="0"/>
              </a:rPr>
              <a:t>Undefined Behavior.</a:t>
            </a:r>
          </a:p>
          <a:p>
            <a:pPr marL="987425" lvl="1" indent="-274320"/>
            <a:endParaRPr lang="en-US" sz="3200" dirty="0">
              <a:latin typeface="Times New Roman" panose="02020603050405020304" pitchFamily="18" charset="0"/>
            </a:endParaRPr>
          </a:p>
          <a:p>
            <a:pPr marL="987425" lvl="1" indent="-274320"/>
            <a:r>
              <a:rPr sz="3200" dirty="0">
                <a:latin typeface="Times New Roman" panose="02020603050405020304" pitchFamily="18" charset="0"/>
              </a:rPr>
              <a:t>The program can access some piece of memory which </a:t>
            </a:r>
            <a:r>
              <a:rPr sz="3200" dirty="0">
                <a:solidFill>
                  <a:srgbClr val="FF0000"/>
                </a:solidFill>
                <a:latin typeface="Times New Roman" panose="02020603050405020304" pitchFamily="18" charset="0"/>
              </a:rPr>
              <a:t>is not owned by it</a:t>
            </a:r>
            <a:r>
              <a:rPr sz="3200" dirty="0">
                <a:latin typeface="Times New Roman" panose="02020603050405020304" pitchFamily="18" charset="0"/>
              </a:rPr>
              <a:t>, which can cause </a:t>
            </a:r>
            <a:r>
              <a:rPr sz="3200" dirty="0">
                <a:solidFill>
                  <a:srgbClr val="FF0000"/>
                </a:solidFill>
                <a:latin typeface="Times New Roman" panose="02020603050405020304" pitchFamily="18" charset="0"/>
              </a:rPr>
              <a:t>crashing</a:t>
            </a:r>
            <a:r>
              <a:rPr sz="3200" dirty="0">
                <a:latin typeface="Times New Roman" panose="02020603050405020304" pitchFamily="18" charset="0"/>
              </a:rPr>
              <a:t> of program such as segmentation fault. </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nvSpPr>
        <p:spPr>
          <a:xfrm>
            <a:off x="749300" y="128270"/>
            <a:ext cx="10515600" cy="1325563"/>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3 Uninitialized Variable</a:t>
            </a:r>
            <a:r>
              <a:rPr lang="zh-CN" altLang="en-US" sz="4000" dirty="0">
                <a:solidFill>
                  <a:schemeClr val="tx2"/>
                </a:solidFill>
                <a:latin typeface="Times New Roman" panose="02020603050405020304" pitchFamily="18" charset="0"/>
                <a:sym typeface="+mn-ea"/>
              </a:rPr>
              <a:t>（未初始化变量）</a:t>
            </a:r>
            <a:r>
              <a:rPr lang="en-US" altLang="zh-CN" sz="4000" dirty="0">
                <a:solidFill>
                  <a:schemeClr val="tx2"/>
                </a:solidFill>
                <a:latin typeface="Times New Roman" panose="02020603050405020304" pitchFamily="18" charset="0"/>
                <a:sym typeface="+mn-ea"/>
              </a:rPr>
              <a:t> </a:t>
            </a:r>
            <a:endParaRPr kumimoji="0" lang="zh-CN" altLang="en-US" sz="4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 name="Rectangle 3"/>
          <p:cNvSpPr>
            <a:spLocks noGrp="1"/>
          </p:cNvSpPr>
          <p:nvPr/>
        </p:nvSpPr>
        <p:spPr>
          <a:xfrm>
            <a:off x="1318260" y="1542415"/>
            <a:ext cx="7772400" cy="5168265"/>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90000"/>
              </a:lnSpc>
              <a:spcAft>
                <a:spcPts val="0"/>
              </a:spcAft>
            </a:pPr>
            <a:r>
              <a:rPr lang="en-US" altLang="zh-CN" sz="2665" dirty="0">
                <a:solidFill>
                  <a:schemeClr val="tx1"/>
                </a:solidFill>
                <a:latin typeface="Times New Roman" panose="02020603050405020304" pitchFamily="18" charset="0"/>
              </a:rPr>
              <a:t>char c;</a:t>
            </a:r>
          </a:p>
          <a:p>
            <a:pPr lvl="1">
              <a:lnSpc>
                <a:spcPct val="90000"/>
              </a:lnSpc>
            </a:pPr>
            <a:r>
              <a:rPr lang="en-US" altLang="zh-CN" sz="2665" dirty="0">
                <a:solidFill>
                  <a:schemeClr val="tx1"/>
                </a:solidFill>
                <a:latin typeface="Times New Roman" panose="02020603050405020304" pitchFamily="18" charset="0"/>
              </a:rPr>
              <a:t>while(  </a:t>
            </a:r>
            <a:r>
              <a:rPr lang="en-US" altLang="zh-CN" sz="2665" dirty="0">
                <a:solidFill>
                  <a:srgbClr val="FF0000"/>
                </a:solidFill>
                <a:latin typeface="Times New Roman" panose="02020603050405020304" pitchFamily="18" charset="0"/>
              </a:rPr>
              <a:t> c!=‘\n’ &amp;&amp; </a:t>
            </a:r>
            <a:r>
              <a:rPr lang="en-US" altLang="zh-CN" sz="2665" dirty="0">
                <a:solidFill>
                  <a:srgbClr val="FF0000"/>
                </a:solidFill>
                <a:latin typeface="Times New Roman" panose="02020603050405020304" pitchFamily="18" charset="0"/>
                <a:sym typeface="宋体" pitchFamily="2" charset="-122"/>
              </a:rPr>
              <a:t>c=getchar() </a:t>
            </a:r>
            <a:r>
              <a:rPr lang="en-US" altLang="zh-CN" sz="2665" dirty="0">
                <a:solidFill>
                  <a:srgbClr val="FF0000"/>
                </a:solidFill>
                <a:latin typeface="Times New Roman" panose="02020603050405020304" pitchFamily="18" charset="0"/>
              </a:rPr>
              <a:t> &amp;&amp;</a:t>
            </a:r>
            <a:r>
              <a:rPr lang="en-US" altLang="zh-CN" sz="2665" dirty="0">
                <a:solidFill>
                  <a:srgbClr val="FF0000"/>
                </a:solidFill>
                <a:latin typeface="Times New Roman" panose="02020603050405020304" pitchFamily="18" charset="0"/>
                <a:sym typeface="宋体" pitchFamily="2" charset="-122"/>
              </a:rPr>
              <a:t> </a:t>
            </a:r>
            <a:r>
              <a:rPr lang="en-US" altLang="zh-CN" sz="2665" dirty="0">
                <a:solidFill>
                  <a:srgbClr val="FF0000"/>
                </a:solidFill>
                <a:latin typeface="Times New Roman" panose="02020603050405020304" pitchFamily="18" charset="0"/>
              </a:rPr>
              <a:t>c!=EOF</a:t>
            </a:r>
            <a:r>
              <a:rPr lang="en-US" altLang="zh-CN" sz="2665" dirty="0">
                <a:solidFill>
                  <a:schemeClr val="tx1"/>
                </a:solidFill>
                <a:latin typeface="Times New Roman" panose="02020603050405020304" pitchFamily="18" charset="0"/>
              </a:rPr>
              <a:t>) ...;</a:t>
            </a:r>
          </a:p>
          <a:p>
            <a:pPr lvl="1">
              <a:lnSpc>
                <a:spcPct val="90000"/>
              </a:lnSpc>
            </a:pPr>
            <a:endParaRPr lang="en-US" altLang="zh-CN" sz="2665" dirty="0">
              <a:solidFill>
                <a:schemeClr val="tx1"/>
              </a:solidFill>
              <a:sym typeface="+mn-ea"/>
            </a:endParaRPr>
          </a:p>
          <a:p>
            <a:pPr lvl="1">
              <a:lnSpc>
                <a:spcPct val="90000"/>
              </a:lnSpc>
            </a:pPr>
            <a:endParaRPr lang="en-US" altLang="zh-CN" sz="2665" dirty="0">
              <a:solidFill>
                <a:schemeClr val="tx1"/>
              </a:solidFill>
              <a:sym typeface="+mn-ea"/>
            </a:endParaRPr>
          </a:p>
          <a:p>
            <a:pPr lvl="1">
              <a:lnSpc>
                <a:spcPct val="90000"/>
              </a:lnSpc>
            </a:pPr>
            <a:endParaRPr lang="en-US" altLang="zh-CN" sz="2665" dirty="0">
              <a:solidFill>
                <a:schemeClr val="tx1"/>
              </a:solidFill>
              <a:sym typeface="+mn-ea"/>
            </a:endParaRPr>
          </a:p>
          <a:p>
            <a:pPr>
              <a:lnSpc>
                <a:spcPct val="80000"/>
              </a:lnSpc>
              <a:buNone/>
            </a:pPr>
            <a:endParaRPr lang="zh-CN" altLang="en-US" sz="2665" dirty="0">
              <a:solidFill>
                <a:schemeClr val="tx1"/>
              </a:solidFill>
              <a:latin typeface="Times New Roman" panose="02020603050405020304" pitchFamily="18" charset="0"/>
            </a:endParaRPr>
          </a:p>
          <a:p>
            <a:pPr lvl="1">
              <a:lnSpc>
                <a:spcPct val="80000"/>
              </a:lnSpc>
            </a:pPr>
            <a:r>
              <a:rPr lang="en-US" altLang="zh-CN" sz="2665" dirty="0">
                <a:solidFill>
                  <a:schemeClr val="tx1"/>
                </a:solidFill>
                <a:latin typeface="Times New Roman" panose="02020603050405020304" pitchFamily="18" charset="0"/>
                <a:sym typeface="+mn-ea"/>
              </a:rPr>
              <a:t>listrec *new_entry=</a:t>
            </a:r>
            <a:r>
              <a:rPr lang="en-US" altLang="zh-CN" sz="2665" b="1" dirty="0">
                <a:solidFill>
                  <a:schemeClr val="tx1"/>
                </a:solidFill>
                <a:latin typeface="Times New Roman" panose="02020603050405020304" pitchFamily="18" charset="0"/>
                <a:sym typeface="+mn-ea"/>
              </a:rPr>
              <a:t>NULL;</a:t>
            </a:r>
            <a:endParaRPr lang="en-US" altLang="zh-CN" sz="2665" b="1" dirty="0">
              <a:solidFill>
                <a:schemeClr val="tx1"/>
              </a:solidFill>
              <a:latin typeface="Times New Roman" panose="02020603050405020304" pitchFamily="18" charset="0"/>
            </a:endParaRPr>
          </a:p>
          <a:p>
            <a:pPr lvl="1">
              <a:lnSpc>
                <a:spcPct val="80000"/>
              </a:lnSpc>
            </a:pPr>
            <a:r>
              <a:rPr lang="en-US" altLang="zh-CN" sz="2665" dirty="0">
                <a:solidFill>
                  <a:srgbClr val="FF0000"/>
                </a:solidFill>
                <a:latin typeface="Times New Roman" panose="02020603050405020304" pitchFamily="18" charset="0"/>
                <a:sym typeface="+mn-ea"/>
              </a:rPr>
              <a:t>new_entry-&gt;value</a:t>
            </a:r>
            <a:r>
              <a:rPr lang="en-US" altLang="zh-CN" sz="2665" dirty="0">
                <a:solidFill>
                  <a:schemeClr val="tx1"/>
                </a:solidFill>
                <a:latin typeface="Times New Roman" panose="02020603050405020304" pitchFamily="18" charset="0"/>
                <a:sym typeface="+mn-ea"/>
              </a:rPr>
              <a:t>=value;</a:t>
            </a:r>
            <a:endParaRPr lang="en-US" altLang="zh-CN" sz="2665" dirty="0">
              <a:solidFill>
                <a:schemeClr val="tx1"/>
              </a:solidFill>
              <a:latin typeface="Times New Roman" panose="02020603050405020304" pitchFamily="18" charset="0"/>
            </a:endParaRPr>
          </a:p>
          <a:p>
            <a:pPr lvl="1">
              <a:lnSpc>
                <a:spcPct val="90000"/>
              </a:lnSpc>
              <a:buNone/>
            </a:pPr>
            <a:endParaRPr lang="en-US" altLang="zh-CN" dirty="0">
              <a:solidFill>
                <a:schemeClr val="tx1"/>
              </a:solidFill>
            </a:endParaRPr>
          </a:p>
          <a:p>
            <a:pPr>
              <a:lnSpc>
                <a:spcPct val="90000"/>
              </a:lnSpc>
              <a:buNone/>
            </a:pPr>
            <a:endParaRPr lang="en-US" altLang="zh-CN" sz="2400" dirty="0">
              <a:solidFill>
                <a:schemeClr val="tx1"/>
              </a:solidFill>
              <a:latin typeface="Times New Roman" panose="02020603050405020304" pitchFamily="18" charset="0"/>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49300" y="128270"/>
            <a:ext cx="10515600" cy="1325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3 Uninitialized Variable </a:t>
            </a:r>
            <a:endParaRPr kumimoji="0" lang="zh-CN" altLang="en-US" sz="4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6595" name="Rectangle 3"/>
          <p:cNvSpPr>
            <a:spLocks noGrp="1"/>
          </p:cNvSpPr>
          <p:nvPr>
            <p:ph idx="1"/>
          </p:nvPr>
        </p:nvSpPr>
        <p:spPr>
          <a:xfrm>
            <a:off x="1318260" y="1542415"/>
            <a:ext cx="7772400" cy="5168265"/>
          </a:xfrm>
        </p:spPr>
        <p:txBody>
          <a:bodyPr vert="horz" wrap="square" lIns="91440" tIns="45720" rIns="91440" bIns="45720" anchor="t" anchorCtr="0">
            <a:normAutofit/>
          </a:bodyPr>
          <a:lstStyle/>
          <a:p>
            <a:pPr lvl="1" algn="just">
              <a:lnSpc>
                <a:spcPct val="90000"/>
              </a:lnSpc>
              <a:spcAft>
                <a:spcPts val="0"/>
              </a:spcAft>
            </a:pPr>
            <a:r>
              <a:rPr lang="en-US" altLang="zh-CN" sz="3200" dirty="0">
                <a:solidFill>
                  <a:schemeClr val="tx1"/>
                </a:solidFill>
                <a:latin typeface="Times New Roman" panose="02020603050405020304" pitchFamily="18" charset="0"/>
              </a:rPr>
              <a:t>An uninitialized variable is a variable that </a:t>
            </a:r>
            <a:r>
              <a:rPr lang="en-US" altLang="zh-CN" sz="3200" dirty="0">
                <a:solidFill>
                  <a:srgbClr val="FF0000"/>
                </a:solidFill>
                <a:latin typeface="Times New Roman" panose="02020603050405020304" pitchFamily="18" charset="0"/>
              </a:rPr>
              <a:t>is declared but is not set to a definite known value before it is used. </a:t>
            </a:r>
          </a:p>
          <a:p>
            <a:pPr lvl="1" algn="just">
              <a:lnSpc>
                <a:spcPct val="90000"/>
              </a:lnSpc>
            </a:pPr>
            <a:endParaRPr lang="en-US" altLang="zh-CN" sz="3200" dirty="0">
              <a:solidFill>
                <a:srgbClr val="FF0000"/>
              </a:solidFill>
              <a:latin typeface="Times New Roman" panose="02020603050405020304" pitchFamily="18" charset="0"/>
            </a:endParaRPr>
          </a:p>
          <a:p>
            <a:pPr lvl="1" algn="just">
              <a:lnSpc>
                <a:spcPct val="90000"/>
              </a:lnSpc>
            </a:pPr>
            <a:r>
              <a:rPr lang="en-US" altLang="zh-CN" sz="3200" dirty="0">
                <a:solidFill>
                  <a:schemeClr val="tx1"/>
                </a:solidFill>
                <a:latin typeface="Times New Roman" panose="02020603050405020304" pitchFamily="18" charset="0"/>
              </a:rPr>
              <a:t>It will have some value, but not a predictable one. As such, it is a programming error and a common source of bugs in software.</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p:cNvSpPr>
          <p:nvPr>
            <p:ph idx="1"/>
          </p:nvPr>
        </p:nvSpPr>
        <p:spPr>
          <a:xfrm>
            <a:off x="2738438" y="1928813"/>
            <a:ext cx="7772400" cy="4075112"/>
          </a:xfrm>
        </p:spPr>
        <p:txBody>
          <a:bodyPr vert="horz" wrap="square" lIns="91440" tIns="45720" rIns="91440" bIns="45720" anchor="t" anchorCtr="0"/>
          <a:lstStyle/>
          <a:p>
            <a:pPr lvl="1">
              <a:lnSpc>
                <a:spcPct val="90000"/>
              </a:lnSpc>
              <a:spcAft>
                <a:spcPts val="0"/>
              </a:spcAft>
            </a:pPr>
            <a:r>
              <a:rPr lang="en-US" altLang="zh-CN" dirty="0">
                <a:sym typeface="+mn-ea"/>
              </a:rPr>
              <a:t>DirSettingLink *</a:t>
            </a:r>
            <a:r>
              <a:rPr lang="en-US" altLang="zh-CN" b="1" dirty="0">
                <a:solidFill>
                  <a:srgbClr val="FF0000"/>
                </a:solidFill>
                <a:sym typeface="+mn-ea"/>
              </a:rPr>
              <a:t>l_Link </a:t>
            </a:r>
            <a:r>
              <a:rPr lang="en-US" altLang="zh-CN" dirty="0">
                <a:sym typeface="+mn-ea"/>
              </a:rPr>
              <a:t>;</a:t>
            </a:r>
            <a:endParaRPr lang="en-US" altLang="zh-CN" u="sng" dirty="0"/>
          </a:p>
          <a:p>
            <a:pPr lvl="1">
              <a:lnSpc>
                <a:spcPct val="90000"/>
              </a:lnSpc>
              <a:buNone/>
            </a:pPr>
            <a:r>
              <a:rPr lang="en-US" altLang="zh-CN" dirty="0">
                <a:solidFill>
                  <a:schemeClr val="hlink"/>
                </a:solidFill>
                <a:sym typeface="+mn-ea"/>
              </a:rPr>
              <a:t>	while(l_Link)</a:t>
            </a:r>
            <a:endParaRPr lang="en-US" altLang="zh-CN" dirty="0">
              <a:solidFill>
                <a:schemeClr val="hlink"/>
              </a:solidFill>
            </a:endParaRPr>
          </a:p>
          <a:p>
            <a:pPr lvl="1">
              <a:lnSpc>
                <a:spcPct val="90000"/>
              </a:lnSpc>
              <a:buNone/>
            </a:pPr>
            <a:r>
              <a:rPr lang="en-US" altLang="zh-CN" dirty="0">
                <a:sym typeface="+mn-ea"/>
              </a:rPr>
              <a:t>	{</a:t>
            </a:r>
            <a:endParaRPr lang="en-US" altLang="zh-CN" dirty="0"/>
          </a:p>
          <a:p>
            <a:pPr lvl="1">
              <a:lnSpc>
                <a:spcPct val="90000"/>
              </a:lnSpc>
              <a:buNone/>
            </a:pPr>
            <a:r>
              <a:rPr lang="en-US" altLang="zh-CN" dirty="0">
                <a:sym typeface="+mn-ea"/>
              </a:rPr>
              <a:t>		g_DirRoot = l_Link-&gt;next;</a:t>
            </a:r>
            <a:endParaRPr lang="en-US" altLang="zh-CN" dirty="0"/>
          </a:p>
          <a:p>
            <a:pPr lvl="1">
              <a:lnSpc>
                <a:spcPct val="90000"/>
              </a:lnSpc>
              <a:buNone/>
            </a:pPr>
            <a:r>
              <a:rPr lang="en-US" altLang="zh-CN" dirty="0">
                <a:sym typeface="+mn-ea"/>
              </a:rPr>
              <a:t>		l_Link-&gt;next = NULL;</a:t>
            </a:r>
            <a:endParaRPr lang="en-US" altLang="zh-CN" dirty="0"/>
          </a:p>
          <a:p>
            <a:pPr lvl="1">
              <a:lnSpc>
                <a:spcPct val="90000"/>
              </a:lnSpc>
              <a:buNone/>
            </a:pPr>
            <a:r>
              <a:rPr lang="en-US" altLang="zh-CN" dirty="0">
                <a:sym typeface="+mn-ea"/>
              </a:rPr>
              <a:t>		delete l_Link-&gt;m_node.m_dirname;</a:t>
            </a:r>
            <a:endParaRPr lang="en-US" altLang="zh-CN" dirty="0"/>
          </a:p>
          <a:p>
            <a:pPr lvl="1">
              <a:lnSpc>
                <a:spcPct val="90000"/>
              </a:lnSpc>
              <a:buNone/>
            </a:pPr>
            <a:r>
              <a:rPr lang="en-US" altLang="zh-CN" dirty="0">
                <a:sym typeface="+mn-ea"/>
              </a:rPr>
              <a:t>		delete l_Link;</a:t>
            </a:r>
            <a:endParaRPr lang="en-US" altLang="zh-CN" dirty="0"/>
          </a:p>
          <a:p>
            <a:pPr lvl="1">
              <a:lnSpc>
                <a:spcPct val="90000"/>
              </a:lnSpc>
              <a:buNone/>
            </a:pPr>
            <a:r>
              <a:rPr lang="en-US" altLang="zh-CN" dirty="0">
                <a:sym typeface="+mn-ea"/>
              </a:rPr>
              <a:t>		l_Link = g_DirRoot;</a:t>
            </a:r>
            <a:endParaRPr lang="en-US" altLang="zh-CN" dirty="0"/>
          </a:p>
          <a:p>
            <a:pPr lvl="1">
              <a:lnSpc>
                <a:spcPct val="90000"/>
              </a:lnSpc>
              <a:buNone/>
            </a:pPr>
            <a:r>
              <a:rPr lang="en-US" altLang="zh-CN" dirty="0">
                <a:sym typeface="+mn-ea"/>
              </a:rPr>
              <a:t>	}</a:t>
            </a:r>
            <a:endParaRPr lang="en-US" altLang="zh-CN" sz="2400" dirty="0">
              <a:latin typeface="Times New Roman" panose="02020603050405020304" pitchFamily="18" charset="0"/>
            </a:endParaRPr>
          </a:p>
        </p:txBody>
      </p:sp>
      <p:sp>
        <p:nvSpPr>
          <p:cNvPr id="2" name="Rectangle 2"/>
          <p:cNvSpPr>
            <a:spLocks noGrp="1" noChangeArrowheads="1"/>
          </p:cNvSpPr>
          <p:nvPr/>
        </p:nvSpPr>
        <p:spPr>
          <a:xfrm>
            <a:off x="965200" y="492125"/>
            <a:ext cx="10515600" cy="1325563"/>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3600" dirty="0">
                <a:solidFill>
                  <a:schemeClr val="tx2"/>
                </a:solidFill>
                <a:latin typeface="Times New Roman" panose="02020603050405020304" pitchFamily="18" charset="0"/>
                <a:sym typeface="+mn-ea"/>
              </a:rPr>
              <a:t>4 NULL Pointer Dereference </a:t>
            </a:r>
            <a:endParaRPr kumimoji="0" lang="zh-CN" altLang="en-US" sz="36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3600" dirty="0">
                <a:solidFill>
                  <a:schemeClr val="tx2"/>
                </a:solidFill>
                <a:latin typeface="Times New Roman" panose="02020603050405020304" pitchFamily="18" charset="0"/>
                <a:sym typeface="+mn-ea"/>
              </a:rPr>
              <a:t>4 NULL Pointer Dereference </a:t>
            </a:r>
            <a:endParaRPr kumimoji="0" lang="zh-CN" altLang="en-US" sz="36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85027" name="Rectangle 3"/>
          <p:cNvSpPr>
            <a:spLocks noGrp="1"/>
          </p:cNvSpPr>
          <p:nvPr>
            <p:ph idx="1"/>
          </p:nvPr>
        </p:nvSpPr>
        <p:spPr>
          <a:xfrm>
            <a:off x="1201420" y="1691005"/>
            <a:ext cx="9589770" cy="4074795"/>
          </a:xfrm>
        </p:spPr>
        <p:txBody>
          <a:bodyPr vert="horz" wrap="square" lIns="91440" tIns="45720" rIns="91440" bIns="45720" anchor="t" anchorCtr="0"/>
          <a:lstStyle/>
          <a:p>
            <a:pPr>
              <a:lnSpc>
                <a:spcPct val="80000"/>
              </a:lnSpc>
              <a:spcAft>
                <a:spcPts val="0"/>
              </a:spcAft>
              <a:buNone/>
            </a:pPr>
            <a:r>
              <a:rPr sz="3200" dirty="0">
                <a:latin typeface="Times New Roman" panose="02020603050405020304" pitchFamily="18" charset="0"/>
              </a:rPr>
              <a:t>A NULL pointer dereference occurs when the application dereferences a pointer that </a:t>
            </a:r>
            <a:r>
              <a:rPr sz="3200" dirty="0">
                <a:solidFill>
                  <a:srgbClr val="FF0000"/>
                </a:solidFill>
                <a:latin typeface="Times New Roman" panose="02020603050405020304" pitchFamily="18" charset="0"/>
              </a:rPr>
              <a:t>it expects to be valid, but is NULL</a:t>
            </a:r>
            <a:r>
              <a:rPr sz="3200" dirty="0">
                <a:latin typeface="Times New Roman" panose="02020603050405020304" pitchFamily="18" charset="0"/>
              </a:rPr>
              <a:t>, typically causing a crash or exit.</a:t>
            </a:r>
          </a:p>
          <a:p>
            <a:pPr>
              <a:lnSpc>
                <a:spcPct val="80000"/>
              </a:lnSpc>
              <a:buNone/>
            </a:pPr>
            <a:endParaRPr sz="3200" dirty="0">
              <a:latin typeface="Times New Roman" panose="02020603050405020304" pitchFamily="18" charset="0"/>
            </a:endParaRPr>
          </a:p>
          <a:p>
            <a:pPr>
              <a:lnSpc>
                <a:spcPct val="80000"/>
              </a:lnSpc>
              <a:buNone/>
            </a:pPr>
            <a:r>
              <a:rPr sz="3200" dirty="0">
                <a:latin typeface="Times New Roman" panose="02020603050405020304" pitchFamily="18" charset="0"/>
              </a:rPr>
              <a:t>Because a null pointer does not point to a meaningful object, an attempt to dereference (ie. access the data stored at that memory location) a null pointer usually (but not always) causes</a:t>
            </a:r>
            <a:r>
              <a:rPr sz="3200" dirty="0">
                <a:solidFill>
                  <a:srgbClr val="FF0000"/>
                </a:solidFill>
                <a:latin typeface="Times New Roman" panose="02020603050405020304" pitchFamily="18" charset="0"/>
              </a:rPr>
              <a:t> a run-time error or immediate program crash</a:t>
            </a:r>
            <a:r>
              <a:rPr sz="3200" dirty="0">
                <a:latin typeface="Times New Roman" panose="02020603050405020304" pitchFamily="18" charset="0"/>
              </a:rPr>
              <a:t>.</a:t>
            </a:r>
          </a:p>
          <a:p>
            <a:pPr>
              <a:lnSpc>
                <a:spcPct val="80000"/>
              </a:lnSpc>
              <a:buNone/>
            </a:pPr>
            <a:endParaRPr sz="3200" dirty="0">
              <a:latin typeface="Times New Roman" panose="02020603050405020304" pitchFamily="18" charset="0"/>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5 Illegal Operation</a:t>
            </a:r>
            <a:r>
              <a:rPr lang="zh-CN" altLang="en-US" sz="4000" dirty="0">
                <a:solidFill>
                  <a:schemeClr val="tx2"/>
                </a:solidFill>
                <a:latin typeface="Times New Roman" panose="02020603050405020304" pitchFamily="18" charset="0"/>
                <a:sym typeface="+mn-ea"/>
              </a:rPr>
              <a:t>（非法操作）</a:t>
            </a:r>
            <a:r>
              <a:rPr lang="en-US" altLang="zh-CN" sz="4000" dirty="0">
                <a:solidFill>
                  <a:schemeClr val="tx2"/>
                </a:solidFill>
                <a:latin typeface="Times New Roman" panose="02020603050405020304" pitchFamily="18" charset="0"/>
                <a:sym typeface="+mn-ea"/>
              </a:rPr>
              <a:t> </a:t>
            </a:r>
            <a:endParaRPr kumimoji="0" lang="zh-CN" altLang="en-US" sz="4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7619" name="Rectangle 3"/>
          <p:cNvSpPr>
            <a:spLocks noGrp="1"/>
          </p:cNvSpPr>
          <p:nvPr>
            <p:ph idx="1"/>
          </p:nvPr>
        </p:nvSpPr>
        <p:spPr>
          <a:xfrm>
            <a:off x="1849438" y="1690688"/>
            <a:ext cx="7772400" cy="4651375"/>
          </a:xfrm>
        </p:spPr>
        <p:txBody>
          <a:bodyPr vert="horz" wrap="square" lIns="91440" tIns="45720" rIns="91440" bIns="45720" anchor="t" anchorCtr="0"/>
          <a:lstStyle/>
          <a:p>
            <a:pPr marL="609600" indent="-609600">
              <a:spcAft>
                <a:spcPts val="0"/>
              </a:spcAft>
              <a:buNone/>
            </a:pPr>
            <a:r>
              <a:rPr lang="en-US" altLang="zh-CN" sz="3200" dirty="0">
                <a:latin typeface="Times New Roman" panose="02020603050405020304" pitchFamily="18" charset="0"/>
                <a:sym typeface="+mn-ea"/>
              </a:rPr>
              <a:t>int x=0;</a:t>
            </a:r>
            <a:endParaRPr lang="en-US" altLang="zh-CN" sz="3200" dirty="0">
              <a:latin typeface="Times New Roman" panose="02020603050405020304" pitchFamily="18" charset="0"/>
            </a:endParaRPr>
          </a:p>
          <a:p>
            <a:pPr marL="609600" indent="-609600">
              <a:buNone/>
            </a:pPr>
            <a:r>
              <a:rPr lang="en-US" altLang="zh-CN" sz="3200" dirty="0">
                <a:latin typeface="Times New Roman" panose="02020603050405020304" pitchFamily="18" charset="0"/>
                <a:sym typeface="+mn-ea"/>
              </a:rPr>
              <a:t>int y=1;</a:t>
            </a:r>
            <a:endParaRPr lang="en-US" altLang="zh-CN" sz="3200" dirty="0">
              <a:latin typeface="Times New Roman" panose="02020603050405020304" pitchFamily="18" charset="0"/>
            </a:endParaRPr>
          </a:p>
          <a:p>
            <a:pPr marL="609600" indent="-609600">
              <a:buNone/>
            </a:pPr>
            <a:r>
              <a:rPr lang="en-US" altLang="zh-CN" sz="3200" dirty="0">
                <a:latin typeface="Times New Roman" panose="02020603050405020304" pitchFamily="18" charset="0"/>
                <a:sym typeface="+mn-ea"/>
              </a:rPr>
              <a:t>int m= -1;</a:t>
            </a:r>
            <a:endParaRPr lang="en-US" altLang="zh-CN" sz="3200" dirty="0">
              <a:latin typeface="Times New Roman" panose="02020603050405020304" pitchFamily="18" charset="0"/>
            </a:endParaRPr>
          </a:p>
          <a:p>
            <a:pPr marL="609600" indent="-609600">
              <a:buNone/>
            </a:pPr>
            <a:r>
              <a:rPr lang="en-US" altLang="zh-CN" sz="3200" dirty="0">
                <a:latin typeface="Times New Roman" panose="02020603050405020304" pitchFamily="18" charset="0"/>
                <a:sym typeface="+mn-ea"/>
              </a:rPr>
              <a:t>int z;</a:t>
            </a:r>
            <a:endParaRPr lang="en-US" altLang="zh-CN" sz="3200" dirty="0">
              <a:latin typeface="Times New Roman" panose="02020603050405020304" pitchFamily="18" charset="0"/>
            </a:endParaRPr>
          </a:p>
          <a:p>
            <a:pPr marL="609600" indent="-609600">
              <a:buNone/>
            </a:pPr>
            <a:r>
              <a:rPr lang="en-US" altLang="zh-CN" sz="3200" dirty="0">
                <a:latin typeface="Times New Roman" panose="02020603050405020304" pitchFamily="18" charset="0"/>
                <a:sym typeface="+mn-ea"/>
              </a:rPr>
              <a:t>z = y/x;</a:t>
            </a:r>
            <a:endParaRPr lang="en-US" altLang="zh-CN" sz="3200" dirty="0">
              <a:latin typeface="Times New Roman" panose="02020603050405020304" pitchFamily="18" charset="0"/>
            </a:endParaRPr>
          </a:p>
          <a:p>
            <a:pPr marL="0" lvl="1" indent="-609600">
              <a:buNone/>
            </a:pPr>
            <a:r>
              <a:rPr lang="en-US" altLang="zh-CN" sz="3200" dirty="0">
                <a:latin typeface="Times New Roman" panose="02020603050405020304" pitchFamily="18" charset="0"/>
                <a:sym typeface="+mn-ea"/>
              </a:rPr>
              <a:t>z=</a:t>
            </a:r>
            <a:r>
              <a:rPr lang="en-US" altLang="zh-CN" sz="3200" dirty="0">
                <a:sym typeface="+mn-ea"/>
              </a:rPr>
              <a:t>log</a:t>
            </a:r>
            <a:r>
              <a:rPr lang="en-US" altLang="zh-CN" sz="3200" baseline="-25000" dirty="0">
                <a:sym typeface="+mn-ea"/>
              </a:rPr>
              <a:t>x</a:t>
            </a:r>
            <a:r>
              <a:rPr lang="en-US" altLang="zh-CN" sz="3200" dirty="0">
                <a:sym typeface="+mn-ea"/>
              </a:rPr>
              <a:t>(Y);</a:t>
            </a:r>
            <a:endParaRPr lang="en-US" altLang="zh-CN" sz="3200" dirty="0"/>
          </a:p>
          <a:p>
            <a:pPr marL="0" lvl="1" indent="-609600">
              <a:buNone/>
            </a:pPr>
            <a:r>
              <a:rPr lang="en-US" altLang="zh-CN" sz="3200" dirty="0">
                <a:sym typeface="+mn-ea"/>
              </a:rPr>
              <a:t>z=sqrt(m);</a:t>
            </a:r>
            <a:endParaRPr lang="zh-CN" altLang="en-US" sz="3200" dirty="0">
              <a:latin typeface="Times New Roman" panose="02020603050405020304" pitchFamily="18" charset="0"/>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5 Illegal Operation </a:t>
            </a:r>
            <a:endParaRPr kumimoji="0" lang="zh-CN" altLang="en-US" sz="4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7619" name="Rectangle 3"/>
          <p:cNvSpPr>
            <a:spLocks noGrp="1"/>
          </p:cNvSpPr>
          <p:nvPr>
            <p:ph idx="1"/>
          </p:nvPr>
        </p:nvSpPr>
        <p:spPr>
          <a:xfrm>
            <a:off x="1849438" y="1690688"/>
            <a:ext cx="7772400" cy="4651375"/>
          </a:xfrm>
        </p:spPr>
        <p:txBody>
          <a:bodyPr vert="horz" wrap="square" lIns="91440" tIns="45720" rIns="91440" bIns="45720" anchor="t" anchorCtr="0"/>
          <a:lstStyle/>
          <a:p>
            <a:pPr marL="609600" indent="-609600">
              <a:spcAft>
                <a:spcPts val="0"/>
              </a:spcAft>
              <a:buNone/>
            </a:pPr>
            <a:r>
              <a:rPr lang="zh-CN" altLang="en-US" sz="3200" dirty="0">
                <a:latin typeface="Times New Roman" panose="02020603050405020304" pitchFamily="18" charset="0"/>
              </a:rPr>
              <a:t>An illegal operation is a command a computer </a:t>
            </a:r>
            <a:r>
              <a:rPr lang="zh-CN" altLang="en-US" sz="3200" dirty="0">
                <a:solidFill>
                  <a:srgbClr val="FF0000"/>
                </a:solidFill>
                <a:latin typeface="Times New Roman" panose="02020603050405020304" pitchFamily="18" charset="0"/>
              </a:rPr>
              <a:t>cannot execute</a:t>
            </a:r>
            <a:r>
              <a:rPr lang="en-US" altLang="zh-CN" sz="3200" dirty="0">
                <a:solidFill>
                  <a:srgbClr val="FF0000"/>
                </a:solidFill>
                <a:latin typeface="Times New Roman" panose="02020603050405020304" pitchFamily="18" charset="0"/>
              </a:rPr>
              <a:t> </a:t>
            </a:r>
            <a:r>
              <a:rPr lang="zh-CN" altLang="en-US" sz="3200" dirty="0">
                <a:solidFill>
                  <a:srgbClr val="FF0000"/>
                </a:solidFill>
                <a:latin typeface="Times New Roman" panose="02020603050405020304" pitchFamily="18" charset="0"/>
              </a:rPr>
              <a:t>or does not understand</a:t>
            </a:r>
            <a:r>
              <a:rPr lang="zh-CN" altLang="en-US" sz="3200" dirty="0">
                <a:latin typeface="Times New Roman" panose="02020603050405020304" pitchFamily="18" charset="0"/>
              </a:rPr>
              <a:t>. </a:t>
            </a:r>
            <a:endParaRPr lang="en-US" altLang="zh-CN" sz="3200" dirty="0">
              <a:latin typeface="Times New Roman" panose="02020603050405020304" pitchFamily="18" charset="0"/>
            </a:endParaRPr>
          </a:p>
          <a:p>
            <a:pPr marL="609600" indent="-609600">
              <a:buNone/>
            </a:pPr>
            <a:r>
              <a:rPr lang="zh-CN" altLang="en-US" sz="3200" dirty="0">
                <a:latin typeface="Times New Roman" panose="02020603050405020304" pitchFamily="18" charset="0"/>
              </a:rPr>
              <a:t>（无法执行和理解）</a:t>
            </a:r>
          </a:p>
          <a:p>
            <a:pPr marL="609600" indent="-609600">
              <a:buNone/>
            </a:pPr>
            <a:r>
              <a:rPr lang="zh-CN" altLang="en-US" sz="3200" dirty="0">
                <a:latin typeface="Times New Roman" panose="02020603050405020304" pitchFamily="18" charset="0"/>
              </a:rPr>
              <a:t>The computer will return an error to the user, alerting her to the fact that it failed to execute a command, and the program a user is running may be terminated by the operating system.</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1"/>
          </p:nvPr>
        </p:nvSpPr>
        <p:spPr/>
        <p:txBody>
          <a:bodyPr vert="horz" wrap="square" lIns="91440" tIns="45720" rIns="91440" bIns="45720" anchor="t" anchorCtr="0"/>
          <a:lstStyle/>
          <a:p>
            <a:pPr>
              <a:lnSpc>
                <a:spcPct val="90000"/>
              </a:lnSpc>
              <a:spcAft>
                <a:spcPts val="0"/>
              </a:spcAft>
              <a:buNone/>
            </a:pPr>
            <a:r>
              <a:rPr lang="en-US" altLang="zh-CN" dirty="0"/>
              <a:t>for(</a:t>
            </a:r>
            <a:r>
              <a:rPr lang="en-US" altLang="zh-CN" dirty="0">
                <a:solidFill>
                  <a:srgbClr val="FF0000"/>
                </a:solidFill>
              </a:rPr>
              <a:t>i=1; i&lt;=100; j++</a:t>
            </a:r>
            <a:r>
              <a:rPr lang="en-US" altLang="zh-CN" dirty="0"/>
              <a:t> </a:t>
            </a:r>
            <a:r>
              <a:rPr lang="en-US" altLang="zh-CN" b="1" u="sng" dirty="0"/>
              <a:t>)</a:t>
            </a:r>
          </a:p>
          <a:p>
            <a:pPr>
              <a:lnSpc>
                <a:spcPct val="90000"/>
              </a:lnSpc>
              <a:buNone/>
            </a:pPr>
            <a:endParaRPr lang="en-US" altLang="zh-CN" b="1" u="sng" dirty="0"/>
          </a:p>
          <a:p>
            <a:pPr>
              <a:lnSpc>
                <a:spcPct val="90000"/>
              </a:lnSpc>
              <a:buNone/>
            </a:pPr>
            <a:r>
              <a:rPr lang="en-US" altLang="zh-CN" dirty="0"/>
              <a:t>for(</a:t>
            </a:r>
            <a:r>
              <a:rPr lang="en-US" altLang="zh-CN" dirty="0">
                <a:solidFill>
                  <a:srgbClr val="FF0000"/>
                </a:solidFill>
              </a:rPr>
              <a:t>i=1;i++</a:t>
            </a:r>
            <a:r>
              <a:rPr lang="en-US" altLang="zh-CN" dirty="0"/>
              <a:t>)</a:t>
            </a:r>
          </a:p>
          <a:p>
            <a:pPr>
              <a:lnSpc>
                <a:spcPct val="90000"/>
              </a:lnSpc>
              <a:buNone/>
            </a:pPr>
            <a:endParaRPr lang="en-US" altLang="zh-CN" dirty="0"/>
          </a:p>
          <a:p>
            <a:pPr>
              <a:lnSpc>
                <a:spcPct val="90000"/>
              </a:lnSpc>
              <a:buNone/>
            </a:pPr>
            <a:r>
              <a:rPr lang="en-US" altLang="zh-CN" dirty="0"/>
              <a:t>for(</a:t>
            </a:r>
            <a:r>
              <a:rPr lang="en-US" altLang="zh-CN" dirty="0">
                <a:solidFill>
                  <a:srgbClr val="FF0000"/>
                </a:solidFill>
              </a:rPr>
              <a:t>i=1;i!=100;i=i+2</a:t>
            </a:r>
            <a:r>
              <a:rPr lang="en-US" altLang="zh-CN" dirty="0"/>
              <a:t>)</a:t>
            </a:r>
            <a:endParaRPr lang="en-US" altLang="zh-CN" b="1" dirty="0">
              <a:latin typeface="仿宋_GB2312"/>
              <a:ea typeface="仿宋_GB2312"/>
            </a:endParaRPr>
          </a:p>
        </p:txBody>
      </p:sp>
      <p:sp>
        <p:nvSpPr>
          <p:cNvPr id="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6 Dead Loop </a:t>
            </a:r>
            <a:endParaRPr kumimoji="0" lang="zh-CN" altLang="en-US" sz="4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11408" y="1790396"/>
            <a:ext cx="9369183" cy="4276725"/>
          </a:xfrm>
          <a:prstGeom prst="rect">
            <a:avLst/>
          </a:prstGeom>
        </p:spPr>
        <p:txBody>
          <a:bodyPr wrap="square">
            <a:spAutoFit/>
          </a:bodyPr>
          <a:lstStyle/>
          <a:p>
            <a:pPr marL="457200" lvl="0" indent="-457200">
              <a:spcAft>
                <a:spcPts val="0"/>
              </a:spcAft>
              <a:buFont typeface="Wingdings" panose="05000000000000000000" pitchFamily="2" charset="2"/>
              <a:buChar char="ü"/>
              <a:defRPr/>
            </a:pPr>
            <a:r>
              <a:rPr lang="en-GB" altLang="zh-CN" sz="2800" b="1" dirty="0"/>
              <a:t>Inspection:</a:t>
            </a:r>
          </a:p>
          <a:p>
            <a:pPr marL="800100" lvl="1" indent="-342900">
              <a:spcBef>
                <a:spcPts val="0"/>
              </a:spcBef>
              <a:spcAft>
                <a:spcPts val="0"/>
              </a:spcAft>
              <a:buFont typeface="Wingdings" panose="05000000000000000000" pitchFamily="2" charset="2"/>
              <a:buChar char="Ø"/>
              <a:defRPr/>
            </a:pPr>
            <a:r>
              <a:rPr lang="en-GB" altLang="zh-CN" sz="2400" dirty="0"/>
              <a:t>Inspection process is performed in the earlier stages of the SDLC and is applied to a specific part of product like SRS, code, product design. etc. </a:t>
            </a:r>
            <a:r>
              <a:rPr lang="zh-CN" altLang="en-US" sz="2400" dirty="0"/>
              <a:t>（在早期进行，只设计某一特定部分）</a:t>
            </a:r>
            <a:endParaRPr lang="en-GB" altLang="zh-CN" sz="2400" dirty="0"/>
          </a:p>
          <a:p>
            <a:pPr>
              <a:defRPr/>
            </a:pPr>
            <a:endParaRPr lang="en-GB" altLang="zh-CN" sz="2800" dirty="0"/>
          </a:p>
          <a:p>
            <a:pPr marL="800100" lvl="1" indent="-342900">
              <a:spcBef>
                <a:spcPts val="0"/>
              </a:spcBef>
              <a:spcAft>
                <a:spcPts val="0"/>
              </a:spcAft>
              <a:buFont typeface="Wingdings" panose="05000000000000000000" pitchFamily="2" charset="2"/>
              <a:buChar char="Ø"/>
              <a:defRPr/>
            </a:pPr>
            <a:r>
              <a:rPr lang="en-GB" altLang="zh-CN" sz="2400" dirty="0"/>
              <a:t>It involves manually examining the various components of the product at the earlier stages. </a:t>
            </a:r>
            <a:r>
              <a:rPr lang="zh-CN" altLang="en-US" sz="2400" dirty="0"/>
              <a:t>（对各组成部分进行人工检查）</a:t>
            </a:r>
            <a:endParaRPr lang="en-GB" altLang="zh-CN" sz="2400" dirty="0"/>
          </a:p>
          <a:p>
            <a:pPr marL="800100" lvl="1" indent="-342900">
              <a:buFont typeface="Wingdings" panose="05000000000000000000" pitchFamily="2" charset="2"/>
              <a:buChar char="Ø"/>
              <a:defRPr/>
            </a:pPr>
            <a:endParaRPr lang="en-GB" altLang="zh-CN" sz="2400" dirty="0"/>
          </a:p>
          <a:p>
            <a:pPr marL="800100" lvl="1" indent="-342900">
              <a:spcBef>
                <a:spcPts val="0"/>
              </a:spcBef>
              <a:buFont typeface="Wingdings" panose="05000000000000000000" pitchFamily="2" charset="2"/>
              <a:buChar char="Ø"/>
              <a:defRPr/>
            </a:pPr>
            <a:r>
              <a:rPr lang="en-GB" altLang="zh-CN" sz="2400" dirty="0"/>
              <a:t>An important part of the inspection process is the use of a </a:t>
            </a:r>
            <a:r>
              <a:rPr lang="en-GB" altLang="zh-CN" sz="2400" dirty="0">
                <a:solidFill>
                  <a:srgbClr val="FF0000"/>
                </a:solidFill>
              </a:rPr>
              <a:t>checklist</a:t>
            </a:r>
            <a:r>
              <a:rPr lang="en-GB" altLang="zh-CN" sz="2400" dirty="0"/>
              <a:t> to examine the program for </a:t>
            </a:r>
            <a:r>
              <a:rPr lang="en-GB" altLang="zh-CN" sz="2400" dirty="0">
                <a:solidFill>
                  <a:srgbClr val="FF0000"/>
                </a:solidFill>
              </a:rPr>
              <a:t>common errors</a:t>
            </a:r>
            <a:r>
              <a:rPr lang="en-GB" altLang="zh-CN" sz="2400" dirty="0"/>
              <a:t>. </a:t>
            </a:r>
          </a:p>
          <a:p>
            <a:pPr marL="800100" lvl="1" indent="-342900">
              <a:buFont typeface="Wingdings" panose="05000000000000000000" pitchFamily="2" charset="2"/>
              <a:buChar char="Ø"/>
              <a:defRPr/>
            </a:pPr>
            <a:endParaRPr lang="en-GB" altLang="zh-CN" sz="2400" dirty="0"/>
          </a:p>
        </p:txBody>
      </p:sp>
      <p:sp>
        <p:nvSpPr>
          <p:cNvPr id="4" name="灯片编号占位符 3"/>
          <p:cNvSpPr>
            <a:spLocks noGrp="1"/>
          </p:cNvSpPr>
          <p:nvPr>
            <p:ph type="sldNum" sz="quarter" idx="12"/>
          </p:nvPr>
        </p:nvSpPr>
        <p:spPr/>
        <p:txBody>
          <a:bodyPr/>
          <a:lstStyle/>
          <a:p>
            <a:pPr>
              <a:spcAft>
                <a:spcPts val="0"/>
              </a:spcAft>
            </a:pPr>
            <a:fld id="{7D9BB5D0-35E4-459D-AEF3-FE4D7C45CC19}" type="slidenum">
              <a:rPr lang="zh-CN" altLang="en-US" smtClean="0"/>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spcAft>
                <a:spcPts val="0"/>
              </a:spcAft>
            </a:pPr>
            <a:r>
              <a:rPr lang="zh-CN" altLang="en-US"/>
              <a:t> Using a single equal sign to check equality</a:t>
            </a:r>
          </a:p>
          <a:p>
            <a:endParaRPr lang="zh-CN" altLang="en-US"/>
          </a:p>
          <a:p>
            <a:r>
              <a:rPr lang="zh-CN" altLang="en-US"/>
              <a:t>char x='Y';</a:t>
            </a:r>
          </a:p>
          <a:p>
            <a:r>
              <a:rPr lang="zh-CN" altLang="en-US"/>
              <a:t>while(x</a:t>
            </a:r>
            <a:r>
              <a:rPr lang="zh-CN" altLang="en-US">
                <a:solidFill>
                  <a:srgbClr val="FF0000"/>
                </a:solidFill>
              </a:rPr>
              <a:t>=</a:t>
            </a:r>
            <a:r>
              <a:rPr lang="zh-CN" altLang="en-US"/>
              <a:t>'Y') {</a:t>
            </a:r>
          </a:p>
          <a:p>
            <a:r>
              <a:rPr lang="zh-CN" altLang="en-US"/>
              <a:t> //...</a:t>
            </a:r>
          </a:p>
          <a:p>
            <a:r>
              <a:rPr lang="zh-CN" altLang="en-US"/>
              <a:t> cout&lt;&lt;"Continue? (Y/N)";</a:t>
            </a:r>
          </a:p>
          <a:p>
            <a:r>
              <a:rPr lang="zh-CN" altLang="en-US"/>
              <a:t> cin&gt;&gt;x;</a:t>
            </a:r>
          </a:p>
          <a:p>
            <a:r>
              <a:rPr lang="zh-CN" altLang="en-US"/>
              <a:t>}</a:t>
            </a:r>
          </a:p>
          <a:p>
            <a:endParaRPr lang="zh-CN" altLang="en-US"/>
          </a:p>
          <a:p>
            <a:r>
              <a:rPr lang="en-US" altLang="zh-CN"/>
              <a:t>//</a:t>
            </a:r>
            <a:r>
              <a:rPr lang="zh-CN" altLang="en-US"/>
              <a:t>"Why doesn't my loop ever end?"</a:t>
            </a:r>
          </a:p>
        </p:txBody>
      </p:sp>
      <p:sp>
        <p:nvSpPr>
          <p:cNvPr id="4" name="灯片编号占位符 3"/>
          <p:cNvSpPr>
            <a:spLocks noGrp="1"/>
          </p:cNvSpPr>
          <p:nvPr>
            <p:ph type="sldNum" sz="quarter" idx="12"/>
          </p:nvPr>
        </p:nvSpPr>
        <p:spPr/>
        <p:txBody>
          <a:bodyPr/>
          <a:lstStyle/>
          <a:p>
            <a:pPr>
              <a:spcAft>
                <a:spcPts val="0"/>
              </a:spcAft>
            </a:pPr>
            <a:fld id="{7D9BB5D0-35E4-459D-AEF3-FE4D7C45CC19}"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6 Dead Loop </a:t>
            </a:r>
            <a:endParaRPr kumimoji="0" lang="zh-CN" altLang="en-US" sz="4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2226" name="Rectangle 3"/>
          <p:cNvSpPr>
            <a:spLocks noGrp="1"/>
          </p:cNvSpPr>
          <p:nvPr>
            <p:ph idx="1"/>
          </p:nvPr>
        </p:nvSpPr>
        <p:spPr/>
        <p:txBody>
          <a:bodyPr vert="horz" wrap="square" lIns="91440" tIns="45720" rIns="91440" bIns="45720" anchor="t" anchorCtr="0"/>
          <a:lstStyle/>
          <a:p>
            <a:pPr>
              <a:lnSpc>
                <a:spcPct val="90000"/>
              </a:lnSpc>
              <a:spcAft>
                <a:spcPts val="0"/>
              </a:spcAft>
              <a:buNone/>
            </a:pPr>
            <a:r>
              <a:rPr lang="zh-CN" altLang="en-US" sz="3200" dirty="0">
                <a:latin typeface="Times New Roman" panose="02020603050405020304" pitchFamily="18" charset="0"/>
              </a:rPr>
              <a:t>An </a:t>
            </a:r>
            <a:r>
              <a:rPr lang="en-US" altLang="zh-CN" sz="3200" dirty="0">
                <a:latin typeface="Times New Roman" panose="02020603050405020304" pitchFamily="18" charset="0"/>
              </a:rPr>
              <a:t>Dead Loop/I</a:t>
            </a:r>
            <a:r>
              <a:rPr lang="zh-CN" altLang="en-US" sz="3200" dirty="0">
                <a:latin typeface="Times New Roman" panose="02020603050405020304" pitchFamily="18" charset="0"/>
              </a:rPr>
              <a:t>nfinite </a:t>
            </a:r>
            <a:r>
              <a:rPr lang="en-US" altLang="zh-CN" sz="3200" dirty="0">
                <a:latin typeface="Times New Roman" panose="02020603050405020304" pitchFamily="18" charset="0"/>
              </a:rPr>
              <a:t>L</a:t>
            </a:r>
            <a:r>
              <a:rPr lang="zh-CN" altLang="en-US" sz="3200" dirty="0">
                <a:latin typeface="Times New Roman" panose="02020603050405020304" pitchFamily="18" charset="0"/>
              </a:rPr>
              <a:t>oop</a:t>
            </a:r>
            <a:r>
              <a:rPr lang="en-US" altLang="zh-CN" sz="3200" dirty="0">
                <a:latin typeface="Times New Roman" panose="02020603050405020304" pitchFamily="18" charset="0"/>
              </a:rPr>
              <a:t>/</a:t>
            </a:r>
            <a:r>
              <a:rPr lang="zh-CN" altLang="en-US" sz="3200" dirty="0">
                <a:latin typeface="Times New Roman" panose="02020603050405020304" pitchFamily="18" charset="0"/>
              </a:rPr>
              <a:t>Endless Loop</a:t>
            </a:r>
            <a:r>
              <a:rPr lang="en-US" altLang="zh-CN" sz="3200" dirty="0">
                <a:latin typeface="Times New Roman" panose="02020603050405020304" pitchFamily="18" charset="0"/>
              </a:rPr>
              <a:t> </a:t>
            </a:r>
            <a:r>
              <a:rPr lang="zh-CN" altLang="en-US" sz="3200" dirty="0">
                <a:latin typeface="Times New Roman" panose="02020603050405020304" pitchFamily="18" charset="0"/>
              </a:rPr>
              <a:t>is a sequence of instructions in a computer program which</a:t>
            </a:r>
            <a:r>
              <a:rPr lang="zh-CN" altLang="en-US" sz="3200" dirty="0">
                <a:solidFill>
                  <a:srgbClr val="FF0000"/>
                </a:solidFill>
                <a:latin typeface="Times New Roman" panose="02020603050405020304" pitchFamily="18" charset="0"/>
              </a:rPr>
              <a:t> loops endlessly</a:t>
            </a:r>
            <a:r>
              <a:rPr lang="zh-CN" altLang="en-US" sz="3200" dirty="0">
                <a:latin typeface="Times New Roman" panose="02020603050405020304" pitchFamily="18" charset="0"/>
              </a:rPr>
              <a:t>, either due to the loop having no terminating condition</a:t>
            </a:r>
            <a:r>
              <a:rPr lang="en-US" altLang="zh-CN" sz="3200" dirty="0">
                <a:latin typeface="Times New Roman" panose="02020603050405020304" pitchFamily="18" charset="0"/>
              </a:rPr>
              <a:t>,</a:t>
            </a:r>
            <a:r>
              <a:rPr lang="zh-CN" altLang="en-US" sz="3200" dirty="0">
                <a:latin typeface="Times New Roman" panose="02020603050405020304" pitchFamily="18" charset="0"/>
              </a:rPr>
              <a:t> having one that can never be met, or one that causes the loop to start over.</a:t>
            </a: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kumimoji="0" lang="en-US" altLang="zh-CN" sz="4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7 </a:t>
            </a:r>
            <a:r>
              <a:rPr lang="en-US" altLang="zh-CN" sz="4000" dirty="0">
                <a:solidFill>
                  <a:schemeClr val="tx2"/>
                </a:solidFill>
                <a:latin typeface="Times New Roman" panose="02020603050405020304" pitchFamily="18" charset="0"/>
                <a:sym typeface="+mn-ea"/>
              </a:rPr>
              <a:t>Resource</a:t>
            </a:r>
            <a:r>
              <a:rPr lang="zh-CN" altLang="en-US" sz="4000" dirty="0">
                <a:solidFill>
                  <a:schemeClr val="tx2"/>
                </a:solidFill>
                <a:latin typeface="Times New Roman" panose="02020603050405020304" pitchFamily="18" charset="0"/>
                <a:sym typeface="+mn-ea"/>
              </a:rPr>
              <a:t> </a:t>
            </a:r>
            <a:r>
              <a:rPr lang="en-US" altLang="zh-CN" sz="4000" dirty="0">
                <a:solidFill>
                  <a:schemeClr val="tx2"/>
                </a:solidFill>
                <a:latin typeface="Times New Roman" panose="02020603050405020304" pitchFamily="18" charset="0"/>
                <a:sym typeface="+mn-ea"/>
              </a:rPr>
              <a:t>Leak</a:t>
            </a:r>
            <a:r>
              <a:rPr lang="zh-CN" altLang="en-US" sz="4000" dirty="0">
                <a:solidFill>
                  <a:schemeClr val="tx2"/>
                </a:solidFill>
                <a:latin typeface="Times New Roman" panose="02020603050405020304" pitchFamily="18" charset="0"/>
                <a:sym typeface="+mn-ea"/>
              </a:rPr>
              <a:t> </a:t>
            </a:r>
            <a:endParaRPr kumimoji="0" lang="en-US" altLang="zh-CN" sz="4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4" name="Rectangle 3"/>
          <p:cNvSpPr>
            <a:spLocks noGrp="1"/>
          </p:cNvSpPr>
          <p:nvPr>
            <p:ph idx="1"/>
          </p:nvPr>
        </p:nvSpPr>
        <p:spPr>
          <a:xfrm>
            <a:off x="1081405" y="1649730"/>
            <a:ext cx="8968740" cy="4506595"/>
          </a:xfrm>
        </p:spPr>
        <p:txBody>
          <a:bodyPr vert="horz" wrap="square" lIns="91440" tIns="45720" rIns="91440" bIns="45720" anchor="t" anchorCtr="0"/>
          <a:lstStyle/>
          <a:p>
            <a:pPr algn="just">
              <a:spcAft>
                <a:spcPts val="0"/>
              </a:spcAft>
              <a:buNone/>
            </a:pPr>
            <a:r>
              <a:rPr dirty="0">
                <a:latin typeface="Times New Roman" panose="02020603050405020304" pitchFamily="18" charset="0"/>
              </a:rPr>
              <a:t>In computer science, a resource leak is a particular type of resource consumption by a computer program where </a:t>
            </a:r>
            <a:r>
              <a:rPr dirty="0">
                <a:solidFill>
                  <a:srgbClr val="FF0000"/>
                </a:solidFill>
                <a:latin typeface="Times New Roman" panose="02020603050405020304" pitchFamily="18" charset="0"/>
              </a:rPr>
              <a:t>the program does not release resources it has acquired</a:t>
            </a:r>
            <a:r>
              <a:rPr dirty="0">
                <a:latin typeface="Times New Roman" panose="02020603050405020304" pitchFamily="18" charset="0"/>
              </a:rPr>
              <a:t>. </a:t>
            </a:r>
            <a:r>
              <a:rPr lang="zh-CN" altLang="en-US" dirty="0">
                <a:latin typeface="Times New Roman" panose="02020603050405020304" pitchFamily="18" charset="0"/>
              </a:rPr>
              <a:t>（程序不释放其获得的资源）</a:t>
            </a:r>
            <a:endParaRPr dirty="0">
              <a:latin typeface="Times New Roman" panose="02020603050405020304" pitchFamily="18" charset="0"/>
            </a:endParaRPr>
          </a:p>
          <a:p>
            <a:pPr algn="just">
              <a:buNone/>
            </a:pPr>
            <a:r>
              <a:rPr dirty="0">
                <a:latin typeface="Times New Roman" panose="02020603050405020304" pitchFamily="18" charset="0"/>
              </a:rPr>
              <a:t>This condition is normally the result of a bug in a program. Typical resource leaks include memory leak and handle leak, particularly file handle leaks, though memory is often considered separately from other resources</a:t>
            </a:r>
          </a:p>
        </p:txBody>
      </p:sp>
      <p:sp>
        <p:nvSpPr>
          <p:cNvPr id="54275" name="文本框 1"/>
          <p:cNvSpPr txBox="1"/>
          <p:nvPr/>
        </p:nvSpPr>
        <p:spPr>
          <a:xfrm>
            <a:off x="1219835" y="6156325"/>
            <a:ext cx="9735185" cy="460375"/>
          </a:xfrm>
          <a:prstGeom prst="rect">
            <a:avLst/>
          </a:prstGeom>
          <a:noFill/>
          <a:ln w="9525">
            <a:noFill/>
          </a:ln>
        </p:spPr>
        <p:txBody>
          <a:bodyPr wrap="none" anchor="t" anchorCtr="0">
            <a:spAutoFit/>
          </a:bodyPr>
          <a:lstStyle/>
          <a:p>
            <a:pPr indent="0">
              <a:spcAft>
                <a:spcPts val="0"/>
              </a:spcAft>
            </a:pPr>
            <a:r>
              <a:rPr lang="en-US" altLang="zh-CN" sz="2400">
                <a:solidFill>
                  <a:srgbClr val="3333FF"/>
                </a:solidFill>
                <a:latin typeface="Arial" panose="020B0604020202020204" pitchFamily="34" charset="0"/>
                <a:ea typeface="宋体" pitchFamily="2" charset="-122"/>
              </a:rPr>
              <a:t>QUIZ</a:t>
            </a:r>
            <a:r>
              <a:rPr lang="zh-CN" altLang="en-US" sz="2400">
                <a:solidFill>
                  <a:srgbClr val="3333FF"/>
                </a:solidFill>
                <a:latin typeface="Arial" panose="020B0604020202020204" pitchFamily="34" charset="0"/>
                <a:ea typeface="宋体" pitchFamily="2" charset="-122"/>
              </a:rPr>
              <a:t>： </a:t>
            </a:r>
            <a:r>
              <a:rPr lang="en-US" altLang="zh-CN" sz="2400">
                <a:solidFill>
                  <a:srgbClr val="3333FF"/>
                </a:solidFill>
                <a:latin typeface="Arial" panose="020B0604020202020204" pitchFamily="34" charset="0"/>
                <a:ea typeface="宋体" pitchFamily="2" charset="-122"/>
              </a:rPr>
              <a:t>How keys of your keyboard can be pressed at the same time? </a:t>
            </a: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4000" dirty="0">
                <a:solidFill>
                  <a:schemeClr val="tx2"/>
                </a:solidFill>
                <a:latin typeface="Times New Roman" panose="02020603050405020304" pitchFamily="18" charset="0"/>
                <a:sym typeface="+mn-ea"/>
              </a:rPr>
              <a:t>8 Concurrency</a:t>
            </a:r>
            <a:r>
              <a:rPr lang="zh-CN" altLang="en-US" sz="4000" dirty="0">
                <a:solidFill>
                  <a:schemeClr val="tx2"/>
                </a:solidFill>
                <a:latin typeface="Times New Roman" panose="02020603050405020304" pitchFamily="18" charset="0"/>
                <a:sym typeface="+mn-ea"/>
              </a:rPr>
              <a:t>（并发） </a:t>
            </a:r>
            <a:endParaRPr kumimoji="0" lang="zh-CN" altLang="en-US" sz="4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5298" name="Rectangle 3"/>
          <p:cNvSpPr>
            <a:spLocks noGrp="1"/>
          </p:cNvSpPr>
          <p:nvPr>
            <p:ph idx="1"/>
          </p:nvPr>
        </p:nvSpPr>
        <p:spPr>
          <a:xfrm>
            <a:off x="1524000" y="2017713"/>
            <a:ext cx="8955088" cy="4114800"/>
          </a:xfrm>
        </p:spPr>
        <p:txBody>
          <a:bodyPr vert="horz" wrap="square" lIns="91440" tIns="45720" rIns="91440" bIns="45720" anchor="t" anchorCtr="0"/>
          <a:lstStyle/>
          <a:p>
            <a:pPr>
              <a:lnSpc>
                <a:spcPct val="90000"/>
              </a:lnSpc>
              <a:spcAft>
                <a:spcPts val="0"/>
              </a:spcAft>
              <a:buNone/>
            </a:pPr>
            <a:r>
              <a:rPr lang="zh-CN" altLang="en-US" sz="2800" dirty="0">
                <a:solidFill>
                  <a:schemeClr val="tx1"/>
                </a:solidFill>
                <a:latin typeface="Times New Roman" panose="02020603050405020304" pitchFamily="18" charset="0"/>
              </a:rPr>
              <a:t>The uncontrolled execution of concurrent transactions in a multi-user environment can lead to various problems.</a:t>
            </a:r>
          </a:p>
          <a:p>
            <a:pPr>
              <a:lnSpc>
                <a:spcPct val="90000"/>
              </a:lnSpc>
              <a:buNone/>
            </a:pPr>
            <a:endParaRPr lang="zh-CN" altLang="en-US" sz="2800" dirty="0">
              <a:solidFill>
                <a:schemeClr val="tx1"/>
              </a:solidFill>
              <a:latin typeface="Times New Roman" panose="02020603050405020304" pitchFamily="18" charset="0"/>
            </a:endParaRPr>
          </a:p>
          <a:p>
            <a:pPr>
              <a:lnSpc>
                <a:spcPct val="90000"/>
              </a:lnSpc>
              <a:buNone/>
            </a:pPr>
            <a:r>
              <a:rPr lang="zh-CN" altLang="en-US" sz="2800" dirty="0">
                <a:solidFill>
                  <a:schemeClr val="tx1"/>
                </a:solidFill>
                <a:latin typeface="Times New Roman" panose="02020603050405020304" pitchFamily="18" charset="0"/>
              </a:rPr>
              <a:t>This problem occurs when two transactions, accessing the same data items, have their operations interleaved in such a way, that one transaction will access the data before the other has applied any updates.</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4765" y="465455"/>
            <a:ext cx="8512810" cy="803275"/>
          </a:xfrm>
        </p:spPr>
        <p:txBody>
          <a:bodyPr>
            <a:normAutofit/>
          </a:bodyPr>
          <a:lstStyle/>
          <a:p>
            <a:pPr fontAlgn="base">
              <a:spcAft>
                <a:spcPts val="0"/>
              </a:spcAft>
            </a:pPr>
            <a:r>
              <a:rPr lang="en-US" altLang="zh-CN" strike="noStrike" noProof="1"/>
              <a:t>Solution to </a:t>
            </a:r>
            <a:r>
              <a:rPr lang="zh-CN" altLang="en-US">
                <a:sym typeface="+mn-ea"/>
              </a:rPr>
              <a:t>synchronization</a:t>
            </a:r>
            <a:r>
              <a:rPr lang="en-US" altLang="zh-CN" strike="noStrike" noProof="1"/>
              <a:t>:</a:t>
            </a:r>
            <a:r>
              <a:rPr lang="en-US" altLang="zh-CN" strike="noStrike" noProof="1">
                <a:solidFill>
                  <a:srgbClr val="FF0000"/>
                </a:solidFill>
              </a:rPr>
              <a:t> Lock</a:t>
            </a:r>
          </a:p>
        </p:txBody>
      </p:sp>
      <p:sp>
        <p:nvSpPr>
          <p:cNvPr id="58370" name="内容占位符 2"/>
          <p:cNvSpPr>
            <a:spLocks noGrp="1"/>
          </p:cNvSpPr>
          <p:nvPr>
            <p:ph idx="1"/>
          </p:nvPr>
        </p:nvSpPr>
        <p:spPr>
          <a:xfrm>
            <a:off x="2081213" y="1268413"/>
            <a:ext cx="8229600" cy="4681538"/>
          </a:xfrm>
        </p:spPr>
        <p:txBody>
          <a:bodyPr anchor="t"/>
          <a:lstStyle/>
          <a:p>
            <a:pPr marL="0" indent="0" fontAlgn="base">
              <a:buNone/>
            </a:pPr>
            <a:endParaRPr lang="zh-CN" altLang="en-US" strike="noStrike" noProof="1"/>
          </a:p>
          <a:p>
            <a:pPr lvl="1" fontAlgn="base">
              <a:spcAft>
                <a:spcPts val="0"/>
              </a:spcAft>
            </a:pPr>
            <a:r>
              <a:rPr lang="en-US" altLang="zh-CN" sz="3200" strike="noStrike" noProof="1">
                <a:sym typeface="+mn-ea"/>
              </a:rPr>
              <a:t>Global </a:t>
            </a:r>
            <a:r>
              <a:rPr lang="en-US" altLang="zh-CN" sz="3200" strike="noStrike" noProof="1">
                <a:sym typeface="宋体" pitchFamily="2" charset="-122"/>
              </a:rPr>
              <a:t>ACCOUNT</a:t>
            </a:r>
            <a:endParaRPr lang="en-US" altLang="zh-CN" sz="3200" strike="noStrike" noProof="1">
              <a:sym typeface="+mn-ea"/>
            </a:endParaRPr>
          </a:p>
          <a:p>
            <a:pPr lvl="1" fontAlgn="base"/>
            <a:r>
              <a:rPr lang="en-US" altLang="zh-CN" sz="3200" strike="noStrike" noProof="1">
                <a:sym typeface="+mn-ea"/>
              </a:rPr>
              <a:t>1</a:t>
            </a:r>
            <a:r>
              <a:rPr lang="en-US" altLang="zh-CN" sz="3200" strike="noStrike" noProof="1">
                <a:solidFill>
                  <a:srgbClr val="FF0000"/>
                </a:solidFill>
                <a:sym typeface="+mn-ea"/>
              </a:rPr>
              <a:t>: Lock </a:t>
            </a:r>
            <a:r>
              <a:rPr lang="en-US" altLang="zh-CN" sz="3200" strike="noStrike" noProof="1">
                <a:solidFill>
                  <a:srgbClr val="FF0000"/>
                </a:solidFill>
                <a:sym typeface="宋体" pitchFamily="2" charset="-122"/>
              </a:rPr>
              <a:t>ACCOUNT</a:t>
            </a:r>
            <a:r>
              <a:rPr lang="en-US" altLang="zh-CN" sz="3200" strike="noStrike" noProof="1">
                <a:solidFill>
                  <a:srgbClr val="FF0000"/>
                </a:solidFill>
                <a:sym typeface="+mn-ea"/>
              </a:rPr>
              <a:t>;</a:t>
            </a:r>
            <a:endParaRPr lang="en-US" altLang="zh-CN" sz="3200" strike="noStrike" noProof="1"/>
          </a:p>
          <a:p>
            <a:pPr lvl="1" fontAlgn="base"/>
            <a:r>
              <a:rPr lang="en-US" altLang="zh-CN" sz="3200" strike="noStrike" noProof="1">
                <a:sym typeface="+mn-ea"/>
              </a:rPr>
              <a:t>2</a:t>
            </a:r>
            <a:r>
              <a:rPr lang="zh-CN" altLang="en-US" sz="3200" strike="noStrike" noProof="1">
                <a:sym typeface="+mn-ea"/>
              </a:rPr>
              <a:t>：</a:t>
            </a:r>
            <a:r>
              <a:rPr lang="en-US" altLang="zh-CN" sz="3200" strike="noStrike" noProof="1">
                <a:sym typeface="+mn-ea"/>
              </a:rPr>
              <a:t>increasement= 100;</a:t>
            </a:r>
            <a:endParaRPr lang="en-US" altLang="zh-CN" sz="3200" strike="noStrike" noProof="1"/>
          </a:p>
          <a:p>
            <a:pPr lvl="1" fontAlgn="base"/>
            <a:r>
              <a:rPr lang="en-US" altLang="zh-CN" sz="3200" strike="noStrike" noProof="1">
                <a:sym typeface="+mn-ea"/>
              </a:rPr>
              <a:t>3:   count = increasement + </a:t>
            </a:r>
            <a:r>
              <a:rPr lang="en-US" altLang="zh-CN" sz="3200">
                <a:sym typeface="宋体" pitchFamily="2" charset="-122"/>
              </a:rPr>
              <a:t>ACCOUNT</a:t>
            </a:r>
            <a:r>
              <a:rPr lang="en-US" altLang="zh-CN" sz="3200" strike="noStrike" noProof="1">
                <a:sym typeface="+mn-ea"/>
              </a:rPr>
              <a:t> </a:t>
            </a:r>
            <a:r>
              <a:rPr lang="en-US" altLang="zh-CN" sz="3200" strike="noStrike" noProof="1">
                <a:sym typeface="宋体" pitchFamily="2" charset="-122"/>
              </a:rPr>
              <a:t>;</a:t>
            </a:r>
          </a:p>
          <a:p>
            <a:pPr lvl="1" fontAlgn="base"/>
            <a:r>
              <a:rPr lang="en-US" altLang="zh-CN" sz="3200" strike="noStrike" noProof="1">
                <a:sym typeface="+mn-ea"/>
              </a:rPr>
              <a:t>4:   </a:t>
            </a:r>
            <a:r>
              <a:rPr lang="en-US" altLang="zh-CN" sz="3200">
                <a:sym typeface="宋体" pitchFamily="2" charset="-122"/>
              </a:rPr>
              <a:t>ACCOUNT</a:t>
            </a:r>
            <a:r>
              <a:rPr lang="en-US" altLang="zh-CN" sz="3200" strike="noStrike" noProof="1">
                <a:sym typeface="宋体" pitchFamily="2" charset="-122"/>
              </a:rPr>
              <a:t> = count ;</a:t>
            </a:r>
          </a:p>
          <a:p>
            <a:pPr lvl="1" fontAlgn="base"/>
            <a:r>
              <a:rPr lang="en-US" altLang="zh-CN" sz="3200" strike="noStrike" noProof="1">
                <a:sym typeface="宋体" pitchFamily="2" charset="-122"/>
              </a:rPr>
              <a:t>5</a:t>
            </a:r>
            <a:r>
              <a:rPr lang="en-US" altLang="zh-CN" sz="3200" strike="noStrike" noProof="1">
                <a:solidFill>
                  <a:srgbClr val="FF0000"/>
                </a:solidFill>
                <a:sym typeface="宋体" pitchFamily="2" charset="-122"/>
              </a:rPr>
              <a:t>: Release ACCOUNT</a:t>
            </a:r>
            <a:endParaRPr lang="en-US" altLang="zh-CN" sz="3200" strike="noStrike" noProof="1"/>
          </a:p>
          <a:p>
            <a:pPr fontAlgn="base"/>
            <a:endParaRPr lang="zh-CN" altLang="en-US" strike="noStrike" noProof="1"/>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4765" y="465455"/>
            <a:ext cx="8512810" cy="803275"/>
          </a:xfrm>
        </p:spPr>
        <p:txBody>
          <a:bodyPr>
            <a:normAutofit/>
          </a:bodyPr>
          <a:lstStyle/>
          <a:p>
            <a:pPr fontAlgn="base">
              <a:spcAft>
                <a:spcPts val="0"/>
              </a:spcAft>
            </a:pPr>
            <a:r>
              <a:rPr lang="en-US" altLang="zh-CN" strike="noStrike" noProof="1"/>
              <a:t>Deadlock</a:t>
            </a:r>
          </a:p>
        </p:txBody>
      </p:sp>
      <p:sp>
        <p:nvSpPr>
          <p:cNvPr id="58370" name="内容占位符 2"/>
          <p:cNvSpPr>
            <a:spLocks noGrp="1"/>
          </p:cNvSpPr>
          <p:nvPr>
            <p:ph idx="1"/>
          </p:nvPr>
        </p:nvSpPr>
        <p:spPr>
          <a:xfrm>
            <a:off x="101600" y="1765300"/>
            <a:ext cx="6234430" cy="5309870"/>
          </a:xfrm>
        </p:spPr>
        <p:txBody>
          <a:bodyPr anchor="t">
            <a:normAutofit/>
          </a:bodyPr>
          <a:lstStyle/>
          <a:p>
            <a:pPr marL="514350" indent="-514350" fontAlgn="base">
              <a:spcAft>
                <a:spcPts val="0"/>
              </a:spcAft>
              <a:buFont typeface="+mj-lt"/>
              <a:buAutoNum type="arabicPeriod"/>
            </a:pPr>
            <a:r>
              <a:rPr lang="en-US" altLang="zh-CN" sz="2000" strike="noStrike" noProof="1">
                <a:sym typeface="+mn-ea"/>
              </a:rPr>
              <a:t>Global </a:t>
            </a:r>
            <a:r>
              <a:rPr lang="en-US" altLang="zh-CN" sz="2000" strike="noStrike" noProof="1">
                <a:sym typeface="宋体" pitchFamily="2" charset="-122"/>
              </a:rPr>
              <a:t>ACCOUNT1, </a:t>
            </a:r>
            <a:r>
              <a:rPr lang="en-US" altLang="zh-CN" sz="2000">
                <a:sym typeface="宋体" pitchFamily="2" charset="-122"/>
              </a:rPr>
              <a:t>ACCOUNT2</a:t>
            </a:r>
            <a:endParaRPr lang="en-US" altLang="zh-CN" sz="2000" strike="noStrike" noProof="1">
              <a:sym typeface="+mn-ea"/>
            </a:endParaRPr>
          </a:p>
          <a:p>
            <a:pPr marL="514350" lvl="0" indent="-514350" algn="l" fontAlgn="base">
              <a:buFont typeface="+mj-lt"/>
              <a:buAutoNum type="arabicPeriod"/>
            </a:pPr>
            <a:r>
              <a:rPr lang="en-US" altLang="zh-CN" sz="2000" strike="noStrike" noProof="1">
                <a:solidFill>
                  <a:srgbClr val="FF0000"/>
                </a:solidFill>
                <a:sym typeface="+mn-ea"/>
              </a:rPr>
              <a:t>Lock </a:t>
            </a:r>
            <a:r>
              <a:rPr lang="en-US" altLang="zh-CN" sz="2000" strike="noStrike" noProof="1">
                <a:solidFill>
                  <a:srgbClr val="FF0000"/>
                </a:solidFill>
                <a:sym typeface="宋体" pitchFamily="2" charset="-122"/>
              </a:rPr>
              <a:t>ACCOUNT1</a:t>
            </a:r>
            <a:r>
              <a:rPr lang="en-US" altLang="zh-CN" sz="2000" strike="noStrike" noProof="1">
                <a:solidFill>
                  <a:srgbClr val="FF0000"/>
                </a:solidFill>
                <a:sym typeface="+mn-ea"/>
              </a:rPr>
              <a:t>;</a:t>
            </a:r>
            <a:endParaRPr lang="en-US" altLang="zh-CN" sz="2000" strike="noStrike" noProof="1">
              <a:solidFill>
                <a:srgbClr val="FF0000"/>
              </a:solidFill>
            </a:endParaRPr>
          </a:p>
          <a:p>
            <a:pPr marL="514350" lvl="0" indent="-514350" algn="l" fontAlgn="base">
              <a:buFont typeface="+mj-lt"/>
              <a:buAutoNum type="arabicPeriod"/>
            </a:pPr>
            <a:r>
              <a:rPr lang="en-US" altLang="zh-CN" sz="2000">
                <a:solidFill>
                  <a:srgbClr val="FF0000"/>
                </a:solidFill>
                <a:sym typeface="宋体" pitchFamily="2" charset="-122"/>
              </a:rPr>
              <a:t>ACCOUNT1</a:t>
            </a:r>
            <a:r>
              <a:rPr lang="en-US" altLang="zh-CN" sz="2000" strike="noStrike" noProof="1">
                <a:solidFill>
                  <a:srgbClr val="FF0000"/>
                </a:solidFill>
                <a:sym typeface="+mn-ea"/>
              </a:rPr>
              <a:t> = </a:t>
            </a:r>
            <a:r>
              <a:rPr lang="en-US" altLang="zh-CN" sz="2000">
                <a:solidFill>
                  <a:srgbClr val="FF0000"/>
                </a:solidFill>
                <a:sym typeface="+mn-ea"/>
              </a:rPr>
              <a:t>getchar()</a:t>
            </a:r>
            <a:r>
              <a:rPr lang="en-US" altLang="zh-CN" sz="2000" strike="noStrike" noProof="1">
                <a:solidFill>
                  <a:srgbClr val="FF0000"/>
                </a:solidFill>
                <a:sym typeface="+mn-ea"/>
              </a:rPr>
              <a:t>+ </a:t>
            </a:r>
            <a:r>
              <a:rPr lang="en-US" altLang="zh-CN" sz="2000">
                <a:solidFill>
                  <a:srgbClr val="FF0000"/>
                </a:solidFill>
                <a:sym typeface="宋体" pitchFamily="2" charset="-122"/>
              </a:rPr>
              <a:t>ACCOUNT1</a:t>
            </a:r>
            <a:r>
              <a:rPr lang="en-US" altLang="zh-CN" sz="2000" strike="noStrike" noProof="1">
                <a:solidFill>
                  <a:srgbClr val="FF0000"/>
                </a:solidFill>
                <a:sym typeface="宋体" pitchFamily="2" charset="-122"/>
              </a:rPr>
              <a:t>;</a:t>
            </a:r>
          </a:p>
          <a:p>
            <a:pPr marL="514350" lvl="0" indent="-514350" algn="l" fontAlgn="base">
              <a:buFont typeface="+mj-lt"/>
              <a:buAutoNum type="arabicPeriod"/>
            </a:pPr>
            <a:endParaRPr lang="en-US" altLang="zh-CN" sz="2000" strike="noStrike" noProof="1">
              <a:solidFill>
                <a:srgbClr val="FF0000"/>
              </a:solidFill>
              <a:sym typeface="宋体" pitchFamily="2" charset="-122"/>
            </a:endParaRPr>
          </a:p>
          <a:p>
            <a:pPr marL="514350" lvl="0" indent="-514350" algn="l" fontAlgn="base">
              <a:buFont typeface="+mj-lt"/>
              <a:buAutoNum type="arabicPeriod"/>
            </a:pPr>
            <a:r>
              <a:rPr lang="en-US" altLang="zh-CN" sz="2000">
                <a:sym typeface="+mn-ea"/>
              </a:rPr>
              <a:t>Lock </a:t>
            </a:r>
            <a:r>
              <a:rPr lang="en-US" altLang="zh-CN" sz="2000">
                <a:sym typeface="宋体" pitchFamily="2" charset="-122"/>
              </a:rPr>
              <a:t>ACCOUNT2</a:t>
            </a:r>
            <a:r>
              <a:rPr lang="en-US" altLang="zh-CN" sz="2000">
                <a:sym typeface="+mn-ea"/>
              </a:rPr>
              <a:t>;</a:t>
            </a:r>
            <a:endParaRPr lang="en-US" altLang="zh-CN" sz="2000" strike="noStrike" noProof="1"/>
          </a:p>
          <a:p>
            <a:pPr marL="514350" lvl="0" indent="-514350" algn="l" fontAlgn="base">
              <a:buFont typeface="+mj-lt"/>
              <a:buAutoNum type="arabicPeriod"/>
            </a:pPr>
            <a:r>
              <a:rPr lang="en-US" altLang="zh-CN" sz="2000">
                <a:sym typeface="宋体" pitchFamily="2" charset="-122"/>
              </a:rPr>
              <a:t>ACCOUNT2</a:t>
            </a:r>
            <a:r>
              <a:rPr lang="en-US" altLang="zh-CN" sz="2000">
                <a:sym typeface="+mn-ea"/>
              </a:rPr>
              <a:t>= </a:t>
            </a:r>
            <a:r>
              <a:rPr lang="en-US" altLang="zh-CN" sz="2000">
                <a:sym typeface="宋体" pitchFamily="2" charset="-122"/>
              </a:rPr>
              <a:t>ACCOUNT1</a:t>
            </a:r>
            <a:r>
              <a:rPr lang="en-US" altLang="zh-CN" sz="2000">
                <a:sym typeface="+mn-ea"/>
              </a:rPr>
              <a:t>+ </a:t>
            </a:r>
            <a:r>
              <a:rPr lang="en-US" altLang="zh-CN" sz="2000">
                <a:sym typeface="宋体" pitchFamily="2" charset="-122"/>
              </a:rPr>
              <a:t>ACCOUNT2;</a:t>
            </a:r>
          </a:p>
          <a:p>
            <a:pPr marL="514350" lvl="0" indent="-514350" algn="l" fontAlgn="base">
              <a:buFont typeface="+mj-lt"/>
              <a:buAutoNum type="arabicPeriod"/>
            </a:pPr>
            <a:r>
              <a:rPr lang="en-US" altLang="zh-CN" sz="2000">
                <a:sym typeface="宋体" pitchFamily="2" charset="-122"/>
              </a:rPr>
              <a:t>Release ACCOUNT2</a:t>
            </a:r>
            <a:r>
              <a:rPr lang="en-US" altLang="zh-CN" sz="2000">
                <a:sym typeface="+mn-ea"/>
              </a:rPr>
              <a:t>;</a:t>
            </a:r>
          </a:p>
          <a:p>
            <a:pPr marL="514350" lvl="0" indent="-514350" algn="l" fontAlgn="base">
              <a:buFont typeface="+mj-lt"/>
              <a:buAutoNum type="arabicPeriod"/>
            </a:pPr>
            <a:r>
              <a:rPr lang="en-US" altLang="zh-CN" sz="2000" strike="noStrike" noProof="1">
                <a:sym typeface="宋体" pitchFamily="2" charset="-122"/>
              </a:rPr>
              <a:t>Release ACCOUNT1</a:t>
            </a:r>
            <a:r>
              <a:rPr lang="en-US" altLang="zh-CN" sz="2000">
                <a:sym typeface="+mn-ea"/>
              </a:rPr>
              <a:t>;</a:t>
            </a:r>
            <a:endParaRPr lang="en-US" altLang="zh-CN" sz="2000" strike="noStrike" noProof="1">
              <a:sym typeface="+mn-ea"/>
            </a:endParaRPr>
          </a:p>
        </p:txBody>
      </p:sp>
      <p:sp>
        <p:nvSpPr>
          <p:cNvPr id="7" name="内容占位符 2"/>
          <p:cNvSpPr>
            <a:spLocks noGrp="1"/>
          </p:cNvSpPr>
          <p:nvPr/>
        </p:nvSpPr>
        <p:spPr>
          <a:xfrm>
            <a:off x="5786120" y="1765300"/>
            <a:ext cx="6234430" cy="53098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fontAlgn="base">
              <a:spcAft>
                <a:spcPts val="0"/>
              </a:spcAft>
              <a:buFont typeface="+mj-lt"/>
              <a:buAutoNum type="arabicPeriod"/>
            </a:pPr>
            <a:r>
              <a:rPr lang="en-US" altLang="zh-CN" sz="2000" strike="noStrike" noProof="1">
                <a:sym typeface="+mn-ea"/>
              </a:rPr>
              <a:t>Global </a:t>
            </a:r>
            <a:r>
              <a:rPr lang="en-US" altLang="zh-CN" sz="2000" strike="noStrike" noProof="1">
                <a:sym typeface="宋体" pitchFamily="2" charset="-122"/>
              </a:rPr>
              <a:t>ACCOUNT1, </a:t>
            </a:r>
            <a:r>
              <a:rPr lang="en-US" altLang="zh-CN" sz="2000">
                <a:sym typeface="宋体" pitchFamily="2" charset="-122"/>
              </a:rPr>
              <a:t>ACCOUNT2</a:t>
            </a:r>
            <a:endParaRPr lang="en-US" altLang="zh-CN" sz="2000" strike="noStrike" noProof="1">
              <a:sym typeface="+mn-ea"/>
            </a:endParaRPr>
          </a:p>
          <a:p>
            <a:pPr marL="514350" lvl="0" indent="-514350" algn="l" fontAlgn="base">
              <a:buFont typeface="+mj-lt"/>
              <a:buAutoNum type="arabicPeriod"/>
            </a:pPr>
            <a:r>
              <a:rPr lang="en-US" altLang="zh-CN" sz="2000" strike="noStrike" noProof="1">
                <a:solidFill>
                  <a:srgbClr val="FF0000"/>
                </a:solidFill>
                <a:sym typeface="+mn-ea"/>
              </a:rPr>
              <a:t>Lock </a:t>
            </a:r>
            <a:r>
              <a:rPr lang="en-US" altLang="zh-CN" sz="2000" strike="noStrike" noProof="1">
                <a:solidFill>
                  <a:srgbClr val="FF0000"/>
                </a:solidFill>
                <a:sym typeface="宋体" pitchFamily="2" charset="-122"/>
              </a:rPr>
              <a:t>ACCOUNT2</a:t>
            </a:r>
            <a:r>
              <a:rPr lang="en-US" altLang="zh-CN" sz="2000" strike="noStrike" noProof="1">
                <a:solidFill>
                  <a:srgbClr val="FF0000"/>
                </a:solidFill>
                <a:sym typeface="+mn-ea"/>
              </a:rPr>
              <a:t>;</a:t>
            </a:r>
            <a:endParaRPr lang="en-US" altLang="zh-CN" sz="2000" strike="noStrike" noProof="1">
              <a:solidFill>
                <a:srgbClr val="FF0000"/>
              </a:solidFill>
            </a:endParaRPr>
          </a:p>
          <a:p>
            <a:pPr marL="514350" lvl="0" indent="-514350" algn="l" fontAlgn="base">
              <a:buFont typeface="+mj-lt"/>
              <a:buAutoNum type="arabicPeriod"/>
            </a:pPr>
            <a:r>
              <a:rPr lang="en-US" altLang="zh-CN" sz="2000">
                <a:solidFill>
                  <a:srgbClr val="FF0000"/>
                </a:solidFill>
                <a:sym typeface="宋体" pitchFamily="2" charset="-122"/>
              </a:rPr>
              <a:t>ACCOUNT2</a:t>
            </a:r>
            <a:r>
              <a:rPr lang="en-US" altLang="zh-CN" sz="2000" strike="noStrike" noProof="1">
                <a:solidFill>
                  <a:srgbClr val="FF0000"/>
                </a:solidFill>
                <a:sym typeface="+mn-ea"/>
              </a:rPr>
              <a:t> = </a:t>
            </a:r>
            <a:r>
              <a:rPr lang="en-US" altLang="zh-CN" sz="2000">
                <a:solidFill>
                  <a:srgbClr val="FF0000"/>
                </a:solidFill>
                <a:sym typeface="+mn-ea"/>
              </a:rPr>
              <a:t>getchar()</a:t>
            </a:r>
            <a:r>
              <a:rPr lang="en-US" altLang="zh-CN" sz="2000" strike="noStrike" noProof="1">
                <a:solidFill>
                  <a:srgbClr val="FF0000"/>
                </a:solidFill>
                <a:sym typeface="+mn-ea"/>
              </a:rPr>
              <a:t>+ </a:t>
            </a:r>
            <a:r>
              <a:rPr lang="en-US" altLang="zh-CN" sz="2000">
                <a:solidFill>
                  <a:srgbClr val="FF0000"/>
                </a:solidFill>
                <a:sym typeface="宋体" pitchFamily="2" charset="-122"/>
              </a:rPr>
              <a:t>ACCOUNT2</a:t>
            </a:r>
            <a:r>
              <a:rPr lang="en-US" altLang="zh-CN" sz="2000" strike="noStrike" noProof="1">
                <a:solidFill>
                  <a:srgbClr val="FF0000"/>
                </a:solidFill>
                <a:sym typeface="宋体" pitchFamily="2" charset="-122"/>
              </a:rPr>
              <a:t>;</a:t>
            </a:r>
          </a:p>
          <a:p>
            <a:pPr marL="514350" lvl="0" indent="-514350" algn="l" fontAlgn="base">
              <a:buFont typeface="+mj-lt"/>
              <a:buAutoNum type="arabicPeriod"/>
            </a:pPr>
            <a:endParaRPr lang="en-US" altLang="zh-CN" sz="2000" strike="noStrike" noProof="1">
              <a:solidFill>
                <a:srgbClr val="FF0000"/>
              </a:solidFill>
              <a:sym typeface="宋体" pitchFamily="2" charset="-122"/>
            </a:endParaRPr>
          </a:p>
          <a:p>
            <a:pPr marL="514350" lvl="0" indent="-514350" algn="l" fontAlgn="base">
              <a:buFont typeface="+mj-lt"/>
              <a:buAutoNum type="arabicPeriod"/>
            </a:pPr>
            <a:r>
              <a:rPr lang="en-US" altLang="zh-CN" sz="2000">
                <a:sym typeface="+mn-ea"/>
              </a:rPr>
              <a:t>Lock </a:t>
            </a:r>
            <a:r>
              <a:rPr lang="en-US" altLang="zh-CN" sz="2000">
                <a:sym typeface="宋体" pitchFamily="2" charset="-122"/>
              </a:rPr>
              <a:t>ACCOUNT1</a:t>
            </a:r>
            <a:r>
              <a:rPr lang="en-US" altLang="zh-CN" sz="2000">
                <a:sym typeface="+mn-ea"/>
              </a:rPr>
              <a:t>;</a:t>
            </a:r>
            <a:endParaRPr lang="en-US" altLang="zh-CN" sz="2000" strike="noStrike" noProof="1"/>
          </a:p>
          <a:p>
            <a:pPr marL="514350" lvl="0" indent="-514350" algn="l" fontAlgn="base">
              <a:buFont typeface="+mj-lt"/>
              <a:buAutoNum type="arabicPeriod"/>
            </a:pPr>
            <a:r>
              <a:rPr lang="en-US" altLang="zh-CN" sz="2000">
                <a:sym typeface="宋体" pitchFamily="2" charset="-122"/>
              </a:rPr>
              <a:t>ACCOUNT1</a:t>
            </a:r>
            <a:r>
              <a:rPr lang="en-US" altLang="zh-CN" sz="2000">
                <a:sym typeface="+mn-ea"/>
              </a:rPr>
              <a:t>= </a:t>
            </a:r>
            <a:r>
              <a:rPr lang="en-US" altLang="zh-CN" sz="2000">
                <a:sym typeface="宋体" pitchFamily="2" charset="-122"/>
              </a:rPr>
              <a:t>ACCOUNT2</a:t>
            </a:r>
            <a:r>
              <a:rPr lang="en-US" altLang="zh-CN" sz="2000">
                <a:sym typeface="+mn-ea"/>
              </a:rPr>
              <a:t>+ </a:t>
            </a:r>
            <a:r>
              <a:rPr lang="en-US" altLang="zh-CN" sz="2000">
                <a:sym typeface="宋体" pitchFamily="2" charset="-122"/>
              </a:rPr>
              <a:t>ACCOUNT1;</a:t>
            </a:r>
          </a:p>
          <a:p>
            <a:pPr marL="514350" lvl="0" indent="-514350" algn="l" fontAlgn="base">
              <a:buFont typeface="+mj-lt"/>
              <a:buAutoNum type="arabicPeriod"/>
            </a:pPr>
            <a:r>
              <a:rPr lang="en-US" altLang="zh-CN" sz="2000">
                <a:sym typeface="宋体" pitchFamily="2" charset="-122"/>
              </a:rPr>
              <a:t>Release ACCOUNT1</a:t>
            </a:r>
            <a:r>
              <a:rPr lang="en-US" altLang="zh-CN" sz="2000">
                <a:sym typeface="+mn-ea"/>
              </a:rPr>
              <a:t>;</a:t>
            </a:r>
          </a:p>
          <a:p>
            <a:pPr marL="514350" lvl="0" indent="-514350" algn="l" fontAlgn="base">
              <a:buFont typeface="+mj-lt"/>
              <a:buAutoNum type="arabicPeriod"/>
            </a:pPr>
            <a:r>
              <a:rPr lang="en-US" altLang="zh-CN" sz="2000" strike="noStrike" noProof="1">
                <a:sym typeface="宋体" pitchFamily="2" charset="-122"/>
              </a:rPr>
              <a:t>Release ACCOUNT2</a:t>
            </a:r>
            <a:r>
              <a:rPr lang="en-US" altLang="zh-CN" sz="2000">
                <a:sym typeface="+mn-ea"/>
              </a:rPr>
              <a:t>;</a:t>
            </a:r>
            <a:endParaRPr lang="en-US" altLang="zh-CN" sz="2000" strike="noStrike" noProof="1">
              <a:sym typeface="+mn-ea"/>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ts val="0"/>
              </a:spcAft>
            </a:pPr>
            <a:r>
              <a:rPr lang="en-US" altLang="zh-CN">
                <a:sym typeface="+mn-ea"/>
              </a:rPr>
              <a:t>deadlock</a:t>
            </a:r>
            <a:endParaRPr lang="zh-CN" altLang="en-US" strike="noStrike" noProof="1"/>
          </a:p>
        </p:txBody>
      </p:sp>
      <p:sp>
        <p:nvSpPr>
          <p:cNvPr id="61442" name="内容占位符 2"/>
          <p:cNvSpPr>
            <a:spLocks noGrp="1"/>
          </p:cNvSpPr>
          <p:nvPr>
            <p:ph idx="1"/>
          </p:nvPr>
        </p:nvSpPr>
        <p:spPr>
          <a:xfrm>
            <a:off x="1454150" y="1691005"/>
            <a:ext cx="9899650" cy="4681220"/>
          </a:xfrm>
        </p:spPr>
        <p:txBody>
          <a:bodyPr anchor="t" anchorCtr="0"/>
          <a:lstStyle/>
          <a:p>
            <a:pPr marL="0" indent="0" algn="just">
              <a:spcAft>
                <a:spcPts val="0"/>
              </a:spcAft>
              <a:buNone/>
            </a:pPr>
            <a:r>
              <a:rPr lang="zh-CN" altLang="en-US"/>
              <a:t>In concurrent computing, deadlock is any situation in which </a:t>
            </a:r>
            <a:r>
              <a:rPr lang="zh-CN" altLang="en-US">
                <a:solidFill>
                  <a:srgbClr val="FF0000"/>
                </a:solidFill>
              </a:rPr>
              <a:t>no member of some group of entities can proceed because each waits for another</a:t>
            </a:r>
            <a:r>
              <a:rPr lang="zh-CN" altLang="en-US"/>
              <a:t> member, including itself, to take action, such as sending a message or, more commonly, releasing a lock.</a:t>
            </a:r>
          </a:p>
          <a:p>
            <a:pPr marL="0" indent="0" algn="just">
              <a:buNone/>
            </a:pPr>
            <a:endParaRPr lang="zh-CN" altLang="en-US"/>
          </a:p>
          <a:p>
            <a:pPr marL="0" indent="0" algn="just">
              <a:buNone/>
            </a:pPr>
            <a:r>
              <a:rPr lang="zh-CN" altLang="en-US"/>
              <a:t>Deadlocks are a common problem in multiprocessing systems, parallel computing, and distributed systems, because in these contexts systems often use software or hardware locks to arbitrate shared resources and implement process synchronization.</a:t>
            </a: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a:xfrm>
            <a:off x="1905000" y="2071688"/>
            <a:ext cx="8534400" cy="4024312"/>
          </a:xfrm>
        </p:spPr>
        <p:txBody>
          <a:bodyPr vert="horz" wrap="square" lIns="91440" tIns="45720" rIns="91440" bIns="45720" anchor="t" anchorCtr="0"/>
          <a:lstStyle/>
          <a:p>
            <a:pPr marL="609600" indent="-609600">
              <a:spcAft>
                <a:spcPts val="0"/>
              </a:spcAft>
              <a:buClr>
                <a:schemeClr val="tx1"/>
              </a:buClr>
              <a:buSzPct val="80000"/>
              <a:buNone/>
            </a:pPr>
            <a:r>
              <a:rPr lang="zh-CN" altLang="zh-CN" dirty="0">
                <a:solidFill>
                  <a:schemeClr val="tx1"/>
                </a:solidFill>
              </a:rPr>
              <a:t>A security vulnerability is defined as an </a:t>
            </a:r>
            <a:r>
              <a:rPr lang="zh-CN" altLang="zh-CN" dirty="0">
                <a:solidFill>
                  <a:srgbClr val="FF0000"/>
                </a:solidFill>
              </a:rPr>
              <a:t>unintended characteristic</a:t>
            </a:r>
            <a:r>
              <a:rPr lang="zh-CN" altLang="zh-CN" dirty="0">
                <a:solidFill>
                  <a:schemeClr val="tx1"/>
                </a:solidFill>
              </a:rPr>
              <a:t> of a computing component or system configuration that multiplies</a:t>
            </a:r>
            <a:r>
              <a:rPr lang="zh-CN" altLang="zh-CN" dirty="0">
                <a:solidFill>
                  <a:srgbClr val="FF0000"/>
                </a:solidFill>
              </a:rPr>
              <a:t> the risk of an adverse event</a:t>
            </a:r>
            <a:r>
              <a:rPr lang="zh-CN" altLang="zh-CN" dirty="0">
                <a:solidFill>
                  <a:schemeClr val="tx1"/>
                </a:solidFill>
              </a:rPr>
              <a:t> or a loss occurring either due to </a:t>
            </a:r>
            <a:r>
              <a:rPr lang="zh-CN" altLang="zh-CN" dirty="0">
                <a:solidFill>
                  <a:srgbClr val="FF0000"/>
                </a:solidFill>
              </a:rPr>
              <a:t>accidental exposure</a:t>
            </a:r>
            <a:r>
              <a:rPr lang="zh-CN" altLang="zh-CN" dirty="0">
                <a:solidFill>
                  <a:schemeClr val="tx1"/>
                </a:solidFill>
              </a:rPr>
              <a:t>, </a:t>
            </a:r>
            <a:r>
              <a:rPr lang="zh-CN" altLang="zh-CN" dirty="0">
                <a:solidFill>
                  <a:srgbClr val="FF0000"/>
                </a:solidFill>
              </a:rPr>
              <a:t>deliberate attack</a:t>
            </a:r>
            <a:r>
              <a:rPr lang="zh-CN" altLang="zh-CN" dirty="0">
                <a:solidFill>
                  <a:schemeClr val="tx1"/>
                </a:solidFill>
              </a:rPr>
              <a:t>, or conflict with new system components.</a:t>
            </a:r>
          </a:p>
        </p:txBody>
      </p:sp>
      <p:sp>
        <p:nvSpPr>
          <p:cNvPr id="4" name="Rectangle 2"/>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0"/>
              </a:spcBef>
              <a:spcAft>
                <a:spcPts val="0"/>
              </a:spcAft>
              <a:buClrTx/>
              <a:buSzTx/>
              <a:buFontTx/>
              <a:buNone/>
              <a:defRPr/>
            </a:pPr>
            <a:r>
              <a:rPr kumimoji="0" lang="en-US" altLang="zh-CN" sz="4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9 </a:t>
            </a:r>
            <a:r>
              <a:rPr lang="en-US" altLang="zh-CN" sz="4000" dirty="0">
                <a:sym typeface="+mn-ea"/>
              </a:rPr>
              <a:t>S</a:t>
            </a:r>
            <a:r>
              <a:rPr lang="zh-CN" altLang="zh-CN" sz="4000" dirty="0">
                <a:sym typeface="+mn-ea"/>
              </a:rPr>
              <a:t>ecurity vulnerability</a:t>
            </a:r>
            <a:r>
              <a:rPr lang="zh-CN" altLang="en-US" sz="4000" dirty="0">
                <a:sym typeface="+mn-ea"/>
              </a:rPr>
              <a:t>（安全漏洞）</a:t>
            </a:r>
            <a:r>
              <a:rPr lang="zh-CN" altLang="zh-CN" sz="4000" dirty="0">
                <a:sym typeface="+mn-ea"/>
              </a:rPr>
              <a:t> </a:t>
            </a:r>
            <a:r>
              <a:rPr lang="en-US" altLang="zh-CN" sz="4000" dirty="0">
                <a:solidFill>
                  <a:schemeClr val="tx2"/>
                </a:solidFill>
                <a:latin typeface="Times New Roman" panose="02020603050405020304" pitchFamily="18" charset="0"/>
                <a:sym typeface="+mn-ea"/>
              </a:rPr>
              <a:t> </a:t>
            </a:r>
            <a:endParaRPr kumimoji="0" lang="en-US" altLang="zh-CN" sz="4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p:cNvSpPr>
          <p:nvPr>
            <p:ph idx="1"/>
          </p:nvPr>
        </p:nvSpPr>
        <p:spPr>
          <a:xfrm>
            <a:off x="1752600" y="1928813"/>
            <a:ext cx="8534400" cy="4167187"/>
          </a:xfrm>
        </p:spPr>
        <p:txBody>
          <a:bodyPr vert="horz" wrap="square" lIns="91440" tIns="45720" rIns="91440" bIns="45720" anchor="t" anchorCtr="0"/>
          <a:lstStyle/>
          <a:p>
            <a:pPr marL="609600" indent="-609600">
              <a:spcAft>
                <a:spcPts val="0"/>
              </a:spcAft>
              <a:buClr>
                <a:schemeClr val="tx1"/>
              </a:buClr>
              <a:buSzPct val="80000"/>
              <a:buNone/>
            </a:pPr>
            <a:r>
              <a:rPr lang="en-US" altLang="zh-CN" sz="2400" dirty="0">
                <a:solidFill>
                  <a:srgbClr val="FF0000"/>
                </a:solidFill>
              </a:rPr>
              <a:t>Some codes are hard to understand. </a:t>
            </a:r>
          </a:p>
          <a:p>
            <a:pPr marL="609600" indent="-609600">
              <a:buClr>
                <a:schemeClr val="tx1"/>
              </a:buClr>
              <a:buSzPct val="80000"/>
              <a:buNone/>
            </a:pPr>
            <a:endParaRPr lang="en-US" altLang="zh-CN" sz="2400" dirty="0">
              <a:solidFill>
                <a:srgbClr val="FF0000"/>
              </a:solidFill>
            </a:endParaRPr>
          </a:p>
          <a:p>
            <a:pPr marL="609600" indent="-609600">
              <a:buClr>
                <a:schemeClr val="tx1"/>
              </a:buClr>
              <a:buSzPct val="80000"/>
              <a:buNone/>
            </a:pPr>
            <a:r>
              <a:rPr lang="en-US" altLang="zh-CN" sz="2400" dirty="0">
                <a:solidFill>
                  <a:srgbClr val="FF0000"/>
                </a:solidFill>
              </a:rPr>
              <a:t>Such problems may not certainly result in system errors, but may potentially cause errors or lead to low performance.</a:t>
            </a:r>
          </a:p>
        </p:txBody>
      </p:sp>
      <p:sp>
        <p:nvSpPr>
          <p:cNvPr id="4" name="Rectangle 2"/>
          <p:cNvSpPr txBox="1">
            <a:spLocks noChangeArrowheads="1"/>
          </p:cNvSpPr>
          <p:nvPr/>
        </p:nvSpPr>
        <p:spPr bwMode="auto">
          <a:xfrm>
            <a:off x="472440" y="580073"/>
            <a:ext cx="7715250" cy="803275"/>
          </a:xfrm>
          <a:prstGeom prst="rect">
            <a:avLst/>
          </a:prstGeom>
          <a:noFill/>
          <a:ln w="9525">
            <a:noFill/>
            <a:miter lim="800000"/>
          </a:ln>
          <a:effectLst/>
        </p:spPr>
        <p:txBody>
          <a:bodyPr anchor="ctr"/>
          <a:lstStyle>
            <a:lvl1pPr algn="l" rtl="0" eaLnBrk="0" fontAlgn="base" hangingPunct="0">
              <a:spcBef>
                <a:spcPct val="0"/>
              </a:spcBef>
              <a:spcAft>
                <a:spcPct val="0"/>
              </a:spcAft>
              <a:defRPr sz="36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2pPr>
            <a:lvl3pPr algn="l" rtl="0" eaLnBrk="0" fontAlgn="base" hangingPunct="0">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3pPr>
            <a:lvl4pPr algn="l" rtl="0" eaLnBrk="0" fontAlgn="base" hangingPunct="0">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4pPr>
            <a:lvl5pPr algn="l" rtl="0" eaLnBrk="0" fontAlgn="base" hangingPunct="0">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5pPr>
            <a:lvl6pPr marL="457200" algn="l" rtl="0" fontAlgn="base">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6pPr>
            <a:lvl7pPr marL="914400" algn="l" rtl="0" fontAlgn="base">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7pPr>
            <a:lvl8pPr marL="1371600" algn="l" rtl="0" fontAlgn="base">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8pPr>
            <a:lvl9pPr marL="1828800" algn="l" rtl="0" fontAlgn="base">
              <a:spcBef>
                <a:spcPct val="0"/>
              </a:spcBef>
              <a:spcAft>
                <a:spcPct val="0"/>
              </a:spcAft>
              <a:defRPr sz="3600">
                <a:solidFill>
                  <a:schemeClr val="tx1"/>
                </a:solidFill>
                <a:effectLst>
                  <a:outerShdw blurRad="38100" dist="38100" dir="2700000" algn="tl">
                    <a:srgbClr val="C0C0C0"/>
                  </a:outerShdw>
                </a:effectLst>
                <a:latin typeface="Verdana" panose="020B0604030504040204" pitchFamily="34" charset="0"/>
                <a:ea typeface="楷体_GB2312" pitchFamily="1" charset="-122"/>
              </a:defRPr>
            </a:lvl9pPr>
          </a:lstStyle>
          <a:p>
            <a:pPr lvl="1" eaLnBrk="1" hangingPunct="1">
              <a:spcAft>
                <a:spcPts val="0"/>
              </a:spcAft>
              <a:buClr>
                <a:schemeClr val="hlink"/>
              </a:buClr>
              <a:buSzPct val="55000"/>
              <a:buNone/>
            </a:pPr>
            <a:r>
              <a:rPr lang="en-US" altLang="zh-CN" sz="4000" dirty="0">
                <a:solidFill>
                  <a:schemeClr val="tx2"/>
                </a:solidFill>
                <a:latin typeface="Times New Roman" panose="02020603050405020304" pitchFamily="18" charset="0"/>
                <a:sym typeface="+mn-ea"/>
              </a:rPr>
              <a:t>10 Confused code </a:t>
            </a:r>
            <a:r>
              <a:rPr lang="zh-CN" altLang="en-US" sz="4000" dirty="0">
                <a:solidFill>
                  <a:schemeClr val="tx2"/>
                </a:solidFill>
                <a:latin typeface="Times New Roman" panose="02020603050405020304" pitchFamily="18" charset="0"/>
                <a:sym typeface="+mn-ea"/>
              </a:rPr>
              <a:t>（混乱的代码）</a:t>
            </a:r>
            <a:endParaRPr kumimoji="0" lang="zh-CN" altLang="en-US" sz="4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p:txBody>
          <a:bodyPr vert="horz" wrap="square" lIns="91440" tIns="45720" rIns="91440" bIns="45720" anchor="t" anchorCtr="0"/>
          <a:lstStyle/>
          <a:p>
            <a:pPr>
              <a:spcAft>
                <a:spcPts val="0"/>
              </a:spcAft>
            </a:pPr>
            <a:r>
              <a:rPr lang="en-US" altLang="zh-CN" sz="3600" dirty="0"/>
              <a:t>An </a:t>
            </a:r>
            <a:r>
              <a:rPr lang="zh-CN" altLang="en-US" sz="3600" dirty="0"/>
              <a:t>unspoken rule</a:t>
            </a:r>
          </a:p>
          <a:p>
            <a:pPr lvl="1"/>
            <a:r>
              <a:rPr lang="en-US" altLang="zh-CN" sz="3200" dirty="0">
                <a:solidFill>
                  <a:srgbClr val="FF0000"/>
                </a:solidFill>
              </a:rPr>
              <a:t>The “666” </a:t>
            </a:r>
            <a:r>
              <a:rPr lang="zh-CN" altLang="en-US" sz="3200" dirty="0">
                <a:sym typeface="+mn-ea"/>
              </a:rPr>
              <a:t>rule</a:t>
            </a:r>
            <a:r>
              <a:rPr lang="en-US" altLang="zh-CN" sz="3200" dirty="0">
                <a:solidFill>
                  <a:srgbClr val="FF0000"/>
                </a:solidFill>
              </a:rPr>
              <a:t> in software programming </a:t>
            </a:r>
            <a:endParaRPr lang="en-US" altLang="zh-CN" sz="3200" dirty="0"/>
          </a:p>
          <a:p>
            <a:pPr lvl="2"/>
            <a:r>
              <a:rPr lang="en-US" altLang="zh-CN" sz="2800" dirty="0"/>
              <a:t>The first 6-line codes are usually for check error (fucntion, reference, I/O, loop, memery operation, etc)</a:t>
            </a:r>
            <a:endParaRPr lang="zh-CN" altLang="en-US" sz="2800" dirty="0"/>
          </a:p>
          <a:p>
            <a:pPr lvl="2"/>
            <a:r>
              <a:rPr lang="en-US" altLang="zh-CN" sz="2800" dirty="0"/>
              <a:t>60% codes are used for fault tolerance</a:t>
            </a:r>
          </a:p>
          <a:p>
            <a:pPr lvl="2"/>
            <a:r>
              <a:rPr lang="en-US" altLang="zh-CN" sz="2800" dirty="0"/>
              <a:t>6 hours per day for </a:t>
            </a:r>
            <a:r>
              <a:rPr lang="en-US" altLang="zh-CN" sz="2800" dirty="0">
                <a:sym typeface="+mn-ea"/>
              </a:rPr>
              <a:t>checking error</a:t>
            </a:r>
            <a:endParaRPr lang="en-US" altLang="zh-CN" sz="2800" dirty="0"/>
          </a:p>
          <a:p>
            <a:pPr lvl="2"/>
            <a:r>
              <a:rPr lang="en-US" sz="2800" dirty="0"/>
              <a:t>6 lines instead of 1 line</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11408" y="1790396"/>
            <a:ext cx="9369183" cy="1260475"/>
          </a:xfrm>
          <a:prstGeom prst="rect">
            <a:avLst/>
          </a:prstGeom>
        </p:spPr>
        <p:txBody>
          <a:bodyPr wrap="square">
            <a:spAutoFit/>
          </a:bodyPr>
          <a:lstStyle/>
          <a:p>
            <a:pPr marL="457200" lvl="0" indent="-457200">
              <a:spcAft>
                <a:spcPts val="0"/>
              </a:spcAft>
              <a:buFont typeface="Wingdings" panose="05000000000000000000" pitchFamily="2" charset="2"/>
              <a:buChar char="ü"/>
              <a:defRPr/>
            </a:pPr>
            <a:r>
              <a:rPr lang="en-GB" altLang="zh-CN" sz="2800" b="1" dirty="0"/>
              <a:t>Inspection:</a:t>
            </a:r>
          </a:p>
          <a:p>
            <a:pPr marL="800100" lvl="1" indent="-342900">
              <a:spcBef>
                <a:spcPts val="0"/>
              </a:spcBef>
              <a:buFont typeface="Wingdings" panose="05000000000000000000" pitchFamily="2" charset="2"/>
              <a:buChar char="Ø"/>
              <a:defRPr/>
            </a:pPr>
            <a:r>
              <a:rPr lang="en-GB" altLang="zh-CN" sz="2400" dirty="0"/>
              <a:t>The software inspection process may comprise six phases which are as follows :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40" y="2770505"/>
            <a:ext cx="4486910" cy="3950970"/>
          </a:xfrm>
          <a:prstGeom prst="rect">
            <a:avLst/>
          </a:prstGeom>
        </p:spPr>
      </p:pic>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ts val="0"/>
              </a:spcAft>
              <a:buClrTx/>
              <a:buSzTx/>
              <a:buFontTx/>
              <a:buNone/>
              <a:defRPr/>
            </a:pP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sym typeface="+mn-ea"/>
              </a:rPr>
              <a:t>Static Testing</a:t>
            </a:r>
            <a:endParaRPr kumimoji="0" lang="zh-CN" altLang="en-US" sz="3600" b="0" i="0" u="none" strike="noStrike" kern="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95234" name="Rectangle 3"/>
          <p:cNvSpPr>
            <a:spLocks noGrp="1"/>
          </p:cNvSpPr>
          <p:nvPr>
            <p:ph idx="1"/>
          </p:nvPr>
        </p:nvSpPr>
        <p:spPr>
          <a:xfrm>
            <a:off x="132080" y="1825625"/>
            <a:ext cx="11354435" cy="4351655"/>
          </a:xfrm>
        </p:spPr>
        <p:txBody>
          <a:bodyPr vert="horz" wrap="square" lIns="91440" tIns="45720" rIns="91440" bIns="45720" anchor="t" anchorCtr="0"/>
          <a:lstStyle/>
          <a:p>
            <a:pPr lvl="1" eaLnBrk="1" hangingPunct="1">
              <a:spcAft>
                <a:spcPts val="0"/>
              </a:spcAft>
              <a:buClr>
                <a:schemeClr val="hlink"/>
              </a:buClr>
              <a:buSzPct val="55000"/>
              <a:buNone/>
            </a:pPr>
            <a:r>
              <a:rPr lang="en-US" sz="4000" b="1" dirty="0">
                <a:solidFill>
                  <a:srgbClr val="FF0000"/>
                </a:solidFill>
                <a:latin typeface="宋体" pitchFamily="2" charset="-122"/>
                <a:ea typeface="宋体" pitchFamily="2" charset="-122"/>
              </a:rPr>
              <a:t>look at the codes/docs and find bugs in the check list</a:t>
            </a:r>
            <a:endParaRPr lang="zh-CN" altLang="en-US" sz="4000" dirty="0">
              <a:solidFill>
                <a:schemeClr val="tx2"/>
              </a:solidFill>
              <a:latin typeface="宋体" pitchFamily="2" charset="-122"/>
              <a:ea typeface="宋体" pitchFamily="2" charset="-122"/>
            </a:endParaRPr>
          </a:p>
          <a:p>
            <a:pPr lvl="1" eaLnBrk="1" hangingPunct="1">
              <a:buClr>
                <a:schemeClr val="hlink"/>
              </a:buClr>
              <a:buSzPct val="55000"/>
              <a:buNone/>
            </a:pPr>
            <a:endParaRPr lang="zh-CN" altLang="en-US" sz="4000" dirty="0">
              <a:solidFill>
                <a:schemeClr val="tx2"/>
              </a:solidFill>
              <a:latin typeface="宋体" pitchFamily="2" charset="-122"/>
              <a:ea typeface="宋体" pitchFamily="2" charset="-122"/>
            </a:endParaRPr>
          </a:p>
          <a:p>
            <a:pPr lvl="1" eaLnBrk="1" hangingPunct="1">
              <a:buClr>
                <a:schemeClr val="hlink"/>
              </a:buClr>
              <a:buSzPct val="55000"/>
              <a:buNone/>
            </a:pPr>
            <a:endParaRPr lang="zh-CN" altLang="en-US" sz="4000" dirty="0">
              <a:solidFill>
                <a:schemeClr val="tx2"/>
              </a:solidFill>
              <a:latin typeface="宋体" pitchFamily="2" charset="-122"/>
              <a:ea typeface="宋体" pitchFamily="2" charset="-122"/>
            </a:endParaRPr>
          </a:p>
          <a:p>
            <a:pPr lvl="1" eaLnBrk="1" hangingPunct="1">
              <a:buClr>
                <a:schemeClr val="hlink"/>
              </a:buClr>
              <a:buSzPct val="55000"/>
              <a:buNone/>
            </a:pPr>
            <a:endParaRPr lang="zh-CN" altLang="en-US" sz="4000" b="1" dirty="0">
              <a:solidFill>
                <a:schemeClr val="tx2"/>
              </a:solidFill>
              <a:latin typeface="宋体" pitchFamily="2" charset="-122"/>
              <a:ea typeface="宋体" pitchFamily="2" charset="-122"/>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稻壳儿原创设计师【幻雨工作室】_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35917" y="1356911"/>
            <a:ext cx="10505233" cy="2399665"/>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What is Static Testing?</a:t>
            </a:r>
          </a:p>
          <a:p>
            <a:pPr lvl="1">
              <a:lnSpc>
                <a:spcPct val="150000"/>
              </a:lnSpc>
              <a:spcBef>
                <a:spcPts val="0"/>
              </a:spcBef>
              <a:spcAft>
                <a:spcPts val="0"/>
              </a:spcAft>
            </a:pPr>
            <a:r>
              <a:rPr lang="en-GB" altLang="zh-CN" sz="2000" dirty="0">
                <a:solidFill>
                  <a:schemeClr val="tx1">
                    <a:lumMod val="75000"/>
                    <a:lumOff val="25000"/>
                  </a:schemeClr>
                </a:solidFill>
                <a:latin typeface="Arial" panose="020B0604020202020204" pitchFamily="34" charset="0"/>
                <a:cs typeface="Arial" panose="020B0604020202020204" pitchFamily="34" charset="0"/>
              </a:rPr>
              <a:t>Static Testing is a type of software testing in which software application is tested </a:t>
            </a:r>
            <a:r>
              <a:rPr lang="en-GB" altLang="zh-CN" sz="2000" b="1" dirty="0">
                <a:solidFill>
                  <a:schemeClr val="tx1">
                    <a:lumMod val="75000"/>
                    <a:lumOff val="25000"/>
                  </a:schemeClr>
                </a:solidFill>
                <a:latin typeface="Arial" panose="020B0604020202020204" pitchFamily="34" charset="0"/>
                <a:cs typeface="Arial" panose="020B0604020202020204" pitchFamily="34" charset="0"/>
              </a:rPr>
              <a:t>without code execution.</a:t>
            </a:r>
          </a:p>
          <a:p>
            <a:pPr marL="342900" indent="-342900">
              <a:lnSpc>
                <a:spcPct val="150000"/>
              </a:lnSpc>
              <a:spcBef>
                <a:spcPts val="0"/>
              </a:spcBef>
              <a:buFont typeface="Wingdings" panose="05000000000000000000" pitchFamily="2" charset="2"/>
              <a:buChar char="ü"/>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Static Testing techniques</a:t>
            </a:r>
          </a:p>
          <a:p>
            <a:pPr lvl="1">
              <a:lnSpc>
                <a:spcPct val="150000"/>
              </a:lnSpc>
            </a:pPr>
            <a:endParaRPr lang="en-US" altLang="zh-CN"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矩形 18"/>
          <p:cNvSpPr/>
          <p:nvPr/>
        </p:nvSpPr>
        <p:spPr>
          <a:xfrm>
            <a:off x="4704003" y="3429000"/>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Static Testing</a:t>
            </a:r>
            <a:endParaRPr kumimoji="1" lang="zh-CN" altLang="en-US" sz="2400" dirty="0"/>
          </a:p>
        </p:txBody>
      </p:sp>
      <p:sp>
        <p:nvSpPr>
          <p:cNvPr id="20" name="矩形 19"/>
          <p:cNvSpPr/>
          <p:nvPr/>
        </p:nvSpPr>
        <p:spPr>
          <a:xfrm>
            <a:off x="2367846" y="5294454"/>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Inspection</a:t>
            </a:r>
            <a:endParaRPr kumimoji="1" lang="zh-CN" altLang="en-US" sz="2400" dirty="0"/>
          </a:p>
        </p:txBody>
      </p:sp>
      <p:sp>
        <p:nvSpPr>
          <p:cNvPr id="21" name="矩形 20"/>
          <p:cNvSpPr/>
          <p:nvPr/>
        </p:nvSpPr>
        <p:spPr>
          <a:xfrm>
            <a:off x="4704003" y="5294454"/>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Walkthrough</a:t>
            </a:r>
            <a:endParaRPr kumimoji="1" lang="zh-CN" altLang="en-US" sz="2400" dirty="0"/>
          </a:p>
        </p:txBody>
      </p:sp>
      <p:sp>
        <p:nvSpPr>
          <p:cNvPr id="22" name="矩形 21"/>
          <p:cNvSpPr/>
          <p:nvPr/>
        </p:nvSpPr>
        <p:spPr>
          <a:xfrm>
            <a:off x="7107765" y="5286582"/>
            <a:ext cx="1944546" cy="83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kumimoji="1" lang="en-US" altLang="zh-CN" sz="2400" dirty="0"/>
              <a:t>Review</a:t>
            </a:r>
            <a:endParaRPr kumimoji="1" lang="zh-CN" altLang="en-US" sz="2400" dirty="0"/>
          </a:p>
        </p:txBody>
      </p:sp>
      <p:cxnSp>
        <p:nvCxnSpPr>
          <p:cNvPr id="23" name="直线箭头连接符 22"/>
          <p:cNvCxnSpPr>
            <a:endCxn id="21" idx="0"/>
          </p:cNvCxnSpPr>
          <p:nvPr/>
        </p:nvCxnSpPr>
        <p:spPr>
          <a:xfrm>
            <a:off x="5676276" y="4262378"/>
            <a:ext cx="0" cy="10320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3187719" y="4690641"/>
            <a:ext cx="489231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a:off x="3187719" y="4690641"/>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8080038" y="4698513"/>
            <a:ext cx="0" cy="5959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custDataLst>
              <p:tags r:id="rId1"/>
            </p:custDataLst>
          </p:nvPr>
        </p:nvSpPr>
        <p:spPr>
          <a:xfrm>
            <a:off x="549910" y="647065"/>
            <a:ext cx="9982200" cy="629920"/>
          </a:xfrm>
          <a:prstGeom prst="rect">
            <a:avLst/>
          </a:prstGeom>
          <a:noFill/>
        </p:spPr>
        <p:txBody>
          <a:bodyPr wrap="square" lIns="90000" tIns="46800" rIns="90000" bIns="46800" rtlCol="0">
            <a:normAutofit fontScale="95000" lnSpcReduction="10000"/>
          </a:bodyPr>
          <a:lstStyle/>
          <a:p>
            <a:pPr marL="0" indent="0" algn="l">
              <a:lnSpc>
                <a:spcPct val="120000"/>
              </a:lnSpc>
              <a:spcBef>
                <a:spcPts val="300"/>
              </a:spcBef>
              <a:spcAft>
                <a:spcPts val="300"/>
              </a:spcAft>
              <a:buSzPct val="100000"/>
              <a:buNone/>
            </a:pPr>
            <a:r>
              <a:rPr lang="en-US" altLang="zh-CN" sz="3500" b="1" spc="300" dirty="0">
                <a:solidFill>
                  <a:schemeClr val="accent1"/>
                </a:solidFill>
                <a:latin typeface="微软雅黑" panose="020B0503020204020204" pitchFamily="34" charset="-122"/>
                <a:ea typeface="微软雅黑" panose="020B0503020204020204" pitchFamily="34" charset="-122"/>
              </a:rPr>
              <a:t>Summary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1"/>
          </p:nvPr>
        </p:nvSpPr>
        <p:spPr>
          <a:xfrm>
            <a:off x="838200" y="1825625"/>
            <a:ext cx="10515600" cy="4351338"/>
          </a:xfrm>
        </p:spPr>
        <p:txBody>
          <a:bodyPr vert="horz" wrap="square" lIns="91440" tIns="45720" rIns="91440" bIns="45720" anchor="t" anchorCtr="0">
            <a:normAutofit/>
          </a:bodyPr>
          <a:lstStyle/>
          <a:p>
            <a:pPr lvl="1" eaLnBrk="1" hangingPunct="1">
              <a:spcAft>
                <a:spcPts val="0"/>
              </a:spcAft>
              <a:buClr>
                <a:schemeClr val="hlink"/>
              </a:buClr>
              <a:buSzPct val="55000"/>
              <a:buNone/>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Common programming mistakes</a:t>
            </a:r>
            <a:endParaRPr lang="en-US" altLang="zh-CN" dirty="0">
              <a:solidFill>
                <a:schemeClr val="tx2"/>
              </a:solidFill>
              <a:latin typeface="Tahoma" panose="020B0604030504040204" pitchFamily="34" charset="0"/>
            </a:endParaRPr>
          </a:p>
          <a:p>
            <a:pPr lvl="1" eaLnBrk="1" hangingPunct="1">
              <a:buClr>
                <a:schemeClr val="hlink"/>
              </a:buClr>
              <a:buSzPct val="55000"/>
              <a:buNone/>
            </a:pPr>
            <a:r>
              <a:rPr lang="en-US" altLang="zh-CN" dirty="0">
                <a:solidFill>
                  <a:schemeClr val="tx2"/>
                </a:solidFill>
                <a:latin typeface="Tahoma" panose="020B0604030504040204" pitchFamily="34" charset="0"/>
              </a:rPr>
              <a:t>1</a:t>
            </a:r>
            <a:r>
              <a:rPr lang="zh-CN" altLang="en-US" dirty="0">
                <a:solidFill>
                  <a:schemeClr val="tx2"/>
                </a:solidFill>
                <a:latin typeface="Tahoma" panose="020B0604030504040204" pitchFamily="34" charset="0"/>
              </a:rPr>
              <a:t>、内存泄漏的故障</a:t>
            </a:r>
            <a:r>
              <a:rPr lang="en-US" altLang="zh-CN" dirty="0">
                <a:solidFill>
                  <a:schemeClr val="tx2"/>
                </a:solidFill>
                <a:latin typeface="Times New Roman" panose="02020603050405020304" pitchFamily="18" charset="0"/>
              </a:rPr>
              <a:t>（Memory Leak）</a:t>
            </a:r>
            <a:endParaRPr lang="en-US" altLang="zh-CN" dirty="0">
              <a:solidFill>
                <a:schemeClr val="tx2"/>
              </a:solidFill>
              <a:latin typeface="Tahoma" panose="020B0604030504040204" pitchFamily="34"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rPr>
              <a:t>2</a:t>
            </a:r>
            <a:r>
              <a:rPr lang="zh-CN" altLang="en-US" dirty="0">
                <a:solidFill>
                  <a:schemeClr val="tx2"/>
                </a:solidFill>
                <a:latin typeface="Times New Roman" panose="02020603050405020304" pitchFamily="18" charset="0"/>
              </a:rPr>
              <a:t>、数组越界故障（</a:t>
            </a:r>
            <a:r>
              <a:rPr lang="en-US" altLang="zh-CN" dirty="0">
                <a:solidFill>
                  <a:schemeClr val="tx2"/>
                </a:solidFill>
                <a:latin typeface="Times New Roman" panose="02020603050405020304" pitchFamily="18" charset="0"/>
              </a:rPr>
              <a:t>Out of Bounds Array Access</a:t>
            </a:r>
            <a:r>
              <a:rPr lang="zh-CN" altLang="en-US" dirty="0">
                <a:solidFill>
                  <a:schemeClr val="tx2"/>
                </a:solidFill>
                <a:latin typeface="Times New Roman" panose="02020603050405020304" pitchFamily="18" charset="0"/>
              </a:rPr>
              <a:t>）</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rPr>
              <a:t>3</a:t>
            </a:r>
            <a:r>
              <a:rPr lang="zh-CN" altLang="en-US" dirty="0">
                <a:solidFill>
                  <a:schemeClr val="tx2"/>
                </a:solidFill>
                <a:latin typeface="Times New Roman" panose="02020603050405020304" pitchFamily="18" charset="0"/>
              </a:rPr>
              <a:t>．使用未初始化变量故障（</a:t>
            </a:r>
            <a:r>
              <a:rPr lang="en-US" altLang="zh-CN" dirty="0">
                <a:solidFill>
                  <a:schemeClr val="tx2"/>
                </a:solidFill>
                <a:latin typeface="Times New Roman" panose="02020603050405020304" pitchFamily="18" charset="0"/>
              </a:rPr>
              <a:t>Uninitialized Variable</a:t>
            </a:r>
            <a:r>
              <a:rPr lang="zh-CN" altLang="en-US" dirty="0">
                <a:solidFill>
                  <a:schemeClr val="tx2"/>
                </a:solidFill>
                <a:latin typeface="Times New Roman" panose="02020603050405020304" pitchFamily="18" charset="0"/>
              </a:rPr>
              <a:t>）</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rPr>
              <a:t>4</a:t>
            </a:r>
            <a:r>
              <a:rPr lang="zh-CN" altLang="en-US" dirty="0">
                <a:solidFill>
                  <a:schemeClr val="tx2"/>
                </a:solidFill>
                <a:latin typeface="Times New Roman" panose="02020603050405020304" pitchFamily="18" charset="0"/>
              </a:rPr>
              <a:t>．空指针使用故障（</a:t>
            </a:r>
            <a:r>
              <a:rPr lang="en-US" altLang="zh-CN" dirty="0">
                <a:solidFill>
                  <a:schemeClr val="tx2"/>
                </a:solidFill>
                <a:latin typeface="Times New Roman" panose="02020603050405020304" pitchFamily="18" charset="0"/>
              </a:rPr>
              <a:t>NULL Pointer Dereference</a:t>
            </a:r>
            <a:r>
              <a:rPr lang="zh-CN" altLang="en-US" dirty="0">
                <a:solidFill>
                  <a:schemeClr val="tx2"/>
                </a:solidFill>
                <a:latin typeface="Times New Roman" panose="02020603050405020304" pitchFamily="18" charset="0"/>
              </a:rPr>
              <a:t>）</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rPr>
              <a:t>5</a:t>
            </a:r>
            <a:r>
              <a:rPr lang="zh-CN" altLang="en-US" dirty="0">
                <a:solidFill>
                  <a:schemeClr val="tx2"/>
                </a:solidFill>
                <a:latin typeface="Times New Roman" panose="02020603050405020304" pitchFamily="18" charset="0"/>
              </a:rPr>
              <a:t>．非法计算类故障（</a:t>
            </a:r>
            <a:r>
              <a:rPr lang="en-US" altLang="zh-CN" dirty="0">
                <a:solidFill>
                  <a:schemeClr val="tx2"/>
                </a:solidFill>
                <a:latin typeface="Times New Roman" panose="02020603050405020304" pitchFamily="18" charset="0"/>
              </a:rPr>
              <a:t>Illegal Operation</a:t>
            </a:r>
            <a:r>
              <a:rPr lang="zh-CN" altLang="en-US" dirty="0">
                <a:solidFill>
                  <a:schemeClr val="tx2"/>
                </a:solidFill>
                <a:latin typeface="Times New Roman" panose="02020603050405020304" pitchFamily="18" charset="0"/>
              </a:rPr>
              <a:t>）</a:t>
            </a:r>
          </a:p>
          <a:p>
            <a:pPr lvl="1" eaLnBrk="1" hangingPunct="1">
              <a:buClr>
                <a:schemeClr val="hlink"/>
              </a:buClr>
              <a:buSzPct val="55000"/>
              <a:buNone/>
            </a:pPr>
            <a:r>
              <a:rPr lang="en-US" altLang="zh-CN" dirty="0">
                <a:solidFill>
                  <a:schemeClr val="tx2"/>
                </a:solidFill>
                <a:latin typeface="Times New Roman" panose="02020603050405020304" pitchFamily="18" charset="0"/>
                <a:sym typeface="+mn-ea"/>
              </a:rPr>
              <a:t>6</a:t>
            </a:r>
            <a:r>
              <a:rPr lang="zh-CN" altLang="en-US" dirty="0">
                <a:solidFill>
                  <a:schemeClr val="tx2"/>
                </a:solidFill>
                <a:latin typeface="Times New Roman" panose="02020603050405020304" pitchFamily="18" charset="0"/>
                <a:sym typeface="+mn-ea"/>
              </a:rPr>
              <a:t>．死循环结构</a:t>
            </a:r>
            <a:r>
              <a:rPr lang="en-US" altLang="zh-CN" dirty="0">
                <a:solidFill>
                  <a:schemeClr val="tx2"/>
                </a:solidFill>
                <a:latin typeface="Times New Roman" panose="02020603050405020304" pitchFamily="18" charset="0"/>
                <a:sym typeface="+mn-ea"/>
              </a:rPr>
              <a:t>(Dead Loop)</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sym typeface="+mn-ea"/>
              </a:rPr>
              <a:t>7</a:t>
            </a:r>
            <a:r>
              <a:rPr lang="zh-CN" altLang="en-US" dirty="0">
                <a:solidFill>
                  <a:schemeClr val="tx2"/>
                </a:solidFill>
                <a:latin typeface="Times New Roman" panose="02020603050405020304" pitchFamily="18" charset="0"/>
                <a:sym typeface="+mn-ea"/>
              </a:rPr>
              <a:t>．资源泄漏（</a:t>
            </a:r>
            <a:r>
              <a:rPr lang="en-US" altLang="zh-CN" dirty="0">
                <a:solidFill>
                  <a:schemeClr val="tx2"/>
                </a:solidFill>
                <a:latin typeface="Times New Roman" panose="02020603050405020304" pitchFamily="18" charset="0"/>
                <a:sym typeface="+mn-ea"/>
              </a:rPr>
              <a:t>Resource leak</a:t>
            </a:r>
            <a:r>
              <a:rPr lang="zh-CN" altLang="en-US" dirty="0">
                <a:solidFill>
                  <a:schemeClr val="tx2"/>
                </a:solidFill>
                <a:latin typeface="Times New Roman" panose="02020603050405020304" pitchFamily="18" charset="0"/>
                <a:sym typeface="+mn-ea"/>
              </a:rPr>
              <a:t>）</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sym typeface="+mn-ea"/>
              </a:rPr>
              <a:t>8</a:t>
            </a:r>
            <a:r>
              <a:rPr lang="zh-CN" altLang="en-US" dirty="0">
                <a:solidFill>
                  <a:schemeClr val="tx2"/>
                </a:solidFill>
                <a:latin typeface="Times New Roman" panose="02020603050405020304" pitchFamily="18" charset="0"/>
                <a:sym typeface="+mn-ea"/>
              </a:rPr>
              <a:t>．并发故障 （</a:t>
            </a:r>
            <a:r>
              <a:rPr lang="en-US" altLang="zh-CN" dirty="0">
                <a:solidFill>
                  <a:schemeClr val="tx2"/>
                </a:solidFill>
                <a:latin typeface="Times New Roman" panose="02020603050405020304" pitchFamily="18" charset="0"/>
                <a:sym typeface="+mn-ea"/>
              </a:rPr>
              <a:t>Concurrency</a:t>
            </a:r>
            <a:r>
              <a:rPr lang="zh-CN" altLang="en-US" dirty="0">
                <a:solidFill>
                  <a:schemeClr val="tx2"/>
                </a:solidFill>
                <a:latin typeface="Times New Roman" panose="02020603050405020304" pitchFamily="18" charset="0"/>
                <a:sym typeface="+mn-ea"/>
              </a:rPr>
              <a:t>）</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sym typeface="+mn-ea"/>
              </a:rPr>
              <a:t>9</a:t>
            </a:r>
            <a:r>
              <a:rPr lang="zh-CN" altLang="zh-CN" dirty="0">
                <a:solidFill>
                  <a:schemeClr val="tx2"/>
                </a:solidFill>
                <a:latin typeface="Times New Roman" panose="02020603050405020304" pitchFamily="18" charset="0"/>
                <a:sym typeface="+mn-ea"/>
              </a:rPr>
              <a:t>. </a:t>
            </a:r>
            <a:r>
              <a:rPr lang="zh-CN" altLang="en-US" dirty="0">
                <a:solidFill>
                  <a:schemeClr val="tx2"/>
                </a:solidFill>
                <a:latin typeface="Times New Roman" panose="02020603050405020304" pitchFamily="18" charset="0"/>
                <a:sym typeface="+mn-ea"/>
              </a:rPr>
              <a:t> </a:t>
            </a:r>
            <a:r>
              <a:rPr lang="zh-CN" altLang="zh-CN" dirty="0">
                <a:solidFill>
                  <a:schemeClr val="tx2"/>
                </a:solidFill>
                <a:latin typeface="Times New Roman" panose="02020603050405020304" pitchFamily="18" charset="0"/>
                <a:sym typeface="+mn-ea"/>
              </a:rPr>
              <a:t>安全漏洞</a:t>
            </a:r>
            <a:r>
              <a:rPr lang="zh-CN" altLang="en-US" dirty="0">
                <a:solidFill>
                  <a:schemeClr val="tx2"/>
                </a:solidFill>
                <a:latin typeface="Times New Roman" panose="02020603050405020304" pitchFamily="18" charset="0"/>
                <a:sym typeface="+mn-ea"/>
              </a:rPr>
              <a:t>故障</a:t>
            </a:r>
            <a:r>
              <a:rPr lang="en-US" altLang="zh-CN" dirty="0">
                <a:solidFill>
                  <a:schemeClr val="tx2"/>
                </a:solidFill>
                <a:latin typeface="Times New Roman" panose="02020603050405020304" pitchFamily="18" charset="0"/>
                <a:sym typeface="+mn-ea"/>
              </a:rPr>
              <a:t> (Security vulnerability)</a:t>
            </a:r>
            <a:endParaRPr lang="en-US" altLang="zh-CN" dirty="0">
              <a:solidFill>
                <a:schemeClr val="tx2"/>
              </a:solidFill>
              <a:latin typeface="Times New Roman" panose="02020603050405020304" pitchFamily="18" charset="0"/>
            </a:endParaRPr>
          </a:p>
          <a:p>
            <a:pPr lvl="1" eaLnBrk="1" hangingPunct="1">
              <a:buClr>
                <a:schemeClr val="hlink"/>
              </a:buClr>
              <a:buSzPct val="55000"/>
              <a:buNone/>
            </a:pPr>
            <a:r>
              <a:rPr lang="en-US" altLang="zh-CN" dirty="0">
                <a:solidFill>
                  <a:schemeClr val="tx2"/>
                </a:solidFill>
                <a:latin typeface="Times New Roman" panose="02020603050405020304" pitchFamily="18" charset="0"/>
                <a:sym typeface="+mn-ea"/>
              </a:rPr>
              <a:t>10. </a:t>
            </a:r>
            <a:r>
              <a:rPr lang="zh-CN" altLang="zh-CN" dirty="0">
                <a:solidFill>
                  <a:schemeClr val="tx2"/>
                </a:solidFill>
                <a:latin typeface="Times New Roman" panose="02020603050405020304" pitchFamily="18" charset="0"/>
                <a:sym typeface="+mn-ea"/>
              </a:rPr>
              <a:t>疑问代码</a:t>
            </a:r>
            <a:r>
              <a:rPr lang="zh-CN" altLang="en-US" dirty="0">
                <a:solidFill>
                  <a:schemeClr val="tx2"/>
                </a:solidFill>
                <a:latin typeface="Times New Roman" panose="02020603050405020304" pitchFamily="18" charset="0"/>
                <a:sym typeface="+mn-ea"/>
              </a:rPr>
              <a:t>故障</a:t>
            </a:r>
            <a:r>
              <a:rPr lang="en-US" altLang="zh-CN" dirty="0">
                <a:solidFill>
                  <a:schemeClr val="tx2"/>
                </a:solidFill>
                <a:latin typeface="Times New Roman" panose="02020603050405020304" pitchFamily="18" charset="0"/>
                <a:sym typeface="+mn-ea"/>
              </a:rPr>
              <a:t> (Confused code)</a:t>
            </a:r>
            <a:endParaRPr lang="zh-CN" altLang="en-US" dirty="0">
              <a:solidFill>
                <a:schemeClr val="tx2"/>
              </a:solidFill>
              <a:latin typeface="Times New Roman" panose="02020603050405020304" pitchFamily="18" charset="0"/>
            </a:endParaRPr>
          </a:p>
          <a:p>
            <a:pPr lvl="1" eaLnBrk="1" hangingPunct="1">
              <a:buClr>
                <a:schemeClr val="hlink"/>
              </a:buClr>
              <a:buSzPct val="55000"/>
              <a:buNone/>
            </a:pPr>
            <a:endParaRPr lang="zh-CN" altLang="en-US" dirty="0">
              <a:solidFill>
                <a:schemeClr val="tx2"/>
              </a:solidFill>
              <a:latin typeface="Times New Roman" panose="02020603050405020304" pitchFamily="18" charset="0"/>
            </a:endParaRPr>
          </a:p>
          <a:p>
            <a:pPr lvl="1" eaLnBrk="1" hangingPunct="1">
              <a:buClr>
                <a:schemeClr val="hlink"/>
              </a:buClr>
              <a:buSzPct val="55000"/>
              <a:buNone/>
            </a:pPr>
            <a:endParaRPr lang="zh-CN" altLang="en-US" dirty="0">
              <a:solidFill>
                <a:schemeClr val="tx2"/>
              </a:solidFill>
              <a:latin typeface="Times New Roman" panose="02020603050405020304" pitchFamily="18" charset="0"/>
            </a:endParaRPr>
          </a:p>
          <a:p>
            <a:pPr lvl="1" eaLnBrk="1" hangingPunct="1">
              <a:buClr>
                <a:schemeClr val="hlink"/>
              </a:buClr>
              <a:buSzPct val="55000"/>
              <a:buNone/>
            </a:pPr>
            <a:endParaRPr lang="zh-CN" altLang="en-US" b="1" dirty="0">
              <a:solidFill>
                <a:srgbClr val="FF0000"/>
              </a:solidFill>
              <a:latin typeface="Tahoma" panose="020B0604030504040204" pitchFamily="34" charset="0"/>
            </a:endParaRPr>
          </a:p>
        </p:txBody>
      </p:sp>
      <p:sp>
        <p:nvSpPr>
          <p:cNvPr id="3" name="文本框 2"/>
          <p:cNvSpPr txBox="1"/>
          <p:nvPr>
            <p:custDataLst>
              <p:tags r:id="rId1"/>
            </p:custDataLst>
          </p:nvPr>
        </p:nvSpPr>
        <p:spPr>
          <a:xfrm>
            <a:off x="494030" y="365125"/>
            <a:ext cx="9982200" cy="629920"/>
          </a:xfrm>
          <a:prstGeom prst="rect">
            <a:avLst/>
          </a:prstGeom>
          <a:noFill/>
        </p:spPr>
        <p:txBody>
          <a:bodyPr wrap="square" lIns="90000" tIns="46800" rIns="90000" bIns="46800" rtlCol="0">
            <a:normAutofit fontScale="95000" lnSpcReduction="10000"/>
          </a:bodyPr>
          <a:lstStyle/>
          <a:p>
            <a:pPr marL="0" indent="0" algn="l">
              <a:lnSpc>
                <a:spcPct val="120000"/>
              </a:lnSpc>
              <a:spcBef>
                <a:spcPts val="300"/>
              </a:spcBef>
              <a:spcAft>
                <a:spcPts val="300"/>
              </a:spcAft>
              <a:buSzPct val="100000"/>
              <a:buNone/>
            </a:pPr>
            <a:r>
              <a:rPr lang="en-US" altLang="zh-CN" sz="3500" b="1" spc="300" dirty="0">
                <a:solidFill>
                  <a:schemeClr val="accent1"/>
                </a:solidFill>
                <a:latin typeface="微软雅黑" panose="020B0503020204020204" pitchFamily="34" charset="-122"/>
                <a:ea typeface="微软雅黑" panose="020B0503020204020204" pitchFamily="34" charset="-122"/>
              </a:rPr>
              <a:t>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5" y="1276985"/>
            <a:ext cx="4486910" cy="4429760"/>
          </a:xfrm>
          <a:prstGeom prst="rect">
            <a:avLst/>
          </a:prstGeom>
        </p:spPr>
      </p:pic>
      <p:sp>
        <p:nvSpPr>
          <p:cNvPr id="21" name="矩形 20"/>
          <p:cNvSpPr/>
          <p:nvPr/>
        </p:nvSpPr>
        <p:spPr>
          <a:xfrm>
            <a:off x="4699322" y="1790396"/>
            <a:ext cx="6081269" cy="4401205"/>
          </a:xfrm>
          <a:prstGeom prst="rect">
            <a:avLst/>
          </a:prstGeom>
        </p:spPr>
        <p:txBody>
          <a:bodyPr wrap="square">
            <a:spAutoFit/>
          </a:bodyPr>
          <a:lstStyle/>
          <a:p>
            <a:pPr fontAlgn="base">
              <a:spcAft>
                <a:spcPts val="0"/>
              </a:spcAft>
            </a:pPr>
            <a:r>
              <a:rPr lang="en-GB" altLang="zh-CN" sz="2000" b="1" dirty="0"/>
              <a:t>1 Planning for Inspection Meeting </a:t>
            </a:r>
          </a:p>
          <a:p>
            <a:pPr marL="342900" indent="-342900" fontAlgn="base">
              <a:spcBef>
                <a:spcPts val="0"/>
              </a:spcBef>
              <a:spcAft>
                <a:spcPts val="0"/>
              </a:spcAft>
              <a:buFont typeface="Wingdings" panose="05000000000000000000" pitchFamily="2" charset="2"/>
              <a:buChar char="Ø"/>
            </a:pPr>
            <a:r>
              <a:rPr lang="en-GB" altLang="zh-CN" sz="2000" dirty="0"/>
              <a:t>This phase focuses on identifying the product to be inspected and the objective of this inspection.</a:t>
            </a:r>
          </a:p>
          <a:p>
            <a:pPr marL="342900" indent="-342900" fontAlgn="base">
              <a:spcBef>
                <a:spcPts val="0"/>
              </a:spcBef>
              <a:spcAft>
                <a:spcPts val="0"/>
              </a:spcAft>
              <a:buFont typeface="Wingdings" panose="05000000000000000000" pitchFamily="2" charset="2"/>
              <a:buChar char="Ø"/>
            </a:pPr>
            <a:r>
              <a:rPr lang="zh-CN" altLang="en-US" sz="2000" dirty="0"/>
              <a:t>（确定检查的产品和目标）</a:t>
            </a:r>
            <a:endParaRPr lang="en-GB" altLang="zh-CN" sz="2000" dirty="0"/>
          </a:p>
          <a:p>
            <a:pPr marL="342900" indent="-342900" fontAlgn="base">
              <a:spcBef>
                <a:spcPts val="0"/>
              </a:spcBef>
              <a:spcAft>
                <a:spcPts val="0"/>
              </a:spcAft>
              <a:buFont typeface="Wingdings" panose="05000000000000000000" pitchFamily="2" charset="2"/>
              <a:buChar char="Ø"/>
            </a:pPr>
            <a:r>
              <a:rPr lang="en-GB" altLang="zh-CN" sz="2000" dirty="0"/>
              <a:t>A moderator</a:t>
            </a:r>
            <a:r>
              <a:rPr lang="zh-CN" altLang="en-US" sz="2000" dirty="0"/>
              <a:t>（主持人）</a:t>
            </a:r>
            <a:r>
              <a:rPr lang="en-GB" altLang="zh-CN" sz="2000" dirty="0"/>
              <a:t> – who manages the entire inspection process, is assigned in this phase.</a:t>
            </a:r>
          </a:p>
          <a:p>
            <a:pPr marL="342900" indent="-342900" fontAlgn="base">
              <a:spcBef>
                <a:spcPts val="0"/>
              </a:spcBef>
              <a:spcAft>
                <a:spcPts val="0"/>
              </a:spcAft>
              <a:buFont typeface="Wingdings" panose="05000000000000000000" pitchFamily="2" charset="2"/>
              <a:buChar char="Ø"/>
            </a:pPr>
            <a:r>
              <a:rPr lang="en-GB" altLang="zh-CN" sz="2000" dirty="0"/>
              <a:t>The assigned moderator checks if the product is ready for inspection or not. The moderator also selects the inspection team and assigns them their roles.</a:t>
            </a:r>
          </a:p>
          <a:p>
            <a:pPr marL="342900" indent="-342900" fontAlgn="base">
              <a:spcBef>
                <a:spcPts val="0"/>
              </a:spcBef>
              <a:buFont typeface="Wingdings" panose="05000000000000000000" pitchFamily="2" charset="2"/>
              <a:buChar char="Ø"/>
            </a:pPr>
            <a:r>
              <a:rPr lang="en-GB" altLang="zh-CN" sz="2000" dirty="0"/>
              <a:t>Moderator also schedules the inspection meeting and distributes the required material to the inspection team.</a:t>
            </a:r>
          </a:p>
          <a:p>
            <a:pPr marL="457200" lvl="0" indent="-457200">
              <a:buFont typeface="Wingdings" panose="05000000000000000000" pitchFamily="2" charset="2"/>
              <a:buChar char="ü"/>
              <a:defRPr/>
            </a:pPr>
            <a:endParaRPr lang="en-GB" altLang="zh-CN" sz="2000" dirty="0"/>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53934" y="1790396"/>
            <a:ext cx="9326657" cy="3046095"/>
          </a:xfrm>
          <a:prstGeom prst="rect">
            <a:avLst/>
          </a:prstGeom>
        </p:spPr>
        <p:txBody>
          <a:bodyPr wrap="square">
            <a:spAutoFit/>
          </a:bodyPr>
          <a:lstStyle/>
          <a:p>
            <a:pPr fontAlgn="base">
              <a:spcAft>
                <a:spcPts val="0"/>
              </a:spcAft>
            </a:pPr>
            <a:r>
              <a:rPr lang="en-GB" altLang="zh-CN" sz="2400" dirty="0"/>
              <a:t>An inspection team can include:</a:t>
            </a:r>
          </a:p>
          <a:p>
            <a:pPr fontAlgn="base"/>
            <a:endParaRPr lang="en-GB" altLang="zh-CN" sz="2400" dirty="0"/>
          </a:p>
          <a:p>
            <a:pPr marL="342900" indent="-342900" fontAlgn="base">
              <a:spcBef>
                <a:spcPts val="0"/>
              </a:spcBef>
              <a:buFont typeface="Wingdings" panose="05000000000000000000" pitchFamily="2" charset="2"/>
              <a:buChar char="Ø"/>
            </a:pPr>
            <a:r>
              <a:rPr lang="en-GB" altLang="zh-CN" sz="2400" b="1" i="1" dirty="0"/>
              <a:t>The moderator</a:t>
            </a:r>
            <a:r>
              <a:rPr lang="en-GB" altLang="zh-CN" sz="2400" i="1" dirty="0"/>
              <a:t>:-</a:t>
            </a:r>
            <a:r>
              <a:rPr lang="en-GB" altLang="zh-CN" sz="2400" dirty="0"/>
              <a:t> The moderator leads the inspection process. His role is to determine the type of inspection, approach and the composition of the review team. The moderator also schedules the meeting, disseminates documents before the meeting, coaches other team members, paces the meeting, leads possible discussions and stores the data that is collected.</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53934" y="1790396"/>
            <a:ext cx="9326657" cy="4154984"/>
          </a:xfrm>
          <a:prstGeom prst="rect">
            <a:avLst/>
          </a:prstGeom>
        </p:spPr>
        <p:txBody>
          <a:bodyPr wrap="square">
            <a:spAutoFit/>
          </a:bodyPr>
          <a:lstStyle/>
          <a:p>
            <a:pPr fontAlgn="base">
              <a:spcAft>
                <a:spcPts val="0"/>
              </a:spcAft>
            </a:pPr>
            <a:r>
              <a:rPr lang="en-GB" altLang="zh-CN" sz="2400" dirty="0"/>
              <a:t>An inspection team can include:</a:t>
            </a:r>
          </a:p>
          <a:p>
            <a:pPr fontAlgn="base"/>
            <a:endParaRPr lang="en-GB" altLang="zh-CN" sz="2400" dirty="0"/>
          </a:p>
          <a:p>
            <a:pPr marL="342900" indent="-342900" fontAlgn="base">
              <a:spcBef>
                <a:spcPts val="0"/>
              </a:spcBef>
              <a:spcAft>
                <a:spcPts val="0"/>
              </a:spcAft>
              <a:buFont typeface="Wingdings" panose="05000000000000000000" pitchFamily="2" charset="2"/>
              <a:buChar char="Ø"/>
            </a:pPr>
            <a:r>
              <a:rPr lang="en-GB" altLang="zh-CN" sz="2400" b="1" i="1" dirty="0"/>
              <a:t>The author</a:t>
            </a:r>
            <a:r>
              <a:rPr lang="en-GB" altLang="zh-CN" sz="2400" i="1" dirty="0"/>
              <a:t>:-</a:t>
            </a:r>
            <a:r>
              <a:rPr lang="en-GB" altLang="zh-CN" sz="2400" dirty="0"/>
              <a:t> As the writer of the ‘document under inspection’, the author’s basic goal should be to learn as much as possible with regard to improving the quality of the document. The author’s task is to illuminate unclear areas and to understand the defects found.</a:t>
            </a:r>
            <a:r>
              <a:rPr lang="zh-CN" altLang="en-US" sz="2400" dirty="0"/>
              <a:t>（阐明不清楚的地方，理解发现的错误）</a:t>
            </a:r>
            <a:endParaRPr lang="en-GB" altLang="zh-CN" sz="2400" dirty="0"/>
          </a:p>
          <a:p>
            <a:pPr marL="342900" indent="-342900" fontAlgn="base">
              <a:buFont typeface="Wingdings" panose="05000000000000000000" pitchFamily="2" charset="2"/>
              <a:buChar char="Ø"/>
            </a:pPr>
            <a:endParaRPr lang="en-GB" altLang="zh-CN" sz="2400" dirty="0"/>
          </a:p>
          <a:p>
            <a:pPr marL="342900" indent="-342900" fontAlgn="base">
              <a:spcBef>
                <a:spcPts val="0"/>
              </a:spcBef>
              <a:buFont typeface="Wingdings" panose="05000000000000000000" pitchFamily="2" charset="2"/>
              <a:buChar char="Ø"/>
            </a:pPr>
            <a:r>
              <a:rPr lang="en-GB" altLang="zh-CN" sz="2400" b="1" i="1" dirty="0"/>
              <a:t>The scribe/ recorder :</a:t>
            </a:r>
            <a:r>
              <a:rPr lang="en-GB" altLang="zh-CN" sz="2400" dirty="0"/>
              <a:t>– The scribe (or recorder) has to record each defect found and any suggestions or feedback given in the meeting for process improvement.</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20" name="文本框 19"/>
          <p:cNvSpPr txBox="1"/>
          <p:nvPr/>
        </p:nvSpPr>
        <p:spPr>
          <a:xfrm>
            <a:off x="1312701" y="1051637"/>
            <a:ext cx="9326657" cy="706755"/>
          </a:xfrm>
          <a:prstGeom prst="rect">
            <a:avLst/>
          </a:prstGeom>
          <a:noFill/>
        </p:spPr>
        <p:txBody>
          <a:bodyPr wrap="square" rtlCol="0">
            <a:spAutoFit/>
          </a:bodyPr>
          <a:lstStyle/>
          <a:p>
            <a:pPr lvl="0" algn="ctr">
              <a:spcAft>
                <a:spcPts val="0"/>
              </a:spcAft>
              <a:defRPr/>
            </a:pPr>
            <a:r>
              <a:rPr lang="en-US" altLang="zh-CN" sz="4000" dirty="0">
                <a:solidFill>
                  <a:prstClr val="black">
                    <a:lumMod val="85000"/>
                    <a:lumOff val="15000"/>
                  </a:prstClr>
                </a:solidFill>
                <a:latin typeface="微软雅黑" panose="020B0503020204020204" pitchFamily="34" charset="-122"/>
                <a:ea typeface="微软雅黑" panose="020B0503020204020204" pitchFamily="34" charset="-122"/>
              </a:rPr>
              <a:t>Inspection</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453934" y="1790396"/>
            <a:ext cx="9326657" cy="3784600"/>
          </a:xfrm>
          <a:prstGeom prst="rect">
            <a:avLst/>
          </a:prstGeom>
        </p:spPr>
        <p:txBody>
          <a:bodyPr wrap="square">
            <a:spAutoFit/>
          </a:bodyPr>
          <a:lstStyle/>
          <a:p>
            <a:pPr fontAlgn="base">
              <a:spcAft>
                <a:spcPts val="0"/>
              </a:spcAft>
            </a:pPr>
            <a:r>
              <a:rPr lang="en-GB" altLang="zh-CN" sz="2400" dirty="0"/>
              <a:t>An inspection team can include:</a:t>
            </a:r>
          </a:p>
          <a:p>
            <a:pPr fontAlgn="base"/>
            <a:endParaRPr lang="en-GB" altLang="zh-CN" sz="2400" dirty="0"/>
          </a:p>
          <a:p>
            <a:pPr marL="342900" indent="-342900" fontAlgn="base">
              <a:spcBef>
                <a:spcPts val="0"/>
              </a:spcBef>
              <a:spcAft>
                <a:spcPts val="0"/>
              </a:spcAft>
              <a:buFont typeface="Wingdings" panose="05000000000000000000" pitchFamily="2" charset="2"/>
              <a:buChar char="Ø"/>
            </a:pPr>
            <a:r>
              <a:rPr lang="en-GB" altLang="zh-CN" sz="2400" b="1" i="1" dirty="0"/>
              <a:t>The reviewer</a:t>
            </a:r>
            <a:r>
              <a:rPr lang="zh-CN" altLang="en-US" sz="2400" b="1" i="1" dirty="0"/>
              <a:t>（评审）</a:t>
            </a:r>
            <a:r>
              <a:rPr lang="en-GB" altLang="zh-CN" sz="2400" b="1" i="1" dirty="0"/>
              <a:t>: </a:t>
            </a:r>
            <a:r>
              <a:rPr lang="en-GB" altLang="zh-CN" sz="2400" dirty="0"/>
              <a:t>The role of the reviewers is to check defects and further improvements in accordance to the specifications, standards and domain knowledge.</a:t>
            </a:r>
          </a:p>
          <a:p>
            <a:pPr marL="342900" indent="-342900" fontAlgn="base">
              <a:buFont typeface="Wingdings" panose="05000000000000000000" pitchFamily="2" charset="2"/>
              <a:buChar char="Ø"/>
            </a:pPr>
            <a:endParaRPr lang="en-GB" altLang="zh-CN" sz="2400" dirty="0"/>
          </a:p>
          <a:p>
            <a:pPr marL="342900" indent="-342900" fontAlgn="base">
              <a:spcBef>
                <a:spcPts val="0"/>
              </a:spcBef>
              <a:buFont typeface="Wingdings" panose="05000000000000000000" pitchFamily="2" charset="2"/>
              <a:buChar char="Ø"/>
            </a:pPr>
            <a:r>
              <a:rPr lang="en-GB" altLang="zh-CN" sz="2400" b="1" i="1" dirty="0"/>
              <a:t>The manager </a:t>
            </a:r>
            <a:r>
              <a:rPr lang="zh-CN" altLang="en-US" sz="2400" b="1" i="1" dirty="0"/>
              <a:t>（经理）</a:t>
            </a:r>
            <a:r>
              <a:rPr lang="en-GB" altLang="zh-CN" sz="2400" b="1" i="1" dirty="0"/>
              <a:t>:- </a:t>
            </a:r>
            <a:r>
              <a:rPr lang="en-GB" altLang="zh-CN" sz="2400" dirty="0"/>
              <a:t>Manager is involved in the reviews as he or she decides on the execution of inspection, allocates time in project schedules and determines whether review process objectives</a:t>
            </a:r>
            <a:br>
              <a:rPr lang="en-GB" altLang="zh-CN" sz="2400" dirty="0"/>
            </a:br>
            <a:r>
              <a:rPr lang="en-GB" altLang="zh-CN" sz="2400" dirty="0"/>
              <a:t>have been met or not.</a:t>
            </a:r>
          </a:p>
        </p:txBody>
      </p:sp>
      <p:sp>
        <p:nvSpPr>
          <p:cNvPr id="2" name="灯片编号占位符 1"/>
          <p:cNvSpPr>
            <a:spLocks noGrp="1"/>
          </p:cNvSpPr>
          <p:nvPr>
            <p:ph type="sldNum" sz="quarter" idx="12"/>
          </p:nvPr>
        </p:nvSpPr>
        <p:spPr/>
        <p:txBody>
          <a:bodyPr/>
          <a:lstStyle/>
          <a:p>
            <a:pPr>
              <a:spcAft>
                <a:spcPts val="0"/>
              </a:spcAft>
            </a:pPr>
            <a:fld id="{7D9BB5D0-35E4-459D-AEF3-FE4D7C45CC19}" type="slidenum">
              <a:rPr lang="zh-CN" altLang="en-US" smtClean="0"/>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mE2ZDEzN2Q5NzFkM2EyMjJkMjNlYzMzMmRjOTNlZGM4IiwidXNlckNvdW50IjoxfQ=="/>
</p:tagLst>
</file>

<file path=ppt/tags/tag2.xml><?xml version="1.0" encoding="utf-8"?>
<p:tagLst xmlns:a="http://schemas.openxmlformats.org/drawingml/2006/main" xmlns:r="http://schemas.openxmlformats.org/officeDocument/2006/relationships"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3073</Words>
  <Application>Microsoft Office PowerPoint</Application>
  <PresentationFormat>宽屏</PresentationFormat>
  <Paragraphs>366</Paragraphs>
  <Slides>52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等线</vt:lpstr>
      <vt:lpstr>仿宋_GB2312</vt:lpstr>
      <vt:lpstr>宋体</vt:lpstr>
      <vt:lpstr>微软雅黑</vt:lpstr>
      <vt:lpstr>Arial</vt:lpstr>
      <vt:lpstr>Calibri</vt:lpstr>
      <vt:lpstr>Calibri Light</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Common programming mistakes </vt:lpstr>
      <vt:lpstr>1 Memory Leak </vt:lpstr>
      <vt:lpstr>PowerPoint 演示文稿</vt:lpstr>
      <vt:lpstr>PowerPoint 演示文稿</vt:lpstr>
      <vt:lpstr>PowerPoint 演示文稿</vt:lpstr>
      <vt:lpstr>2 Out of Bounds Array Access </vt:lpstr>
      <vt:lpstr>PowerPoint 演示文稿</vt:lpstr>
      <vt:lpstr>3 Uninitialized Variable </vt:lpstr>
      <vt:lpstr>PowerPoint 演示文稿</vt:lpstr>
      <vt:lpstr>4 NULL Pointer Dereference </vt:lpstr>
      <vt:lpstr>5 Illegal Operation（非法操作） </vt:lpstr>
      <vt:lpstr>5 Illegal Operation </vt:lpstr>
      <vt:lpstr>6 Dead Loop </vt:lpstr>
      <vt:lpstr>PowerPoint 演示文稿</vt:lpstr>
      <vt:lpstr>6 Dead Loop </vt:lpstr>
      <vt:lpstr>7 Resource Leak </vt:lpstr>
      <vt:lpstr>8 Concurrency（并发） </vt:lpstr>
      <vt:lpstr>Solution to synchronization: Lock</vt:lpstr>
      <vt:lpstr>Deadlock</vt:lpstr>
      <vt:lpstr>deadlock</vt:lpstr>
      <vt:lpstr>9 Security vulnerability（安全漏洞）  </vt:lpstr>
      <vt:lpstr>PowerPoint 演示文稿</vt:lpstr>
      <vt:lpstr>PowerPoint 演示文稿</vt:lpstr>
      <vt:lpstr>Static Testing</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c:creator>
  <cp:lastModifiedBy>张 聿璁</cp:lastModifiedBy>
  <cp:revision>670</cp:revision>
  <cp:lastPrinted>2022-10-31T02:09:01Z</cp:lastPrinted>
  <dcterms:created xsi:type="dcterms:W3CDTF">2022-10-16T11:14:46Z</dcterms:created>
  <dcterms:modified xsi:type="dcterms:W3CDTF">2023-02-14T07:54:48Z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KSOTemplateUUID">
    <vt:lpwstr>v1.0_mb_gvBk3h+HIifm6sGlnHEY8g==</vt:lpwstr>
  </property>
  <property fmtid="{D5CDD505-2E9C-101B-9397-08002B2CF9AE}" pid="4" name="ICV">
    <vt:lpwstr>12F057B179E016B969CA2663F0BBC2C3</vt:lpwstr>
  </property>
</Properties>
</file>