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408" r:id="rId2"/>
    <p:sldId id="409" r:id="rId3"/>
    <p:sldId id="412" r:id="rId4"/>
    <p:sldId id="413" r:id="rId5"/>
    <p:sldId id="414" r:id="rId6"/>
    <p:sldId id="415" r:id="rId7"/>
    <p:sldId id="417" r:id="rId8"/>
    <p:sldId id="293" r:id="rId9"/>
    <p:sldId id="358" r:id="rId10"/>
    <p:sldId id="302" r:id="rId11"/>
    <p:sldId id="307" r:id="rId12"/>
    <p:sldId id="303" r:id="rId13"/>
    <p:sldId id="304" r:id="rId14"/>
    <p:sldId id="308" r:id="rId15"/>
    <p:sldId id="470" r:id="rId16"/>
    <p:sldId id="309" r:id="rId17"/>
    <p:sldId id="306" r:id="rId18"/>
    <p:sldId id="312" r:id="rId19"/>
    <p:sldId id="310" r:id="rId20"/>
    <p:sldId id="313" r:id="rId21"/>
    <p:sldId id="315" r:id="rId22"/>
    <p:sldId id="314" r:id="rId23"/>
    <p:sldId id="311" r:id="rId24"/>
    <p:sldId id="471" r:id="rId25"/>
    <p:sldId id="317" r:id="rId26"/>
    <p:sldId id="319" r:id="rId27"/>
    <p:sldId id="324" r:id="rId28"/>
    <p:sldId id="326" r:id="rId29"/>
    <p:sldId id="325" r:id="rId30"/>
    <p:sldId id="328" r:id="rId31"/>
    <p:sldId id="329" r:id="rId32"/>
    <p:sldId id="327" r:id="rId33"/>
    <p:sldId id="330" r:id="rId34"/>
    <p:sldId id="331" r:id="rId35"/>
    <p:sldId id="333" r:id="rId36"/>
    <p:sldId id="334" r:id="rId37"/>
    <p:sldId id="335" r:id="rId38"/>
    <p:sldId id="336" r:id="rId39"/>
    <p:sldId id="337" r:id="rId40"/>
    <p:sldId id="339" r:id="rId41"/>
    <p:sldId id="340" r:id="rId42"/>
    <p:sldId id="342" r:id="rId43"/>
    <p:sldId id="341" r:id="rId44"/>
    <p:sldId id="343" r:id="rId45"/>
    <p:sldId id="344" r:id="rId46"/>
    <p:sldId id="345" r:id="rId47"/>
    <p:sldId id="347" r:id="rId48"/>
    <p:sldId id="348" r:id="rId49"/>
    <p:sldId id="349" r:id="rId50"/>
    <p:sldId id="350" r:id="rId51"/>
    <p:sldId id="351" r:id="rId52"/>
    <p:sldId id="352" r:id="rId53"/>
    <p:sldId id="353" r:id="rId54"/>
    <p:sldId id="355" r:id="rId55"/>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7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31" autoAdjust="0"/>
    <p:restoredTop sz="94660"/>
  </p:normalViewPr>
  <p:slideViewPr>
    <p:cSldViewPr snapToGrid="0">
      <p:cViewPr varScale="1">
        <p:scale>
          <a:sx n="115" d="100"/>
          <a:sy n="115" d="100"/>
        </p:scale>
        <p:origin x="168" y="204"/>
      </p:cViewPr>
      <p:guideLst>
        <p:guide orient="horz" pos="2176"/>
        <p:guide pos="7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2023/2/14</a:t>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7" name="稻壳儿原创设计师【幻雨工作室】_1"/>
          <p:cNvSpPr/>
          <p:nvPr userDrawn="1"/>
        </p:nvSpPr>
        <p:spPr>
          <a:xfrm>
            <a:off x="0" y="0"/>
            <a:ext cx="9728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稻壳儿原创设计师【幻雨工作室】_2"/>
          <p:cNvSpPr>
            <a:spLocks noChangeAspect="1"/>
          </p:cNvSpPr>
          <p:nvPr userDrawn="1"/>
        </p:nvSpPr>
        <p:spPr>
          <a:xfrm flipH="1">
            <a:off x="517458" y="364543"/>
            <a:ext cx="11157083" cy="6128916"/>
          </a:xfrm>
          <a:prstGeom prst="rect">
            <a:avLst/>
          </a:prstGeom>
          <a:solidFill>
            <a:schemeClr val="bg1"/>
          </a:solidFill>
          <a:ln>
            <a:noFill/>
          </a:ln>
          <a:effectLst>
            <a:outerShdw blurRad="127000" dist="762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 name="稻壳儿原创设计师【幻雨工作室】_3"/>
          <p:cNvGrpSpPr/>
          <p:nvPr userDrawn="1"/>
        </p:nvGrpSpPr>
        <p:grpSpPr>
          <a:xfrm rot="5400000" flipH="1">
            <a:off x="8620554" y="3058095"/>
            <a:ext cx="5898588" cy="538415"/>
            <a:chOff x="5426083" y="1"/>
            <a:chExt cx="6261092" cy="571504"/>
          </a:xfrm>
        </p:grpSpPr>
        <p:pic>
          <p:nvPicPr>
            <p:cNvPr id="10" name="稻壳儿原创设计师【幻雨工作室】_3_1"/>
            <p:cNvPicPr>
              <a:picLocks noChangeAspect="1"/>
            </p:cNvPicPr>
            <p:nvPr/>
          </p:nvPicPr>
          <p:blipFill rotWithShape="1">
            <a:blip r:embed="rId2">
              <a:extLst>
                <a:ext uri="{28A0092B-C50C-407E-A947-70E740481C1C}">
                  <a14:useLocalDpi xmlns:a14="http://schemas.microsoft.com/office/drawing/2010/main" val="0"/>
                </a:ext>
              </a:extLst>
            </a:blip>
            <a:srcRect l="15120" t="20115" r="68863" b="18931"/>
            <a:stretch>
              <a:fillRect/>
            </a:stretch>
          </p:blipFill>
          <p:spPr>
            <a:xfrm rot="5400000">
              <a:off x="6448431" y="-1022347"/>
              <a:ext cx="571503" cy="2616200"/>
            </a:xfrm>
            <a:prstGeom prst="rect">
              <a:avLst/>
            </a:prstGeom>
          </p:spPr>
        </p:pic>
        <p:pic>
          <p:nvPicPr>
            <p:cNvPr id="11" name="稻壳儿原创设计师【幻雨工作室】_3_2"/>
            <p:cNvPicPr>
              <a:picLocks noChangeAspect="1"/>
            </p:cNvPicPr>
            <p:nvPr/>
          </p:nvPicPr>
          <p:blipFill rotWithShape="1">
            <a:blip r:embed="rId2">
              <a:extLst>
                <a:ext uri="{28A0092B-C50C-407E-A947-70E740481C1C}">
                  <a14:useLocalDpi xmlns:a14="http://schemas.microsoft.com/office/drawing/2010/main" val="0"/>
                </a:ext>
              </a:extLst>
            </a:blip>
            <a:srcRect l="15120" t="20115" r="68863" b="18931"/>
            <a:stretch>
              <a:fillRect/>
            </a:stretch>
          </p:blipFill>
          <p:spPr>
            <a:xfrm rot="5400000">
              <a:off x="9064632" y="-1022347"/>
              <a:ext cx="571503" cy="2616200"/>
            </a:xfrm>
            <a:prstGeom prst="rect">
              <a:avLst/>
            </a:prstGeom>
          </p:spPr>
        </p:pic>
        <p:pic>
          <p:nvPicPr>
            <p:cNvPr id="12" name="稻壳儿原创设计师【幻雨工作室】_3_3"/>
            <p:cNvPicPr>
              <a:picLocks noChangeAspect="1"/>
            </p:cNvPicPr>
            <p:nvPr/>
          </p:nvPicPr>
          <p:blipFill rotWithShape="1">
            <a:blip r:embed="rId2">
              <a:extLst>
                <a:ext uri="{28A0092B-C50C-407E-A947-70E740481C1C}">
                  <a14:useLocalDpi xmlns:a14="http://schemas.microsoft.com/office/drawing/2010/main" val="0"/>
                </a:ext>
              </a:extLst>
            </a:blip>
            <a:srcRect l="15120" t="57102" r="68863" b="18931"/>
            <a:stretch>
              <a:fillRect/>
            </a:stretch>
          </p:blipFill>
          <p:spPr>
            <a:xfrm rot="5400000">
              <a:off x="10887078" y="-228591"/>
              <a:ext cx="571503" cy="1028690"/>
            </a:xfrm>
            <a:prstGeom prst="rect">
              <a:avLst/>
            </a:prstGeom>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accent1"/>
        </a:solidFill>
        <a:effectLst/>
      </p:bgPr>
    </p:bg>
    <p:spTree>
      <p:nvGrpSpPr>
        <p:cNvPr id="1" name=""/>
        <p:cNvGrpSpPr/>
        <p:nvPr/>
      </p:nvGrpSpPr>
      <p:grpSpPr>
        <a:xfrm>
          <a:off x="0" y="0"/>
          <a:ext cx="0" cy="0"/>
          <a:chOff x="0" y="0"/>
          <a:chExt cx="0" cy="0"/>
        </a:xfrm>
      </p:grpSpPr>
      <p:sp>
        <p:nvSpPr>
          <p:cNvPr id="7" name="稻壳儿原创设计师【幻雨工作室】_1"/>
          <p:cNvSpPr/>
          <p:nvPr userDrawn="1"/>
        </p:nvSpPr>
        <p:spPr>
          <a:xfrm>
            <a:off x="0" y="0"/>
            <a:ext cx="9728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稻壳儿原创设计师【幻雨工作室】_2"/>
          <p:cNvGrpSpPr/>
          <p:nvPr userDrawn="1"/>
        </p:nvGrpSpPr>
        <p:grpSpPr>
          <a:xfrm>
            <a:off x="209344" y="181819"/>
            <a:ext cx="11889423" cy="6436307"/>
            <a:chOff x="517458" y="364543"/>
            <a:chExt cx="11321597" cy="6128916"/>
          </a:xfrm>
        </p:grpSpPr>
        <p:sp>
          <p:nvSpPr>
            <p:cNvPr id="8" name="稻壳儿原创设计师【幻雨工作室】_2_1"/>
            <p:cNvSpPr>
              <a:spLocks noChangeAspect="1"/>
            </p:cNvSpPr>
            <p:nvPr userDrawn="1"/>
          </p:nvSpPr>
          <p:spPr>
            <a:xfrm flipH="1">
              <a:off x="517458" y="364543"/>
              <a:ext cx="11157083" cy="6128916"/>
            </a:xfrm>
            <a:prstGeom prst="rect">
              <a:avLst/>
            </a:prstGeom>
            <a:solidFill>
              <a:schemeClr val="bg1"/>
            </a:solidFill>
            <a:ln>
              <a:noFill/>
            </a:ln>
            <a:effectLst>
              <a:outerShdw blurRad="127000" dist="762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 name="组合 8"/>
            <p:cNvGrpSpPr/>
            <p:nvPr userDrawn="1"/>
          </p:nvGrpSpPr>
          <p:grpSpPr>
            <a:xfrm rot="5400000" flipH="1">
              <a:off x="8620554" y="3058095"/>
              <a:ext cx="5898588" cy="538415"/>
              <a:chOff x="5426083" y="1"/>
              <a:chExt cx="6261092" cy="571504"/>
            </a:xfrm>
          </p:grpSpPr>
          <p:pic>
            <p:nvPicPr>
              <p:cNvPr id="10" name="稻壳儿原创设计师【幻雨工作室】_2_2"/>
              <p:cNvPicPr>
                <a:picLocks noChangeAspect="1"/>
              </p:cNvPicPr>
              <p:nvPr/>
            </p:nvPicPr>
            <p:blipFill rotWithShape="1">
              <a:blip r:embed="rId2">
                <a:extLst>
                  <a:ext uri="{28A0092B-C50C-407E-A947-70E740481C1C}">
                    <a14:useLocalDpi xmlns:a14="http://schemas.microsoft.com/office/drawing/2010/main" val="0"/>
                  </a:ext>
                </a:extLst>
              </a:blip>
              <a:srcRect l="15120" t="20115" r="68863" b="18931"/>
              <a:stretch>
                <a:fillRect/>
              </a:stretch>
            </p:blipFill>
            <p:spPr>
              <a:xfrm rot="5400000">
                <a:off x="6448431" y="-1022347"/>
                <a:ext cx="571503" cy="2616200"/>
              </a:xfrm>
              <a:prstGeom prst="rect">
                <a:avLst/>
              </a:prstGeom>
            </p:spPr>
          </p:pic>
          <p:pic>
            <p:nvPicPr>
              <p:cNvPr id="11" name="稻壳儿原创设计师【幻雨工作室】_2_3"/>
              <p:cNvPicPr>
                <a:picLocks noChangeAspect="1"/>
              </p:cNvPicPr>
              <p:nvPr/>
            </p:nvPicPr>
            <p:blipFill rotWithShape="1">
              <a:blip r:embed="rId2">
                <a:extLst>
                  <a:ext uri="{28A0092B-C50C-407E-A947-70E740481C1C}">
                    <a14:useLocalDpi xmlns:a14="http://schemas.microsoft.com/office/drawing/2010/main" val="0"/>
                  </a:ext>
                </a:extLst>
              </a:blip>
              <a:srcRect l="15120" t="20115" r="68863" b="18931"/>
              <a:stretch>
                <a:fillRect/>
              </a:stretch>
            </p:blipFill>
            <p:spPr>
              <a:xfrm rot="5400000">
                <a:off x="9064632" y="-1022347"/>
                <a:ext cx="571503" cy="2616200"/>
              </a:xfrm>
              <a:prstGeom prst="rect">
                <a:avLst/>
              </a:prstGeom>
            </p:spPr>
          </p:pic>
          <p:pic>
            <p:nvPicPr>
              <p:cNvPr id="12" name="稻壳儿原创设计师【幻雨工作室】_2_4"/>
              <p:cNvPicPr>
                <a:picLocks noChangeAspect="1"/>
              </p:cNvPicPr>
              <p:nvPr/>
            </p:nvPicPr>
            <p:blipFill rotWithShape="1">
              <a:blip r:embed="rId2">
                <a:extLst>
                  <a:ext uri="{28A0092B-C50C-407E-A947-70E740481C1C}">
                    <a14:useLocalDpi xmlns:a14="http://schemas.microsoft.com/office/drawing/2010/main" val="0"/>
                  </a:ext>
                </a:extLst>
              </a:blip>
              <a:srcRect l="15120" t="57102" r="68863" b="18931"/>
              <a:stretch>
                <a:fillRect/>
              </a:stretch>
            </p:blipFill>
            <p:spPr>
              <a:xfrm rot="5400000">
                <a:off x="10887078" y="-228591"/>
                <a:ext cx="571503" cy="1028690"/>
              </a:xfrm>
              <a:prstGeom prst="rect">
                <a:avLst/>
              </a:prstGeom>
            </p:spPr>
          </p:pic>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0352E-AC8B-4855-A4C7-C51163C4CE11}" type="datetimeFigureOut">
              <a:rPr lang="zh-CN" altLang="en-US" smtClean="0"/>
              <a:t>2023/2/14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EAF32-B2DE-4B62-A7F8-1555B21C992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843632"/>
            <a:ext cx="932665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What is Dynamic Testing</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1411408" y="1790396"/>
            <a:ext cx="9369183" cy="3416320"/>
          </a:xfrm>
          <a:prstGeom prst="rect">
            <a:avLst/>
          </a:prstGeom>
        </p:spPr>
        <p:txBody>
          <a:bodyPr wrap="square">
            <a:spAutoFit/>
          </a:bodyPr>
          <a:lstStyle/>
          <a:p>
            <a:pPr marL="342900" indent="-342900">
              <a:buFont typeface="Wingdings" panose="05000000000000000000" pitchFamily="2" charset="2"/>
              <a:buChar char="ü"/>
            </a:pPr>
            <a:r>
              <a:rPr lang="en-GB" altLang="zh-CN" sz="2400" dirty="0">
                <a:latin typeface="宋体" charset="0"/>
                <a:ea typeface="宋体" charset="0"/>
              </a:rPr>
              <a:t>Under</a:t>
            </a:r>
            <a:r>
              <a:rPr lang="en-GB" altLang="zh-CN" sz="2400" b="1" dirty="0">
                <a:latin typeface="宋体" charset="0"/>
                <a:ea typeface="宋体" charset="0"/>
              </a:rPr>
              <a:t> Dynamic Testing</a:t>
            </a:r>
            <a:r>
              <a:rPr lang="en-GB" altLang="zh-CN" sz="2400" dirty="0">
                <a:latin typeface="宋体" charset="0"/>
                <a:ea typeface="宋体" charset="0"/>
              </a:rPr>
              <a:t>, a </a:t>
            </a:r>
            <a:r>
              <a:rPr lang="en-GB" altLang="zh-CN" sz="2400" dirty="0">
                <a:solidFill>
                  <a:srgbClr val="FF0000"/>
                </a:solidFill>
                <a:latin typeface="宋体" charset="0"/>
                <a:ea typeface="宋体" charset="0"/>
              </a:rPr>
              <a:t>code is </a:t>
            </a:r>
            <a:r>
              <a:rPr lang="en-GB" altLang="zh-CN" sz="2400" b="1" dirty="0">
                <a:solidFill>
                  <a:srgbClr val="FF0000"/>
                </a:solidFill>
                <a:latin typeface="宋体" charset="0"/>
                <a:ea typeface="宋体" charset="0"/>
              </a:rPr>
              <a:t>executed</a:t>
            </a:r>
            <a:r>
              <a:rPr lang="en-GB" altLang="zh-CN" sz="2400" dirty="0">
                <a:latin typeface="宋体" charset="0"/>
                <a:ea typeface="宋体" charset="0"/>
              </a:rPr>
              <a:t>. </a:t>
            </a:r>
            <a:r>
              <a:rPr lang="zh-CN" altLang="en-US" sz="2400" dirty="0">
                <a:latin typeface="宋体" charset="0"/>
                <a:ea typeface="宋体" charset="0"/>
              </a:rPr>
              <a:t>（代码被运行）</a:t>
            </a:r>
            <a:endParaRPr lang="en-GB" altLang="zh-CN" sz="2400" dirty="0">
              <a:latin typeface="宋体" charset="0"/>
              <a:ea typeface="宋体" charset="0"/>
            </a:endParaRPr>
          </a:p>
          <a:p>
            <a:pPr marL="342900" indent="-342900">
              <a:buFont typeface="Wingdings" panose="05000000000000000000" pitchFamily="2" charset="2"/>
              <a:buChar char="ü"/>
            </a:pPr>
            <a:r>
              <a:rPr lang="en-GB" altLang="zh-CN" sz="2400" dirty="0">
                <a:latin typeface="宋体" charset="0"/>
                <a:ea typeface="宋体" charset="0"/>
              </a:rPr>
              <a:t>Dynamic testing checks for functional behavior of software system, memory/</a:t>
            </a:r>
            <a:r>
              <a:rPr lang="en-GB" altLang="zh-CN" sz="2400" dirty="0" err="1">
                <a:latin typeface="宋体" charset="0"/>
                <a:ea typeface="宋体" charset="0"/>
              </a:rPr>
              <a:t>cpu</a:t>
            </a:r>
            <a:r>
              <a:rPr lang="en-GB" altLang="zh-CN" sz="2400" dirty="0">
                <a:latin typeface="宋体" charset="0"/>
                <a:ea typeface="宋体" charset="0"/>
              </a:rPr>
              <a:t> usage and overall performance of the system. </a:t>
            </a:r>
            <a:r>
              <a:rPr lang="zh-CN" altLang="en-US" sz="2400" dirty="0">
                <a:latin typeface="宋体" charset="0"/>
                <a:ea typeface="宋体" charset="0"/>
              </a:rPr>
              <a:t>（查看功能，系统整体性能）</a:t>
            </a:r>
            <a:endParaRPr lang="en-GB" altLang="zh-CN" sz="2400" dirty="0">
              <a:latin typeface="宋体" charset="0"/>
              <a:ea typeface="宋体" charset="0"/>
            </a:endParaRPr>
          </a:p>
          <a:p>
            <a:pPr marL="342900" indent="-342900">
              <a:buFont typeface="Wingdings" panose="05000000000000000000" pitchFamily="2" charset="2"/>
              <a:buChar char="ü"/>
            </a:pPr>
            <a:r>
              <a:rPr lang="en-GB" altLang="zh-CN" sz="2400" dirty="0">
                <a:latin typeface="宋体" charset="0"/>
                <a:ea typeface="宋体" charset="0"/>
              </a:rPr>
              <a:t>The main objective of this testing is to confirm that the software product works in </a:t>
            </a:r>
            <a:r>
              <a:rPr lang="en-GB" altLang="zh-CN" sz="2400" b="1" dirty="0">
                <a:latin typeface="宋体" charset="0"/>
                <a:ea typeface="宋体" charset="0"/>
              </a:rPr>
              <a:t>conformance with the business requirements</a:t>
            </a:r>
            <a:r>
              <a:rPr lang="en-GB" altLang="zh-CN" sz="2400" dirty="0">
                <a:latin typeface="宋体" charset="0"/>
                <a:ea typeface="宋体" charset="0"/>
              </a:rPr>
              <a:t>. </a:t>
            </a:r>
            <a:r>
              <a:rPr lang="zh-CN" altLang="en-US" sz="2400" dirty="0">
                <a:latin typeface="宋体" charset="0"/>
                <a:ea typeface="宋体" charset="0"/>
              </a:rPr>
              <a:t>（与需求一致）</a:t>
            </a:r>
            <a:endParaRPr lang="en-GB" altLang="zh-CN" sz="2400" dirty="0">
              <a:latin typeface="宋体" charset="0"/>
              <a:ea typeface="宋体" charset="0"/>
            </a:endParaRPr>
          </a:p>
          <a:p>
            <a:pPr marL="342900" indent="-342900">
              <a:buFont typeface="Wingdings" panose="05000000000000000000" pitchFamily="2" charset="2"/>
              <a:buChar char="ü"/>
            </a:pPr>
            <a:r>
              <a:rPr lang="en-GB" altLang="zh-CN" sz="2400" dirty="0">
                <a:latin typeface="宋体" charset="0"/>
                <a:ea typeface="宋体" charset="0"/>
              </a:rPr>
              <a:t>Dynamic testing executes the software and validates the output with the expected outcome. </a:t>
            </a:r>
          </a:p>
        </p:txBody>
      </p:sp>
      <p:sp>
        <p:nvSpPr>
          <p:cNvPr id="2" name="灯片编号占位符 1"/>
          <p:cNvSpPr>
            <a:spLocks noGrp="1"/>
          </p:cNvSpPr>
          <p:nvPr>
            <p:ph type="sldNum" sz="quarter" idx="12"/>
          </p:nvPr>
        </p:nvSpPr>
        <p:spPr/>
        <p:txBody>
          <a:bodyPr/>
          <a:lstStyle/>
          <a:p>
            <a:fld id="{7D9BB5D0-35E4-459D-AEF3-FE4D7C45CC19}" type="slidenum">
              <a:rPr lang="zh-CN" altLang="en-US" smtClean="0"/>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rgbClr val="403F40"/>
                </a:solidFill>
                <a:latin typeface="微软雅黑" panose="020B0503020204020204" pitchFamily="34" charset="-122"/>
                <a:ea typeface="微软雅黑" panose="020B0503020204020204" pitchFamily="34" charset="-122"/>
              </a:rPr>
              <a:t>Software Testing Levels</a:t>
            </a:r>
            <a:endParaRPr lang="zh-CN" altLang="en-US" sz="18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86482" y="1478081"/>
            <a:ext cx="6291119" cy="4190250"/>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From</a:t>
            </a:r>
            <a:r>
              <a:rPr lang="zh-CN" altLang="en-US"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 </a:t>
            </a:r>
            <a:r>
              <a:rPr lang="en-US" altLang="zh-CN" sz="20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software</a:t>
            </a:r>
            <a:r>
              <a:rPr lang="zh-CN" altLang="en-US" sz="20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 </a:t>
            </a:r>
            <a:r>
              <a:rPr lang="en-US" altLang="zh-CN" sz="20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development</a:t>
            </a:r>
            <a:r>
              <a:rPr lang="zh-CN" altLang="en-US" sz="20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 </a:t>
            </a:r>
            <a:r>
              <a:rPr lang="en-US" altLang="zh-CN" sz="20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process </a:t>
            </a: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perspective:</a:t>
            </a:r>
          </a:p>
          <a:p>
            <a:pPr lvl="1">
              <a:lnSpc>
                <a:spcPct val="150000"/>
              </a:lnSpc>
            </a:pPr>
            <a:r>
              <a:rPr lang="en-GB" altLang="zh-CN" sz="20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Software Test Levels </a:t>
            </a:r>
            <a:r>
              <a:rPr lang="en-GB"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are the different stages of the software development life cycle where testing is conducted.</a:t>
            </a:r>
          </a:p>
          <a:p>
            <a:pPr>
              <a:lnSpc>
                <a:spcPct val="150000"/>
              </a:lnSpc>
            </a:pPr>
            <a:endParaRPr lang="en-GB"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a:p>
            <a:pPr marL="342900" indent="-342900">
              <a:lnSpc>
                <a:spcPct val="150000"/>
              </a:lnSpc>
              <a:buFont typeface="Wingdings" panose="05000000000000000000" pitchFamily="2" charset="2"/>
              <a:buChar char="ü"/>
            </a:pPr>
            <a:r>
              <a:rPr lang="en-GB"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There are four main levels of testing that need to be completed before a program can be cleared for use: </a:t>
            </a:r>
            <a:r>
              <a:rPr lang="en-GB" altLang="zh-CN" sz="20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unit testing, integration testing, system testing, and acceptance testing</a:t>
            </a:r>
            <a:r>
              <a:rPr lang="en-GB"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a:t>
            </a:r>
            <a:endPar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478081"/>
            <a:ext cx="4487696" cy="3486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rgbClr val="403F40"/>
                </a:solidFill>
                <a:latin typeface="微软雅黑" panose="020B0503020204020204" pitchFamily="34" charset="-122"/>
                <a:ea typeface="微软雅黑" panose="020B0503020204020204" pitchFamily="34" charset="-122"/>
              </a:rPr>
              <a:t>Unit Testing</a:t>
            </a:r>
          </a:p>
        </p:txBody>
      </p:sp>
      <p:sp>
        <p:nvSpPr>
          <p:cNvPr id="4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86482" y="1478081"/>
            <a:ext cx="6291119" cy="3016210"/>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000" dirty="0">
                <a:latin typeface="Arial" panose="020B0604020202020204" pitchFamily="34" charset="0"/>
                <a:cs typeface="Arial" panose="020B0604020202020204" pitchFamily="34" charset="0"/>
              </a:rPr>
              <a:t>Unit</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Testing</a:t>
            </a:r>
          </a:p>
          <a:p>
            <a:pPr marL="285750" indent="-285750" fontAlgn="base">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The most basic type of testing is unit, or component, testing.</a:t>
            </a:r>
          </a:p>
          <a:p>
            <a:pPr marL="285750" indent="-285750" fontAlgn="base">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Unit testing aims to verify each part of the software by isolating it and then perform tests to demonstrate that </a:t>
            </a:r>
            <a:r>
              <a:rPr lang="en-GB" altLang="zh-CN" sz="2000" b="1" dirty="0">
                <a:latin typeface="Arial" panose="020B0604020202020204" pitchFamily="34" charset="0"/>
                <a:cs typeface="Arial" panose="020B0604020202020204" pitchFamily="34" charset="0"/>
              </a:rPr>
              <a:t>each individual component is correct </a:t>
            </a:r>
            <a:r>
              <a:rPr lang="en-GB" altLang="zh-CN" sz="2000" dirty="0">
                <a:latin typeface="Arial" panose="020B0604020202020204" pitchFamily="34" charset="0"/>
                <a:cs typeface="Arial" panose="020B0604020202020204" pitchFamily="34" charset="0"/>
              </a:rPr>
              <a:t>in terms of fulfilling requirements and the desired functionality.</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478081"/>
            <a:ext cx="4487696" cy="3486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rgbClr val="403F40"/>
                </a:solidFill>
                <a:latin typeface="微软雅黑" panose="020B0503020204020204" pitchFamily="34" charset="-122"/>
                <a:ea typeface="微软雅黑" panose="020B0503020204020204" pitchFamily="34" charset="-122"/>
              </a:rPr>
              <a:t>Unit Testing</a:t>
            </a:r>
          </a:p>
        </p:txBody>
      </p:sp>
      <p:sp>
        <p:nvSpPr>
          <p:cNvPr id="4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86482" y="1478081"/>
            <a:ext cx="6291119" cy="4247317"/>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Unit</a:t>
            </a:r>
            <a:r>
              <a:rPr lang="zh-CN" altLang="en-US"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 </a:t>
            </a: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Testing</a:t>
            </a:r>
            <a:endParaRPr lang="en-GB" altLang="zh-CN" sz="2000" dirty="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This type of testing is performed at </a:t>
            </a:r>
            <a:r>
              <a:rPr lang="en-GB" altLang="zh-CN" sz="2000" b="1" dirty="0">
                <a:latin typeface="Arial" panose="020B0604020202020204" pitchFamily="34" charset="0"/>
                <a:cs typeface="Arial" panose="020B0604020202020204" pitchFamily="34" charset="0"/>
              </a:rPr>
              <a:t>the earliest stages</a:t>
            </a:r>
            <a:r>
              <a:rPr lang="en-GB" altLang="zh-CN" sz="2000" dirty="0">
                <a:latin typeface="Arial" panose="020B0604020202020204" pitchFamily="34" charset="0"/>
                <a:cs typeface="Arial" panose="020B0604020202020204" pitchFamily="34" charset="0"/>
              </a:rPr>
              <a:t> of the development process, and in many cases it is </a:t>
            </a:r>
            <a:r>
              <a:rPr lang="en-GB" altLang="zh-CN" sz="2000" dirty="0">
                <a:solidFill>
                  <a:srgbClr val="FF0000"/>
                </a:solidFill>
                <a:latin typeface="Arial" panose="020B0604020202020204" pitchFamily="34" charset="0"/>
                <a:cs typeface="Arial" panose="020B0604020202020204" pitchFamily="34" charset="0"/>
              </a:rPr>
              <a:t>executed by the developers themselves </a:t>
            </a:r>
            <a:r>
              <a:rPr lang="en-GB" altLang="zh-CN" sz="2000" dirty="0">
                <a:latin typeface="Arial" panose="020B0604020202020204" pitchFamily="34" charset="0"/>
                <a:cs typeface="Arial" panose="020B0604020202020204" pitchFamily="34" charset="0"/>
              </a:rPr>
              <a:t>before handing the software over to the testing team.</a:t>
            </a:r>
            <a:r>
              <a:rPr lang="zh-CN" altLang="en-US" sz="2000" dirty="0">
                <a:latin typeface="Arial" panose="020B0604020202020204" pitchFamily="34" charset="0"/>
                <a:cs typeface="Arial" panose="020B0604020202020204" pitchFamily="34" charset="0"/>
              </a:rPr>
              <a:t>（由开发人员自行测试）</a:t>
            </a:r>
            <a:endParaRPr lang="en-GB" altLang="zh-CN" sz="2000" dirty="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The advantage of detecting any errors in the software early is that by doing so the team minimizes software development risks, as well as time and money wasted in having to go back and undo fundamental problems in the program once it is nearly completed.</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478081"/>
            <a:ext cx="4487696" cy="34861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rgbClr val="403F40"/>
                </a:solidFill>
                <a:latin typeface="微软雅黑" panose="020B0503020204020204" pitchFamily="34" charset="-122"/>
                <a:ea typeface="微软雅黑" panose="020B0503020204020204" pitchFamily="34" charset="-122"/>
              </a:rPr>
              <a:t>Integration Testing</a:t>
            </a:r>
            <a:endParaRPr lang="zh-CN" altLang="en-US" sz="18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86482" y="1478081"/>
            <a:ext cx="6291119" cy="2805255"/>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Integration</a:t>
            </a:r>
            <a:r>
              <a:rPr lang="zh-CN" altLang="en-US"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 </a:t>
            </a: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Testing</a:t>
            </a:r>
          </a:p>
          <a:p>
            <a:pPr marL="342900" indent="-342900">
              <a:lnSpc>
                <a:spcPct val="150000"/>
              </a:lnSpc>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Integration testing is the second level of the software testing process comes after unit testing.</a:t>
            </a:r>
          </a:p>
          <a:p>
            <a:pPr marL="342900" indent="-342900">
              <a:lnSpc>
                <a:spcPct val="150000"/>
              </a:lnSpc>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In this testing, units or individual components of the software are </a:t>
            </a:r>
            <a:r>
              <a:rPr lang="en-GB" altLang="zh-CN" sz="2000" b="1" dirty="0">
                <a:latin typeface="Arial" panose="020B0604020202020204" pitchFamily="34" charset="0"/>
                <a:cs typeface="Arial" panose="020B0604020202020204" pitchFamily="34" charset="0"/>
              </a:rPr>
              <a:t>tested in a group</a:t>
            </a:r>
            <a:r>
              <a:rPr lang="en-GB" altLang="zh-CN" sz="2000" dirty="0">
                <a:latin typeface="Arial" panose="020B0604020202020204" pitchFamily="34" charset="0"/>
                <a:cs typeface="Arial" panose="020B0604020202020204" pitchFamily="34" charset="0"/>
              </a:rPr>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478081"/>
            <a:ext cx="4487696" cy="34861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rgbClr val="403F40"/>
                </a:solidFill>
                <a:latin typeface="微软雅黑" panose="020B0503020204020204" pitchFamily="34" charset="-122"/>
                <a:ea typeface="微软雅黑" panose="020B0503020204020204" pitchFamily="34" charset="-122"/>
              </a:rPr>
              <a:t>Integration Testing</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61082" y="1164705"/>
            <a:ext cx="6291119" cy="3738245"/>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Integration</a:t>
            </a:r>
            <a:r>
              <a:rPr lang="zh-CN" altLang="en-US"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 </a:t>
            </a: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Testing</a:t>
            </a:r>
            <a:endParaRPr lang="en-GB" altLang="zh-CN"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 The purpose of integration testing is to </a:t>
            </a:r>
            <a:r>
              <a:rPr lang="en-GB" altLang="zh-CN" sz="2000" b="1" dirty="0">
                <a:latin typeface="Arial" panose="020B0604020202020204" pitchFamily="34" charset="0"/>
                <a:cs typeface="Arial" panose="020B0604020202020204" pitchFamily="34" charset="0"/>
              </a:rPr>
              <a:t>find interface defects between the</a:t>
            </a:r>
            <a:r>
              <a:rPr lang="en-US" altLang="en-GB" sz="2000" b="1" dirty="0">
                <a:latin typeface="Arial" panose="020B0604020202020204" pitchFamily="34" charset="0"/>
                <a:cs typeface="Arial" panose="020B0604020202020204" pitchFamily="34" charset="0"/>
              </a:rPr>
              <a:t> </a:t>
            </a:r>
            <a:r>
              <a:rPr lang="en-GB" altLang="zh-CN" sz="2000" b="1" dirty="0">
                <a:latin typeface="Arial" panose="020B0604020202020204" pitchFamily="34" charset="0"/>
                <a:cs typeface="Arial" panose="020B0604020202020204" pitchFamily="34" charset="0"/>
              </a:rPr>
              <a:t>modules/functions</a:t>
            </a:r>
            <a:r>
              <a:rPr lang="en-GB" altLang="zh-CN" sz="2000" dirty="0">
                <a:latin typeface="Arial" panose="020B060402020202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（接口缺陷）</a:t>
            </a:r>
            <a:r>
              <a:rPr lang="en-GB" altLang="zh-CN" sz="2000" dirty="0">
                <a:latin typeface="Arial" panose="020B0604020202020204" pitchFamily="34" charset="0"/>
                <a:cs typeface="Arial" panose="020B0604020202020204" pitchFamily="34" charset="0"/>
              </a:rPr>
              <a:t> This is particularly beneficial because it determines how efficiently the units are running together. </a:t>
            </a:r>
          </a:p>
          <a:p>
            <a:pPr marL="342900" indent="-342900">
              <a:lnSpc>
                <a:spcPct val="150000"/>
              </a:lnSpc>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GB" altLang="zh-CN" dirty="0"/>
              <a:t> </a:t>
            </a:r>
            <a:endPar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478081"/>
            <a:ext cx="4487696" cy="34861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rgbClr val="403F40"/>
                </a:solidFill>
                <a:latin typeface="微软雅黑" panose="020B0503020204020204" pitchFamily="34" charset="-122"/>
                <a:ea typeface="微软雅黑" panose="020B0503020204020204" pitchFamily="34" charset="-122"/>
              </a:rPr>
              <a:t>Integration Testing</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61082" y="1164705"/>
            <a:ext cx="6291119" cy="2861310"/>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Integration</a:t>
            </a:r>
            <a:r>
              <a:rPr lang="zh-CN" altLang="en-US"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 </a:t>
            </a: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Testing</a:t>
            </a:r>
            <a:endParaRPr lang="en-GB" altLang="zh-CN"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 </a:t>
            </a:r>
            <a:r>
              <a:rPr lang="en-US" altLang="en-GB" sz="2000" dirty="0">
                <a:latin typeface="Arial" panose="020B0604020202020204" pitchFamily="34" charset="0"/>
                <a:cs typeface="Arial" panose="020B0604020202020204" pitchFamily="34" charset="0"/>
              </a:rPr>
              <a:t>why </a:t>
            </a: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sym typeface="+mn-ea"/>
              </a:rPr>
              <a:t>Integration</a:t>
            </a:r>
            <a:r>
              <a:rPr lang="zh-CN" altLang="en-US"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sym typeface="+mn-ea"/>
              </a:rPr>
              <a:t> </a:t>
            </a: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sym typeface="+mn-ea"/>
              </a:rPr>
              <a:t>Testing is necessary?</a:t>
            </a:r>
            <a:endParaRPr lang="en-GB" altLang="zh-CN"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No matter how efficiently each unit is running, if they aren’t properly integrated, it will affect the functionality of the software program</a:t>
            </a:r>
            <a:r>
              <a:rPr lang="en-GB" altLang="zh-CN" dirty="0"/>
              <a:t>. </a:t>
            </a:r>
            <a:endPar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478081"/>
            <a:ext cx="4487696" cy="34861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rgbClr val="403F40"/>
                </a:solidFill>
                <a:latin typeface="微软雅黑" panose="020B0503020204020204" pitchFamily="34" charset="-122"/>
                <a:ea typeface="微软雅黑" panose="020B0503020204020204" pitchFamily="34" charset="-122"/>
              </a:rPr>
              <a:t>System Testing</a:t>
            </a:r>
            <a:endParaRPr lang="zh-CN" altLang="en-US" sz="18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86482" y="1478081"/>
            <a:ext cx="6291119" cy="3323987"/>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System Testing</a:t>
            </a:r>
          </a:p>
          <a:p>
            <a:pPr marL="342900" indent="-342900" fontAlgn="base">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System testing is the first level in which the </a:t>
            </a:r>
            <a:r>
              <a:rPr lang="en-GB" altLang="zh-CN" sz="2000" b="1" dirty="0">
                <a:latin typeface="Arial" panose="020B0604020202020204" pitchFamily="34" charset="0"/>
                <a:cs typeface="Arial" panose="020B0604020202020204" pitchFamily="34" charset="0"/>
              </a:rPr>
              <a:t>complete application is </a:t>
            </a:r>
            <a:r>
              <a:rPr lang="en-GB" altLang="zh-CN" sz="2000" b="1" dirty="0">
                <a:solidFill>
                  <a:srgbClr val="FF0000"/>
                </a:solidFill>
                <a:latin typeface="Arial" panose="020B0604020202020204" pitchFamily="34" charset="0"/>
                <a:cs typeface="Arial" panose="020B0604020202020204" pitchFamily="34" charset="0"/>
              </a:rPr>
              <a:t>tested as a whole</a:t>
            </a:r>
            <a:r>
              <a:rPr lang="en-GB" altLang="zh-CN" sz="2000" b="1" dirty="0">
                <a:latin typeface="Arial" panose="020B0604020202020204" pitchFamily="34" charset="0"/>
                <a:cs typeface="Arial" panose="020B0604020202020204" pitchFamily="34" charset="0"/>
              </a:rPr>
              <a:t>.</a:t>
            </a:r>
          </a:p>
          <a:p>
            <a:pPr marL="342900" indent="-342900" fontAlgn="base">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a:p>
            <a:pPr fontAlgn="base"/>
            <a:endParaRPr lang="en-GB" altLang="zh-CN" sz="2000" dirty="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As the name implies, all the components of the software are tested as a whole in order to </a:t>
            </a:r>
            <a:r>
              <a:rPr lang="en-GB" altLang="zh-CN" sz="2000" b="1" dirty="0">
                <a:latin typeface="Arial" panose="020B0604020202020204" pitchFamily="34" charset="0"/>
                <a:cs typeface="Arial" panose="020B0604020202020204" pitchFamily="34" charset="0"/>
              </a:rPr>
              <a:t>ensure that the overall product meets the requirements specified.</a:t>
            </a:r>
          </a:p>
          <a:p>
            <a:pPr marL="342900" indent="-342900" fontAlgn="base">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478081"/>
            <a:ext cx="4487696" cy="34861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Acceptance Testing</a:t>
            </a:r>
            <a:endParaRPr lang="zh-CN" altLang="en-US" sz="18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73782" y="1164904"/>
            <a:ext cx="6291119" cy="5026954"/>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Acceptance Testing</a:t>
            </a:r>
          </a:p>
          <a:p>
            <a:pPr marL="342900" indent="-342900">
              <a:lnSpc>
                <a:spcPct val="150000"/>
              </a:lnSpc>
              <a:buFont typeface="Wingdings" panose="05000000000000000000" pitchFamily="2" charset="2"/>
              <a:buChar char="Ø"/>
            </a:pPr>
            <a:r>
              <a:rPr lang="en-GB" altLang="zh-CN" dirty="0">
                <a:latin typeface="Arial" panose="020B0604020202020204" pitchFamily="34" charset="0"/>
                <a:cs typeface="Arial" panose="020B0604020202020204" pitchFamily="34" charset="0"/>
              </a:rPr>
              <a:t>The final level, Acceptance testing (or User Acceptance Testing), is conducted to </a:t>
            </a:r>
            <a:r>
              <a:rPr lang="en-GB" altLang="zh-CN" b="1" dirty="0">
                <a:latin typeface="Arial" panose="020B0604020202020204" pitchFamily="34" charset="0"/>
                <a:cs typeface="Arial" panose="020B0604020202020204" pitchFamily="34" charset="0"/>
              </a:rPr>
              <a:t>determine whether the system is ready for release</a:t>
            </a:r>
            <a:r>
              <a:rPr lang="en-GB" altLang="zh-CN" dirty="0">
                <a:latin typeface="Arial" panose="020B0604020202020204" pitchFamily="34" charset="0"/>
                <a:cs typeface="Arial" panose="020B0604020202020204" pitchFamily="34" charset="0"/>
              </a:rPr>
              <a:t>. </a:t>
            </a:r>
          </a:p>
          <a:p>
            <a:pPr marL="342900" indent="-342900">
              <a:lnSpc>
                <a:spcPct val="150000"/>
              </a:lnSpc>
              <a:buFont typeface="Wingdings" panose="05000000000000000000" pitchFamily="2" charset="2"/>
              <a:buChar char="Ø"/>
            </a:pPr>
            <a:endParaRPr lang="en-GB" altLang="zh-CN"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GB" altLang="zh-CN">
                <a:latin typeface="Arial" panose="020B0604020202020204" pitchFamily="34" charset="0"/>
                <a:cs typeface="Arial" panose="020B0604020202020204" pitchFamily="34" charset="0"/>
              </a:rPr>
              <a:t>During </a:t>
            </a:r>
            <a:r>
              <a:rPr lang="en-GB" altLang="zh-CN" dirty="0">
                <a:latin typeface="Arial" panose="020B0604020202020204" pitchFamily="34" charset="0"/>
                <a:cs typeface="Arial" panose="020B0604020202020204" pitchFamily="34" charset="0"/>
              </a:rPr>
              <a:t>this final phase, the user will test the system to find out whether the application meets their business’ needs. </a:t>
            </a:r>
          </a:p>
          <a:p>
            <a:pPr marL="342900" indent="-342900">
              <a:lnSpc>
                <a:spcPct val="150000"/>
              </a:lnSpc>
              <a:buFont typeface="Wingdings" panose="05000000000000000000" pitchFamily="2" charset="2"/>
              <a:buChar char="Ø"/>
            </a:pPr>
            <a:endParaRPr lang="en-GB" altLang="zh-CN"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GB" altLang="zh-CN" dirty="0">
                <a:latin typeface="Arial" panose="020B0604020202020204" pitchFamily="34" charset="0"/>
                <a:cs typeface="Arial" panose="020B0604020202020204" pitchFamily="34" charset="0"/>
              </a:rPr>
              <a:t>Once this process has been completed and the software has passed, the program will then be delivered to production.</a:t>
            </a:r>
            <a:endParaRPr lang="en-US" altLang="zh-CN"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478081"/>
            <a:ext cx="4487696" cy="34861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Acceptance Testing</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61082" y="1312981"/>
            <a:ext cx="6291119" cy="1420261"/>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Acceptance Testing</a:t>
            </a:r>
          </a:p>
          <a:p>
            <a:pPr marL="342900" indent="-342900">
              <a:lnSpc>
                <a:spcPct val="150000"/>
              </a:lnSpc>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The acceptance test has two stages, </a:t>
            </a:r>
            <a:r>
              <a:rPr lang="en-GB" altLang="zh-CN" sz="2000" b="1" dirty="0">
                <a:latin typeface="Arial" panose="020B0604020202020204" pitchFamily="34" charset="0"/>
                <a:cs typeface="Arial" panose="020B0604020202020204" pitchFamily="34" charset="0"/>
              </a:rPr>
              <a:t>Alpha testing</a:t>
            </a:r>
            <a:r>
              <a:rPr lang="en-GB" altLang="zh-CN" sz="2000" dirty="0">
                <a:latin typeface="Arial" panose="020B0604020202020204" pitchFamily="34" charset="0"/>
                <a:cs typeface="Arial" panose="020B0604020202020204" pitchFamily="34" charset="0"/>
              </a:rPr>
              <a:t> and </a:t>
            </a:r>
            <a:r>
              <a:rPr lang="en-GB" altLang="zh-CN" sz="2000" b="1" dirty="0">
                <a:latin typeface="Arial" panose="020B0604020202020204" pitchFamily="34" charset="0"/>
                <a:cs typeface="Arial" panose="020B0604020202020204" pitchFamily="34" charset="0"/>
              </a:rPr>
              <a:t>Beta Testing</a:t>
            </a:r>
            <a:r>
              <a:rPr lang="en-GB" altLang="zh-CN" sz="2000" dirty="0">
                <a:latin typeface="Arial" panose="020B0604020202020204" pitchFamily="34" charset="0"/>
                <a:cs typeface="Arial" panose="020B0604020202020204" pitchFamily="34" charset="0"/>
              </a:rPr>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478081"/>
            <a:ext cx="4487696" cy="348615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1082" y="3088240"/>
            <a:ext cx="6291119" cy="19494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Acceptance Testing</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58849" y="3238500"/>
            <a:ext cx="9867901" cy="2805255"/>
          </a:xfrm>
          <a:prstGeom prst="rect">
            <a:avLst/>
          </a:prstGeom>
        </p:spPr>
        <p:txBody>
          <a:bodyPr wrap="square">
            <a:spAutoFit/>
          </a:bodyPr>
          <a:lstStyle/>
          <a:p>
            <a:pPr marL="342900" indent="-342900">
              <a:lnSpc>
                <a:spcPct val="150000"/>
              </a:lnSpc>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Alpha testing is typically performed by </a:t>
            </a:r>
            <a:r>
              <a:rPr lang="en-GB" altLang="zh-CN" sz="2000" b="1" dirty="0">
                <a:latin typeface="Arial" panose="020B0604020202020204" pitchFamily="34" charset="0"/>
                <a:cs typeface="Arial" panose="020B0604020202020204" pitchFamily="34" charset="0"/>
              </a:rPr>
              <a:t>internal employees</a:t>
            </a:r>
            <a:r>
              <a:rPr lang="zh-CN" altLang="en-US" sz="2000" b="1" dirty="0">
                <a:latin typeface="Arial" panose="020B0604020202020204" pitchFamily="34" charset="0"/>
                <a:cs typeface="Arial" panose="020B0604020202020204" pitchFamily="34" charset="0"/>
              </a:rPr>
              <a:t>（内部测试）</a:t>
            </a:r>
            <a:r>
              <a:rPr lang="en-GB" altLang="zh-CN" sz="2000" dirty="0">
                <a:latin typeface="Arial" panose="020B0604020202020204" pitchFamily="34" charset="0"/>
                <a:cs typeface="Arial" panose="020B0604020202020204" pitchFamily="34" charset="0"/>
              </a:rPr>
              <a:t> and conducted in a lab environment. </a:t>
            </a:r>
          </a:p>
          <a:p>
            <a:pPr marL="342900" indent="-342900">
              <a:lnSpc>
                <a:spcPct val="150000"/>
              </a:lnSpc>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An alpha test ensures the product really works and </a:t>
            </a:r>
            <a:r>
              <a:rPr lang="en-GB" altLang="zh-CN" sz="2000" b="1" dirty="0">
                <a:latin typeface="Arial" panose="020B0604020202020204" pitchFamily="34" charset="0"/>
                <a:cs typeface="Arial" panose="020B0604020202020204" pitchFamily="34" charset="0"/>
              </a:rPr>
              <a:t>does everything it’s supposed to do.</a:t>
            </a:r>
            <a:endParaRPr lang="en-US" altLang="zh-CN" sz="20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939" y="1289050"/>
            <a:ext cx="6291119" cy="1949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843632"/>
            <a:ext cx="9326657" cy="1323439"/>
          </a:xfrm>
          <a:prstGeom prst="rect">
            <a:avLst/>
          </a:prstGeom>
          <a:noFill/>
        </p:spPr>
        <p:txBody>
          <a:bodyPr wrap="square" rtlCol="0">
            <a:spAutoFit/>
          </a:bodyPr>
          <a:lstStyle/>
          <a:p>
            <a:pPr algn="ctr">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What is Dynamic Testing</a:t>
            </a:r>
            <a:endParaRPr lang="zh-CN" altLang="en-US" sz="4000" dirty="0">
              <a:solidFill>
                <a:prstClr val="black">
                  <a:lumMod val="85000"/>
                  <a:lumOff val="15000"/>
                </a:prstClr>
              </a:solidFill>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1411408" y="1790396"/>
            <a:ext cx="9369183" cy="1568450"/>
          </a:xfrm>
          <a:prstGeom prst="rect">
            <a:avLst/>
          </a:prstGeom>
        </p:spPr>
        <p:txBody>
          <a:bodyPr wrap="square">
            <a:spAutoFit/>
          </a:bodyPr>
          <a:lstStyle/>
          <a:p>
            <a:pPr marL="342900" indent="-342900">
              <a:buFont typeface="Wingdings" panose="05000000000000000000" pitchFamily="2" charset="2"/>
              <a:buChar char="ü"/>
            </a:pPr>
            <a:r>
              <a:rPr lang="en-GB" altLang="zh-CN" sz="2400" dirty="0"/>
              <a:t>To execute the process of dynamic testing, software testers use two different techniques- </a:t>
            </a:r>
            <a:r>
              <a:rPr lang="en-GB" altLang="zh-CN" sz="2400" b="1" dirty="0"/>
              <a:t>functional and non-functional testing</a:t>
            </a:r>
            <a:r>
              <a:rPr lang="en-GB" altLang="zh-CN" sz="2400" dirty="0"/>
              <a:t>.</a:t>
            </a:r>
          </a:p>
          <a:p>
            <a:pPr marL="342900" indent="-342900">
              <a:buFont typeface="Wingdings" panose="05000000000000000000" pitchFamily="2" charset="2"/>
              <a:buChar char="ü"/>
            </a:pPr>
            <a:endParaRPr lang="en-GB" altLang="zh-CN"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830" y="3028449"/>
            <a:ext cx="7913107" cy="3001223"/>
          </a:xfrm>
          <a:prstGeom prst="rect">
            <a:avLst/>
          </a:prstGeom>
        </p:spPr>
      </p:pic>
      <p:sp>
        <p:nvSpPr>
          <p:cNvPr id="2" name="灯片编号占位符 1"/>
          <p:cNvSpPr>
            <a:spLocks noGrp="1"/>
          </p:cNvSpPr>
          <p:nvPr>
            <p:ph type="sldNum" sz="quarter" idx="12"/>
          </p:nvPr>
        </p:nvSpPr>
        <p:spPr/>
        <p:txBody>
          <a:bodyPr/>
          <a:lstStyle/>
          <a:p>
            <a:fld id="{7D9BB5D0-35E4-459D-AEF3-FE4D7C45CC19}" type="slidenum">
              <a:rPr lang="zh-CN" altLang="en-US"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Acceptance Testing</a:t>
            </a:r>
            <a:endParaRPr lang="zh-CN" altLang="en-US" sz="18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4547" y="3565325"/>
            <a:ext cx="9867901" cy="1323439"/>
          </a:xfrm>
          <a:prstGeom prst="rect">
            <a:avLst/>
          </a:prstGeom>
        </p:spPr>
        <p:txBody>
          <a:bodyPr wrap="square">
            <a:spAutoFit/>
          </a:bodyPr>
          <a:lstStyle/>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Beta testing is an opportunity for </a:t>
            </a:r>
            <a:r>
              <a:rPr lang="en-GB" altLang="zh-CN" sz="2000" b="1" dirty="0">
                <a:latin typeface="Arial" panose="020B0604020202020204" pitchFamily="34" charset="0"/>
                <a:cs typeface="Arial" panose="020B0604020202020204" pitchFamily="34" charset="0"/>
              </a:rPr>
              <a:t>real users</a:t>
            </a:r>
            <a:r>
              <a:rPr lang="en-GB" altLang="zh-CN" sz="2000" dirty="0">
                <a:latin typeface="Arial" panose="020B0604020202020204" pitchFamily="34" charset="0"/>
                <a:cs typeface="Arial" panose="020B0604020202020204" pitchFamily="34" charset="0"/>
              </a:rPr>
              <a:t> to use a product </a:t>
            </a:r>
            <a:r>
              <a:rPr lang="en-GB" altLang="zh-CN" sz="2000" dirty="0">
                <a:solidFill>
                  <a:srgbClr val="FF0000"/>
                </a:solidFill>
                <a:latin typeface="Arial" panose="020B0604020202020204" pitchFamily="34" charset="0"/>
                <a:cs typeface="Arial" panose="020B0604020202020204" pitchFamily="34" charset="0"/>
              </a:rPr>
              <a:t>in a production environment </a:t>
            </a:r>
            <a:r>
              <a:rPr lang="en-GB" altLang="zh-CN" sz="2000" dirty="0">
                <a:latin typeface="Arial" panose="020B0604020202020204" pitchFamily="34" charset="0"/>
                <a:cs typeface="Arial" panose="020B0604020202020204" pitchFamily="34" charset="0"/>
              </a:rPr>
              <a:t>to uncover any bugs or issues before a general release.</a:t>
            </a:r>
          </a:p>
          <a:p>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Beta testers are </a:t>
            </a:r>
            <a:r>
              <a:rPr lang="en-GB" altLang="zh-CN" sz="2000" dirty="0">
                <a:solidFill>
                  <a:srgbClr val="FF0000"/>
                </a:solidFill>
                <a:latin typeface="Arial" panose="020B0604020202020204" pitchFamily="34" charset="0"/>
                <a:cs typeface="Arial" panose="020B0604020202020204" pitchFamily="34" charset="0"/>
              </a:rPr>
              <a:t>“real” users</a:t>
            </a:r>
            <a:r>
              <a:rPr lang="en-GB" altLang="zh-CN" sz="2000" dirty="0">
                <a:latin typeface="Arial" panose="020B0604020202020204" pitchFamily="34" charset="0"/>
                <a:cs typeface="Arial" panose="020B0604020202020204" pitchFamily="34" charset="0"/>
              </a:rPr>
              <a:t> and conduct their testing in a production environment.</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937" y="1343225"/>
            <a:ext cx="6291119" cy="19494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Acceptance Testing</a:t>
            </a:r>
            <a:endParaRPr lang="zh-CN" altLang="en-US" sz="18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4547" y="2921000"/>
            <a:ext cx="9867901" cy="3170099"/>
          </a:xfrm>
          <a:prstGeom prst="rect">
            <a:avLst/>
          </a:prstGeom>
        </p:spPr>
        <p:txBody>
          <a:bodyPr wrap="square">
            <a:spAutoFit/>
          </a:bodyPr>
          <a:lstStyle/>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Beta tests can either be </a:t>
            </a:r>
            <a:r>
              <a:rPr lang="en-GB" altLang="zh-CN" sz="2000" b="1" dirty="0">
                <a:latin typeface="Arial" panose="020B0604020202020204" pitchFamily="34" charset="0"/>
                <a:cs typeface="Arial" panose="020B0604020202020204" pitchFamily="34" charset="0"/>
              </a:rPr>
              <a:t>open</a:t>
            </a:r>
            <a:r>
              <a:rPr lang="en-GB" altLang="zh-CN" sz="2000" dirty="0">
                <a:latin typeface="Arial" panose="020B0604020202020204" pitchFamily="34" charset="0"/>
                <a:cs typeface="Arial" panose="020B0604020202020204" pitchFamily="34" charset="0"/>
              </a:rPr>
              <a:t> or </a:t>
            </a:r>
            <a:r>
              <a:rPr lang="en-GB" altLang="zh-CN" sz="2000" b="1" dirty="0">
                <a:latin typeface="Arial" panose="020B0604020202020204" pitchFamily="34" charset="0"/>
                <a:cs typeface="Arial" panose="020B0604020202020204" pitchFamily="34" charset="0"/>
              </a:rPr>
              <a:t>closed</a:t>
            </a:r>
            <a:r>
              <a:rPr lang="en-GB" altLang="zh-CN" sz="2000" dirty="0">
                <a:latin typeface="Arial" panose="020B0604020202020204" pitchFamily="34" charset="0"/>
                <a:cs typeface="Arial" panose="020B0604020202020204" pitchFamily="34" charset="0"/>
              </a:rPr>
              <a:t>.</a:t>
            </a: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In an open test, </a:t>
            </a:r>
            <a:r>
              <a:rPr lang="en-GB" altLang="zh-CN" sz="2000" b="1" dirty="0">
                <a:latin typeface="Arial" panose="020B0604020202020204" pitchFamily="34" charset="0"/>
                <a:cs typeface="Arial" panose="020B0604020202020204" pitchFamily="34" charset="0"/>
              </a:rPr>
              <a:t>anyone can use the product </a:t>
            </a:r>
            <a:r>
              <a:rPr lang="en-GB" altLang="zh-CN" sz="2000" dirty="0">
                <a:latin typeface="Arial" panose="020B0604020202020204" pitchFamily="34" charset="0"/>
                <a:cs typeface="Arial" panose="020B0604020202020204" pitchFamily="34" charset="0"/>
              </a:rPr>
              <a:t>and is usually presented with some messaging that the product is in beta and given a method for submitting feedback. </a:t>
            </a: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In closed beta, the testing is limited to </a:t>
            </a:r>
            <a:r>
              <a:rPr lang="en-GB" altLang="zh-CN" sz="2000" b="1" dirty="0">
                <a:latin typeface="Arial" panose="020B0604020202020204" pitchFamily="34" charset="0"/>
                <a:cs typeface="Arial" panose="020B0604020202020204" pitchFamily="34" charset="0"/>
              </a:rPr>
              <a:t>a specific set of testers</a:t>
            </a:r>
            <a:r>
              <a:rPr lang="zh-CN" altLang="en-US" sz="2000" b="1" dirty="0">
                <a:latin typeface="Arial" panose="020B0604020202020204" pitchFamily="34" charset="0"/>
                <a:cs typeface="Arial" panose="020B0604020202020204" pitchFamily="34" charset="0"/>
              </a:rPr>
              <a:t>（特定的测试者）</a:t>
            </a:r>
            <a:r>
              <a:rPr lang="en-GB" altLang="zh-CN" sz="2000" dirty="0">
                <a:latin typeface="Arial" panose="020B0604020202020204" pitchFamily="34" charset="0"/>
                <a:cs typeface="Arial" panose="020B0604020202020204" pitchFamily="34" charset="0"/>
              </a:rPr>
              <a:t>, which may be composed of current customers, early adopters, and/or paid beta testers. </a:t>
            </a: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Testing can either last for a set period or run until new issues stop being reported and all-important ones have been addressed.</a:t>
            </a: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939" y="1064318"/>
            <a:ext cx="6291119" cy="19494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Acceptance Testing</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96949" y="3429000"/>
            <a:ext cx="9867901" cy="2351606"/>
          </a:xfrm>
          <a:prstGeom prst="rect">
            <a:avLst/>
          </a:prstGeom>
        </p:spPr>
        <p:txBody>
          <a:bodyPr wrap="square">
            <a:spAutoFit/>
          </a:bodyPr>
          <a:lstStyle/>
          <a:p>
            <a:pPr marL="342900" indent="-342900">
              <a:lnSpc>
                <a:spcPct val="150000"/>
              </a:lnSpc>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The primary difference between an alpha test and a beta test is </a:t>
            </a:r>
            <a:r>
              <a:rPr lang="en-GB" altLang="zh-CN" sz="2000" b="1" dirty="0">
                <a:latin typeface="Arial" panose="020B0604020202020204" pitchFamily="34" charset="0"/>
                <a:cs typeface="Arial" panose="020B0604020202020204" pitchFamily="34" charset="0"/>
              </a:rPr>
              <a:t>who is doing the testing.</a:t>
            </a:r>
            <a:endParaRPr lang="en-GB" altLang="zh-CN"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Alpha tests are typically performed by </a:t>
            </a:r>
            <a:r>
              <a:rPr lang="en-GB" altLang="zh-CN" sz="2000" b="1" dirty="0">
                <a:solidFill>
                  <a:srgbClr val="FF0000"/>
                </a:solidFill>
                <a:latin typeface="Arial" panose="020B0604020202020204" pitchFamily="34" charset="0"/>
                <a:cs typeface="Arial" panose="020B0604020202020204" pitchFamily="34" charset="0"/>
              </a:rPr>
              <a:t>internal employees </a:t>
            </a:r>
            <a:r>
              <a:rPr lang="en-GB" altLang="zh-CN" sz="2000" dirty="0">
                <a:solidFill>
                  <a:srgbClr val="FF0000"/>
                </a:solidFill>
                <a:latin typeface="Arial" panose="020B0604020202020204" pitchFamily="34" charset="0"/>
                <a:cs typeface="Arial" panose="020B0604020202020204" pitchFamily="34" charset="0"/>
              </a:rPr>
              <a:t>in a lab environment, </a:t>
            </a:r>
            <a:r>
              <a:rPr lang="en-GB" altLang="zh-CN" sz="2000" dirty="0">
                <a:latin typeface="Arial" panose="020B0604020202020204" pitchFamily="34" charset="0"/>
                <a:cs typeface="Arial" panose="020B0604020202020204" pitchFamily="34" charset="0"/>
              </a:rPr>
              <a:t>while beta tests are conducted by </a:t>
            </a:r>
            <a:r>
              <a:rPr lang="en-GB" altLang="zh-CN" sz="2000" b="1" dirty="0">
                <a:solidFill>
                  <a:srgbClr val="FF0000"/>
                </a:solidFill>
                <a:latin typeface="Arial" panose="020B0604020202020204" pitchFamily="34" charset="0"/>
                <a:cs typeface="Arial" panose="020B0604020202020204" pitchFamily="34" charset="0"/>
              </a:rPr>
              <a:t>actual users </a:t>
            </a:r>
            <a:r>
              <a:rPr lang="en-GB" altLang="zh-CN" sz="2000" dirty="0">
                <a:solidFill>
                  <a:srgbClr val="FF0000"/>
                </a:solidFill>
                <a:latin typeface="Arial" panose="020B0604020202020204" pitchFamily="34" charset="0"/>
                <a:cs typeface="Arial" panose="020B0604020202020204" pitchFamily="34" charset="0"/>
              </a:rPr>
              <a:t>in a production setting</a:t>
            </a:r>
            <a:r>
              <a:rPr lang="zh-CN" altLang="en-US" sz="2000" dirty="0">
                <a:solidFill>
                  <a:srgbClr val="FF0000"/>
                </a:solidFill>
                <a:latin typeface="Arial" panose="020B0604020202020204" pitchFamily="34" charset="0"/>
                <a:cs typeface="Arial" panose="020B0604020202020204" pitchFamily="34" charset="0"/>
              </a:rPr>
              <a:t>（实际生产环境））</a:t>
            </a:r>
            <a:r>
              <a:rPr lang="en-GB" altLang="zh-CN" sz="2000" dirty="0">
                <a:solidFill>
                  <a:srgbClr val="FF0000"/>
                </a:solidFill>
                <a:latin typeface="Arial" panose="020B0604020202020204" pitchFamily="34" charset="0"/>
                <a:cs typeface="Arial" panose="020B0604020202020204" pitchFamily="34" charset="0"/>
              </a:rPr>
              <a:t>. </a:t>
            </a:r>
            <a:endParaRPr lang="en-GB" altLang="zh-CN" sz="2000" dirty="0">
              <a:solidFill>
                <a:srgbClr val="FF0000"/>
              </a:solidFill>
              <a:latin typeface="Arial" panose="020B0604020202020204" pitchFamily="34" charset="0"/>
              <a:ea typeface="Open Sans" panose="020B0606030504020204" pitchFamily="34" charset="0"/>
              <a:cs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939" y="1164904"/>
            <a:ext cx="6291119" cy="19494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435686" y="551686"/>
            <a:ext cx="6665308" cy="230832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4000" dirty="0">
                <a:solidFill>
                  <a:srgbClr val="403F40"/>
                </a:solidFill>
                <a:latin typeface="微软雅黑" panose="020B0503020204020204" pitchFamily="34" charset="-122"/>
                <a:ea typeface="微软雅黑" panose="020B0503020204020204" pitchFamily="34" charset="-122"/>
              </a:rPr>
              <a:t>Question:</a:t>
            </a:r>
          </a:p>
          <a:p>
            <a:pPr algn="ctr" defTabSz="685800">
              <a:defRPr/>
            </a:pPr>
            <a:r>
              <a:rPr lang="en-US" altLang="zh-CN" sz="4000" dirty="0">
                <a:solidFill>
                  <a:srgbClr val="403F40"/>
                </a:solidFill>
                <a:latin typeface="微软雅黑" panose="020B0503020204020204" pitchFamily="34" charset="-122"/>
                <a:ea typeface="微软雅黑" panose="020B0503020204020204" pitchFamily="34" charset="-122"/>
              </a:rPr>
              <a:t>In different testing levels, who conducts the test? </a:t>
            </a:r>
          </a:p>
          <a:p>
            <a:pPr algn="ctr" defTabSz="685800">
              <a:defRPr/>
            </a:pPr>
            <a:endParaRPr lang="zh-CN" altLang="en-US" sz="24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670" y="2490470"/>
            <a:ext cx="10106660" cy="36080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5" name="矩形 4"/>
          <p:cNvSpPr/>
          <p:nvPr/>
        </p:nvSpPr>
        <p:spPr>
          <a:xfrm>
            <a:off x="4701618" y="1740353"/>
            <a:ext cx="2092722" cy="6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Dynamic Testing</a:t>
            </a:r>
            <a:endParaRPr kumimoji="1" lang="zh-CN" altLang="en-US" sz="2000" dirty="0"/>
          </a:p>
        </p:txBody>
      </p:sp>
      <p:sp>
        <p:nvSpPr>
          <p:cNvPr id="14" name="矩形 13"/>
          <p:cNvSpPr/>
          <p:nvPr/>
        </p:nvSpPr>
        <p:spPr>
          <a:xfrm>
            <a:off x="2162328" y="3072102"/>
            <a:ext cx="1948023" cy="6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bg1"/>
                </a:solidFill>
              </a:rPr>
              <a:t>Functional Testing</a:t>
            </a:r>
            <a:endParaRPr kumimoji="1" lang="zh-CN" altLang="en-US" sz="2000" dirty="0">
              <a:solidFill>
                <a:schemeClr val="bg1"/>
              </a:solidFill>
            </a:endParaRPr>
          </a:p>
        </p:txBody>
      </p:sp>
      <p:sp>
        <p:nvSpPr>
          <p:cNvPr id="17" name="矩形 16"/>
          <p:cNvSpPr/>
          <p:nvPr/>
        </p:nvSpPr>
        <p:spPr>
          <a:xfrm>
            <a:off x="7523617" y="3072102"/>
            <a:ext cx="2060222" cy="6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rgbClr val="FF0000"/>
                </a:solidFill>
              </a:rPr>
              <a:t>Non-Functional Testing</a:t>
            </a:r>
            <a:endParaRPr kumimoji="1" lang="zh-CN" altLang="en-US" sz="2000" b="1" dirty="0">
              <a:solidFill>
                <a:srgbClr val="FF0000"/>
              </a:solidFill>
            </a:endParaRPr>
          </a:p>
        </p:txBody>
      </p:sp>
      <p:cxnSp>
        <p:nvCxnSpPr>
          <p:cNvPr id="8" name="直线箭头连接符 7"/>
          <p:cNvCxnSpPr>
            <a:stCxn id="5" idx="2"/>
            <a:endCxn id="14" idx="0"/>
          </p:cNvCxnSpPr>
          <p:nvPr/>
        </p:nvCxnSpPr>
        <p:spPr>
          <a:xfrm flipH="1">
            <a:off x="3136340" y="2424529"/>
            <a:ext cx="2611639" cy="647573"/>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a:stCxn id="5" idx="2"/>
            <a:endCxn id="17" idx="0"/>
          </p:cNvCxnSpPr>
          <p:nvPr/>
        </p:nvCxnSpPr>
        <p:spPr>
          <a:xfrm>
            <a:off x="5747979" y="2424529"/>
            <a:ext cx="2805749" cy="647573"/>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308192" y="4652756"/>
            <a:ext cx="1410716" cy="660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Recovery Testing</a:t>
            </a:r>
            <a:endParaRPr kumimoji="1" lang="zh-CN" altLang="en-US" sz="2000" dirty="0"/>
          </a:p>
        </p:txBody>
      </p:sp>
      <p:sp>
        <p:nvSpPr>
          <p:cNvPr id="19" name="矩形 18"/>
          <p:cNvSpPr/>
          <p:nvPr/>
        </p:nvSpPr>
        <p:spPr>
          <a:xfrm>
            <a:off x="5944833" y="4645099"/>
            <a:ext cx="1739973" cy="660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bg1"/>
                </a:solidFill>
              </a:rPr>
              <a:t>Security Testing</a:t>
            </a:r>
            <a:endParaRPr kumimoji="1" lang="zh-CN" altLang="en-US" sz="2000" dirty="0">
              <a:solidFill>
                <a:schemeClr val="bg1"/>
              </a:solidFill>
            </a:endParaRPr>
          </a:p>
        </p:txBody>
      </p:sp>
      <p:sp>
        <p:nvSpPr>
          <p:cNvPr id="20" name="矩形 19"/>
          <p:cNvSpPr/>
          <p:nvPr/>
        </p:nvSpPr>
        <p:spPr>
          <a:xfrm>
            <a:off x="7921089" y="4658591"/>
            <a:ext cx="1491204" cy="6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bg1"/>
                </a:solidFill>
              </a:rPr>
              <a:t>Usability Testing</a:t>
            </a:r>
            <a:endParaRPr kumimoji="1" lang="zh-CN" altLang="en-US" sz="2000" dirty="0">
              <a:solidFill>
                <a:schemeClr val="bg1"/>
              </a:solidFill>
            </a:endParaRPr>
          </a:p>
        </p:txBody>
      </p:sp>
      <p:cxnSp>
        <p:nvCxnSpPr>
          <p:cNvPr id="32" name="直线箭头连接符 31"/>
          <p:cNvCxnSpPr>
            <a:endCxn id="18" idx="0"/>
          </p:cNvCxnSpPr>
          <p:nvPr/>
        </p:nvCxnSpPr>
        <p:spPr>
          <a:xfrm flipH="1">
            <a:off x="5013550" y="3751390"/>
            <a:ext cx="3550587" cy="901366"/>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17" idx="2"/>
            <a:endCxn id="19" idx="0"/>
          </p:cNvCxnSpPr>
          <p:nvPr/>
        </p:nvCxnSpPr>
        <p:spPr>
          <a:xfrm flipH="1">
            <a:off x="6814820" y="3756278"/>
            <a:ext cx="1738908" cy="888821"/>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17" idx="2"/>
            <a:endCxn id="20" idx="0"/>
          </p:cNvCxnSpPr>
          <p:nvPr/>
        </p:nvCxnSpPr>
        <p:spPr>
          <a:xfrm>
            <a:off x="8553728" y="3756278"/>
            <a:ext cx="112963" cy="902313"/>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723657" y="4647015"/>
            <a:ext cx="1765327" cy="6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bg1"/>
                </a:solidFill>
              </a:rPr>
              <a:t>Compatibility Testing</a:t>
            </a:r>
            <a:endParaRPr kumimoji="1" lang="zh-CN" altLang="en-US" sz="2000" dirty="0">
              <a:solidFill>
                <a:schemeClr val="bg1"/>
              </a:solidFill>
            </a:endParaRPr>
          </a:p>
        </p:txBody>
      </p:sp>
      <p:cxnSp>
        <p:nvCxnSpPr>
          <p:cNvPr id="25" name="直线箭头连接符 24"/>
          <p:cNvCxnSpPr>
            <a:stCxn id="17" idx="2"/>
            <a:endCxn id="24" idx="0"/>
          </p:cNvCxnSpPr>
          <p:nvPr/>
        </p:nvCxnSpPr>
        <p:spPr>
          <a:xfrm>
            <a:off x="8553728" y="3756278"/>
            <a:ext cx="2052593" cy="890737"/>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18878" y="4667537"/>
            <a:ext cx="1674350" cy="660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Performance Testing</a:t>
            </a:r>
            <a:endParaRPr kumimoji="1" lang="zh-CN" altLang="en-US" sz="2000" dirty="0"/>
          </a:p>
        </p:txBody>
      </p:sp>
      <p:cxnSp>
        <p:nvCxnSpPr>
          <p:cNvPr id="31" name="直线箭头连接符 30"/>
          <p:cNvCxnSpPr>
            <a:stCxn id="17" idx="2"/>
            <a:endCxn id="27" idx="0"/>
          </p:cNvCxnSpPr>
          <p:nvPr/>
        </p:nvCxnSpPr>
        <p:spPr>
          <a:xfrm flipH="1">
            <a:off x="3256053" y="3756278"/>
            <a:ext cx="5297675" cy="911259"/>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D9BB5D0-35E4-459D-AEF3-FE4D7C45CC19}" type="slidenum">
              <a:rPr lang="zh-CN" altLang="en-US" smtClean="0"/>
              <a:t>24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rgbClr val="403F40"/>
                </a:solidFill>
                <a:latin typeface="微软雅黑" panose="020B0503020204020204" pitchFamily="34" charset="-122"/>
                <a:ea typeface="微软雅黑" panose="020B0503020204020204" pitchFamily="34" charset="-122"/>
              </a:rPr>
              <a:t>Non-Functional Testing</a:t>
            </a:r>
            <a:endParaRPr lang="zh-CN" altLang="en-US" sz="18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71549" y="1574800"/>
            <a:ext cx="9867901" cy="966547"/>
          </a:xfrm>
          <a:prstGeom prst="rect">
            <a:avLst/>
          </a:prstGeom>
        </p:spPr>
        <p:txBody>
          <a:bodyPr wrap="square">
            <a:spAutoFit/>
          </a:bodyPr>
          <a:lstStyle/>
          <a:p>
            <a:pPr marL="342900" indent="-342900">
              <a:lnSpc>
                <a:spcPct val="150000"/>
              </a:lnSpc>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Non functional testing how well software works. Whereas functional testing verifies what software does. </a:t>
            </a:r>
            <a:endPar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372" y="2845619"/>
            <a:ext cx="5604828" cy="294206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rgbClr val="403F40"/>
                </a:solidFill>
                <a:latin typeface="微软雅黑" panose="020B0503020204020204" pitchFamily="34" charset="-122"/>
                <a:ea typeface="微软雅黑" panose="020B0503020204020204" pitchFamily="34" charset="-122"/>
              </a:rPr>
              <a:t>Non-Functional Testing</a:t>
            </a:r>
            <a:endParaRPr lang="zh-CN" altLang="en-US" sz="18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575300" y="2286000"/>
            <a:ext cx="5184774" cy="2343590"/>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Performance testing</a:t>
            </a:r>
          </a:p>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Recovery testing</a:t>
            </a:r>
          </a:p>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Security testing</a:t>
            </a:r>
          </a:p>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Usability testing</a:t>
            </a:r>
          </a:p>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Compatibility testing</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86000"/>
            <a:ext cx="4846320" cy="26924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What is Performance Testing</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36600" y="1556279"/>
            <a:ext cx="10401300" cy="1881925"/>
          </a:xfrm>
          <a:prstGeom prst="rect">
            <a:avLst/>
          </a:prstGeom>
        </p:spPr>
        <p:txBody>
          <a:bodyPr wrap="square">
            <a:spAutoFit/>
          </a:bodyPr>
          <a:lstStyle/>
          <a:p>
            <a:pPr marL="342900" indent="-342900">
              <a:lnSpc>
                <a:spcPct val="150000"/>
              </a:lnSpc>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Performance testing focuses on</a:t>
            </a:r>
            <a:r>
              <a:rPr lang="en-GB" altLang="zh-CN" sz="2000" b="1" dirty="0">
                <a:latin typeface="Arial" panose="020B0604020202020204" pitchFamily="34" charset="0"/>
                <a:cs typeface="Arial" panose="020B0604020202020204" pitchFamily="34" charset="0"/>
              </a:rPr>
              <a:t> how a system running under a particular load</a:t>
            </a:r>
            <a:r>
              <a:rPr lang="en-GB" altLang="zh-CN" sz="2000" dirty="0">
                <a:latin typeface="Arial" panose="020B0604020202020204" pitchFamily="34" charset="0"/>
                <a:cs typeface="Arial" panose="020B0604020202020204" pitchFamily="34" charset="0"/>
              </a:rPr>
              <a:t>. Generally, this testing defines </a:t>
            </a:r>
            <a:r>
              <a:rPr lang="en-GB" altLang="zh-CN" sz="2000" b="1" dirty="0">
                <a:latin typeface="Arial" panose="020B0604020202020204" pitchFamily="34" charset="0"/>
                <a:cs typeface="Arial" panose="020B0604020202020204" pitchFamily="34" charset="0"/>
              </a:rPr>
              <a:t>how quickly the server responds to the user's request</a:t>
            </a:r>
            <a:r>
              <a:rPr lang="en-GB" altLang="zh-CN" sz="2000" dirty="0">
                <a:latin typeface="Arial" panose="020B0604020202020204" pitchFamily="34" charset="0"/>
                <a:cs typeface="Arial" panose="020B0604020202020204" pitchFamily="34" charset="0"/>
              </a:rPr>
              <a:t>.</a:t>
            </a:r>
          </a:p>
          <a:p>
            <a:pPr marL="342900" indent="-342900">
              <a:lnSpc>
                <a:spcPct val="150000"/>
              </a:lnSpc>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159000" y="580129"/>
            <a:ext cx="7124700"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When we use Performance Testing</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36600" y="1584004"/>
            <a:ext cx="10401300" cy="2793842"/>
          </a:xfrm>
          <a:prstGeom prst="rect">
            <a:avLst/>
          </a:prstGeom>
        </p:spPr>
        <p:txBody>
          <a:bodyPr wrap="square">
            <a:spAutoFit/>
          </a:bodyPr>
          <a:lstStyle/>
          <a:p>
            <a:pPr marL="342900" indent="-342900">
              <a:buFont typeface="Wingdings" panose="05000000000000000000" pitchFamily="2" charset="2"/>
              <a:buChar char="ü"/>
            </a:pPr>
            <a:r>
              <a:rPr lang="en-GB" altLang="zh-CN" sz="2400" dirty="0">
                <a:latin typeface="Arial" panose="020B0604020202020204" pitchFamily="34" charset="0"/>
                <a:cs typeface="Arial" panose="020B0604020202020204" pitchFamily="34" charset="0"/>
              </a:rPr>
              <a:t>We will do performance testing once the software is </a:t>
            </a:r>
            <a:r>
              <a:rPr lang="en-GB" altLang="zh-CN" sz="2400" dirty="0">
                <a:solidFill>
                  <a:srgbClr val="FF0000"/>
                </a:solidFill>
                <a:latin typeface="Arial" panose="020B0604020202020204" pitchFamily="34" charset="0"/>
                <a:cs typeface="Arial" panose="020B0604020202020204" pitchFamily="34" charset="0"/>
              </a:rPr>
              <a:t>stable and moved to the production</a:t>
            </a:r>
            <a:r>
              <a:rPr lang="en-GB" altLang="zh-CN" sz="2400" dirty="0">
                <a:latin typeface="Arial" panose="020B0604020202020204" pitchFamily="34" charset="0"/>
                <a:cs typeface="Arial" panose="020B0604020202020204" pitchFamily="34" charset="0"/>
              </a:rPr>
              <a:t>, and it may be accessed by the multiple users concurrently, due to this reason, some performance issues may occur. To avoid these performance issues, the tester performs performance testing.</a:t>
            </a:r>
          </a:p>
          <a:p>
            <a:pPr marL="342900" indent="-342900">
              <a:buFont typeface="Wingdings" panose="05000000000000000000" pitchFamily="2" charset="2"/>
              <a:buChar char="ü"/>
            </a:pPr>
            <a:endParaRPr lang="en-GB" altLang="zh-C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400" dirty="0">
                <a:latin typeface="Arial" panose="020B0604020202020204" pitchFamily="34" charset="0"/>
                <a:cs typeface="Arial" panose="020B0604020202020204" pitchFamily="34" charset="0"/>
              </a:rPr>
              <a:t>We go for performance testing when the application is </a:t>
            </a:r>
            <a:r>
              <a:rPr lang="en-GB" altLang="zh-CN" sz="2400" dirty="0">
                <a:solidFill>
                  <a:srgbClr val="FF0000"/>
                </a:solidFill>
                <a:latin typeface="Arial" panose="020B0604020202020204" pitchFamily="34" charset="0"/>
                <a:cs typeface="Arial" panose="020B0604020202020204" pitchFamily="34" charset="0"/>
              </a:rPr>
              <a:t>functionally stable</a:t>
            </a:r>
            <a:r>
              <a:rPr lang="en-GB" altLang="zh-CN" sz="2400" dirty="0">
                <a:latin typeface="Arial" panose="020B0604020202020204" pitchFamily="34" charset="0"/>
                <a:cs typeface="Arial" panose="020B0604020202020204" pitchFamily="34" charset="0"/>
              </a:rPr>
              <a:t>.</a:t>
            </a:r>
          </a:p>
          <a:p>
            <a:pPr marL="342900" indent="-342900">
              <a:lnSpc>
                <a:spcPct val="150000"/>
              </a:lnSpc>
              <a:buFont typeface="Wingdings" panose="05000000000000000000" pitchFamily="2" charset="2"/>
              <a:buChar char="ü"/>
            </a:pPr>
            <a:endParaRPr lang="en-GB" altLang="zh-CN" sz="2400" dirty="0">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Types of Performance Testing</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04850" y="1442399"/>
            <a:ext cx="10401300" cy="966547"/>
          </a:xfrm>
          <a:prstGeom prst="rect">
            <a:avLst/>
          </a:prstGeom>
        </p:spPr>
        <p:txBody>
          <a:bodyPr wrap="square">
            <a:spAutoFit/>
          </a:bodyPr>
          <a:lstStyle/>
          <a:p>
            <a:pPr marL="342900" indent="-342900">
              <a:lnSpc>
                <a:spcPct val="150000"/>
              </a:lnSpc>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Every company uses different types of performance tests depending upon the testing environment. Here’s we list the popular performance testing:</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795" y="2408555"/>
            <a:ext cx="7138670" cy="40970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843632"/>
            <a:ext cx="932665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What is Functional Testing</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1390146" y="1535829"/>
            <a:ext cx="9369183" cy="4893647"/>
          </a:xfrm>
          <a:prstGeom prst="rect">
            <a:avLst/>
          </a:prstGeom>
        </p:spPr>
        <p:txBody>
          <a:bodyPr wrap="square">
            <a:spAutoFit/>
          </a:bodyPr>
          <a:lstStyle/>
          <a:p>
            <a:pPr marL="342900" indent="-342900">
              <a:buFont typeface="Wingdings" panose="05000000000000000000" pitchFamily="2" charset="2"/>
              <a:buChar char="ü"/>
            </a:pPr>
            <a:r>
              <a:rPr lang="en-GB" altLang="zh-CN" sz="2400" b="1" dirty="0"/>
              <a:t>Functional Testing </a:t>
            </a:r>
            <a:r>
              <a:rPr lang="en-GB" altLang="zh-CN" sz="2400" dirty="0"/>
              <a:t>is a type of software testing that validates the software system against the functional requirements/specifications.</a:t>
            </a:r>
          </a:p>
          <a:p>
            <a:pPr marL="342900" indent="-342900">
              <a:buFont typeface="Wingdings" panose="05000000000000000000" pitchFamily="2" charset="2"/>
              <a:buChar char="ü"/>
            </a:pPr>
            <a:endParaRPr lang="en-GB" altLang="zh-CN" sz="2400" dirty="0"/>
          </a:p>
          <a:p>
            <a:pPr marL="342900" indent="-342900">
              <a:buFont typeface="Wingdings" panose="05000000000000000000" pitchFamily="2" charset="2"/>
              <a:buChar char="ü"/>
            </a:pPr>
            <a:r>
              <a:rPr lang="en-GB" altLang="zh-CN" sz="2400" dirty="0"/>
              <a:t>The </a:t>
            </a:r>
            <a:r>
              <a:rPr lang="en-GB" altLang="zh-CN" sz="2400" b="1" dirty="0"/>
              <a:t>purpose</a:t>
            </a:r>
            <a:r>
              <a:rPr lang="en-GB" altLang="zh-CN" sz="2400" dirty="0"/>
              <a:t> of Functional testing is to </a:t>
            </a:r>
            <a:r>
              <a:rPr lang="en-GB" altLang="zh-CN" sz="2400" b="1" dirty="0"/>
              <a:t>test each function of the software application</a:t>
            </a:r>
            <a:r>
              <a:rPr lang="en-GB" altLang="zh-CN" sz="2400" dirty="0"/>
              <a:t>, by providing appropriate input, verifying the output against the Functional requirements.</a:t>
            </a:r>
          </a:p>
          <a:p>
            <a:pPr marL="342900" indent="-342900">
              <a:buFont typeface="Wingdings" panose="05000000000000000000" pitchFamily="2" charset="2"/>
              <a:buChar char="ü"/>
            </a:pPr>
            <a:endParaRPr lang="en-GB" altLang="zh-CN" sz="2400" dirty="0"/>
          </a:p>
          <a:p>
            <a:pPr marL="342900" indent="-342900">
              <a:buFont typeface="Wingdings" panose="05000000000000000000" pitchFamily="2" charset="2"/>
              <a:buChar char="ü"/>
            </a:pPr>
            <a:r>
              <a:rPr lang="en-GB" altLang="zh-CN" sz="2400" dirty="0"/>
              <a:t>Functional testing mainly involves </a:t>
            </a:r>
            <a:r>
              <a:rPr lang="en-GB" altLang="zh-CN" sz="2400" dirty="0">
                <a:solidFill>
                  <a:srgbClr val="FF0000"/>
                </a:solidFill>
              </a:rPr>
              <a:t>black box testing</a:t>
            </a:r>
            <a:r>
              <a:rPr lang="zh-CN" altLang="en-US" sz="2400" dirty="0">
                <a:solidFill>
                  <a:srgbClr val="FF0000"/>
                </a:solidFill>
              </a:rPr>
              <a:t>（黑盒测试）</a:t>
            </a:r>
            <a:r>
              <a:rPr lang="en-GB" altLang="zh-CN" sz="2400" dirty="0"/>
              <a:t> and it is </a:t>
            </a:r>
            <a:r>
              <a:rPr lang="en-GB" altLang="zh-CN" sz="2400" b="1" dirty="0"/>
              <a:t>not</a:t>
            </a:r>
            <a:r>
              <a:rPr lang="en-GB" altLang="zh-CN" sz="2400" dirty="0"/>
              <a:t> </a:t>
            </a:r>
            <a:r>
              <a:rPr lang="en-GB" altLang="zh-CN" sz="2400" b="1" dirty="0"/>
              <a:t>concerned about the source code of the application</a:t>
            </a:r>
            <a:r>
              <a:rPr lang="en-GB" altLang="zh-CN" sz="2400" dirty="0"/>
              <a:t>. This testing checks User Interface, APIs, Database, Security, Client/Server communication and other functionality of the Application Under Test.</a:t>
            </a:r>
          </a:p>
          <a:p>
            <a:pPr marL="342900" indent="-342900">
              <a:buFont typeface="Wingdings" panose="05000000000000000000" pitchFamily="2" charset="2"/>
              <a:buChar char="ü"/>
            </a:pPr>
            <a:endParaRPr lang="en-GB" altLang="zh-CN" sz="2400" dirty="0"/>
          </a:p>
        </p:txBody>
      </p:sp>
      <p:sp>
        <p:nvSpPr>
          <p:cNvPr id="2" name="灯片编号占位符 1"/>
          <p:cNvSpPr>
            <a:spLocks noGrp="1"/>
          </p:cNvSpPr>
          <p:nvPr>
            <p:ph type="sldNum" sz="quarter" idx="12"/>
          </p:nvPr>
        </p:nvSpPr>
        <p:spPr/>
        <p:txBody>
          <a:bodyPr/>
          <a:lstStyle/>
          <a:p>
            <a:fld id="{7D9BB5D0-35E4-459D-AEF3-FE4D7C45CC19}" type="slidenum">
              <a:rPr lang="zh-CN" altLang="en-US" smtClean="0"/>
              <a:t>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3163455" y="600794"/>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Load Testing</a:t>
            </a:r>
            <a:r>
              <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（负载测试）</a:t>
            </a: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34000" y="1774504"/>
            <a:ext cx="5765800" cy="4190314"/>
          </a:xfrm>
          <a:prstGeom prst="rect">
            <a:avLst/>
          </a:prstGeom>
        </p:spPr>
        <p:txBody>
          <a:bodyPr wrap="square">
            <a:spAutoFit/>
          </a:bodyPr>
          <a:lstStyle/>
          <a:p>
            <a:pPr marL="342900" indent="-342900">
              <a:lnSpc>
                <a:spcPct val="150000"/>
              </a:lnSpc>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Load testing is used to check the performance of an application by applying some load which is either </a:t>
            </a:r>
            <a:r>
              <a:rPr lang="en-GB" altLang="zh-CN" sz="2000" b="1" dirty="0">
                <a:latin typeface="Arial" panose="020B0604020202020204" pitchFamily="34" charset="0"/>
                <a:cs typeface="Arial" panose="020B0604020202020204" pitchFamily="34" charset="0"/>
              </a:rPr>
              <a:t>less than or equal to the desired load</a:t>
            </a:r>
            <a:r>
              <a:rPr lang="en-GB" altLang="zh-CN" sz="2000" dirty="0">
                <a:latin typeface="Arial" panose="020B0604020202020204" pitchFamily="34" charset="0"/>
                <a:cs typeface="Arial" panose="020B0604020202020204" pitchFamily="34" charset="0"/>
              </a:rPr>
              <a:t> is known as load testing. </a:t>
            </a:r>
          </a:p>
          <a:p>
            <a:pPr marL="342900" indent="-342900">
              <a:lnSpc>
                <a:spcPct val="150000"/>
              </a:lnSpc>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In other words, It verifies application behavior under </a:t>
            </a:r>
            <a:r>
              <a:rPr lang="en-GB" altLang="zh-CN" sz="2000" b="1" dirty="0">
                <a:latin typeface="Arial" panose="020B0604020202020204" pitchFamily="34" charset="0"/>
                <a:cs typeface="Arial" panose="020B0604020202020204" pitchFamily="34" charset="0"/>
              </a:rPr>
              <a:t>normal and peak load conditions</a:t>
            </a:r>
            <a:r>
              <a:rPr lang="en-GB" altLang="zh-CN" sz="2000" dirty="0">
                <a:latin typeface="Arial" panose="020B0604020202020204" pitchFamily="34" charset="0"/>
                <a:cs typeface="Arial" panose="020B0604020202020204" pitchFamily="34" charset="0"/>
              </a:rPr>
              <a:t>.</a:t>
            </a:r>
          </a:p>
          <a:p>
            <a:pPr>
              <a:lnSpc>
                <a:spcPct val="150000"/>
              </a:lnSpc>
            </a:pPr>
            <a:r>
              <a:rPr lang="zh-CN" altLang="en-US" sz="2000" dirty="0">
                <a:latin typeface="Arial" panose="020B0604020202020204" pitchFamily="34" charset="0"/>
                <a:cs typeface="Arial" panose="020B0604020202020204" pitchFamily="34" charset="0"/>
              </a:rPr>
              <a:t>（正常和峰值负载下的行为）</a:t>
            </a:r>
            <a:endParaRPr lang="en-GB" altLang="zh-CN"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35" y="2108200"/>
            <a:ext cx="4671786" cy="2616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Load Testing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72100" y="1543579"/>
            <a:ext cx="5765800" cy="3736536"/>
          </a:xfrm>
          <a:prstGeom prst="rect">
            <a:avLst/>
          </a:prstGeom>
        </p:spPr>
        <p:txBody>
          <a:bodyPr wrap="square">
            <a:spAutoFit/>
          </a:bodyPr>
          <a:lstStyle/>
          <a:p>
            <a:pPr marL="342900" indent="-342900">
              <a:lnSpc>
                <a:spcPct val="150000"/>
              </a:lnSpc>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Load testing determines how the software application behaves while being accessed by multiple users simultaneously. </a:t>
            </a:r>
            <a:r>
              <a:rPr lang="zh-CN" altLang="en-US" sz="2000" dirty="0">
                <a:latin typeface="Arial" panose="020B0604020202020204" pitchFamily="34" charset="0"/>
                <a:cs typeface="Arial" panose="020B0604020202020204" pitchFamily="34" charset="0"/>
              </a:rPr>
              <a:t>（多用户）</a:t>
            </a:r>
            <a:endParaRPr lang="en-GB" altLang="zh-CN"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Load testing is conducted to verify that our application can meet our desired performance objectives.</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735" y="2324100"/>
            <a:ext cx="4308929" cy="2413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3080327"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Stress Testing(</a:t>
            </a:r>
            <a:r>
              <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压力测试）</a:t>
            </a: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84800" y="1164904"/>
            <a:ext cx="5765800" cy="4708981"/>
          </a:xfrm>
          <a:prstGeom prst="rect">
            <a:avLst/>
          </a:prstGeom>
        </p:spPr>
        <p:txBody>
          <a:bodyPr wrap="square">
            <a:spAutoFit/>
          </a:bodyPr>
          <a:lstStyle/>
          <a:p>
            <a:pPr marL="342900" indent="-342900">
              <a:lnSpc>
                <a:spcPct val="150000"/>
              </a:lnSpc>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Stress testing checks the behavior of an application by applying load </a:t>
            </a:r>
            <a:r>
              <a:rPr lang="en-GB" altLang="zh-CN" sz="2000" b="1" dirty="0">
                <a:latin typeface="Arial" panose="020B0604020202020204" pitchFamily="34" charset="0"/>
                <a:cs typeface="Arial" panose="020B0604020202020204" pitchFamily="34" charset="0"/>
              </a:rPr>
              <a:t>greater than the desired load.</a:t>
            </a:r>
          </a:p>
          <a:p>
            <a:pPr marL="342900" indent="-342900">
              <a:lnSpc>
                <a:spcPct val="150000"/>
              </a:lnSpc>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In other words, stress testing checks how the software behaves </a:t>
            </a:r>
            <a:r>
              <a:rPr lang="en-GB" altLang="zh-CN" sz="2000" b="1" dirty="0">
                <a:latin typeface="Arial" panose="020B0604020202020204" pitchFamily="34" charset="0"/>
                <a:cs typeface="Arial" panose="020B0604020202020204" pitchFamily="34" charset="0"/>
              </a:rPr>
              <a:t>under abnormal conditions</a:t>
            </a:r>
            <a:r>
              <a:rPr lang="en-GB" altLang="zh-CN" sz="2000" dirty="0">
                <a:latin typeface="Arial" panose="020B0604020202020204" pitchFamily="34" charset="0"/>
                <a:cs typeface="Arial" panose="020B0604020202020204" pitchFamily="34" charset="0"/>
              </a:rPr>
              <a:t>. This determines the limit at which the software will break.</a:t>
            </a: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It’s important to find out what happens when the system is under stress. Does the right error message display? Does the system fail? How will it recover?</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999" y="2311400"/>
            <a:ext cx="4535715" cy="2540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6104855"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Endurance Testing</a:t>
            </a:r>
            <a:r>
              <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（耐力测试）</a:t>
            </a: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265244" y="2613392"/>
            <a:ext cx="5765800" cy="1631216"/>
          </a:xfrm>
          <a:prstGeom prst="rect">
            <a:avLst/>
          </a:prstGeom>
        </p:spPr>
        <p:txBody>
          <a:bodyPr wrap="square">
            <a:spAutoFit/>
          </a:bodyPr>
          <a:lstStyle/>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Endurance testing is an evaluation of how the software performs with a normal workload under a huge </a:t>
            </a:r>
            <a:r>
              <a:rPr lang="en-GB" altLang="zh-CN" sz="2000" b="1" dirty="0">
                <a:latin typeface="Arial" panose="020B0604020202020204" pitchFamily="34" charset="0"/>
                <a:cs typeface="Arial" panose="020B0604020202020204" pitchFamily="34" charset="0"/>
              </a:rPr>
              <a:t>expected load</a:t>
            </a:r>
            <a:r>
              <a:rPr lang="en-GB" altLang="zh-CN" sz="2000" dirty="0">
                <a:latin typeface="Arial" panose="020B0604020202020204" pitchFamily="34" charset="0"/>
                <a:cs typeface="Arial" panose="020B0604020202020204" pitchFamily="34" charset="0"/>
              </a:rPr>
              <a:t> </a:t>
            </a:r>
            <a:r>
              <a:rPr lang="en-GB" altLang="zh-CN" sz="2000" b="1" dirty="0">
                <a:latin typeface="Arial" panose="020B0604020202020204" pitchFamily="34" charset="0"/>
                <a:cs typeface="Arial" panose="020B0604020202020204" pitchFamily="34" charset="0"/>
              </a:rPr>
              <a:t>continued</a:t>
            </a:r>
            <a:r>
              <a:rPr lang="en-GB" altLang="zh-CN" sz="2000" dirty="0">
                <a:latin typeface="Arial" panose="020B0604020202020204" pitchFamily="34" charset="0"/>
                <a:cs typeface="Arial" panose="020B0604020202020204" pitchFamily="34" charset="0"/>
              </a:rPr>
              <a:t> </a:t>
            </a:r>
            <a:r>
              <a:rPr lang="en-GB" altLang="zh-CN" sz="2000" b="1" dirty="0">
                <a:latin typeface="Arial" panose="020B0604020202020204" pitchFamily="34" charset="0"/>
                <a:cs typeface="Arial" panose="020B0604020202020204" pitchFamily="34" charset="0"/>
              </a:rPr>
              <a:t>over a long period of time</a:t>
            </a:r>
            <a:r>
              <a:rPr lang="en-GB" altLang="zh-CN" sz="2000" dirty="0">
                <a:latin typeface="Arial" panose="020B0604020202020204" pitchFamily="34" charset="0"/>
                <a:cs typeface="Arial" panose="020B0604020202020204" pitchFamily="34" charset="0"/>
              </a:rPr>
              <a:t>.</a:t>
            </a: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800" y="2127824"/>
            <a:ext cx="4706444" cy="26473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Why Endurance Testing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72100" y="1698304"/>
            <a:ext cx="5765800" cy="4093428"/>
          </a:xfrm>
          <a:prstGeom prst="rect">
            <a:avLst/>
          </a:prstGeom>
        </p:spPr>
        <p:txBody>
          <a:bodyPr wrap="square">
            <a:spAutoFit/>
          </a:bodyPr>
          <a:lstStyle/>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The main purpose of performing this testing is to identify any potential </a:t>
            </a:r>
            <a:r>
              <a:rPr lang="en-GB" altLang="zh-CN" sz="2000" b="1" dirty="0">
                <a:latin typeface="Arial" panose="020B0604020202020204" pitchFamily="34" charset="0"/>
                <a:cs typeface="Arial" panose="020B0604020202020204" pitchFamily="34" charset="0"/>
              </a:rPr>
              <a:t>memory leaks</a:t>
            </a:r>
            <a:r>
              <a:rPr lang="en-GB" altLang="zh-CN" sz="2000" dirty="0">
                <a:latin typeface="Arial" panose="020B0604020202020204" pitchFamily="34" charset="0"/>
                <a:cs typeface="Arial" panose="020B0604020202020204" pitchFamily="34" charset="0"/>
              </a:rPr>
              <a:t>. So, during this testing, memory utilization is closely monitored. </a:t>
            </a:r>
          </a:p>
          <a:p>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A memory leak is a failure in a software program to release discarded memory, causing impaired performance or failure.</a:t>
            </a: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A memory leak might not have a short-term impact but in the long-term, it slows down the system which leaves no free memory and thus finally leading to application or system crash.</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800" y="2127824"/>
            <a:ext cx="4706444" cy="26473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Why Endurance Testing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72100" y="1698304"/>
            <a:ext cx="5765800" cy="4093428"/>
          </a:xfrm>
          <a:prstGeom prst="rect">
            <a:avLst/>
          </a:prstGeom>
        </p:spPr>
        <p:txBody>
          <a:bodyPr wrap="square">
            <a:spAutoFit/>
          </a:bodyPr>
          <a:lstStyle/>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Memory leak is an issue which becomes apparent only after a certain period of time.</a:t>
            </a: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Hence, we need endurance testing to uncover such issues.</a:t>
            </a: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It might be possible that with a huge significant load, your application works well for some period say, 1 hour. But, when exposed to the same amount of load continuously for a longer period say, 3-4 hours, your application gets crashed down due to resourcing issue and insufficient disk space.</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700" y="2254824"/>
            <a:ext cx="4706444" cy="26473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Why Endurance Testing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46700" y="1562100"/>
            <a:ext cx="5765800" cy="4093428"/>
          </a:xfrm>
          <a:prstGeom prst="rect">
            <a:avLst/>
          </a:prstGeom>
        </p:spPr>
        <p:txBody>
          <a:bodyPr wrap="square">
            <a:spAutoFit/>
          </a:bodyPr>
          <a:lstStyle/>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Another important issue which endurance software testing targets to identify is its </a:t>
            </a:r>
            <a:r>
              <a:rPr lang="en-GB" altLang="zh-CN" sz="2000" b="1" dirty="0">
                <a:latin typeface="Arial" panose="020B0604020202020204" pitchFamily="34" charset="0"/>
                <a:cs typeface="Arial" panose="020B0604020202020204" pitchFamily="34" charset="0"/>
              </a:rPr>
              <a:t>performance degradation</a:t>
            </a:r>
            <a:r>
              <a:rPr lang="en-GB" altLang="zh-CN" sz="2000" dirty="0">
                <a:latin typeface="Arial" panose="020B0604020202020204" pitchFamily="34" charset="0"/>
                <a:cs typeface="Arial" panose="020B0604020202020204" pitchFamily="34" charset="0"/>
              </a:rPr>
              <a:t>. It needs to be ensured that the throughput or response times after prolonged use are equivalent to  the beginning of the test.</a:t>
            </a: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000" b="1" dirty="0">
                <a:latin typeface="Arial" panose="020B0604020202020204" pitchFamily="34" charset="0"/>
                <a:cs typeface="Arial" panose="020B0604020202020204" pitchFamily="34" charset="0"/>
              </a:rPr>
              <a:t>Database connection issues</a:t>
            </a:r>
            <a:r>
              <a:rPr lang="zh-CN" altLang="en-US" sz="2000" b="1" dirty="0">
                <a:latin typeface="Arial" panose="020B0604020202020204" pitchFamily="34" charset="0"/>
                <a:cs typeface="Arial" panose="020B0604020202020204" pitchFamily="34" charset="0"/>
              </a:rPr>
              <a:t>（数据库链接问题）</a:t>
            </a:r>
            <a:r>
              <a:rPr lang="en-GB" altLang="zh-CN" sz="2000" dirty="0">
                <a:latin typeface="Arial" panose="020B0604020202020204" pitchFamily="34" charset="0"/>
                <a:cs typeface="Arial" panose="020B0604020202020204" pitchFamily="34" charset="0"/>
              </a:rPr>
              <a:t> are also identified in the Endurance test. If the database connection is not closed successfully then it might result in system crash.</a:t>
            </a: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800" y="2127824"/>
            <a:ext cx="4706444" cy="26473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Volume Testing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46700" y="1562100"/>
            <a:ext cx="5765800" cy="2862322"/>
          </a:xfrm>
          <a:prstGeom prst="rect">
            <a:avLst/>
          </a:prstGeom>
        </p:spPr>
        <p:txBody>
          <a:bodyPr wrap="square">
            <a:spAutoFit/>
          </a:bodyPr>
          <a:lstStyle/>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Volume testing is a testing done on</a:t>
            </a:r>
            <a:r>
              <a:rPr lang="en-GB" altLang="zh-CN" sz="2000" b="1" dirty="0">
                <a:latin typeface="Arial" panose="020B0604020202020204" pitchFamily="34" charset="0"/>
                <a:cs typeface="Arial" panose="020B0604020202020204" pitchFamily="34" charset="0"/>
              </a:rPr>
              <a:t> high volumes of data</a:t>
            </a:r>
            <a:r>
              <a:rPr lang="zh-CN" altLang="en-US" sz="2000" b="1" dirty="0">
                <a:latin typeface="Arial" panose="020B0604020202020204" pitchFamily="34" charset="0"/>
                <a:cs typeface="Arial" panose="020B0604020202020204" pitchFamily="34" charset="0"/>
              </a:rPr>
              <a:t>（大数据量）</a:t>
            </a:r>
            <a:r>
              <a:rPr lang="en-GB" altLang="zh-CN" sz="2000" dirty="0">
                <a:latin typeface="Arial" panose="020B0604020202020204" pitchFamily="34" charset="0"/>
                <a:cs typeface="Arial" panose="020B0604020202020204" pitchFamily="34" charset="0"/>
              </a:rPr>
              <a:t>. </a:t>
            </a: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In Volume testing, a software product or application with high volume of data is tested, like huge number of input files, data records or heavy database table size in the system. </a:t>
            </a: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It is also known as Flood Testing. </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500" y="1719322"/>
            <a:ext cx="4809067" cy="27051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Spike Testing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46700" y="1562100"/>
            <a:ext cx="5765800" cy="4801314"/>
          </a:xfrm>
          <a:prstGeom prst="rect">
            <a:avLst/>
          </a:prstGeom>
        </p:spPr>
        <p:txBody>
          <a:bodyPr wrap="square">
            <a:spAutoFit/>
          </a:bodyPr>
          <a:lstStyle/>
          <a:p>
            <a:pPr marL="342900" indent="-342900">
              <a:buFont typeface="Wingdings" panose="05000000000000000000" pitchFamily="2" charset="2"/>
              <a:buChar char="ü"/>
            </a:pPr>
            <a:r>
              <a:rPr lang="en-GB" altLang="zh-CN" dirty="0">
                <a:latin typeface="Arial" panose="020B0604020202020204" pitchFamily="34" charset="0"/>
                <a:cs typeface="Arial" panose="020B0604020202020204" pitchFamily="34" charset="0"/>
              </a:rPr>
              <a:t>In </a:t>
            </a:r>
            <a:r>
              <a:rPr lang="en-GB" altLang="zh-CN" b="1" dirty="0">
                <a:latin typeface="Arial" panose="020B0604020202020204" pitchFamily="34" charset="0"/>
                <a:cs typeface="Arial" panose="020B0604020202020204" pitchFamily="34" charset="0"/>
              </a:rPr>
              <a:t>Spike Testing,</a:t>
            </a:r>
            <a:r>
              <a:rPr lang="en-GB" altLang="zh-CN" dirty="0">
                <a:latin typeface="Arial" panose="020B0604020202020204" pitchFamily="34" charset="0"/>
                <a:cs typeface="Arial" panose="020B0604020202020204" pitchFamily="34" charset="0"/>
              </a:rPr>
              <a:t>  a software application is tested with </a:t>
            </a:r>
            <a:r>
              <a:rPr lang="en-GB" altLang="zh-CN" b="1" dirty="0">
                <a:latin typeface="Arial" panose="020B0604020202020204" pitchFamily="34" charset="0"/>
                <a:cs typeface="Arial" panose="020B0604020202020204" pitchFamily="34" charset="0"/>
              </a:rPr>
              <a:t>extreme increments and decrements in traffic load</a:t>
            </a:r>
            <a:r>
              <a:rPr lang="en-GB" altLang="zh-CN" dirty="0">
                <a:latin typeface="Arial" panose="020B0604020202020204" pitchFamily="34" charset="0"/>
                <a:cs typeface="Arial" panose="020B0604020202020204" pitchFamily="34" charset="0"/>
              </a:rPr>
              <a:t>. </a:t>
            </a:r>
          </a:p>
          <a:p>
            <a:pPr marL="342900" indent="-342900">
              <a:buFont typeface="Wingdings" panose="05000000000000000000" pitchFamily="2" charset="2"/>
              <a:buChar char="ü"/>
            </a:pPr>
            <a:endParaRPr lang="en-GB" altLang="zh-CN"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dirty="0">
                <a:latin typeface="Arial" panose="020B0604020202020204" pitchFamily="34" charset="0"/>
                <a:cs typeface="Arial" panose="020B0604020202020204" pitchFamily="34" charset="0"/>
              </a:rPr>
              <a:t>The goal of Spike testing is to see </a:t>
            </a:r>
            <a:r>
              <a:rPr lang="en-GB" altLang="zh-CN" b="1" dirty="0">
                <a:latin typeface="Arial" panose="020B0604020202020204" pitchFamily="34" charset="0"/>
                <a:cs typeface="Arial" panose="020B0604020202020204" pitchFamily="34" charset="0"/>
              </a:rPr>
              <a:t>how the system responds to unexpected rise and fall of the user load.</a:t>
            </a:r>
            <a:r>
              <a:rPr lang="zh-CN" altLang="en-US" b="1" dirty="0">
                <a:latin typeface="Arial" panose="020B0604020202020204" pitchFamily="34" charset="0"/>
                <a:cs typeface="Arial" panose="020B0604020202020204" pitchFamily="34" charset="0"/>
              </a:rPr>
              <a:t>（骤增骤减）</a:t>
            </a:r>
            <a:endParaRPr lang="en-GB" altLang="zh-CN" b="1"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endParaRPr lang="en-GB" altLang="zh-CN"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dirty="0">
                <a:latin typeface="Arial" panose="020B0604020202020204" pitchFamily="34" charset="0"/>
                <a:cs typeface="Arial" panose="020B0604020202020204" pitchFamily="34" charset="0"/>
              </a:rPr>
              <a:t> Spike testing helps determine system performance deterioration when there is a sudden high load.</a:t>
            </a:r>
          </a:p>
          <a:p>
            <a:pPr marL="342900" indent="-342900">
              <a:buFont typeface="Wingdings" panose="05000000000000000000" pitchFamily="2" charset="2"/>
              <a:buChar char="ü"/>
            </a:pPr>
            <a:endParaRPr lang="en-GB" altLang="zh-CN"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dirty="0">
                <a:latin typeface="Arial" panose="020B0604020202020204" pitchFamily="34" charset="0"/>
                <a:cs typeface="Arial" panose="020B0604020202020204" pitchFamily="34" charset="0"/>
              </a:rPr>
              <a:t>Another goal of Spike Testing is to </a:t>
            </a:r>
            <a:r>
              <a:rPr lang="en-GB" altLang="zh-CN" b="1" dirty="0">
                <a:latin typeface="Arial" panose="020B0604020202020204" pitchFamily="34" charset="0"/>
                <a:cs typeface="Arial" panose="020B0604020202020204" pitchFamily="34" charset="0"/>
              </a:rPr>
              <a:t>determine the recovery time</a:t>
            </a:r>
            <a:r>
              <a:rPr lang="zh-CN" altLang="en-US" b="1" dirty="0">
                <a:latin typeface="Arial" panose="020B0604020202020204" pitchFamily="34" charset="0"/>
                <a:cs typeface="Arial" panose="020B0604020202020204" pitchFamily="34" charset="0"/>
              </a:rPr>
              <a:t>（回复时间）</a:t>
            </a:r>
            <a:r>
              <a:rPr lang="en-GB" altLang="zh-CN" dirty="0">
                <a:latin typeface="Arial" panose="020B0604020202020204" pitchFamily="34" charset="0"/>
                <a:cs typeface="Arial" panose="020B0604020202020204" pitchFamily="34" charset="0"/>
              </a:rPr>
              <a:t>. Between two successive spikes of user load, the system needs some time to stabilize. This recovery time should be as low as possible.</a:t>
            </a:r>
          </a:p>
          <a:p>
            <a:pPr marL="342900" indent="-342900">
              <a:buFont typeface="Wingdings" panose="05000000000000000000" pitchFamily="2" charset="2"/>
              <a:buChar char="ü"/>
            </a:pPr>
            <a:endParaRPr lang="en-GB" altLang="zh-CN"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283" y="2212211"/>
            <a:ext cx="4539833" cy="243357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7665207"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Scalability Testing </a:t>
            </a:r>
            <a:r>
              <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（可扩展性测试）</a:t>
            </a: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46700" y="1562100"/>
            <a:ext cx="5765800" cy="4093428"/>
          </a:xfrm>
          <a:prstGeom prst="rect">
            <a:avLst/>
          </a:prstGeom>
        </p:spPr>
        <p:txBody>
          <a:bodyPr wrap="square">
            <a:spAutoFit/>
          </a:bodyPr>
          <a:lstStyle/>
          <a:p>
            <a:pPr marL="342900" indent="-342900">
              <a:buFont typeface="Wingdings" panose="05000000000000000000" pitchFamily="2" charset="2"/>
              <a:buChar char="ü"/>
            </a:pPr>
            <a:r>
              <a:rPr lang="en-GB" altLang="zh-CN" sz="2000" b="1" dirty="0">
                <a:latin typeface="Arial" panose="020B0604020202020204" pitchFamily="34" charset="0"/>
                <a:cs typeface="Arial" panose="020B0604020202020204" pitchFamily="34" charset="0"/>
              </a:rPr>
              <a:t>Scalability testing </a:t>
            </a:r>
            <a:r>
              <a:rPr lang="en-GB" altLang="zh-CN" sz="2000" dirty="0">
                <a:latin typeface="Arial" panose="020B0604020202020204" pitchFamily="34" charset="0"/>
                <a:cs typeface="Arial" panose="020B0604020202020204" pitchFamily="34" charset="0"/>
              </a:rPr>
              <a:t>checks the performance of an application by </a:t>
            </a:r>
            <a:r>
              <a:rPr lang="en-GB" altLang="zh-CN" sz="2000" b="1" dirty="0">
                <a:latin typeface="Arial" panose="020B0604020202020204" pitchFamily="34" charset="0"/>
                <a:cs typeface="Arial" panose="020B0604020202020204" pitchFamily="34" charset="0"/>
              </a:rPr>
              <a:t>increasing or decreasing the load in particular scales</a:t>
            </a:r>
            <a:r>
              <a:rPr lang="en-GB" altLang="zh-CN" sz="2000" dirty="0">
                <a:latin typeface="Arial" panose="020B060402020202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（增减特定规模的负载）</a:t>
            </a:r>
            <a:endParaRPr lang="en-GB" altLang="zh-CN" sz="2000" dirty="0">
              <a:latin typeface="Arial" panose="020B0604020202020204" pitchFamily="34" charset="0"/>
              <a:cs typeface="Arial" panose="020B0604020202020204" pitchFamily="34" charset="0"/>
            </a:endParaRPr>
          </a:p>
          <a:p>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The scales can be the volume of data, number of users using the system at a given interval of time, etc.</a:t>
            </a: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The basic goal of a scalability test is simple: </a:t>
            </a:r>
            <a:r>
              <a:rPr lang="en-GB" altLang="zh-CN" sz="2000" b="1" dirty="0">
                <a:latin typeface="Arial" panose="020B0604020202020204" pitchFamily="34" charset="0"/>
                <a:cs typeface="Arial" panose="020B0604020202020204" pitchFamily="34" charset="0"/>
              </a:rPr>
              <a:t>to determine at which point the application stops scaling, and then figure out how to fix it</a:t>
            </a:r>
            <a:r>
              <a:rPr lang="en-GB" altLang="zh-CN" sz="2000" dirty="0">
                <a:latin typeface="Arial" panose="020B0604020202020204" pitchFamily="34" charset="0"/>
                <a:cs typeface="Arial" panose="020B0604020202020204" pitchFamily="34" charset="0"/>
              </a:rPr>
              <a:t>.</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 y="1562100"/>
            <a:ext cx="4051300" cy="34210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5" name="矩形 4"/>
          <p:cNvSpPr/>
          <p:nvPr/>
        </p:nvSpPr>
        <p:spPr>
          <a:xfrm>
            <a:off x="4701618" y="1740353"/>
            <a:ext cx="2092722" cy="6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Dynamic Testing</a:t>
            </a:r>
            <a:endParaRPr kumimoji="1" lang="zh-CN" altLang="en-US" sz="2000" dirty="0"/>
          </a:p>
        </p:txBody>
      </p:sp>
      <p:sp>
        <p:nvSpPr>
          <p:cNvPr id="14" name="矩形 13"/>
          <p:cNvSpPr/>
          <p:nvPr/>
        </p:nvSpPr>
        <p:spPr>
          <a:xfrm>
            <a:off x="2162328" y="3072102"/>
            <a:ext cx="1948023" cy="6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rgbClr val="FF0000"/>
                </a:solidFill>
              </a:rPr>
              <a:t>Functional Testing</a:t>
            </a:r>
            <a:endParaRPr kumimoji="1" lang="zh-CN" altLang="en-US" sz="2000" dirty="0">
              <a:solidFill>
                <a:srgbClr val="FF0000"/>
              </a:solidFill>
            </a:endParaRPr>
          </a:p>
        </p:txBody>
      </p:sp>
      <p:sp>
        <p:nvSpPr>
          <p:cNvPr id="17" name="矩形 16"/>
          <p:cNvSpPr/>
          <p:nvPr/>
        </p:nvSpPr>
        <p:spPr>
          <a:xfrm>
            <a:off x="7523617" y="3072102"/>
            <a:ext cx="2060222" cy="6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bg1"/>
                </a:solidFill>
              </a:rPr>
              <a:t>Non-Functional Testing</a:t>
            </a:r>
            <a:endParaRPr kumimoji="1" lang="zh-CN" altLang="en-US" sz="2000" b="1" dirty="0">
              <a:solidFill>
                <a:schemeClr val="bg1"/>
              </a:solidFill>
            </a:endParaRPr>
          </a:p>
        </p:txBody>
      </p:sp>
      <p:cxnSp>
        <p:nvCxnSpPr>
          <p:cNvPr id="8" name="直线箭头连接符 7"/>
          <p:cNvCxnSpPr>
            <a:stCxn id="5" idx="2"/>
            <a:endCxn id="14" idx="0"/>
          </p:cNvCxnSpPr>
          <p:nvPr/>
        </p:nvCxnSpPr>
        <p:spPr>
          <a:xfrm flipH="1">
            <a:off x="3136340" y="2424529"/>
            <a:ext cx="2611639" cy="647573"/>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a:stCxn id="5" idx="2"/>
            <a:endCxn id="17" idx="0"/>
          </p:cNvCxnSpPr>
          <p:nvPr/>
        </p:nvCxnSpPr>
        <p:spPr>
          <a:xfrm>
            <a:off x="5747979" y="2424529"/>
            <a:ext cx="2805749" cy="647573"/>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07343" y="4675315"/>
            <a:ext cx="1410716" cy="660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Unit Testing</a:t>
            </a:r>
            <a:endParaRPr kumimoji="1" lang="zh-CN" altLang="en-US" sz="2000" dirty="0"/>
          </a:p>
        </p:txBody>
      </p:sp>
      <p:sp>
        <p:nvSpPr>
          <p:cNvPr id="19" name="矩形 18"/>
          <p:cNvSpPr/>
          <p:nvPr/>
        </p:nvSpPr>
        <p:spPr>
          <a:xfrm>
            <a:off x="2162328" y="4675314"/>
            <a:ext cx="1739973" cy="660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bg1"/>
                </a:solidFill>
              </a:rPr>
              <a:t>Integration Testing</a:t>
            </a:r>
            <a:endParaRPr kumimoji="1" lang="zh-CN" altLang="en-US" sz="2000" dirty="0">
              <a:solidFill>
                <a:schemeClr val="bg1"/>
              </a:solidFill>
            </a:endParaRPr>
          </a:p>
        </p:txBody>
      </p:sp>
      <p:sp>
        <p:nvSpPr>
          <p:cNvPr id="20" name="矩形 19"/>
          <p:cNvSpPr/>
          <p:nvPr/>
        </p:nvSpPr>
        <p:spPr>
          <a:xfrm>
            <a:off x="4110351" y="4671689"/>
            <a:ext cx="1491204" cy="6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bg1"/>
                </a:solidFill>
              </a:rPr>
              <a:t>System Testing</a:t>
            </a:r>
            <a:endParaRPr kumimoji="1" lang="zh-CN" altLang="en-US" sz="2000" dirty="0">
              <a:solidFill>
                <a:schemeClr val="bg1"/>
              </a:solidFill>
            </a:endParaRPr>
          </a:p>
        </p:txBody>
      </p:sp>
      <p:cxnSp>
        <p:nvCxnSpPr>
          <p:cNvPr id="32" name="直线箭头连接符 31"/>
          <p:cNvCxnSpPr>
            <a:stCxn id="14" idx="2"/>
            <a:endCxn id="18" idx="0"/>
          </p:cNvCxnSpPr>
          <p:nvPr/>
        </p:nvCxnSpPr>
        <p:spPr>
          <a:xfrm flipH="1">
            <a:off x="1312701" y="3756278"/>
            <a:ext cx="1823639" cy="919037"/>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14" idx="2"/>
            <a:endCxn id="19" idx="0"/>
          </p:cNvCxnSpPr>
          <p:nvPr/>
        </p:nvCxnSpPr>
        <p:spPr>
          <a:xfrm flipH="1">
            <a:off x="3032315" y="3756278"/>
            <a:ext cx="104025" cy="919036"/>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14" idx="2"/>
            <a:endCxn id="20" idx="0"/>
          </p:cNvCxnSpPr>
          <p:nvPr/>
        </p:nvCxnSpPr>
        <p:spPr>
          <a:xfrm>
            <a:off x="3136340" y="3756278"/>
            <a:ext cx="1719613" cy="915411"/>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918200" y="4671695"/>
            <a:ext cx="1605280" cy="683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bg1"/>
                </a:solidFill>
              </a:rPr>
              <a:t>Acceptance Testing</a:t>
            </a:r>
            <a:endParaRPr kumimoji="1" lang="zh-CN" altLang="en-US" sz="2000" dirty="0">
              <a:solidFill>
                <a:schemeClr val="bg1"/>
              </a:solidFill>
            </a:endParaRPr>
          </a:p>
        </p:txBody>
      </p:sp>
      <p:cxnSp>
        <p:nvCxnSpPr>
          <p:cNvPr id="25" name="直线箭头连接符 24"/>
          <p:cNvCxnSpPr>
            <a:stCxn id="14" idx="2"/>
            <a:endCxn id="24" idx="0"/>
          </p:cNvCxnSpPr>
          <p:nvPr/>
        </p:nvCxnSpPr>
        <p:spPr>
          <a:xfrm>
            <a:off x="3136340" y="3756278"/>
            <a:ext cx="3584575" cy="915670"/>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D9BB5D0-35E4-459D-AEF3-FE4D7C45CC19}" type="slidenum">
              <a:rPr lang="zh-CN" altLang="en-US" smtClean="0"/>
              <a:t>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rgbClr val="403F40"/>
                </a:solidFill>
                <a:latin typeface="微软雅黑" panose="020B0503020204020204" pitchFamily="34" charset="-122"/>
                <a:ea typeface="微软雅黑" panose="020B0503020204020204" pitchFamily="34" charset="-122"/>
              </a:rPr>
              <a:t>Non-Functional Testing</a:t>
            </a:r>
            <a:endParaRPr lang="zh-CN" altLang="en-US" sz="18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575300" y="2286000"/>
            <a:ext cx="5184774" cy="2343590"/>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Performance testing</a:t>
            </a:r>
          </a:p>
          <a:p>
            <a:pPr marL="342900" indent="-342900">
              <a:lnSpc>
                <a:spcPct val="150000"/>
              </a:lnSpc>
              <a:buFont typeface="Wingdings" panose="05000000000000000000" pitchFamily="2" charset="2"/>
              <a:buChar char="ü"/>
            </a:pPr>
            <a:r>
              <a:rPr lang="en-US" altLang="zh-CN" sz="2000" dirty="0">
                <a:solidFill>
                  <a:srgbClr val="FF0000"/>
                </a:solidFill>
                <a:latin typeface="Arial" panose="020B0604020202020204" pitchFamily="34" charset="0"/>
                <a:ea typeface="Open Sans" panose="020B0606030504020204" pitchFamily="34" charset="0"/>
                <a:cs typeface="Arial" panose="020B0604020202020204" pitchFamily="34" charset="0"/>
              </a:rPr>
              <a:t>Recovery testing</a:t>
            </a:r>
          </a:p>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Security testing</a:t>
            </a:r>
          </a:p>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Usability testing</a:t>
            </a:r>
          </a:p>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Compatibility testing</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86000"/>
            <a:ext cx="4846320" cy="26924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Recovery Testing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46700" y="1562100"/>
            <a:ext cx="5765800" cy="4708981"/>
          </a:xfrm>
          <a:prstGeom prst="rect">
            <a:avLst/>
          </a:prstGeom>
        </p:spPr>
        <p:txBody>
          <a:bodyPr wrap="square">
            <a:spAutoFit/>
          </a:bodyPr>
          <a:lstStyle/>
          <a:p>
            <a:pPr marL="342900" indent="-342900">
              <a:buFont typeface="Wingdings" panose="05000000000000000000" pitchFamily="2" charset="2"/>
              <a:buChar char="ü"/>
            </a:pPr>
            <a:r>
              <a:rPr lang="en-GB" altLang="zh-CN" sz="2000" b="1" dirty="0">
                <a:latin typeface="Arial" panose="020B0604020202020204" pitchFamily="34" charset="0"/>
                <a:cs typeface="Arial" panose="020B0604020202020204" pitchFamily="34" charset="0"/>
              </a:rPr>
              <a:t>Recovery Testing</a:t>
            </a:r>
            <a:r>
              <a:rPr lang="en-GB" altLang="zh-CN" sz="2000" dirty="0">
                <a:latin typeface="Arial" panose="020B0604020202020204" pitchFamily="34" charset="0"/>
                <a:cs typeface="Arial" panose="020B0604020202020204" pitchFamily="34" charset="0"/>
              </a:rPr>
              <a:t> is software testing technique which verifies software’s ability to </a:t>
            </a:r>
            <a:r>
              <a:rPr lang="en-GB" altLang="zh-CN" sz="2000" b="1" dirty="0">
                <a:latin typeface="Arial" panose="020B0604020202020204" pitchFamily="34" charset="0"/>
                <a:cs typeface="Arial" panose="020B0604020202020204" pitchFamily="34" charset="0"/>
              </a:rPr>
              <a:t>recover from failures like software/hardware crashes, network failures etc</a:t>
            </a:r>
            <a:r>
              <a:rPr lang="en-GB" altLang="zh-CN" sz="2000" dirty="0">
                <a:latin typeface="Arial" panose="020B0604020202020204" pitchFamily="34" charset="0"/>
                <a:cs typeface="Arial" panose="020B0604020202020204" pitchFamily="34" charset="0"/>
              </a:rPr>
              <a:t>.</a:t>
            </a: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The technique involves </a:t>
            </a:r>
            <a:r>
              <a:rPr lang="en-GB" altLang="zh-CN" sz="2000" b="1" dirty="0">
                <a:latin typeface="Arial" panose="020B0604020202020204" pitchFamily="34" charset="0"/>
                <a:cs typeface="Arial" panose="020B0604020202020204" pitchFamily="34" charset="0"/>
              </a:rPr>
              <a:t>failing</a:t>
            </a:r>
            <a:r>
              <a:rPr lang="en-GB" altLang="zh-CN" sz="2000" dirty="0">
                <a:latin typeface="Arial" panose="020B0604020202020204" pitchFamily="34" charset="0"/>
                <a:cs typeface="Arial" panose="020B0604020202020204" pitchFamily="34" charset="0"/>
              </a:rPr>
              <a:t> the system and then verifying that the system recovery is performed </a:t>
            </a:r>
            <a:r>
              <a:rPr lang="en-GB" altLang="zh-CN" sz="2000" b="1" dirty="0">
                <a:latin typeface="Arial" panose="020B0604020202020204" pitchFamily="34" charset="0"/>
                <a:cs typeface="Arial" panose="020B0604020202020204" pitchFamily="34" charset="0"/>
              </a:rPr>
              <a:t>properly</a:t>
            </a:r>
            <a:r>
              <a:rPr lang="en-GB" altLang="zh-CN" sz="2000" dirty="0">
                <a:latin typeface="Arial" panose="020B0604020202020204" pitchFamily="34" charset="0"/>
                <a:cs typeface="Arial" panose="020B0604020202020204" pitchFamily="34" charset="0"/>
              </a:rPr>
              <a:t>.</a:t>
            </a: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To ensure that a system is fault-tolerant and can recover well from failures, recovery testing is important to perform. A system is expected to recover from faults and resume its work within a pre-specified time period. </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2178050"/>
            <a:ext cx="4445000" cy="25019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Recovery Testing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91100" y="1320800"/>
            <a:ext cx="6045200" cy="5324535"/>
          </a:xfrm>
          <a:prstGeom prst="rect">
            <a:avLst/>
          </a:prstGeom>
        </p:spPr>
        <p:txBody>
          <a:bodyPr wrap="square">
            <a:spAutoFit/>
          </a:bodyPr>
          <a:lstStyle/>
          <a:p>
            <a:pPr marL="342900" indent="-342900">
              <a:buFont typeface="Wingdings" panose="05000000000000000000" pitchFamily="2" charset="2"/>
              <a:buChar char="ü"/>
            </a:pPr>
            <a:r>
              <a:rPr lang="en-GB" altLang="zh-CN" sz="2000" b="1" dirty="0">
                <a:latin typeface="Arial" panose="020B0604020202020204" pitchFamily="34" charset="0"/>
                <a:cs typeface="Arial" panose="020B0604020202020204" pitchFamily="34" charset="0"/>
              </a:rPr>
              <a:t>To perform recovery testing software/hardware is forcefully failed to verify:</a:t>
            </a:r>
          </a:p>
          <a:p>
            <a:pPr marL="800100" lvl="1" indent="-342900">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If recovery is successful or not.</a:t>
            </a:r>
          </a:p>
          <a:p>
            <a:pPr marL="800100" lvl="1" indent="-342900">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Whether the further operations of the software can be performed or not.</a:t>
            </a:r>
          </a:p>
          <a:p>
            <a:pPr marL="800100" lvl="1" indent="-342900">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The duration it will take to resume the operations.</a:t>
            </a:r>
          </a:p>
          <a:p>
            <a:pPr marL="800100" lvl="1" indent="-342900">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Lost data can be recovered completely or not.</a:t>
            </a:r>
          </a:p>
          <a:p>
            <a:pPr marL="800100" lvl="1" indent="-342900">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a:t>
            </a:r>
          </a:p>
          <a:p>
            <a:pPr marL="800100" lvl="1" indent="-342900">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Before this testing is performed, backup is taken and saved to a secured location to avoid any data loss in case data is not recovered back successfully.</a:t>
            </a: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2178050"/>
            <a:ext cx="4445000" cy="25019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Recovery Testing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46700" y="1562100"/>
            <a:ext cx="5765800" cy="2862322"/>
          </a:xfrm>
          <a:prstGeom prst="rect">
            <a:avLst/>
          </a:prstGeom>
        </p:spPr>
        <p:txBody>
          <a:bodyPr wrap="square">
            <a:spAutoFit/>
          </a:bodyPr>
          <a:lstStyle/>
          <a:p>
            <a:pPr marL="342900" indent="-342900">
              <a:buFont typeface="Wingdings" panose="05000000000000000000" pitchFamily="2" charset="2"/>
              <a:buChar char="ü"/>
            </a:pPr>
            <a:r>
              <a:rPr lang="en-GB" altLang="zh-CN" sz="2000" b="1" dirty="0">
                <a:latin typeface="Arial" panose="020B0604020202020204" pitchFamily="34" charset="0"/>
                <a:cs typeface="Arial" panose="020B0604020202020204" pitchFamily="34" charset="0"/>
              </a:rPr>
              <a:t>Common failures that should be tested for recovery:</a:t>
            </a:r>
            <a:endParaRPr lang="en-GB" altLang="zh-C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Network issue</a:t>
            </a:r>
          </a:p>
          <a:p>
            <a:pPr marL="800100" lvl="1" indent="-342900">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Power failure</a:t>
            </a:r>
          </a:p>
          <a:p>
            <a:pPr marL="800100" lvl="1" indent="-342900">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Server not responding</a:t>
            </a:r>
          </a:p>
          <a:p>
            <a:pPr marL="800100" lvl="1" indent="-342900">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External device not responding</a:t>
            </a:r>
          </a:p>
          <a:p>
            <a:pPr marL="800100" lvl="1" indent="-342900">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Wireless network signal loss</a:t>
            </a:r>
          </a:p>
          <a:p>
            <a:pPr marL="800100" lvl="1" indent="-342900">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a:t>
            </a:r>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2178050"/>
            <a:ext cx="4445000" cy="25019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rgbClr val="403F40"/>
                </a:solidFill>
                <a:latin typeface="微软雅黑" panose="020B0503020204020204" pitchFamily="34" charset="-122"/>
                <a:ea typeface="微软雅黑" panose="020B0503020204020204" pitchFamily="34" charset="-122"/>
              </a:rPr>
              <a:t>Non-Functional Testing</a:t>
            </a:r>
            <a:endParaRPr lang="zh-CN" altLang="en-US" sz="18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575300" y="2286000"/>
            <a:ext cx="5184774" cy="2343590"/>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Performance testing</a:t>
            </a:r>
          </a:p>
          <a:p>
            <a:pPr marL="342900" indent="-342900">
              <a:lnSpc>
                <a:spcPct val="150000"/>
              </a:lnSpc>
              <a:buFont typeface="Wingdings" panose="05000000000000000000" pitchFamily="2" charset="2"/>
              <a:buChar char="ü"/>
            </a:pPr>
            <a:r>
              <a:rPr lang="en-US" altLang="zh-CN" sz="2000" dirty="0">
                <a:solidFill>
                  <a:schemeClr val="accent5"/>
                </a:solidFill>
                <a:latin typeface="Arial" panose="020B0604020202020204" pitchFamily="34" charset="0"/>
                <a:ea typeface="Open Sans" panose="020B0606030504020204" pitchFamily="34" charset="0"/>
                <a:cs typeface="Arial" panose="020B0604020202020204" pitchFamily="34" charset="0"/>
              </a:rPr>
              <a:t>Recovery testing</a:t>
            </a:r>
          </a:p>
          <a:p>
            <a:pPr marL="342900" indent="-342900">
              <a:lnSpc>
                <a:spcPct val="150000"/>
              </a:lnSpc>
              <a:buFont typeface="Wingdings" panose="05000000000000000000" pitchFamily="2" charset="2"/>
              <a:buChar char="ü"/>
            </a:pPr>
            <a:r>
              <a:rPr lang="en-US" altLang="zh-CN" sz="2000" dirty="0">
                <a:solidFill>
                  <a:srgbClr val="FF0000"/>
                </a:solidFill>
                <a:latin typeface="Arial" panose="020B0604020202020204" pitchFamily="34" charset="0"/>
                <a:ea typeface="Open Sans" panose="020B0606030504020204" pitchFamily="34" charset="0"/>
                <a:cs typeface="Arial" panose="020B0604020202020204" pitchFamily="34" charset="0"/>
              </a:rPr>
              <a:t>Security testing</a:t>
            </a:r>
          </a:p>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Usability testing</a:t>
            </a:r>
          </a:p>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Compatibility testing</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86000"/>
            <a:ext cx="4846320" cy="26924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Security Testing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46700" y="1562100"/>
            <a:ext cx="5765800" cy="4401205"/>
          </a:xfrm>
          <a:prstGeom prst="rect">
            <a:avLst/>
          </a:prstGeom>
        </p:spPr>
        <p:txBody>
          <a:bodyPr wrap="square">
            <a:spAutoFit/>
          </a:bodyPr>
          <a:lstStyle/>
          <a:p>
            <a:pPr marL="342900" indent="-342900" fontAlgn="base">
              <a:buFont typeface="Wingdings" panose="05000000000000000000" pitchFamily="2" charset="2"/>
              <a:buChar char="ü"/>
            </a:pPr>
            <a:r>
              <a:rPr lang="en-GB" altLang="zh-CN" sz="2000" b="1" dirty="0">
                <a:latin typeface="Arial" panose="020B0604020202020204" pitchFamily="34" charset="0"/>
                <a:cs typeface="Arial" panose="020B0604020202020204" pitchFamily="34" charset="0"/>
              </a:rPr>
              <a:t>Security Testing</a:t>
            </a:r>
            <a:r>
              <a:rPr lang="en-GB" altLang="zh-CN" sz="2000" dirty="0">
                <a:latin typeface="Arial" panose="020B0604020202020204" pitchFamily="34" charset="0"/>
                <a:cs typeface="Arial" panose="020B0604020202020204" pitchFamily="34" charset="0"/>
              </a:rPr>
              <a:t> uncovers vulnerabilities of the system.</a:t>
            </a:r>
          </a:p>
          <a:p>
            <a:pPr fontAlgn="base"/>
            <a:endParaRPr lang="en-GB" altLang="zh-CN" sz="2000" dirty="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It ensures that the software system and application </a:t>
            </a:r>
            <a:r>
              <a:rPr lang="en-GB" altLang="zh-CN" sz="2000" b="1" dirty="0">
                <a:latin typeface="Arial" panose="020B0604020202020204" pitchFamily="34" charset="0"/>
                <a:cs typeface="Arial" panose="020B0604020202020204" pitchFamily="34" charset="0"/>
              </a:rPr>
              <a:t>are free from any threats or risks that can cause a loss</a:t>
            </a:r>
            <a:r>
              <a:rPr lang="en-GB" altLang="zh-CN" sz="2000" dirty="0">
                <a:latin typeface="Arial" panose="020B0604020202020204" pitchFamily="34" charset="0"/>
                <a:cs typeface="Arial" panose="020B0604020202020204" pitchFamily="34" charset="0"/>
              </a:rPr>
              <a:t>. </a:t>
            </a:r>
          </a:p>
          <a:p>
            <a:pPr fontAlgn="base"/>
            <a:endParaRPr lang="en-GB" altLang="zh-CN" sz="2000" dirty="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Security testing of any system is focuses on finding </a:t>
            </a:r>
            <a:r>
              <a:rPr lang="en-GB" altLang="zh-CN" sz="2000" b="1" dirty="0">
                <a:latin typeface="Arial" panose="020B0604020202020204" pitchFamily="34" charset="0"/>
                <a:cs typeface="Arial" panose="020B0604020202020204" pitchFamily="34" charset="0"/>
              </a:rPr>
              <a:t>all possible loopholes and weaknesses </a:t>
            </a:r>
            <a:r>
              <a:rPr lang="en-GB" altLang="zh-CN" sz="2000" dirty="0">
                <a:latin typeface="Arial" panose="020B0604020202020204" pitchFamily="34" charset="0"/>
                <a:cs typeface="Arial" panose="020B0604020202020204" pitchFamily="34" charset="0"/>
              </a:rPr>
              <a:t>of the system which might result into the loss of information or repute of the organization.</a:t>
            </a:r>
          </a:p>
          <a:p>
            <a:br>
              <a:rPr lang="en-GB" altLang="zh-CN" sz="2000" dirty="0">
                <a:latin typeface="Arial" panose="020B0604020202020204" pitchFamily="34" charset="0"/>
                <a:cs typeface="Arial" panose="020B0604020202020204" pitchFamily="34" charset="0"/>
              </a:rPr>
            </a:br>
            <a:endParaRPr lang="en-GB" altLang="zh-CN" sz="2000"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50" y="1800949"/>
            <a:ext cx="4762500" cy="26924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Security Testing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46700" y="1562100"/>
            <a:ext cx="5765800" cy="3785652"/>
          </a:xfrm>
          <a:prstGeom prst="rect">
            <a:avLst/>
          </a:prstGeom>
        </p:spPr>
        <p:txBody>
          <a:bodyPr wrap="square">
            <a:spAutoFit/>
          </a:bodyPr>
          <a:lstStyle/>
          <a:p>
            <a:pPr marL="342900" indent="-342900" fontAlgn="base">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The goal of security testing is to:</a:t>
            </a:r>
          </a:p>
          <a:p>
            <a:pPr marL="800100" lvl="1" indent="-342900" fontAlgn="base">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To identify the threats in the system.</a:t>
            </a:r>
          </a:p>
          <a:p>
            <a:pPr marL="800100" lvl="1" indent="-342900" fontAlgn="base">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a:p>
            <a:pPr marL="800100" lvl="1" indent="-342900" fontAlgn="base">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To measure the potential vulnerabilities of the system.</a:t>
            </a:r>
          </a:p>
          <a:p>
            <a:pPr marL="800100" lvl="1" indent="-342900" fontAlgn="base">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a:p>
            <a:pPr marL="800100" lvl="1" indent="-342900" fontAlgn="base">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To help in detecting every possible security risks in the system.</a:t>
            </a:r>
          </a:p>
          <a:p>
            <a:pPr marL="800100" lvl="1" indent="-342900" fontAlgn="base">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a:p>
            <a:pPr marL="800100" lvl="1" indent="-342900" fontAlgn="base">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To help developers in fixing the security problems through coding.</a:t>
            </a:r>
          </a:p>
          <a:p>
            <a:pPr marL="800100" lvl="1" indent="-342900" fontAlgn="base">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50" y="1800949"/>
            <a:ext cx="4762500" cy="26924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rgbClr val="403F40"/>
                </a:solidFill>
                <a:latin typeface="微软雅黑" panose="020B0503020204020204" pitchFamily="34" charset="-122"/>
                <a:ea typeface="微软雅黑" panose="020B0503020204020204" pitchFamily="34" charset="-122"/>
              </a:rPr>
              <a:t>Non-Functional Testing</a:t>
            </a:r>
            <a:endParaRPr lang="zh-CN" altLang="en-US" sz="18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575300" y="2286000"/>
            <a:ext cx="5184774" cy="2343590"/>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Performance testing</a:t>
            </a:r>
          </a:p>
          <a:p>
            <a:pPr marL="342900" indent="-342900">
              <a:lnSpc>
                <a:spcPct val="150000"/>
              </a:lnSpc>
              <a:buFont typeface="Wingdings" panose="05000000000000000000" pitchFamily="2" charset="2"/>
              <a:buChar char="ü"/>
            </a:pPr>
            <a:r>
              <a:rPr lang="en-US" altLang="zh-CN" sz="2000" dirty="0">
                <a:solidFill>
                  <a:schemeClr val="accent5"/>
                </a:solidFill>
                <a:latin typeface="Arial" panose="020B0604020202020204" pitchFamily="34" charset="0"/>
                <a:ea typeface="Open Sans" panose="020B0606030504020204" pitchFamily="34" charset="0"/>
                <a:cs typeface="Arial" panose="020B0604020202020204" pitchFamily="34" charset="0"/>
              </a:rPr>
              <a:t>Recovery testing</a:t>
            </a:r>
          </a:p>
          <a:p>
            <a:pPr marL="342900" indent="-342900">
              <a:lnSpc>
                <a:spcPct val="150000"/>
              </a:lnSpc>
              <a:buFont typeface="Wingdings" panose="05000000000000000000" pitchFamily="2" charset="2"/>
              <a:buChar char="ü"/>
            </a:pPr>
            <a:r>
              <a:rPr lang="en-US" altLang="zh-CN" sz="2000" dirty="0">
                <a:solidFill>
                  <a:schemeClr val="accent5"/>
                </a:solidFill>
                <a:latin typeface="Arial" panose="020B0604020202020204" pitchFamily="34" charset="0"/>
                <a:ea typeface="Open Sans" panose="020B0606030504020204" pitchFamily="34" charset="0"/>
                <a:cs typeface="Arial" panose="020B0604020202020204" pitchFamily="34" charset="0"/>
              </a:rPr>
              <a:t>Security testing</a:t>
            </a:r>
          </a:p>
          <a:p>
            <a:pPr marL="342900" indent="-342900">
              <a:lnSpc>
                <a:spcPct val="150000"/>
              </a:lnSpc>
              <a:buFont typeface="Wingdings" panose="05000000000000000000" pitchFamily="2" charset="2"/>
              <a:buChar char="ü"/>
            </a:pPr>
            <a:r>
              <a:rPr lang="en-US" altLang="zh-CN" sz="2000" dirty="0">
                <a:solidFill>
                  <a:srgbClr val="FF0000"/>
                </a:solidFill>
                <a:latin typeface="Arial" panose="020B0604020202020204" pitchFamily="34" charset="0"/>
                <a:ea typeface="Open Sans" panose="020B0606030504020204" pitchFamily="34" charset="0"/>
                <a:cs typeface="Arial" panose="020B0604020202020204" pitchFamily="34" charset="0"/>
              </a:rPr>
              <a:t>Usability testing</a:t>
            </a:r>
            <a:r>
              <a:rPr lang="zh-CN" altLang="en-US" sz="2000" dirty="0">
                <a:solidFill>
                  <a:srgbClr val="FF0000"/>
                </a:solidFill>
                <a:latin typeface="Arial" panose="020B0604020202020204" pitchFamily="34" charset="0"/>
                <a:ea typeface="Open Sans" panose="020B0606030504020204" pitchFamily="34" charset="0"/>
                <a:cs typeface="Arial" panose="020B0604020202020204" pitchFamily="34" charset="0"/>
              </a:rPr>
              <a:t>（可用性测试）</a:t>
            </a:r>
            <a:endParaRPr lang="en-US" altLang="zh-CN" sz="2000" dirty="0">
              <a:solidFill>
                <a:srgbClr val="FF0000"/>
              </a:solidFill>
              <a:latin typeface="Arial" panose="020B0604020202020204" pitchFamily="34" charset="0"/>
              <a:ea typeface="Open Sans" panose="020B0606030504020204" pitchFamily="34" charset="0"/>
              <a:cs typeface="Arial" panose="020B0604020202020204" pitchFamily="34" charset="0"/>
            </a:endParaRPr>
          </a:p>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Compatibility testing</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86000"/>
            <a:ext cx="4846320" cy="26924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Usability Testing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041900" y="2858234"/>
            <a:ext cx="5765800" cy="1631216"/>
          </a:xfrm>
          <a:prstGeom prst="rect">
            <a:avLst/>
          </a:prstGeom>
        </p:spPr>
        <p:txBody>
          <a:bodyPr wrap="square">
            <a:spAutoFit/>
          </a:bodyPr>
          <a:lstStyle/>
          <a:p>
            <a:pPr marL="800100" lvl="1" indent="-342900" fontAlgn="base">
              <a:buFont typeface="Wingdings" panose="05000000000000000000" pitchFamily="2" charset="2"/>
              <a:buChar char="Ø"/>
            </a:pPr>
            <a:r>
              <a:rPr lang="en-GB" altLang="zh-CN" sz="2000" b="1" dirty="0">
                <a:latin typeface="Arial" panose="020B0604020202020204" pitchFamily="34" charset="0"/>
                <a:cs typeface="Arial" panose="020B0604020202020204" pitchFamily="34" charset="0"/>
              </a:rPr>
              <a:t>Usability Testing</a:t>
            </a:r>
            <a:r>
              <a:rPr lang="en-GB" altLang="zh-CN" sz="2000" dirty="0">
                <a:latin typeface="Arial" panose="020B0604020202020204" pitchFamily="34" charset="0"/>
                <a:cs typeface="Arial" panose="020B0604020202020204" pitchFamily="34" charset="0"/>
              </a:rPr>
              <a:t> also known as User Experience(UX) Testing, is a testing method for measuring </a:t>
            </a:r>
            <a:r>
              <a:rPr lang="en-GB" altLang="zh-CN" sz="2000" b="1" dirty="0">
                <a:latin typeface="Arial" panose="020B0604020202020204" pitchFamily="34" charset="0"/>
                <a:cs typeface="Arial" panose="020B0604020202020204" pitchFamily="34" charset="0"/>
              </a:rPr>
              <a:t>how easy and user-friendly a software application is</a:t>
            </a:r>
            <a:r>
              <a:rPr lang="en-GB" altLang="zh-CN" sz="2000" dirty="0">
                <a:latin typeface="Arial" panose="020B0604020202020204" pitchFamily="34" charset="0"/>
                <a:cs typeface="Arial" panose="020B0604020202020204" pitchFamily="34" charset="0"/>
              </a:rPr>
              <a:t>.</a:t>
            </a:r>
          </a:p>
          <a:p>
            <a:pPr lvl="1" fontAlgn="base"/>
            <a:endParaRPr lang="en-GB" altLang="zh-CN" sz="20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96" y="2216150"/>
            <a:ext cx="4331607" cy="24257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Usability Testing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46700" y="1562100"/>
            <a:ext cx="5765800" cy="3477875"/>
          </a:xfrm>
          <a:prstGeom prst="rect">
            <a:avLst/>
          </a:prstGeom>
        </p:spPr>
        <p:txBody>
          <a:bodyPr wrap="square">
            <a:spAutoFit/>
          </a:bodyPr>
          <a:lstStyle/>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Aesthetics and design are important. A software application/website can fail due to following reasons –</a:t>
            </a:r>
          </a:p>
          <a:p>
            <a:pPr marL="800100" lvl="1" indent="-342900">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Where do I click next?</a:t>
            </a:r>
          </a:p>
          <a:p>
            <a:pPr marL="800100" lvl="1" indent="-342900">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Which page needs to be navigated?</a:t>
            </a:r>
          </a:p>
          <a:p>
            <a:pPr marL="800100" lvl="1" indent="-342900">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Which Icon represents what?</a:t>
            </a:r>
          </a:p>
          <a:p>
            <a:pPr marL="800100" lvl="1" indent="-342900">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Error messages are not consistent or effectively displayed.</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96" y="2216150"/>
            <a:ext cx="4331607" cy="2425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843632"/>
            <a:ext cx="932665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What is Non-Functional Testing</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1375131" y="1443231"/>
            <a:ext cx="9369183" cy="5262979"/>
          </a:xfrm>
          <a:prstGeom prst="rect">
            <a:avLst/>
          </a:prstGeom>
        </p:spPr>
        <p:txBody>
          <a:bodyPr wrap="square">
            <a:spAutoFit/>
          </a:bodyPr>
          <a:lstStyle/>
          <a:p>
            <a:pPr marL="342900" indent="-342900">
              <a:buFont typeface="Wingdings" panose="05000000000000000000" pitchFamily="2" charset="2"/>
              <a:buChar char="ü"/>
            </a:pPr>
            <a:r>
              <a:rPr lang="en-GB" altLang="zh-CN" sz="2400" b="1" dirty="0"/>
              <a:t>Non-Functional Testing </a:t>
            </a:r>
            <a:r>
              <a:rPr lang="en-GB" altLang="zh-CN" sz="2400" dirty="0"/>
              <a:t>is defined as a type of Software testing to check </a:t>
            </a:r>
            <a:r>
              <a:rPr lang="en-GB" altLang="zh-CN" sz="2400" b="1" dirty="0"/>
              <a:t>non-functional aspects (performance, usability, reliability, etc</a:t>
            </a:r>
            <a:r>
              <a:rPr lang="en-GB" altLang="zh-CN" sz="2400" dirty="0"/>
              <a:t>.) of a software application.</a:t>
            </a:r>
            <a:r>
              <a:rPr lang="zh-CN" altLang="en-US" sz="2400" dirty="0"/>
              <a:t>（性能、可用性、可靠性）</a:t>
            </a:r>
            <a:endParaRPr lang="en-GB" altLang="zh-CN" sz="2400" dirty="0"/>
          </a:p>
          <a:p>
            <a:pPr marL="342900" indent="-342900">
              <a:buFont typeface="Wingdings" panose="05000000000000000000" pitchFamily="2" charset="2"/>
              <a:buChar char="ü"/>
            </a:pPr>
            <a:endParaRPr lang="en-GB" altLang="zh-CN" sz="2400" dirty="0"/>
          </a:p>
          <a:p>
            <a:pPr marL="342900" indent="-342900">
              <a:buFont typeface="Wingdings" panose="05000000000000000000" pitchFamily="2" charset="2"/>
              <a:buChar char="ü"/>
            </a:pPr>
            <a:r>
              <a:rPr lang="en-GB" altLang="zh-CN" sz="2400" dirty="0"/>
              <a:t>The focus of this testing technique is to test the </a:t>
            </a:r>
            <a:r>
              <a:rPr lang="en-GB" altLang="zh-CN" sz="2400" b="1" dirty="0"/>
              <a:t>non-functional attribute of the software</a:t>
            </a:r>
            <a:r>
              <a:rPr lang="en-GB" altLang="zh-CN" sz="2400" dirty="0"/>
              <a:t>, such as robustness of the software system, memory leaks, performance, and more. </a:t>
            </a:r>
          </a:p>
          <a:p>
            <a:pPr marL="342900" indent="-342900">
              <a:buFont typeface="Wingdings" panose="05000000000000000000" pitchFamily="2" charset="2"/>
              <a:buChar char="ü"/>
            </a:pPr>
            <a:endParaRPr lang="en-GB" altLang="zh-CN" sz="2400" dirty="0"/>
          </a:p>
          <a:p>
            <a:pPr marL="342900" indent="-342900">
              <a:buFont typeface="Wingdings" panose="05000000000000000000" pitchFamily="2" charset="2"/>
              <a:buChar char="ü"/>
            </a:pPr>
            <a:r>
              <a:rPr lang="en-GB" altLang="zh-CN" sz="2400" dirty="0"/>
              <a:t>An example of non-functional test would be to check how many people can simultaneously login into a software.</a:t>
            </a:r>
          </a:p>
          <a:p>
            <a:pPr marL="342900" indent="-342900">
              <a:buFont typeface="Wingdings" panose="05000000000000000000" pitchFamily="2" charset="2"/>
              <a:buChar char="ü"/>
            </a:pPr>
            <a:endParaRPr lang="en-GB" altLang="zh-CN" sz="2400" dirty="0"/>
          </a:p>
          <a:p>
            <a:pPr marL="342900" indent="-342900">
              <a:buFont typeface="Wingdings" panose="05000000000000000000" pitchFamily="2" charset="2"/>
              <a:buChar char="ü"/>
            </a:pPr>
            <a:r>
              <a:rPr lang="en-GB" altLang="zh-CN" sz="2400" dirty="0"/>
              <a:t>Non-functional testing is </a:t>
            </a:r>
            <a:r>
              <a:rPr lang="en-GB" altLang="zh-CN" sz="2400" b="1" dirty="0"/>
              <a:t>equally important </a:t>
            </a:r>
            <a:r>
              <a:rPr lang="en-GB" altLang="zh-CN" sz="2400" dirty="0"/>
              <a:t>as functional testing and affects client satisfaction.</a:t>
            </a:r>
          </a:p>
          <a:p>
            <a:pPr marL="342900" indent="-342900">
              <a:buFont typeface="Wingdings" panose="05000000000000000000" pitchFamily="2" charset="2"/>
              <a:buChar char="ü"/>
            </a:pPr>
            <a:endParaRPr lang="en-GB" altLang="zh-CN" sz="2400" dirty="0"/>
          </a:p>
        </p:txBody>
      </p:sp>
      <p:sp>
        <p:nvSpPr>
          <p:cNvPr id="2" name="灯片编号占位符 1"/>
          <p:cNvSpPr>
            <a:spLocks noGrp="1"/>
          </p:cNvSpPr>
          <p:nvPr>
            <p:ph type="sldNum" sz="quarter" idx="12"/>
          </p:nvPr>
        </p:nvSpPr>
        <p:spPr/>
        <p:txBody>
          <a:bodyPr/>
          <a:lstStyle/>
          <a:p>
            <a:fld id="{7D9BB5D0-35E4-459D-AEF3-FE4D7C45CC19}" type="slidenum">
              <a:rPr lang="zh-CN" altLang="en-US" smtClean="0"/>
              <a:t>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Usability Testing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46700" y="1562100"/>
            <a:ext cx="5765800" cy="4708981"/>
          </a:xfrm>
          <a:prstGeom prst="rect">
            <a:avLst/>
          </a:prstGeom>
        </p:spPr>
        <p:txBody>
          <a:bodyPr wrap="square">
            <a:spAutoFit/>
          </a:bodyPr>
          <a:lstStyle/>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The goal of this testing is to satisfy users and it mainly concentrates on the following parameters of a system:</a:t>
            </a:r>
          </a:p>
          <a:p>
            <a:pPr marL="800100" lvl="1" indent="-342900">
              <a:buFont typeface="Wingdings" panose="05000000000000000000" pitchFamily="2" charset="2"/>
              <a:buChar char="Ø"/>
            </a:pPr>
            <a:r>
              <a:rPr lang="en-GB" altLang="zh-CN" sz="2000" b="1" dirty="0">
                <a:latin typeface="Arial" panose="020B0604020202020204" pitchFamily="34" charset="0"/>
                <a:cs typeface="Arial" panose="020B0604020202020204" pitchFamily="34" charset="0"/>
              </a:rPr>
              <a:t>The effectiveness of the system</a:t>
            </a:r>
            <a:endParaRPr lang="en-GB" altLang="zh-CN"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GB" altLang="zh-CN" sz="2000" dirty="0">
                <a:latin typeface="Arial" panose="020B0604020202020204" pitchFamily="34" charset="0"/>
                <a:cs typeface="Arial" panose="020B0604020202020204" pitchFamily="34" charset="0"/>
              </a:rPr>
              <a:t>Is the system is easy to learn?</a:t>
            </a:r>
          </a:p>
          <a:p>
            <a:pPr marL="800100" lvl="1" indent="-342900">
              <a:buFont typeface="Arial" panose="020B0604020202020204" pitchFamily="34" charset="0"/>
              <a:buChar char="•"/>
            </a:pPr>
            <a:r>
              <a:rPr lang="en-GB" altLang="zh-CN" sz="2000" dirty="0">
                <a:latin typeface="Arial" panose="020B0604020202020204" pitchFamily="34" charset="0"/>
                <a:cs typeface="Arial" panose="020B0604020202020204" pitchFamily="34" charset="0"/>
              </a:rPr>
              <a:t>Are Content, Color, Icons, Images used are aesthetically pleasing?</a:t>
            </a:r>
          </a:p>
          <a:p>
            <a:pPr marL="800100" lvl="1" indent="-342900">
              <a:buFont typeface="Arial" panose="020B0604020202020204" pitchFamily="34" charset="0"/>
              <a:buChar char="•"/>
            </a:pPr>
            <a:endParaRPr lang="en-GB" altLang="zh-C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altLang="zh-CN" sz="2000" b="1" dirty="0">
                <a:latin typeface="Arial" panose="020B0604020202020204" pitchFamily="34" charset="0"/>
                <a:cs typeface="Arial" panose="020B0604020202020204" pitchFamily="34" charset="0"/>
              </a:rPr>
              <a:t>Efficiency</a:t>
            </a:r>
            <a:endParaRPr lang="en-GB" altLang="zh-CN"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GB" altLang="zh-CN" sz="2000" dirty="0">
                <a:latin typeface="Arial" panose="020B0604020202020204" pitchFamily="34" charset="0"/>
                <a:cs typeface="Arial" panose="020B0604020202020204" pitchFamily="34" charset="0"/>
              </a:rPr>
              <a:t>Little navigation should be required to reach the desired screen or webpage, and scrollbars should be used infrequently.</a:t>
            </a:r>
          </a:p>
          <a:p>
            <a:pPr marL="800100" lvl="1" indent="-342900">
              <a:buFont typeface="Arial" panose="020B0604020202020204" pitchFamily="34" charset="0"/>
              <a:buChar char="•"/>
            </a:pPr>
            <a:r>
              <a:rPr lang="en-GB" altLang="zh-CN" sz="2000" dirty="0">
                <a:latin typeface="Arial" panose="020B0604020202020204" pitchFamily="34" charset="0"/>
                <a:cs typeface="Arial" panose="020B0604020202020204" pitchFamily="34" charset="0"/>
              </a:rPr>
              <a:t>Uniformity in the </a:t>
            </a:r>
            <a:r>
              <a:rPr lang="en-GB" altLang="zh-CN" sz="2000" b="1" dirty="0">
                <a:latin typeface="Arial" panose="020B0604020202020204" pitchFamily="34" charset="0"/>
                <a:cs typeface="Arial" panose="020B0604020202020204" pitchFamily="34" charset="0"/>
              </a:rPr>
              <a:t>format</a:t>
            </a:r>
            <a:r>
              <a:rPr lang="en-GB" altLang="zh-CN" sz="2000" dirty="0">
                <a:latin typeface="Arial" panose="020B0604020202020204" pitchFamily="34" charset="0"/>
                <a:cs typeface="Arial" panose="020B0604020202020204" pitchFamily="34" charset="0"/>
              </a:rPr>
              <a:t> of screen/pages in your application/website.</a:t>
            </a: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96" y="2216150"/>
            <a:ext cx="4331607" cy="24257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Usability Testing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46700" y="1562100"/>
            <a:ext cx="5765800" cy="3170099"/>
          </a:xfrm>
          <a:prstGeom prst="rect">
            <a:avLst/>
          </a:prstGeom>
        </p:spPr>
        <p:txBody>
          <a:bodyPr wrap="square">
            <a:spAutoFit/>
          </a:bodyPr>
          <a:lstStyle/>
          <a:p>
            <a:pPr marL="800100" lvl="1" indent="-342900">
              <a:buFont typeface="Wingdings" panose="05000000000000000000" pitchFamily="2" charset="2"/>
              <a:buChar char="Ø"/>
            </a:pPr>
            <a:r>
              <a:rPr lang="en-GB" altLang="zh-CN" sz="2000" b="1" dirty="0">
                <a:latin typeface="Arial" panose="020B0604020202020204" pitchFamily="34" charset="0"/>
                <a:cs typeface="Arial" panose="020B0604020202020204" pitchFamily="34" charset="0"/>
              </a:rPr>
              <a:t>Accuracy</a:t>
            </a:r>
            <a:endParaRPr lang="en-GB" altLang="zh-CN"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GB" altLang="zh-CN" sz="2000" dirty="0">
                <a:latin typeface="Arial" panose="020B0604020202020204" pitchFamily="34" charset="0"/>
                <a:cs typeface="Arial" panose="020B0604020202020204" pitchFamily="34" charset="0"/>
              </a:rPr>
              <a:t>No outdated or incorrect data like contact information/address should be present.</a:t>
            </a:r>
          </a:p>
          <a:p>
            <a:pPr marL="800100" lvl="1" indent="-342900">
              <a:buFont typeface="Arial" panose="020B0604020202020204" pitchFamily="34" charset="0"/>
              <a:buChar char="•"/>
            </a:pPr>
            <a:r>
              <a:rPr lang="en-GB" altLang="zh-CN" sz="2000" dirty="0">
                <a:latin typeface="Arial" panose="020B0604020202020204" pitchFamily="34" charset="0"/>
                <a:cs typeface="Arial" panose="020B0604020202020204" pitchFamily="34" charset="0"/>
              </a:rPr>
              <a:t>No broken links should be present.</a:t>
            </a:r>
          </a:p>
          <a:p>
            <a:pPr marL="800100" lvl="1" indent="-342900">
              <a:buFont typeface="Arial" panose="020B0604020202020204" pitchFamily="34" charset="0"/>
              <a:buChar char="•"/>
            </a:pPr>
            <a:endParaRPr lang="en-GB" altLang="zh-C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altLang="zh-CN" sz="2000" b="1" dirty="0">
                <a:latin typeface="Arial" panose="020B0604020202020204" pitchFamily="34" charset="0"/>
                <a:cs typeface="Arial" panose="020B0604020202020204" pitchFamily="34" charset="0"/>
              </a:rPr>
              <a:t>User Friendliness</a:t>
            </a:r>
            <a:endParaRPr lang="en-GB" altLang="zh-CN"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GB" altLang="zh-CN" sz="2000" dirty="0">
                <a:latin typeface="Arial" panose="020B0604020202020204" pitchFamily="34" charset="0"/>
                <a:cs typeface="Arial" panose="020B0604020202020204" pitchFamily="34" charset="0"/>
              </a:rPr>
              <a:t>Controls used should be self-explanatory and must not require training to operate</a:t>
            </a:r>
          </a:p>
          <a:p>
            <a:pPr marL="800100" lvl="1" indent="-342900">
              <a:buFont typeface="Arial" panose="020B0604020202020204" pitchFamily="34" charset="0"/>
              <a:buChar char="•"/>
            </a:pPr>
            <a:r>
              <a:rPr lang="en-GB" altLang="zh-CN" sz="2000" dirty="0">
                <a:latin typeface="Arial" panose="020B0604020202020204" pitchFamily="34" charset="0"/>
                <a:cs typeface="Arial" panose="020B0604020202020204" pitchFamily="34" charset="0"/>
              </a:rPr>
              <a:t>Help should be provided for the users to understand the application/website</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96" y="2216150"/>
            <a:ext cx="4331607" cy="2425700"/>
          </a:xfrm>
          <a:prstGeom prst="rect">
            <a:avLst/>
          </a:prstGeom>
        </p:spPr>
      </p:pic>
      <p:sp>
        <p:nvSpPr>
          <p:cNvPr id="2" name="文本框 1"/>
          <p:cNvSpPr txBox="1"/>
          <p:nvPr/>
        </p:nvSpPr>
        <p:spPr>
          <a:xfrm>
            <a:off x="3774440" y="5266055"/>
            <a:ext cx="7190740" cy="521970"/>
          </a:xfrm>
          <a:prstGeom prst="rect">
            <a:avLst/>
          </a:prstGeom>
          <a:noFill/>
        </p:spPr>
        <p:txBody>
          <a:bodyPr wrap="none" rtlCol="0">
            <a:spAutoFit/>
          </a:bodyPr>
          <a:lstStyle/>
          <a:p>
            <a:r>
              <a:rPr lang="en-US" altLang="zh-CN" sz="2800"/>
              <a:t>example: how we lock and unlock our phone?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rgbClr val="403F40"/>
                </a:solidFill>
                <a:latin typeface="微软雅黑" panose="020B0503020204020204" pitchFamily="34" charset="-122"/>
                <a:ea typeface="微软雅黑" panose="020B0503020204020204" pitchFamily="34" charset="-122"/>
              </a:rPr>
              <a:t>Non-Functional Testing</a:t>
            </a:r>
            <a:endParaRPr lang="zh-CN" altLang="en-US" sz="18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575300" y="2286000"/>
            <a:ext cx="5184774" cy="2343590"/>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Performance testing</a:t>
            </a:r>
          </a:p>
          <a:p>
            <a:pPr marL="342900" indent="-342900">
              <a:lnSpc>
                <a:spcPct val="150000"/>
              </a:lnSpc>
              <a:buFont typeface="Wingdings" panose="05000000000000000000" pitchFamily="2" charset="2"/>
              <a:buChar char="ü"/>
            </a:pPr>
            <a:r>
              <a:rPr lang="en-US" altLang="zh-CN" sz="2000" dirty="0">
                <a:solidFill>
                  <a:schemeClr val="accent5"/>
                </a:solidFill>
                <a:latin typeface="Arial" panose="020B0604020202020204" pitchFamily="34" charset="0"/>
                <a:ea typeface="Open Sans" panose="020B0606030504020204" pitchFamily="34" charset="0"/>
                <a:cs typeface="Arial" panose="020B0604020202020204" pitchFamily="34" charset="0"/>
              </a:rPr>
              <a:t>Recovery testing</a:t>
            </a:r>
          </a:p>
          <a:p>
            <a:pPr marL="342900" indent="-342900">
              <a:lnSpc>
                <a:spcPct val="150000"/>
              </a:lnSpc>
              <a:buFont typeface="Wingdings" panose="05000000000000000000" pitchFamily="2" charset="2"/>
              <a:buChar char="ü"/>
            </a:pPr>
            <a:r>
              <a:rPr lang="en-US" altLang="zh-CN" sz="2000" dirty="0">
                <a:solidFill>
                  <a:schemeClr val="accent5"/>
                </a:solidFill>
                <a:latin typeface="Arial" panose="020B0604020202020204" pitchFamily="34" charset="0"/>
                <a:ea typeface="Open Sans" panose="020B0606030504020204" pitchFamily="34" charset="0"/>
                <a:cs typeface="Arial" panose="020B0604020202020204" pitchFamily="34" charset="0"/>
              </a:rPr>
              <a:t>Security testing</a:t>
            </a:r>
          </a:p>
          <a:p>
            <a:pPr marL="342900" indent="-342900">
              <a:lnSpc>
                <a:spcPct val="150000"/>
              </a:lnSpc>
              <a:buFont typeface="Wingdings" panose="05000000000000000000" pitchFamily="2" charset="2"/>
              <a:buChar char="ü"/>
            </a:pPr>
            <a:r>
              <a:rPr lang="en-US" altLang="zh-CN" sz="2000" dirty="0">
                <a:solidFill>
                  <a:schemeClr val="accent5"/>
                </a:solidFill>
                <a:latin typeface="Arial" panose="020B0604020202020204" pitchFamily="34" charset="0"/>
                <a:ea typeface="Open Sans" panose="020B0606030504020204" pitchFamily="34" charset="0"/>
                <a:cs typeface="Arial" panose="020B0604020202020204" pitchFamily="34" charset="0"/>
              </a:rPr>
              <a:t>Usability testing</a:t>
            </a:r>
          </a:p>
          <a:p>
            <a:pPr marL="342900" indent="-342900">
              <a:lnSpc>
                <a:spcPct val="150000"/>
              </a:lnSpc>
              <a:buFont typeface="Wingdings" panose="05000000000000000000" pitchFamily="2" charset="2"/>
              <a:buChar char="ü"/>
            </a:pPr>
            <a:r>
              <a:rPr lang="en-US" altLang="zh-CN" sz="2000" dirty="0">
                <a:solidFill>
                  <a:srgbClr val="FF0000"/>
                </a:solidFill>
                <a:latin typeface="Arial" panose="020B0604020202020204" pitchFamily="34" charset="0"/>
                <a:ea typeface="Open Sans" panose="020B0606030504020204" pitchFamily="34" charset="0"/>
                <a:cs typeface="Arial" panose="020B0604020202020204" pitchFamily="34" charset="0"/>
              </a:rPr>
              <a:t>Compatibility testing</a:t>
            </a:r>
            <a:r>
              <a:rPr lang="zh-CN" altLang="en-US" sz="2000" dirty="0">
                <a:solidFill>
                  <a:srgbClr val="FF0000"/>
                </a:solidFill>
                <a:latin typeface="Arial" panose="020B0604020202020204" pitchFamily="34" charset="0"/>
                <a:ea typeface="Open Sans" panose="020B0606030504020204" pitchFamily="34" charset="0"/>
                <a:cs typeface="Arial" panose="020B0604020202020204" pitchFamily="34" charset="0"/>
              </a:rPr>
              <a:t>（兼容性测试）</a:t>
            </a:r>
            <a:endParaRPr lang="en-US" altLang="zh-CN" sz="2000" dirty="0">
              <a:solidFill>
                <a:srgbClr val="FF0000"/>
              </a:solidFill>
              <a:latin typeface="Arial" panose="020B0604020202020204" pitchFamily="34" charset="0"/>
              <a:ea typeface="Open Sans" panose="020B0606030504020204" pitchFamily="34" charset="0"/>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86000"/>
            <a:ext cx="4846320" cy="26924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5"/>
                </a:solidFill>
                <a:latin typeface="Arial" panose="020B0604020202020204" pitchFamily="34" charset="0"/>
                <a:ea typeface="Open Sans" panose="020B0606030504020204" pitchFamily="34" charset="0"/>
                <a:cs typeface="Arial" panose="020B0604020202020204" pitchFamily="34" charset="0"/>
              </a:rPr>
              <a:t>Compatibility</a:t>
            </a: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 Testing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46700" y="1562100"/>
            <a:ext cx="5765800" cy="3170099"/>
          </a:xfrm>
          <a:prstGeom prst="rect">
            <a:avLst/>
          </a:prstGeom>
        </p:spPr>
        <p:txBody>
          <a:bodyPr wrap="square">
            <a:spAutoFit/>
          </a:bodyPr>
          <a:lstStyle/>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Compatibility Testing checks whether your software is capable of running on </a:t>
            </a:r>
            <a:r>
              <a:rPr lang="en-GB" altLang="zh-CN" sz="2000" b="1" dirty="0">
                <a:latin typeface="Arial" panose="020B0604020202020204" pitchFamily="34" charset="0"/>
                <a:cs typeface="Arial" panose="020B0604020202020204" pitchFamily="34" charset="0"/>
              </a:rPr>
              <a:t>different hardware, operating systems, applications, network environments or Mobile devices.</a:t>
            </a:r>
          </a:p>
          <a:p>
            <a:pPr marL="342900" indent="-342900">
              <a:buFont typeface="Wingdings" panose="05000000000000000000" pitchFamily="2" charset="2"/>
              <a:buChar char="ü"/>
            </a:pPr>
            <a:endParaRPr lang="en-GB" altLang="zh-C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altLang="zh-CN" sz="2000" dirty="0">
                <a:latin typeface="Arial" panose="020B0604020202020204" pitchFamily="34" charset="0"/>
                <a:cs typeface="Arial" panose="020B0604020202020204" pitchFamily="34" charset="0"/>
              </a:rPr>
              <a:t>Once the application is stable, we moved it to the production, it may be used or accessed by multiple users on the different platforms, and they may face some compatibility issues, to avoid these issues, we do compatibility testing.</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2374900"/>
            <a:ext cx="4599459" cy="25527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chemeClr val="accent5"/>
                </a:solidFill>
                <a:latin typeface="Arial" panose="020B0604020202020204" pitchFamily="34" charset="0"/>
                <a:ea typeface="Open Sans" panose="020B0606030504020204" pitchFamily="34" charset="0"/>
                <a:cs typeface="Arial" panose="020B0604020202020204" pitchFamily="34" charset="0"/>
              </a:rPr>
              <a:t>Compatibility</a:t>
            </a:r>
            <a:r>
              <a:rPr lang="en-US" altLang="zh-CN" sz="3200" dirty="0">
                <a:solidFill>
                  <a:schemeClr val="accent1"/>
                </a:solidFill>
                <a:latin typeface="Arial" panose="020B0604020202020204" pitchFamily="34" charset="0"/>
                <a:ea typeface="微软雅黑" panose="020B0503020204020204" pitchFamily="34" charset="-122"/>
                <a:cs typeface="Arial" panose="020B0604020202020204" pitchFamily="34" charset="0"/>
              </a:rPr>
              <a:t> Testing </a:t>
            </a:r>
            <a:endParaRPr lang="zh-CN" altLang="en-US" sz="32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46700" y="1562100"/>
            <a:ext cx="5765800" cy="3785652"/>
          </a:xfrm>
          <a:prstGeom prst="rect">
            <a:avLst/>
          </a:prstGeom>
        </p:spPr>
        <p:txBody>
          <a:bodyPr wrap="square">
            <a:spAutoFit/>
          </a:bodyPr>
          <a:lstStyle/>
          <a:p>
            <a:pPr marL="342900" indent="-342900">
              <a:buFont typeface="Wingdings" panose="05000000000000000000" pitchFamily="2" charset="2"/>
              <a:buChar char="ü"/>
            </a:pPr>
            <a:r>
              <a:rPr lang="en-GB" altLang="zh-CN" sz="2000" b="1" dirty="0">
                <a:latin typeface="Arial" panose="020B0604020202020204" pitchFamily="34" charset="0"/>
                <a:cs typeface="Arial" panose="020B0604020202020204" pitchFamily="34" charset="0"/>
              </a:rPr>
              <a:t>Examples of Compatibility Testing :</a:t>
            </a:r>
          </a:p>
          <a:p>
            <a:pPr marL="800100" lvl="1" indent="-342900">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Testing on PC, on different browsers like Safari, Chrome, Firefox, IE.</a:t>
            </a:r>
          </a:p>
          <a:p>
            <a:pPr marL="800100" lvl="1" indent="-342900">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Testing on different mobile devices that have different platforms like iOS, Android or Windows.</a:t>
            </a:r>
          </a:p>
          <a:p>
            <a:pPr marL="800100" lvl="1" indent="-342900">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Testing on networks like 4G, 3G or WIFI.</a:t>
            </a:r>
          </a:p>
          <a:p>
            <a:pPr marL="800100" lvl="1" indent="-342900">
              <a:buFont typeface="Wingdings" panose="05000000000000000000" pitchFamily="2" charset="2"/>
              <a:buChar char="Ø"/>
            </a:pPr>
            <a:endParaRPr lang="en-GB" altLang="zh-C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altLang="zh-CN" sz="2000" dirty="0">
                <a:latin typeface="Arial" panose="020B0604020202020204" pitchFamily="34" charset="0"/>
                <a:cs typeface="Arial" panose="020B0604020202020204" pitchFamily="34" charset="0"/>
              </a:rPr>
              <a:t>Testing on multiple operating systems such as Mac, Windows, Linux.</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2374900"/>
            <a:ext cx="4599459" cy="2552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5" name="矩形 4"/>
          <p:cNvSpPr/>
          <p:nvPr/>
        </p:nvSpPr>
        <p:spPr>
          <a:xfrm>
            <a:off x="4701618" y="1740353"/>
            <a:ext cx="2092722" cy="6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Dynamic Testing</a:t>
            </a:r>
            <a:endParaRPr kumimoji="1" lang="zh-CN" altLang="en-US" sz="2000" dirty="0"/>
          </a:p>
        </p:txBody>
      </p:sp>
      <p:sp>
        <p:nvSpPr>
          <p:cNvPr id="14" name="矩形 13"/>
          <p:cNvSpPr/>
          <p:nvPr/>
        </p:nvSpPr>
        <p:spPr>
          <a:xfrm>
            <a:off x="2162328" y="3072102"/>
            <a:ext cx="1948023" cy="6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bg1"/>
                </a:solidFill>
              </a:rPr>
              <a:t>Functional Testing</a:t>
            </a:r>
            <a:endParaRPr kumimoji="1" lang="zh-CN" altLang="en-US" sz="2000" dirty="0">
              <a:solidFill>
                <a:schemeClr val="bg1"/>
              </a:solidFill>
            </a:endParaRPr>
          </a:p>
        </p:txBody>
      </p:sp>
      <p:sp>
        <p:nvSpPr>
          <p:cNvPr id="17" name="矩形 16"/>
          <p:cNvSpPr/>
          <p:nvPr/>
        </p:nvSpPr>
        <p:spPr>
          <a:xfrm>
            <a:off x="7523617" y="3072102"/>
            <a:ext cx="2060222" cy="6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rgbClr val="FF0000"/>
                </a:solidFill>
              </a:rPr>
              <a:t>Non-Functional Testing</a:t>
            </a:r>
            <a:endParaRPr kumimoji="1" lang="zh-CN" altLang="en-US" sz="2000" b="1" dirty="0">
              <a:solidFill>
                <a:srgbClr val="FF0000"/>
              </a:solidFill>
            </a:endParaRPr>
          </a:p>
        </p:txBody>
      </p:sp>
      <p:cxnSp>
        <p:nvCxnSpPr>
          <p:cNvPr id="8" name="直线箭头连接符 7"/>
          <p:cNvCxnSpPr>
            <a:stCxn id="5" idx="2"/>
            <a:endCxn id="14" idx="0"/>
          </p:cNvCxnSpPr>
          <p:nvPr/>
        </p:nvCxnSpPr>
        <p:spPr>
          <a:xfrm flipH="1">
            <a:off x="3136340" y="2424529"/>
            <a:ext cx="2611639" cy="647573"/>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a:stCxn id="5" idx="2"/>
            <a:endCxn id="17" idx="0"/>
          </p:cNvCxnSpPr>
          <p:nvPr/>
        </p:nvCxnSpPr>
        <p:spPr>
          <a:xfrm>
            <a:off x="5747979" y="2424529"/>
            <a:ext cx="2805749" cy="647573"/>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308192" y="4652756"/>
            <a:ext cx="1410716" cy="660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Recovery Testing</a:t>
            </a:r>
            <a:endParaRPr kumimoji="1" lang="zh-CN" altLang="en-US" sz="2000" dirty="0"/>
          </a:p>
        </p:txBody>
      </p:sp>
      <p:sp>
        <p:nvSpPr>
          <p:cNvPr id="19" name="矩形 18"/>
          <p:cNvSpPr/>
          <p:nvPr/>
        </p:nvSpPr>
        <p:spPr>
          <a:xfrm>
            <a:off x="5944833" y="4645099"/>
            <a:ext cx="1739973" cy="660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bg1"/>
                </a:solidFill>
              </a:rPr>
              <a:t>Security Testing</a:t>
            </a:r>
            <a:endParaRPr kumimoji="1" lang="zh-CN" altLang="en-US" sz="2000" dirty="0">
              <a:solidFill>
                <a:schemeClr val="bg1"/>
              </a:solidFill>
            </a:endParaRPr>
          </a:p>
        </p:txBody>
      </p:sp>
      <p:sp>
        <p:nvSpPr>
          <p:cNvPr id="20" name="矩形 19"/>
          <p:cNvSpPr/>
          <p:nvPr/>
        </p:nvSpPr>
        <p:spPr>
          <a:xfrm>
            <a:off x="7921089" y="4658591"/>
            <a:ext cx="1491204" cy="6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bg1"/>
                </a:solidFill>
              </a:rPr>
              <a:t>Usability Testing</a:t>
            </a:r>
            <a:endParaRPr kumimoji="1" lang="zh-CN" altLang="en-US" sz="2000" dirty="0">
              <a:solidFill>
                <a:schemeClr val="bg1"/>
              </a:solidFill>
            </a:endParaRPr>
          </a:p>
        </p:txBody>
      </p:sp>
      <p:cxnSp>
        <p:nvCxnSpPr>
          <p:cNvPr id="32" name="直线箭头连接符 31"/>
          <p:cNvCxnSpPr>
            <a:endCxn id="18" idx="0"/>
          </p:cNvCxnSpPr>
          <p:nvPr/>
        </p:nvCxnSpPr>
        <p:spPr>
          <a:xfrm flipH="1">
            <a:off x="5013550" y="3751390"/>
            <a:ext cx="3550587" cy="901366"/>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17" idx="2"/>
            <a:endCxn id="19" idx="0"/>
          </p:cNvCxnSpPr>
          <p:nvPr/>
        </p:nvCxnSpPr>
        <p:spPr>
          <a:xfrm flipH="1">
            <a:off x="6814820" y="3756278"/>
            <a:ext cx="1738908" cy="888821"/>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17" idx="2"/>
            <a:endCxn id="20" idx="0"/>
          </p:cNvCxnSpPr>
          <p:nvPr/>
        </p:nvCxnSpPr>
        <p:spPr>
          <a:xfrm>
            <a:off x="8553728" y="3756278"/>
            <a:ext cx="112963" cy="902313"/>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723657" y="4647015"/>
            <a:ext cx="1765327" cy="6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bg1"/>
                </a:solidFill>
              </a:rPr>
              <a:t>Compatibility Testing</a:t>
            </a:r>
            <a:endParaRPr kumimoji="1" lang="zh-CN" altLang="en-US" sz="2000" dirty="0">
              <a:solidFill>
                <a:schemeClr val="bg1"/>
              </a:solidFill>
            </a:endParaRPr>
          </a:p>
        </p:txBody>
      </p:sp>
      <p:cxnSp>
        <p:nvCxnSpPr>
          <p:cNvPr id="25" name="直线箭头连接符 24"/>
          <p:cNvCxnSpPr>
            <a:stCxn id="17" idx="2"/>
            <a:endCxn id="24" idx="0"/>
          </p:cNvCxnSpPr>
          <p:nvPr/>
        </p:nvCxnSpPr>
        <p:spPr>
          <a:xfrm>
            <a:off x="8553728" y="3756278"/>
            <a:ext cx="2052593" cy="890737"/>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18878" y="4667537"/>
            <a:ext cx="1674350" cy="660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Performance Testing</a:t>
            </a:r>
            <a:endParaRPr kumimoji="1" lang="zh-CN" altLang="en-US" sz="2000" dirty="0"/>
          </a:p>
        </p:txBody>
      </p:sp>
      <p:cxnSp>
        <p:nvCxnSpPr>
          <p:cNvPr id="31" name="直线箭头连接符 30"/>
          <p:cNvCxnSpPr>
            <a:stCxn id="17" idx="2"/>
            <a:endCxn id="27" idx="0"/>
          </p:cNvCxnSpPr>
          <p:nvPr/>
        </p:nvCxnSpPr>
        <p:spPr>
          <a:xfrm flipH="1">
            <a:off x="3256053" y="3756278"/>
            <a:ext cx="5297675" cy="911259"/>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D9BB5D0-35E4-459D-AEF3-FE4D7C45CC19}" type="slidenum">
              <a:rPr lang="zh-CN" altLang="en-US" smtClean="0"/>
              <a:t>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50" y="674418"/>
            <a:ext cx="10731500" cy="46609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484" y="5335318"/>
            <a:ext cx="10731500" cy="660400"/>
          </a:xfrm>
          <a:prstGeom prst="rect">
            <a:avLst/>
          </a:prstGeom>
        </p:spPr>
      </p:pic>
      <p:sp>
        <p:nvSpPr>
          <p:cNvPr id="2" name="灯片编号占位符 1"/>
          <p:cNvSpPr>
            <a:spLocks noGrp="1"/>
          </p:cNvSpPr>
          <p:nvPr>
            <p:ph type="sldNum" sz="quarter" idx="12"/>
          </p:nvPr>
        </p:nvSpPr>
        <p:spPr/>
        <p:txBody>
          <a:bodyPr/>
          <a:lstStyle/>
          <a:p>
            <a:fld id="{7D9BB5D0-35E4-459D-AEF3-FE4D7C45CC19}" type="slidenum">
              <a:rPr lang="zh-CN" altLang="en-US" smtClean="0"/>
              <a:t>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rgbClr val="403F40"/>
                </a:solidFill>
                <a:latin typeface="微软雅黑" panose="020B0503020204020204" pitchFamily="34" charset="-122"/>
                <a:ea typeface="微软雅黑" panose="020B0503020204020204" pitchFamily="34" charset="-122"/>
              </a:rPr>
              <a:t>What we will cover today</a:t>
            </a:r>
            <a:endParaRPr lang="zh-CN" altLang="en-US" sz="18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47068" y="1591087"/>
            <a:ext cx="10505233" cy="2978508"/>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400" dirty="0">
                <a:solidFill>
                  <a:schemeClr val="accent1"/>
                </a:solidFill>
                <a:latin typeface="Arial" panose="020B0604020202020204" pitchFamily="34" charset="0"/>
                <a:cs typeface="Arial" panose="020B0604020202020204" pitchFamily="34" charset="0"/>
              </a:rPr>
              <a:t>Function Testing</a:t>
            </a:r>
          </a:p>
          <a:p>
            <a:pPr marL="800100" lvl="1" indent="-342900">
              <a:lnSpc>
                <a:spcPct val="150000"/>
              </a:lnSpc>
              <a:buFont typeface="Wingdings" panose="05000000000000000000" pitchFamily="2" charset="2"/>
              <a:buChar char="Ø"/>
            </a:pPr>
            <a:r>
              <a:rPr lang="en-US" altLang="zh-CN" sz="2000" dirty="0">
                <a:solidFill>
                  <a:schemeClr val="accent1"/>
                </a:solidFill>
                <a:latin typeface="Arial" panose="020B0604020202020204" pitchFamily="34" charset="0"/>
                <a:cs typeface="Arial" panose="020B0604020202020204" pitchFamily="34" charset="0"/>
              </a:rPr>
              <a:t>Unit Testing</a:t>
            </a:r>
            <a:r>
              <a:rPr lang="zh-CN" altLang="en-US" sz="2000" dirty="0">
                <a:solidFill>
                  <a:schemeClr val="accent1"/>
                </a:solidFill>
                <a:latin typeface="Arial" panose="020B0604020202020204" pitchFamily="34" charset="0"/>
                <a:cs typeface="Arial" panose="020B0604020202020204" pitchFamily="34" charset="0"/>
              </a:rPr>
              <a:t>（单元）</a:t>
            </a:r>
            <a:endParaRPr lang="en-US" altLang="zh-CN" sz="2000" dirty="0">
              <a:solidFill>
                <a:schemeClr val="accent1"/>
              </a:solidFill>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Ø"/>
            </a:pPr>
            <a:r>
              <a:rPr lang="en-US" altLang="zh-CN" sz="2000" dirty="0">
                <a:solidFill>
                  <a:schemeClr val="accent1"/>
                </a:solidFill>
                <a:latin typeface="Arial" panose="020B0604020202020204" pitchFamily="34" charset="0"/>
                <a:cs typeface="Arial" panose="020B0604020202020204" pitchFamily="34" charset="0"/>
              </a:rPr>
              <a:t>Integration Testing</a:t>
            </a:r>
            <a:r>
              <a:rPr lang="zh-CN" altLang="en-US" sz="2000" dirty="0">
                <a:solidFill>
                  <a:schemeClr val="accent1"/>
                </a:solidFill>
                <a:latin typeface="Arial" panose="020B0604020202020204" pitchFamily="34" charset="0"/>
                <a:cs typeface="Arial" panose="020B0604020202020204" pitchFamily="34" charset="0"/>
              </a:rPr>
              <a:t>（集成）</a:t>
            </a:r>
            <a:endParaRPr lang="en-US" altLang="zh-CN" sz="2000" dirty="0">
              <a:solidFill>
                <a:schemeClr val="accent1"/>
              </a:solidFill>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Ø"/>
            </a:pPr>
            <a:r>
              <a:rPr lang="en-US" altLang="zh-CN" sz="2000" dirty="0">
                <a:solidFill>
                  <a:schemeClr val="accent1"/>
                </a:solidFill>
                <a:latin typeface="Arial" panose="020B0604020202020204" pitchFamily="34" charset="0"/>
                <a:cs typeface="Arial" panose="020B0604020202020204" pitchFamily="34" charset="0"/>
              </a:rPr>
              <a:t>System Testing</a:t>
            </a:r>
            <a:r>
              <a:rPr lang="zh-CN" altLang="en-US" sz="2000" dirty="0">
                <a:solidFill>
                  <a:schemeClr val="accent1"/>
                </a:solidFill>
                <a:latin typeface="Arial" panose="020B0604020202020204" pitchFamily="34" charset="0"/>
                <a:cs typeface="Arial" panose="020B0604020202020204" pitchFamily="34" charset="0"/>
              </a:rPr>
              <a:t>（系统）</a:t>
            </a:r>
            <a:endParaRPr lang="en-US" altLang="zh-CN" sz="2000" dirty="0">
              <a:solidFill>
                <a:schemeClr val="accent1"/>
              </a:solidFill>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Ø"/>
            </a:pPr>
            <a:r>
              <a:rPr lang="en-US" altLang="zh-CN" sz="2000" dirty="0">
                <a:solidFill>
                  <a:schemeClr val="accent1"/>
                </a:solidFill>
                <a:latin typeface="Arial" panose="020B0604020202020204" pitchFamily="34" charset="0"/>
                <a:cs typeface="Arial" panose="020B0604020202020204" pitchFamily="34" charset="0"/>
              </a:rPr>
              <a:t>Acceptance Testing</a:t>
            </a:r>
            <a:r>
              <a:rPr lang="zh-CN" altLang="en-US" sz="2000" dirty="0">
                <a:solidFill>
                  <a:schemeClr val="accent1"/>
                </a:solidFill>
                <a:latin typeface="Arial" panose="020B0604020202020204" pitchFamily="34" charset="0"/>
                <a:cs typeface="Arial" panose="020B0604020202020204" pitchFamily="34" charset="0"/>
              </a:rPr>
              <a:t>（验收）</a:t>
            </a:r>
            <a:endParaRPr lang="en-US" altLang="zh-CN" sz="2000" dirty="0">
              <a:solidFill>
                <a:schemeClr val="accent1"/>
              </a:solidFill>
              <a:latin typeface="Arial" panose="020B0604020202020204" pitchFamily="34" charset="0"/>
              <a:cs typeface="Arial" panose="020B0604020202020204" pitchFamily="34" charset="0"/>
            </a:endParaRPr>
          </a:p>
          <a:p>
            <a:pPr lvl="1">
              <a:lnSpc>
                <a:spcPct val="150000"/>
              </a:lnSpc>
            </a:pPr>
            <a:endParaRPr lang="en-US" altLang="zh-CN" sz="2400" dirty="0">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txBox="1">
            <a:spLocks noChangeArrowheads="1"/>
          </p:cNvSpPr>
          <p:nvPr/>
        </p:nvSpPr>
        <p:spPr bwMode="auto">
          <a:xfrm>
            <a:off x="2997200" y="580129"/>
            <a:ext cx="5562599" cy="5847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685800">
              <a:defRPr/>
            </a:pPr>
            <a:r>
              <a:rPr lang="en-US" altLang="zh-CN" sz="3200" dirty="0">
                <a:solidFill>
                  <a:srgbClr val="403F40"/>
                </a:solidFill>
                <a:latin typeface="微软雅黑" panose="020B0503020204020204" pitchFamily="34" charset="-122"/>
                <a:ea typeface="微软雅黑" panose="020B0503020204020204" pitchFamily="34" charset="-122"/>
              </a:rPr>
              <a:t>What we will cover today</a:t>
            </a:r>
            <a:endParaRPr lang="zh-CN" altLang="en-US" sz="18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47068" y="1591087"/>
            <a:ext cx="10505233" cy="3440173"/>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400" dirty="0">
                <a:solidFill>
                  <a:schemeClr val="accent1"/>
                </a:solidFill>
                <a:latin typeface="Arial" panose="020B0604020202020204" pitchFamily="34" charset="0"/>
                <a:cs typeface="Arial" panose="020B0604020202020204" pitchFamily="34" charset="0"/>
              </a:rPr>
              <a:t>Non-Function Testing</a:t>
            </a:r>
          </a:p>
          <a:p>
            <a:pPr marL="800100" lvl="1" indent="-342900">
              <a:lnSpc>
                <a:spcPct val="150000"/>
              </a:lnSpc>
              <a:buFont typeface="Wingdings" panose="05000000000000000000" pitchFamily="2" charset="2"/>
              <a:buChar char="Ø"/>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Performance testing</a:t>
            </a:r>
            <a:r>
              <a:rPr lang="zh-CN" altLang="en-US"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（性能）</a:t>
            </a:r>
            <a:endPar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a:p>
            <a:pPr marL="800100" lvl="1" indent="-342900">
              <a:lnSpc>
                <a:spcPct val="150000"/>
              </a:lnSpc>
              <a:buFont typeface="Wingdings" panose="05000000000000000000" pitchFamily="2" charset="2"/>
              <a:buChar char="Ø"/>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Recovery testing</a:t>
            </a:r>
            <a:r>
              <a:rPr lang="zh-CN" altLang="en-US"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（恢复）</a:t>
            </a:r>
            <a:endPar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a:p>
            <a:pPr marL="800100" lvl="1" indent="-342900">
              <a:lnSpc>
                <a:spcPct val="150000"/>
              </a:lnSpc>
              <a:buFont typeface="Wingdings" panose="05000000000000000000" pitchFamily="2" charset="2"/>
              <a:buChar char="Ø"/>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Security testing</a:t>
            </a:r>
            <a:r>
              <a:rPr lang="zh-CN" altLang="en-US"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（安全）</a:t>
            </a:r>
            <a:endPar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a:p>
            <a:pPr marL="800100" lvl="1" indent="-342900">
              <a:lnSpc>
                <a:spcPct val="150000"/>
              </a:lnSpc>
              <a:buFont typeface="Wingdings" panose="05000000000000000000" pitchFamily="2" charset="2"/>
              <a:buChar char="Ø"/>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Usability testing</a:t>
            </a:r>
            <a:r>
              <a:rPr lang="zh-CN" altLang="en-US"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（可用性）</a:t>
            </a:r>
            <a:endPar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a:p>
            <a:pPr marL="800100" lvl="1" indent="-342900">
              <a:lnSpc>
                <a:spcPct val="150000"/>
              </a:lnSpc>
              <a:buFont typeface="Wingdings" panose="05000000000000000000" pitchFamily="2" charset="2"/>
              <a:buChar char="Ø"/>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Compatibility testing</a:t>
            </a:r>
            <a:r>
              <a:rPr lang="zh-CN" altLang="en-US"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（兼容性）</a:t>
            </a:r>
            <a:endPar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a:p>
            <a:pPr lvl="1">
              <a:lnSpc>
                <a:spcPct val="150000"/>
              </a:lnSpc>
            </a:pPr>
            <a:endParaRPr lang="en-US" altLang="zh-CN" sz="2400" dirty="0">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黑白2">
      <a:dk1>
        <a:sysClr val="windowText" lastClr="000000"/>
      </a:dk1>
      <a:lt1>
        <a:sysClr val="window" lastClr="FFFFFF"/>
      </a:lt1>
      <a:dk2>
        <a:srgbClr val="44546A"/>
      </a:dk2>
      <a:lt2>
        <a:srgbClr val="E7E6E6"/>
      </a:lt2>
      <a:accent1>
        <a:srgbClr val="3E3F41"/>
      </a:accent1>
      <a:accent2>
        <a:srgbClr val="EBECEC"/>
      </a:accent2>
      <a:accent3>
        <a:srgbClr val="3E3F41"/>
      </a:accent3>
      <a:accent4>
        <a:srgbClr val="EBECEC"/>
      </a:accent4>
      <a:accent5>
        <a:srgbClr val="3E3F41"/>
      </a:accent5>
      <a:accent6>
        <a:srgbClr val="EBECEC"/>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2718</Words>
  <Application>Microsoft Office PowerPoint</Application>
  <PresentationFormat>宽屏</PresentationFormat>
  <Paragraphs>306</Paragraphs>
  <Slides>54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54</vt:i4>
      </vt:variant>
    </vt:vector>
  </HeadingPairs>
  <TitlesOfParts>
    <vt:vector size="62" baseType="lpstr">
      <vt:lpstr>等线</vt:lpstr>
      <vt:lpstr>等线 Light</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19940802</dc:creator>
  <cp:lastModifiedBy>张 聿璁</cp:lastModifiedBy>
  <cp:revision>473</cp:revision>
  <cp:lastPrinted>2022-10-31T02:08:30Z</cp:lastPrinted>
  <dcterms:created xsi:type="dcterms:W3CDTF">2022-10-22T04:01:15Z</dcterms:created>
  <dcterms:modified xsi:type="dcterms:W3CDTF">2023-02-14T09:55:37Z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2052-4.4.1.7360</vt:lpwstr>
  </property>
  <property fmtid="{D5CDD505-2E9C-101B-9397-08002B2CF9AE}" pid="3" name="KSOTemplateUUID">
    <vt:lpwstr>v1.0_mb_5m2cUbK5USLFA7cp3ugRSA==</vt:lpwstr>
  </property>
  <property fmtid="{D5CDD505-2E9C-101B-9397-08002B2CF9AE}" pid="4" name="ICV">
    <vt:lpwstr>1AA2BAAA6279609B074631633A797C4C</vt:lpwstr>
  </property>
</Properties>
</file>