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handoutMasterIdLst>
    <p:handoutMasterId r:id="rId65"/>
  </p:handoutMasterIdLst>
  <p:sldIdLst>
    <p:sldId id="623" r:id="rId2"/>
    <p:sldId id="683" r:id="rId3"/>
    <p:sldId id="684" r:id="rId4"/>
    <p:sldId id="686" r:id="rId5"/>
    <p:sldId id="687" r:id="rId6"/>
    <p:sldId id="688" r:id="rId7"/>
    <p:sldId id="690" r:id="rId8"/>
    <p:sldId id="689" r:id="rId9"/>
    <p:sldId id="691" r:id="rId10"/>
    <p:sldId id="737" r:id="rId11"/>
    <p:sldId id="692" r:id="rId12"/>
    <p:sldId id="694" r:id="rId13"/>
    <p:sldId id="695" r:id="rId14"/>
    <p:sldId id="697" r:id="rId15"/>
    <p:sldId id="698" r:id="rId16"/>
    <p:sldId id="699" r:id="rId17"/>
    <p:sldId id="700" r:id="rId18"/>
    <p:sldId id="702" r:id="rId19"/>
    <p:sldId id="703" r:id="rId20"/>
    <p:sldId id="705" r:id="rId21"/>
    <p:sldId id="706" r:id="rId22"/>
    <p:sldId id="738" r:id="rId23"/>
    <p:sldId id="693" r:id="rId24"/>
    <p:sldId id="711" r:id="rId25"/>
    <p:sldId id="712" r:id="rId26"/>
    <p:sldId id="710" r:id="rId27"/>
    <p:sldId id="714" r:id="rId28"/>
    <p:sldId id="715" r:id="rId29"/>
    <p:sldId id="717" r:id="rId30"/>
    <p:sldId id="718" r:id="rId31"/>
    <p:sldId id="719" r:id="rId32"/>
    <p:sldId id="720" r:id="rId33"/>
    <p:sldId id="721" r:id="rId34"/>
    <p:sldId id="723" r:id="rId35"/>
    <p:sldId id="724" r:id="rId36"/>
    <p:sldId id="725" r:id="rId37"/>
    <p:sldId id="726" r:id="rId38"/>
    <p:sldId id="728" r:id="rId39"/>
    <p:sldId id="732" r:id="rId40"/>
    <p:sldId id="729" r:id="rId41"/>
    <p:sldId id="742" r:id="rId42"/>
    <p:sldId id="743" r:id="rId43"/>
    <p:sldId id="744" r:id="rId44"/>
    <p:sldId id="745" r:id="rId45"/>
    <p:sldId id="752" r:id="rId46"/>
    <p:sldId id="748" r:id="rId47"/>
    <p:sldId id="749" r:id="rId48"/>
    <p:sldId id="750" r:id="rId49"/>
    <p:sldId id="751" r:id="rId50"/>
    <p:sldId id="753" r:id="rId51"/>
    <p:sldId id="754" r:id="rId52"/>
    <p:sldId id="755" r:id="rId53"/>
    <p:sldId id="756" r:id="rId54"/>
    <p:sldId id="757" r:id="rId55"/>
    <p:sldId id="758" r:id="rId56"/>
    <p:sldId id="759" r:id="rId57"/>
    <p:sldId id="760" r:id="rId58"/>
    <p:sldId id="761" r:id="rId59"/>
    <p:sldId id="762" r:id="rId60"/>
    <p:sldId id="763" r:id="rId61"/>
    <p:sldId id="765" r:id="rId62"/>
    <p:sldId id="766" r:id="rId6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16">
          <p15:clr>
            <a:srgbClr val="A4A3A4"/>
          </p15:clr>
        </p15:guide>
        <p15:guide id="2" pos="29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dynie0325@sina.com"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BBE5"/>
    <a:srgbClr val="4D6798"/>
    <a:srgbClr val="B8D6EE"/>
    <a:srgbClr val="DAECF6"/>
    <a:srgbClr val="EAF7FD"/>
    <a:srgbClr val="F3F3F5"/>
    <a:srgbClr val="74B49A"/>
    <a:srgbClr val="A7D6C4"/>
    <a:srgbClr val="E1EEDE"/>
    <a:srgbClr val="F4F9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6" autoAdjust="0"/>
    <p:restoredTop sz="95226" autoAdjust="0"/>
  </p:normalViewPr>
  <p:slideViewPr>
    <p:cSldViewPr snapToGrid="0" showGuides="1">
      <p:cViewPr varScale="1">
        <p:scale>
          <a:sx n="151" d="100"/>
          <a:sy n="151" d="100"/>
        </p:scale>
        <p:origin x="108" y="-900"/>
      </p:cViewPr>
      <p:guideLst>
        <p:guide orient="horz" pos="1716"/>
        <p:guide pos="2920"/>
      </p:guideLst>
    </p:cSldViewPr>
  </p:slideViewPr>
  <p:notesTextViewPr>
    <p:cViewPr>
      <p:scale>
        <a:sx n="1" d="1"/>
        <a:sy n="1" d="1"/>
      </p:scale>
      <p:origin x="0" y="0"/>
    </p:cViewPr>
  </p:notesTextViewPr>
  <p:notesViewPr>
    <p:cSldViewPr snapToGrid="0">
      <p:cViewPr varScale="1">
        <p:scale>
          <a:sx n="65" d="100"/>
          <a:sy n="65" d="100"/>
        </p:scale>
        <p:origin x="2299"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E59116-8487-4D3B-921F-0E41E65F4555}" type="datetimeFigureOut">
              <a:rPr lang="zh-CN" altLang="en-US" smtClean="0"/>
              <a:t>2023/2/14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F2A5C0-3CFB-4282-AD2D-2FF4823B029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DFCB8-7EF4-48C1-8984-7222E239D7EE}" type="datetimeFigureOut">
              <a:rPr lang="zh-CN" altLang="en-US" smtClean="0"/>
              <a:t>2023/2/14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3BA41-6BA2-47AC-9C1D-5ECEA0A6E28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p:cNvSpPr>
            <a:spLocks noGrp="1" noRot="1" noChangeAspect="1" noTextEdit="1"/>
          </p:cNvSpPr>
          <p:nvPr>
            <p:ph type="sldImg"/>
          </p:nvPr>
        </p:nvSpPr>
        <p:spPr/>
      </p:sp>
      <p:sp>
        <p:nvSpPr>
          <p:cNvPr id="117762" name="备注占位符 2"/>
          <p:cNvSpPr>
            <a:spLocks noGrp="1"/>
          </p:cNvSpPr>
          <p:nvPr>
            <p:ph type="body"/>
          </p:nvPr>
        </p:nvSpPr>
        <p:spPr/>
        <p:txBody>
          <a:bodyPr wrap="square" lIns="91440" tIns="45720" rIns="91440" bIns="45720" anchor="ctr" anchorCtr="0"/>
          <a:lstStyle/>
          <a:p>
            <a:pPr lvl="0"/>
            <a:r>
              <a:rPr lang="zh-CN" altLang="en-US" dirty="0"/>
              <a:t>黑盒测试功能</a:t>
            </a:r>
            <a:endParaRPr lang="en-US" altLang="zh-CN" dirty="0"/>
          </a:p>
          <a:p>
            <a:pPr lvl="0"/>
            <a:r>
              <a:rPr lang="zh-CN" altLang="en-US" dirty="0"/>
              <a:t>白盒测试用以发现什么</a:t>
            </a:r>
            <a:r>
              <a:rPr lang="en-US" altLang="zh-CN" dirty="0"/>
              <a:t>bug</a:t>
            </a:r>
            <a:r>
              <a:rPr lang="zh-CN" altLang="en-US" dirty="0"/>
              <a:t>？</a:t>
            </a:r>
            <a:endParaRPr lang="en-US" altLang="zh-CN" dirty="0"/>
          </a:p>
          <a:p>
            <a:pPr lvl="0"/>
            <a:r>
              <a:rPr lang="zh-CN" altLang="en-US" dirty="0"/>
              <a:t>测试代码</a:t>
            </a:r>
          </a:p>
        </p:txBody>
      </p:sp>
      <p:sp>
        <p:nvSpPr>
          <p:cNvPr id="11776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indent="0" algn="r"/>
            <a:r>
              <a:rPr lang="en-US" altLang="en-US" sz="1200" dirty="0">
                <a:sym typeface="Symbol" pitchFamily="18" charset="2"/>
              </a:rPr>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59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E9875DF-9418-4FAB-A071-7869A863D82E}" type="slidenum">
              <a:rPr lang="zh-CN" altLang="en-US" smtClean="0"/>
              <a:t>62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3A3BA41-6BA2-47AC-9C1D-5ECEA0A6E282}"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rot="10800000">
            <a:off x="-6" y="-4"/>
            <a:ext cx="9144000" cy="5143502"/>
            <a:chOff x="1638892" y="-39624"/>
            <a:chExt cx="7933199" cy="5143501"/>
          </a:xfrm>
        </p:grpSpPr>
        <p:sp>
          <p:nvSpPr>
            <p:cNvPr id="11" name="矩形 10"/>
            <p:cNvSpPr/>
            <p:nvPr/>
          </p:nvSpPr>
          <p:spPr>
            <a:xfrm>
              <a:off x="3229075" y="-39624"/>
              <a:ext cx="1587652" cy="5143500"/>
            </a:xfrm>
            <a:prstGeom prst="rect">
              <a:avLst/>
            </a:prstGeom>
            <a:solidFill>
              <a:srgbClr val="8EBBE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11664" y="-39624"/>
              <a:ext cx="1587652" cy="5143500"/>
            </a:xfrm>
            <a:prstGeom prst="rect">
              <a:avLst/>
            </a:prstGeom>
            <a:solidFill>
              <a:srgbClr val="B8D6EE"/>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394255" y="-39624"/>
              <a:ext cx="1587652" cy="5143500"/>
            </a:xfrm>
            <a:prstGeom prst="rect">
              <a:avLst/>
            </a:prstGeom>
            <a:solidFill>
              <a:srgbClr val="DAECF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7981909" y="-39623"/>
              <a:ext cx="1590182" cy="5143500"/>
            </a:xfrm>
            <a:prstGeom prst="rect">
              <a:avLst/>
            </a:prstGeom>
            <a:solidFill>
              <a:srgbClr val="EAF7F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638892" y="-39624"/>
              <a:ext cx="1587652" cy="5143500"/>
            </a:xfrm>
            <a:prstGeom prst="rect">
              <a:avLst/>
            </a:prstGeom>
            <a:solidFill>
              <a:srgbClr val="4D6798"/>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userDrawn="1"/>
        </p:nvSpPr>
        <p:spPr>
          <a:xfrm>
            <a:off x="0" y="1223771"/>
            <a:ext cx="9144000" cy="2695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grpSp>
        <p:nvGrpSpPr>
          <p:cNvPr id="10" name="组合 9"/>
          <p:cNvGrpSpPr/>
          <p:nvPr userDrawn="1"/>
        </p:nvGrpSpPr>
        <p:grpSpPr>
          <a:xfrm rot="10800000">
            <a:off x="-6" y="-4"/>
            <a:ext cx="9144000" cy="5143502"/>
            <a:chOff x="1638892" y="-39624"/>
            <a:chExt cx="7933199" cy="5143501"/>
          </a:xfrm>
        </p:grpSpPr>
        <p:sp>
          <p:nvSpPr>
            <p:cNvPr id="15" name="矩形 14"/>
            <p:cNvSpPr/>
            <p:nvPr/>
          </p:nvSpPr>
          <p:spPr>
            <a:xfrm>
              <a:off x="3229075" y="-39624"/>
              <a:ext cx="1587652" cy="5143500"/>
            </a:xfrm>
            <a:prstGeom prst="rect">
              <a:avLst/>
            </a:prstGeom>
            <a:solidFill>
              <a:srgbClr val="8EBBE5"/>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811664" y="-39624"/>
              <a:ext cx="1587652" cy="5143500"/>
            </a:xfrm>
            <a:prstGeom prst="rect">
              <a:avLst/>
            </a:prstGeom>
            <a:solidFill>
              <a:srgbClr val="B8D6EE"/>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394255" y="-39624"/>
              <a:ext cx="1587652" cy="5143500"/>
            </a:xfrm>
            <a:prstGeom prst="rect">
              <a:avLst/>
            </a:prstGeom>
            <a:solidFill>
              <a:srgbClr val="DAECF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7981909" y="-39623"/>
              <a:ext cx="1590182" cy="5143500"/>
            </a:xfrm>
            <a:prstGeom prst="rect">
              <a:avLst/>
            </a:prstGeom>
            <a:solidFill>
              <a:srgbClr val="EAF7FD"/>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1638892" y="-39624"/>
              <a:ext cx="1587652" cy="5143500"/>
            </a:xfrm>
            <a:prstGeom prst="rect">
              <a:avLst/>
            </a:prstGeom>
            <a:solidFill>
              <a:srgbClr val="4D6798"/>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userDrawn="1"/>
        </p:nvSpPr>
        <p:spPr>
          <a:xfrm>
            <a:off x="-1821" y="341824"/>
            <a:ext cx="9144000" cy="4459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FF4DF5-F75B-4DD5-B950-A789DF8D395D}" type="datetimeFigureOut">
              <a:rPr lang="zh-CN" altLang="en-US" smtClean="0"/>
              <a:t>2023/2/14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2EE800-4CB8-4967-8008-66390B8F0EB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3.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41.png"/><Relationship Id="rId2" Type="http://schemas.openxmlformats.org/officeDocument/2006/relationships/tags" Target="../tags/tag3.xml"/><Relationship Id="rId16" Type="http://schemas.openxmlformats.org/officeDocument/2006/relationships/notesSlide" Target="../notesSlides/notesSlide4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5.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_矩形 8"/>
          <p:cNvSpPr/>
          <p:nvPr>
            <p:custDataLst>
              <p:tags r:id="rId1"/>
            </p:custDataLst>
          </p:nvPr>
        </p:nvSpPr>
        <p:spPr>
          <a:xfrm>
            <a:off x="1083487" y="2120922"/>
            <a:ext cx="6977026" cy="707886"/>
          </a:xfrm>
          <a:prstGeom prst="rect">
            <a:avLst/>
          </a:prstGeom>
        </p:spPr>
        <p:txBody>
          <a:bodyPr wrap="square">
            <a:spAutoFit/>
          </a:bodyPr>
          <a:lstStyle/>
          <a:p>
            <a:pPr lvl="0" algn="ctr" defTabSz="685800">
              <a:defRPr/>
            </a:pPr>
            <a:r>
              <a:rPr lang="en-US" altLang="zh-CN" sz="4000" b="1" kern="0" dirty="0">
                <a:solidFill>
                  <a:srgbClr val="4D6798"/>
                </a:solidFill>
                <a:latin typeface="+mj-lt"/>
                <a:ea typeface="微软雅黑"/>
              </a:rPr>
              <a:t>White Box Testing</a:t>
            </a:r>
            <a:endParaRPr lang="zh-CN" altLang="en-US" sz="4000" b="1" kern="0" dirty="0">
              <a:solidFill>
                <a:srgbClr val="4D6798"/>
              </a:solidFill>
              <a:latin typeface="+mj-lt"/>
              <a:ea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White Box Testing Techniques</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93716" y="1008747"/>
            <a:ext cx="8572500" cy="2949462"/>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Following are important White Box Testing Techniques:</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Statement Coverage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Branch Coverage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Condition Coverage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Decision/Condition Coverage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Multiple Condition Coverage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Path Coverage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White Box Testing Techniques</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93716" y="1008747"/>
            <a:ext cx="8572500" cy="922020"/>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altLang="en-GB" dirty="0">
                <a:latin typeface="Arial" panose="020B0604020202020204" pitchFamily="34" charset="0"/>
                <a:cs typeface="Arial" panose="020B0604020202020204" pitchFamily="34" charset="0"/>
              </a:rPr>
              <a:t>Before </a:t>
            </a:r>
            <a:r>
              <a:rPr lang="en-GB" altLang="zh-CN" dirty="0">
                <a:latin typeface="Arial" panose="020B0604020202020204" pitchFamily="34" charset="0"/>
                <a:cs typeface="Arial" panose="020B0604020202020204" pitchFamily="34" charset="0"/>
                <a:sym typeface="+mn-ea"/>
              </a:rPr>
              <a:t>Code coverage</a:t>
            </a:r>
          </a:p>
          <a:p>
            <a:pPr marL="742950" lvl="1"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sym typeface="+mn-ea"/>
              </a:rPr>
              <a:t>Control Flow Graph</a:t>
            </a:r>
            <a:endParaRPr lang="en-US" altLang="en-GB"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What is Control Flow Graph</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84923" y="1193385"/>
            <a:ext cx="5904861" cy="3364960"/>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Control Flow Graph (CFG) is the </a:t>
            </a:r>
            <a:r>
              <a:rPr lang="en-GB" altLang="zh-CN" b="1" dirty="0">
                <a:latin typeface="Arial" panose="020B0604020202020204" pitchFamily="34" charset="0"/>
                <a:cs typeface="Arial" panose="020B0604020202020204" pitchFamily="34" charset="0"/>
              </a:rPr>
              <a:t>graphical</a:t>
            </a:r>
            <a:r>
              <a:rPr lang="en-GB" altLang="zh-CN" dirty="0">
                <a:latin typeface="Arial" panose="020B0604020202020204" pitchFamily="34" charset="0"/>
                <a:cs typeface="Arial" panose="020B0604020202020204" pitchFamily="34" charset="0"/>
              </a:rPr>
              <a:t> representation of </a:t>
            </a:r>
            <a:r>
              <a:rPr lang="en-GB" altLang="zh-CN" b="1" dirty="0">
                <a:latin typeface="Arial" panose="020B0604020202020204" pitchFamily="34" charset="0"/>
                <a:cs typeface="Arial" panose="020B0604020202020204" pitchFamily="34" charset="0"/>
              </a:rPr>
              <a:t>control flow or computation</a:t>
            </a:r>
            <a:r>
              <a:rPr lang="en-GB" altLang="zh-CN" dirty="0">
                <a:latin typeface="Arial" panose="020B0604020202020204" pitchFamily="34" charset="0"/>
                <a:cs typeface="Arial" panose="020B0604020202020204" pitchFamily="34" charset="0"/>
              </a:rPr>
              <a:t> during the </a:t>
            </a:r>
            <a:r>
              <a:rPr lang="en-GB" altLang="zh-CN" b="1" dirty="0">
                <a:latin typeface="Arial" panose="020B0604020202020204" pitchFamily="34" charset="0"/>
                <a:cs typeface="Arial" panose="020B0604020202020204" pitchFamily="34" charset="0"/>
              </a:rPr>
              <a:t>execution of programs or applications</a:t>
            </a:r>
            <a:r>
              <a:rPr lang="en-GB" altLang="zh-CN" dirty="0">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A CFG is a directed graph showing the flow of control through a segment of code. CFGs are mainly used at source code level.</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Each node represents one or more indivisible statements in the source code.</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3035" y="842518"/>
            <a:ext cx="1928805" cy="37804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What is Control Flow Graph</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84923" y="1193385"/>
            <a:ext cx="5904861" cy="2949462"/>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Each edge represents a jump or branch in the flow of control. </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A node with two exits represents a block of code terminating in a decision, with true or false statement.</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CFG can be used to represent basic programming constructs of sequences, selection (if-then-else), iteration(while), iteration (do-while) and iteration (for). </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3035" y="842518"/>
            <a:ext cx="1928805" cy="37804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CFG for Sequence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128270" y="1774190"/>
            <a:ext cx="3352800" cy="2168525"/>
          </a:xfrm>
          <a:prstGeom prst="rect">
            <a:avLst/>
          </a:prstGeom>
        </p:spPr>
        <p:txBody>
          <a:bodyPr wrap="square">
            <a:spAutoFit/>
          </a:bodyPr>
          <a:lstStyle/>
          <a:p>
            <a:pPr marL="285750" indent="-285750" algn="just">
              <a:lnSpc>
                <a:spcPct val="150000"/>
              </a:lnSpc>
              <a:buFont typeface="Wingdings" panose="05000000000000000000" pitchFamily="2" charset="2"/>
              <a:buChar char="ü"/>
            </a:pPr>
            <a:r>
              <a:rPr lang="en-US" altLang="zh-CN" dirty="0">
                <a:latin typeface="Arial" panose="020B0604020202020204" pitchFamily="34" charset="0"/>
                <a:cs typeface="Arial" panose="020B0604020202020204" pitchFamily="34" charset="0"/>
              </a:rPr>
              <a:t>The code in lines 1-7 is always executed as a sequence, so are represented as a single node. </a:t>
            </a:r>
            <a:endParaRPr lang="en-GB" altLang="zh-CN"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540" y="1009015"/>
            <a:ext cx="5585460" cy="3698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CFG for if-then</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61310" y="1008747"/>
            <a:ext cx="3939501" cy="3830955"/>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altLang="zh-CN" dirty="0">
                <a:latin typeface="Arial" panose="020B0604020202020204" pitchFamily="34" charset="0"/>
                <a:cs typeface="Arial" panose="020B0604020202020204" pitchFamily="34" charset="0"/>
              </a:rPr>
              <a:t>The code in lines 1-4 is always executed as a sequence (node 1).</a:t>
            </a:r>
          </a:p>
          <a:p>
            <a:pPr marL="285750" indent="-285750">
              <a:lnSpc>
                <a:spcPct val="150000"/>
              </a:lnSpc>
              <a:buFont typeface="Wingdings" panose="05000000000000000000" pitchFamily="2" charset="2"/>
              <a:buChar char="ü"/>
            </a:pPr>
            <a:r>
              <a:rPr lang="en-US" altLang="zh-CN" dirty="0">
                <a:latin typeface="Arial" panose="020B0604020202020204" pitchFamily="34" charset="0"/>
                <a:cs typeface="Arial" panose="020B0604020202020204" pitchFamily="34" charset="0"/>
              </a:rPr>
              <a:t>If the decision on line 4 evaluates to true, then line 5 is executed (node 2) , and then control moves to line 6 (node 3).</a:t>
            </a:r>
          </a:p>
          <a:p>
            <a:pPr marL="285750" indent="-285750">
              <a:lnSpc>
                <a:spcPct val="150000"/>
              </a:lnSpc>
              <a:buFont typeface="Wingdings" panose="05000000000000000000" pitchFamily="2" charset="2"/>
              <a:buChar char="ü"/>
            </a:pPr>
            <a:r>
              <a:rPr lang="en-US" altLang="zh-CN" dirty="0">
                <a:latin typeface="Arial" panose="020B0604020202020204" pitchFamily="34" charset="0"/>
                <a:cs typeface="Arial" panose="020B0604020202020204" pitchFamily="34" charset="0"/>
              </a:rPr>
              <a:t>If the decision on line 4 evaluates to false, then control jumps straight to line 6 (node 3).</a:t>
            </a:r>
            <a:endParaRPr lang="en-GB" altLang="zh-CN"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850" y="1001395"/>
            <a:ext cx="4384040" cy="36868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CFG for if-then-else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522980" y="883218"/>
            <a:ext cx="3939501" cy="3968009"/>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altLang="zh-CN" sz="1700" dirty="0">
                <a:latin typeface="Arial" panose="020B0604020202020204" pitchFamily="34" charset="0"/>
                <a:cs typeface="Arial" panose="020B0604020202020204" pitchFamily="34" charset="0"/>
              </a:rPr>
              <a:t>The code in lines 1-4 is always executed as a sequence (node 1).</a:t>
            </a:r>
          </a:p>
          <a:p>
            <a:pPr marL="285750" indent="-285750">
              <a:lnSpc>
                <a:spcPct val="150000"/>
              </a:lnSpc>
              <a:buFont typeface="Wingdings" panose="05000000000000000000" pitchFamily="2" charset="2"/>
              <a:buChar char="ü"/>
            </a:pPr>
            <a:r>
              <a:rPr lang="en-US" altLang="zh-CN" sz="1700" dirty="0">
                <a:latin typeface="Arial" panose="020B0604020202020204" pitchFamily="34" charset="0"/>
                <a:cs typeface="Arial" panose="020B0604020202020204" pitchFamily="34" charset="0"/>
              </a:rPr>
              <a:t>If the decision on line 4 evaluates to true, then line 5 is executed (node 2) , and then control moves to line 8-9 (node 4).</a:t>
            </a:r>
          </a:p>
          <a:p>
            <a:pPr marL="285750" indent="-285750">
              <a:lnSpc>
                <a:spcPct val="150000"/>
              </a:lnSpc>
              <a:buFont typeface="Wingdings" panose="05000000000000000000" pitchFamily="2" charset="2"/>
              <a:buChar char="ü"/>
            </a:pPr>
            <a:r>
              <a:rPr lang="en-US" altLang="zh-CN" sz="1700" dirty="0">
                <a:latin typeface="Arial" panose="020B0604020202020204" pitchFamily="34" charset="0"/>
                <a:cs typeface="Arial" panose="020B0604020202020204" pitchFamily="34" charset="0"/>
              </a:rPr>
              <a:t>If the decision on line 4 evaluates to false, lines 6-7 are executed (node 3), and then control jumps straight to line 8-9 (node 4).</a:t>
            </a:r>
            <a:endParaRPr lang="en-GB" altLang="zh-CN" sz="17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30" y="1082914"/>
            <a:ext cx="2380750" cy="2648853"/>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819" y="1207909"/>
            <a:ext cx="2565181" cy="27276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CFG for switch</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08969" y="712565"/>
            <a:ext cx="3939501" cy="4523105"/>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altLang="zh-CN" sz="1600" dirty="0">
                <a:latin typeface="Arial" panose="020B0604020202020204" pitchFamily="34" charset="0"/>
                <a:cs typeface="Arial" panose="020B0604020202020204" pitchFamily="34" charset="0"/>
              </a:rPr>
              <a:t>The code ending on lines 1 is executed as a sequence (node 1).</a:t>
            </a:r>
          </a:p>
          <a:p>
            <a:pPr marL="285750" indent="-285750">
              <a:lnSpc>
                <a:spcPct val="150000"/>
              </a:lnSpc>
              <a:buFont typeface="Wingdings" panose="05000000000000000000" pitchFamily="2" charset="2"/>
              <a:buChar char="ü"/>
            </a:pPr>
            <a:r>
              <a:rPr lang="en-US" altLang="zh-CN" sz="1600" dirty="0">
                <a:latin typeface="Arial" panose="020B0604020202020204" pitchFamily="34" charset="0"/>
                <a:cs typeface="Arial" panose="020B0604020202020204" pitchFamily="34" charset="0"/>
              </a:rPr>
              <a:t>Depending on the value of a, control then jumps to either line 2 (node 2), line 5 (node 3), or line 8 (node 4).</a:t>
            </a:r>
          </a:p>
          <a:p>
            <a:pPr marL="285750" indent="-285750">
              <a:lnSpc>
                <a:spcPct val="150000"/>
              </a:lnSpc>
              <a:buFont typeface="Wingdings" panose="05000000000000000000" pitchFamily="2" charset="2"/>
              <a:buChar char="ü"/>
            </a:pPr>
            <a:r>
              <a:rPr lang="en-US" altLang="zh-CN" sz="1600" dirty="0">
                <a:latin typeface="Arial" panose="020B0604020202020204" pitchFamily="34" charset="0"/>
                <a:cs typeface="Arial" panose="020B0604020202020204" pitchFamily="34" charset="0"/>
              </a:rPr>
              <a:t>Lines 2-4 execute as a sequence, and control moves to line 11 (node 5).</a:t>
            </a:r>
          </a:p>
          <a:p>
            <a:pPr marL="285750" indent="-285750">
              <a:lnSpc>
                <a:spcPct val="150000"/>
              </a:lnSpc>
              <a:buFont typeface="Wingdings" panose="05000000000000000000" pitchFamily="2" charset="2"/>
              <a:buChar char="ü"/>
            </a:pPr>
            <a:r>
              <a:rPr lang="en-US" altLang="zh-CN" sz="1600" dirty="0">
                <a:latin typeface="Arial" panose="020B0604020202020204" pitchFamily="34" charset="0"/>
                <a:cs typeface="Arial" panose="020B0604020202020204" pitchFamily="34" charset="0"/>
                <a:sym typeface="+mn-ea"/>
              </a:rPr>
              <a:t>Lines 5-7 execute as a sequence, and control moves to line 11 (node 5).</a:t>
            </a:r>
            <a:endParaRPr lang="en-US" altLang="zh-CN"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US" altLang="zh-CN" sz="1600" dirty="0">
                <a:latin typeface="Arial" panose="020B0604020202020204" pitchFamily="34" charset="0"/>
                <a:cs typeface="Arial" panose="020B0604020202020204" pitchFamily="34" charset="0"/>
                <a:sym typeface="+mn-ea"/>
              </a:rPr>
              <a:t>And lines 8-10 execute as a sequence, and control moves to line 11 (node 5).</a:t>
            </a:r>
            <a:endParaRPr lang="en-US" altLang="zh-CN" sz="16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ü"/>
            </a:pPr>
            <a:endParaRPr lang="en-US" altLang="zh-CN" sz="1600"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811" y="1145591"/>
            <a:ext cx="4695185" cy="32830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CFG for Iteration while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103575" y="1188760"/>
            <a:ext cx="4336814" cy="3511987"/>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altLang="zh-CN" sz="1500" dirty="0">
                <a:latin typeface="Arial" panose="020B0604020202020204" pitchFamily="34" charset="0"/>
                <a:cs typeface="Arial" panose="020B0604020202020204" pitchFamily="34" charset="0"/>
              </a:rPr>
              <a:t>The code in lines 1-3 (node 1) is always executed as a sequences. Note that the </a:t>
            </a:r>
            <a:r>
              <a:rPr lang="en-US" altLang="zh-CN" sz="1500" b="1" dirty="0">
                <a:latin typeface="Arial" panose="020B0604020202020204" pitchFamily="34" charset="0"/>
                <a:cs typeface="Arial" panose="020B0604020202020204" pitchFamily="34" charset="0"/>
              </a:rPr>
              <a:t>while statement must be in its own node as the decision is evaluated every time through the loop.</a:t>
            </a:r>
          </a:p>
          <a:p>
            <a:pPr marL="285750" indent="-285750">
              <a:lnSpc>
                <a:spcPct val="150000"/>
              </a:lnSpc>
              <a:buFont typeface="Wingdings" panose="05000000000000000000" pitchFamily="2" charset="2"/>
              <a:buChar char="ü"/>
            </a:pPr>
            <a:r>
              <a:rPr lang="en-US" altLang="zh-CN" sz="1500" dirty="0">
                <a:latin typeface="Arial" panose="020B0604020202020204" pitchFamily="34" charset="0"/>
                <a:cs typeface="Arial" panose="020B0604020202020204" pitchFamily="34" charset="0"/>
              </a:rPr>
              <a:t>If the decision on line 4 (node 2) evaluates to true, then lines (5-7) are executed (node 3), and then control returns to line 4 (node 2).</a:t>
            </a:r>
          </a:p>
          <a:p>
            <a:pPr marL="285750" indent="-285750">
              <a:lnSpc>
                <a:spcPct val="150000"/>
              </a:lnSpc>
              <a:buFont typeface="Wingdings" panose="05000000000000000000" pitchFamily="2" charset="2"/>
              <a:buChar char="ü"/>
            </a:pPr>
            <a:r>
              <a:rPr lang="en-US" altLang="zh-CN" sz="1500" dirty="0">
                <a:latin typeface="Arial" panose="020B0604020202020204" pitchFamily="34" charset="0"/>
                <a:cs typeface="Arial" panose="020B0604020202020204" pitchFamily="34" charset="0"/>
              </a:rPr>
              <a:t>If the decision on line 4 (node 2) evaluates to false, then control jumps to line 8 (node 4).</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8217" y="1188760"/>
            <a:ext cx="4336814" cy="27025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CFG for Iteration do-while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103575" y="1188760"/>
            <a:ext cx="4336814" cy="3900170"/>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altLang="zh-CN" sz="1500" dirty="0">
                <a:latin typeface="Arial" panose="020B0604020202020204" pitchFamily="34" charset="0"/>
                <a:cs typeface="Arial" panose="020B0604020202020204" pitchFamily="34" charset="0"/>
              </a:rPr>
              <a:t>The code in lines 1-3 (node 1) is always executed as a sequences. The body of the do-while loop is then executed, lines 4-6 (node 2).</a:t>
            </a:r>
          </a:p>
          <a:p>
            <a:pPr marL="285750" indent="-285750">
              <a:lnSpc>
                <a:spcPct val="150000"/>
              </a:lnSpc>
              <a:buFont typeface="Wingdings" panose="05000000000000000000" pitchFamily="2" charset="2"/>
              <a:buChar char="ü"/>
            </a:pPr>
            <a:r>
              <a:rPr lang="en-US" altLang="zh-CN" sz="1500" dirty="0">
                <a:latin typeface="Arial" panose="020B0604020202020204" pitchFamily="34" charset="0"/>
                <a:cs typeface="Arial" panose="020B0604020202020204" pitchFamily="34" charset="0"/>
                <a:sym typeface="+mn-ea"/>
              </a:rPr>
              <a:t>Note the difference in structure from the previous example.</a:t>
            </a:r>
            <a:endParaRPr lang="en-US" altLang="zh-CN" sz="15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US" altLang="zh-CN" sz="1500" dirty="0">
                <a:latin typeface="Arial" panose="020B0604020202020204" pitchFamily="34" charset="0"/>
                <a:cs typeface="Arial" panose="020B0604020202020204" pitchFamily="34" charset="0"/>
                <a:sym typeface="+mn-ea"/>
              </a:rPr>
              <a:t>If the decision on line 7 (node 3) evaluates to true, then control jump back to line 4 (node 2).</a:t>
            </a:r>
            <a:endParaRPr lang="en-US" altLang="zh-CN" sz="15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US" altLang="zh-CN" sz="1500" dirty="0">
                <a:latin typeface="Arial" panose="020B0604020202020204" pitchFamily="34" charset="0"/>
                <a:cs typeface="Arial" panose="020B0604020202020204" pitchFamily="34" charset="0"/>
                <a:sym typeface="+mn-ea"/>
              </a:rPr>
              <a:t>If the decision on line 7 (node 3) evaluates  to false, then control jumps to line 8 (node 4).  </a:t>
            </a:r>
            <a:endParaRPr lang="en-US" altLang="zh-CN" sz="15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ü"/>
            </a:pPr>
            <a:endParaRPr lang="en-US" altLang="zh-CN" sz="1500"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986" y="1188761"/>
            <a:ext cx="4053608" cy="26009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180493" y="433186"/>
            <a:ext cx="4457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What We Will Cover Today</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11702" y="1008747"/>
            <a:ext cx="8352692" cy="2805255"/>
          </a:xfrm>
          <a:prstGeom prst="rect">
            <a:avLst/>
          </a:prstGeom>
        </p:spPr>
        <p:txBody>
          <a:bodyPr wrap="square">
            <a:spAutoFit/>
          </a:bodyPr>
          <a:lstStyle/>
          <a:p>
            <a:pPr marL="342900" indent="-342900">
              <a:lnSpc>
                <a:spcPct val="150000"/>
              </a:lnSpc>
              <a:buFont typeface="Wingdings" panose="05000000000000000000" pitchFamily="2" charset="2"/>
              <a:buChar char="ü"/>
            </a:pPr>
            <a:r>
              <a:rPr lang="en-GB" altLang="zh-CN" sz="2000" dirty="0">
                <a:latin typeface="Arial" panose="020B0604020202020204" pitchFamily="34" charset="0"/>
                <a:ea typeface="DengXian" panose="02010600030101010101" pitchFamily="2" charset="-122"/>
                <a:cs typeface="Arial" panose="020B0604020202020204" pitchFamily="34" charset="0"/>
              </a:rPr>
              <a:t>White Box Testing</a:t>
            </a:r>
          </a:p>
          <a:p>
            <a:pPr marL="800100" lvl="1" indent="-342900">
              <a:lnSpc>
                <a:spcPct val="150000"/>
              </a:lnSpc>
              <a:buFont typeface="Wingdings" panose="05000000000000000000" pitchFamily="2" charset="2"/>
              <a:buChar char="p"/>
            </a:pPr>
            <a:r>
              <a:rPr lang="en-GB" altLang="zh-CN" sz="2000" dirty="0">
                <a:latin typeface="Arial" panose="020B0604020202020204" pitchFamily="34" charset="0"/>
                <a:ea typeface="DengXian" panose="02010600030101010101" pitchFamily="2" charset="-122"/>
                <a:cs typeface="Arial" panose="020B0604020202020204" pitchFamily="34" charset="0"/>
              </a:rPr>
              <a:t>What is White Box Testing</a:t>
            </a:r>
          </a:p>
          <a:p>
            <a:pPr marL="800100" lvl="1" indent="-342900">
              <a:lnSpc>
                <a:spcPct val="150000"/>
              </a:lnSpc>
              <a:buFont typeface="Wingdings" panose="05000000000000000000" pitchFamily="2" charset="2"/>
              <a:buChar char="p"/>
            </a:pPr>
            <a:r>
              <a:rPr lang="en-GB" altLang="zh-CN" sz="2000" dirty="0">
                <a:latin typeface="Arial" panose="020B0604020202020204" pitchFamily="34" charset="0"/>
                <a:ea typeface="DengXian" panose="02010600030101010101" pitchFamily="2" charset="-122"/>
                <a:cs typeface="Arial" panose="020B0604020202020204" pitchFamily="34" charset="0"/>
              </a:rPr>
              <a:t>How to Perform White Box Testing</a:t>
            </a:r>
          </a:p>
          <a:p>
            <a:pPr marL="800100" lvl="1" indent="-342900">
              <a:lnSpc>
                <a:spcPct val="150000"/>
              </a:lnSpc>
              <a:buFont typeface="Wingdings" panose="05000000000000000000" pitchFamily="2" charset="2"/>
              <a:buChar char="p"/>
            </a:pPr>
            <a:r>
              <a:rPr lang="en-GB" altLang="zh-CN" sz="2000" dirty="0">
                <a:latin typeface="Arial" panose="020B0604020202020204" pitchFamily="34" charset="0"/>
                <a:ea typeface="DengXian" panose="02010600030101010101" pitchFamily="2" charset="-122"/>
                <a:cs typeface="Arial" panose="020B0604020202020204" pitchFamily="34" charset="0"/>
              </a:rPr>
              <a:t>Code Coverage</a:t>
            </a:r>
          </a:p>
          <a:p>
            <a:pPr marL="342900" indent="-342900">
              <a:lnSpc>
                <a:spcPct val="150000"/>
              </a:lnSpc>
              <a:buFont typeface="Wingdings" panose="05000000000000000000" pitchFamily="2" charset="2"/>
              <a:buChar char="ü"/>
            </a:pPr>
            <a:endParaRPr lang="en-GB" altLang="zh-CN" sz="2000" dirty="0">
              <a:latin typeface="Arial" panose="020B0604020202020204" pitchFamily="34" charset="0"/>
              <a:ea typeface="DengXian" panose="02010600030101010101" pitchFamily="2" charset="-122"/>
              <a:cs typeface="Arial" panose="020B0604020202020204" pitchFamily="34" charset="0"/>
            </a:endParaRPr>
          </a:p>
          <a:p>
            <a:pPr marL="342900" indent="-342900">
              <a:lnSpc>
                <a:spcPct val="150000"/>
              </a:lnSpc>
              <a:buFont typeface="Wingdings" panose="05000000000000000000" pitchFamily="2" charset="2"/>
              <a:buChar char="ü"/>
            </a:pPr>
            <a:endParaRPr lang="en-GB" altLang="zh-CN" sz="2000" dirty="0">
              <a:latin typeface="Arial" panose="020B0604020202020204" pitchFamily="34" charset="0"/>
              <a:ea typeface="DengXian"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CFG for Iteration for</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93414" y="1028891"/>
            <a:ext cx="4813866" cy="3511987"/>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altLang="zh-CN" sz="1500" dirty="0">
                <a:latin typeface="Arial" panose="020B0604020202020204" pitchFamily="34" charset="0"/>
                <a:cs typeface="Arial" panose="020B0604020202020204" pitchFamily="34" charset="0"/>
              </a:rPr>
              <a:t>The code in lines 1-3 followed by the initial for-loop assignment (line 4a) is always executed as a sequence (node 1).</a:t>
            </a:r>
          </a:p>
          <a:p>
            <a:pPr marL="285750" indent="-285750">
              <a:lnSpc>
                <a:spcPct val="150000"/>
              </a:lnSpc>
              <a:buFont typeface="Wingdings" panose="05000000000000000000" pitchFamily="2" charset="2"/>
              <a:buChar char="ü"/>
            </a:pPr>
            <a:r>
              <a:rPr lang="en-US" altLang="zh-CN" sz="1500" dirty="0">
                <a:latin typeface="Arial" panose="020B0604020202020204" pitchFamily="34" charset="0"/>
                <a:cs typeface="Arial" panose="020B0604020202020204" pitchFamily="34" charset="0"/>
              </a:rPr>
              <a:t>The decision in the for-loop, </a:t>
            </a:r>
            <a:r>
              <a:rPr lang="en-US" altLang="zh-CN" sz="1500" dirty="0" err="1">
                <a:latin typeface="Arial" panose="020B0604020202020204" pitchFamily="34" charset="0"/>
                <a:cs typeface="Arial" panose="020B0604020202020204" pitchFamily="34" charset="0"/>
              </a:rPr>
              <a:t>i</a:t>
            </a:r>
            <a:r>
              <a:rPr lang="en-US" altLang="zh-CN" sz="1500" dirty="0">
                <a:latin typeface="Arial" panose="020B0604020202020204" pitchFamily="34" charset="0"/>
                <a:cs typeface="Arial" panose="020B0604020202020204" pitchFamily="34" charset="0"/>
              </a:rPr>
              <a:t> &lt; a on line 4b, is then evaluated (node 2).</a:t>
            </a:r>
          </a:p>
          <a:p>
            <a:pPr marL="285750" indent="-285750">
              <a:lnSpc>
                <a:spcPct val="150000"/>
              </a:lnSpc>
              <a:buFont typeface="Wingdings" panose="05000000000000000000" pitchFamily="2" charset="2"/>
              <a:buChar char="ü"/>
            </a:pPr>
            <a:r>
              <a:rPr lang="en-US" altLang="zh-CN" sz="1500" dirty="0">
                <a:latin typeface="Arial" panose="020B0604020202020204" pitchFamily="34" charset="0"/>
                <a:cs typeface="Arial" panose="020B0604020202020204" pitchFamily="34" charset="0"/>
              </a:rPr>
              <a:t>If true, then the body of the for-loop, on line 5, is then executed, followed by the for-loop increment on line 4c (node 3).</a:t>
            </a:r>
          </a:p>
          <a:p>
            <a:pPr marL="285750" indent="-285750">
              <a:lnSpc>
                <a:spcPct val="150000"/>
              </a:lnSpc>
              <a:buFont typeface="Wingdings" panose="05000000000000000000" pitchFamily="2" charset="2"/>
              <a:buChar char="ü"/>
            </a:pPr>
            <a:r>
              <a:rPr lang="en-US" altLang="zh-CN" sz="1500" dirty="0">
                <a:latin typeface="Arial" panose="020B0604020202020204" pitchFamily="34" charset="0"/>
                <a:cs typeface="Arial" panose="020B0604020202020204" pitchFamily="34" charset="0"/>
              </a:rPr>
              <a:t>When the decision evaluates to false, then line 6-7 are executed (node 4).</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7280" y="1548958"/>
            <a:ext cx="4143306" cy="23087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Summary: CFGs for Iterations </a:t>
            </a:r>
            <a:endParaRPr lang="zh-CN" altLang="en-US" sz="2800" dirty="0">
              <a:solidFill>
                <a:srgbClr val="4D6798"/>
              </a:solidFill>
              <a:latin typeface="Arial" panose="020B0604020202020204" pitchFamily="34" charset="0"/>
              <a:ea typeface="+mj-ea"/>
              <a:cs typeface="Arial" panose="020B0604020202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3154" y="1032068"/>
            <a:ext cx="3036631" cy="1692082"/>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5231" y="1008747"/>
            <a:ext cx="2826477" cy="1813555"/>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008747"/>
            <a:ext cx="2910266" cy="1813556"/>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315" y="2960297"/>
            <a:ext cx="3085075" cy="1847509"/>
          </a:xfrm>
          <a:prstGeom prst="rect">
            <a:avLst/>
          </a:prstGeom>
        </p:spPr>
      </p:pic>
      <p:sp>
        <p:nvSpPr>
          <p:cNvPr id="14" name="文本框 13"/>
          <p:cNvSpPr txBox="1"/>
          <p:nvPr/>
        </p:nvSpPr>
        <p:spPr>
          <a:xfrm>
            <a:off x="3608390" y="3560885"/>
            <a:ext cx="2214038" cy="646331"/>
          </a:xfrm>
          <a:prstGeom prst="rect">
            <a:avLst/>
          </a:prstGeom>
          <a:noFill/>
        </p:spPr>
        <p:txBody>
          <a:bodyPr wrap="square" rtlCol="0">
            <a:spAutoFit/>
          </a:bodyPr>
          <a:lstStyle/>
          <a:p>
            <a:r>
              <a:rPr kumimoji="1" lang="en-US" altLang="zh-CN" dirty="0">
                <a:solidFill>
                  <a:srgbClr val="FF0000"/>
                </a:solidFill>
                <a:latin typeface="Arial" panose="020B0604020202020204" pitchFamily="34" charset="0"/>
                <a:cs typeface="Arial" panose="020B0604020202020204" pitchFamily="34" charset="0"/>
              </a:rPr>
              <a:t>Can you draw the CFG of this function?</a:t>
            </a:r>
            <a:endParaRPr kumimoji="1" lang="zh-CN" altLang="en-US" dirty="0">
              <a:solidFill>
                <a:srgbClr val="FF0000"/>
              </a:solidFill>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95192" y="3018232"/>
            <a:ext cx="1701783" cy="16507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White Box Testing Techniques</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93716" y="1008747"/>
            <a:ext cx="8572500" cy="2949462"/>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Following are important White Box Testing Techniques:</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Statement Coverage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Branch Coverage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Condition Coverage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Decision/Condition Coverage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Multiple Condition Coverage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Path Coverage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What is Statement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93716" y="1008747"/>
            <a:ext cx="8572500" cy="3364960"/>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b="1" dirty="0">
                <a:latin typeface="Arial" panose="020B0604020202020204" pitchFamily="34" charset="0"/>
                <a:cs typeface="Arial" panose="020B0604020202020204" pitchFamily="34" charset="0"/>
              </a:rPr>
              <a:t>Statement Coverage</a:t>
            </a:r>
            <a:r>
              <a:rPr lang="en-GB" altLang="zh-CN" dirty="0">
                <a:latin typeface="Arial" panose="020B0604020202020204" pitchFamily="34" charset="0"/>
                <a:cs typeface="Arial" panose="020B0604020202020204" pitchFamily="34" charset="0"/>
              </a:rPr>
              <a:t> is a white box testing technique in which </a:t>
            </a:r>
            <a:r>
              <a:rPr lang="en-GB" altLang="zh-CN" b="1" dirty="0">
                <a:latin typeface="Arial" panose="020B0604020202020204" pitchFamily="34" charset="0"/>
                <a:cs typeface="Arial" panose="020B0604020202020204" pitchFamily="34" charset="0"/>
              </a:rPr>
              <a:t>all the executable statements in the source code are executed at least once</a:t>
            </a:r>
            <a:r>
              <a:rPr lang="en-GB" altLang="zh-CN" dirty="0">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It is used for calculation of the number of statements in source code which have been executed. </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The main purpose of Statement Coverage is to </a:t>
            </a:r>
            <a:r>
              <a:rPr lang="en-GB" altLang="zh-CN" b="1" dirty="0">
                <a:latin typeface="Arial" panose="020B0604020202020204" pitchFamily="34" charset="0"/>
                <a:cs typeface="Arial" panose="020B0604020202020204" pitchFamily="34" charset="0"/>
              </a:rPr>
              <a:t>cover all the possible paths, lines and statements in source code</a:t>
            </a:r>
            <a:r>
              <a:rPr lang="en-GB" altLang="zh-CN" dirty="0">
                <a:latin typeface="Arial" panose="020B0604020202020204" pitchFamily="34" charset="0"/>
                <a:cs typeface="Arial" panose="020B0604020202020204" pitchFamily="34" charset="0"/>
              </a:rPr>
              <a:t>. In other words, the ideal test completion criteria is 100% statement coverage.</a:t>
            </a:r>
          </a:p>
          <a:p>
            <a:pPr marL="285750" indent="-285750">
              <a:lnSpc>
                <a:spcPct val="150000"/>
              </a:lnSpc>
              <a:buFont typeface="Wingdings" panose="05000000000000000000" pitchFamily="2" charset="2"/>
              <a:buChar char="ü"/>
            </a:pPr>
            <a:endParaRPr lang="en-GB" altLang="zh-CN"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20" y="3998973"/>
            <a:ext cx="6676655" cy="9000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158240" y="433186"/>
            <a:ext cx="6624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calculate Statement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117492" y="886651"/>
            <a:ext cx="5282158" cy="2445385"/>
          </a:xfrm>
          <a:prstGeom prst="rect">
            <a:avLst/>
          </a:prstGeom>
        </p:spPr>
        <p:txBody>
          <a:bodyPr wrap="square">
            <a:spAutoFit/>
          </a:bodyPr>
          <a:lstStyle/>
          <a:p>
            <a:pPr marL="342900" indent="-342900">
              <a:lnSpc>
                <a:spcPct val="150000"/>
              </a:lnSpc>
              <a:buFont typeface="+mj-ea"/>
              <a:buAutoNum type="circleNumDbPlain"/>
            </a:pPr>
            <a:r>
              <a:rPr lang="en-US" altLang="en-GB" dirty="0">
                <a:latin typeface="Arial" panose="020B0604020202020204" pitchFamily="34" charset="0"/>
                <a:cs typeface="Arial" panose="020B0604020202020204" pitchFamily="34" charset="0"/>
              </a:rPr>
              <a:t>test case: a</a:t>
            </a:r>
            <a:r>
              <a:rPr lang="en-GB" altLang="zh-CN" dirty="0">
                <a:latin typeface="Arial" panose="020B0604020202020204" pitchFamily="34" charset="0"/>
                <a:cs typeface="Arial" panose="020B0604020202020204" pitchFamily="34" charset="0"/>
              </a:rPr>
              <a:t> = 3 </a:t>
            </a:r>
            <a:r>
              <a:rPr lang="en-US" altLang="en-GB" dirty="0">
                <a:latin typeface="Arial" panose="020B0604020202020204" pitchFamily="34" charset="0"/>
                <a:cs typeface="Arial" panose="020B0604020202020204" pitchFamily="34" charset="0"/>
              </a:rPr>
              <a:t>b</a:t>
            </a:r>
            <a:r>
              <a:rPr lang="en-GB" altLang="zh-CN" dirty="0">
                <a:latin typeface="Arial" panose="020B0604020202020204" pitchFamily="34" charset="0"/>
                <a:cs typeface="Arial" panose="020B0604020202020204" pitchFamily="34" charset="0"/>
              </a:rPr>
              <a:t>= 9</a:t>
            </a:r>
          </a:p>
          <a:p>
            <a:pPr marL="285750" indent="-285750">
              <a:buFont typeface="Wingdings" panose="05000000000000000000" pitchFamily="2" charset="2"/>
              <a:buChar char="ü"/>
            </a:pPr>
            <a:r>
              <a:rPr lang="en-GB" altLang="zh-CN" dirty="0">
                <a:latin typeface="Arial" panose="020B0604020202020204" pitchFamily="34" charset="0"/>
                <a:cs typeface="Arial" panose="020B0604020202020204" pitchFamily="34" charset="0"/>
              </a:rPr>
              <a:t>Number of executed statements = 5, Total number of statements = 7</a:t>
            </a:r>
          </a:p>
          <a:p>
            <a:pPr marL="285750" indent="-285750">
              <a:buFont typeface="Wingdings" panose="05000000000000000000" pitchFamily="2" charset="2"/>
              <a:buChar char="ü"/>
            </a:pPr>
            <a:r>
              <a:rPr lang="en-GB" altLang="zh-CN" dirty="0">
                <a:latin typeface="Arial" panose="020B0604020202020204" pitchFamily="34" charset="0"/>
                <a:cs typeface="Arial" panose="020B0604020202020204" pitchFamily="34" charset="0"/>
              </a:rPr>
              <a:t>Statement Coverage: 5/7 = 71%</a:t>
            </a:r>
          </a:p>
          <a:p>
            <a:pPr marL="285750" indent="-285750">
              <a:buFont typeface="Wingdings" panose="05000000000000000000" pitchFamily="2" charset="2"/>
              <a:buChar char="ü"/>
            </a:pPr>
            <a:r>
              <a:rPr lang="en-GB" altLang="zh-CN" dirty="0">
                <a:latin typeface="Arial" panose="020B0604020202020204" pitchFamily="34" charset="0"/>
                <a:cs typeface="Arial" panose="020B0604020202020204" pitchFamily="34" charset="0"/>
              </a:rPr>
              <a:t>Note that the statements marked in yellow color are those which are executed as per the scenario.</a:t>
            </a:r>
          </a:p>
          <a:p>
            <a:endParaRPr lang="en-GB" altLang="zh-CN"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650" y="1610536"/>
            <a:ext cx="3626857" cy="2169825"/>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 y="2980907"/>
            <a:ext cx="3860800" cy="20022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158240" y="433186"/>
            <a:ext cx="6624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calculate Statement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117492" y="886651"/>
            <a:ext cx="5282158" cy="1337945"/>
          </a:xfrm>
          <a:prstGeom prst="rect">
            <a:avLst/>
          </a:prstGeom>
        </p:spPr>
        <p:txBody>
          <a:bodyPr wrap="square">
            <a:spAutoFit/>
          </a:bodyPr>
          <a:lstStyle/>
          <a:p>
            <a:pPr marL="342900" indent="-342900">
              <a:lnSpc>
                <a:spcPct val="150000"/>
              </a:lnSpc>
              <a:buFont typeface="+mj-ea"/>
              <a:buAutoNum type="circleNumDbPlain" startAt="2"/>
            </a:pPr>
            <a:r>
              <a:rPr lang="en-US" altLang="en-GB" dirty="0">
                <a:latin typeface="Arial" panose="020B0604020202020204" pitchFamily="34" charset="0"/>
                <a:cs typeface="Arial" panose="020B0604020202020204" pitchFamily="34" charset="0"/>
                <a:sym typeface="+mn-ea"/>
              </a:rPr>
              <a:t>test case: a</a:t>
            </a:r>
            <a:r>
              <a:rPr lang="en-GB" altLang="zh-CN" dirty="0">
                <a:latin typeface="Arial" panose="020B0604020202020204" pitchFamily="34" charset="0"/>
                <a:cs typeface="Arial" panose="020B0604020202020204" pitchFamily="34" charset="0"/>
                <a:sym typeface="+mn-ea"/>
              </a:rPr>
              <a:t> = </a:t>
            </a:r>
            <a:r>
              <a:rPr lang="en-US" altLang="en-GB" dirty="0">
                <a:latin typeface="Arial" panose="020B0604020202020204" pitchFamily="34" charset="0"/>
                <a:cs typeface="Arial" panose="020B0604020202020204" pitchFamily="34" charset="0"/>
                <a:sym typeface="+mn-ea"/>
              </a:rPr>
              <a:t>-</a:t>
            </a:r>
            <a:r>
              <a:rPr lang="en-GB" altLang="zh-CN" dirty="0">
                <a:latin typeface="Arial" panose="020B0604020202020204" pitchFamily="34" charset="0"/>
                <a:cs typeface="Arial" panose="020B0604020202020204" pitchFamily="34" charset="0"/>
                <a:sym typeface="+mn-ea"/>
              </a:rPr>
              <a:t>3 </a:t>
            </a:r>
            <a:r>
              <a:rPr lang="en-US" altLang="en-GB" dirty="0">
                <a:latin typeface="Arial" panose="020B0604020202020204" pitchFamily="34" charset="0"/>
                <a:cs typeface="Arial" panose="020B0604020202020204" pitchFamily="34" charset="0"/>
                <a:sym typeface="+mn-ea"/>
              </a:rPr>
              <a:t>b</a:t>
            </a:r>
            <a:r>
              <a:rPr lang="en-GB" altLang="zh-CN" dirty="0">
                <a:latin typeface="Arial" panose="020B0604020202020204" pitchFamily="34" charset="0"/>
                <a:cs typeface="Arial" panose="020B0604020202020204" pitchFamily="34" charset="0"/>
                <a:sym typeface="+mn-ea"/>
              </a:rPr>
              <a:t>= </a:t>
            </a:r>
            <a:r>
              <a:rPr lang="en-US" altLang="en-GB" dirty="0">
                <a:latin typeface="Arial" panose="020B0604020202020204" pitchFamily="34" charset="0"/>
                <a:cs typeface="Arial" panose="020B0604020202020204" pitchFamily="34" charset="0"/>
                <a:sym typeface="+mn-ea"/>
              </a:rPr>
              <a:t>-</a:t>
            </a:r>
            <a:r>
              <a:rPr lang="en-GB" altLang="zh-CN" dirty="0">
                <a:latin typeface="Arial" panose="020B0604020202020204" pitchFamily="34" charset="0"/>
                <a:cs typeface="Arial" panose="020B0604020202020204" pitchFamily="34" charset="0"/>
                <a:sym typeface="+mn-ea"/>
              </a:rPr>
              <a:t>9</a:t>
            </a:r>
            <a:endParaRPr lang="en-GB" altLang="zh-C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GB" altLang="zh-CN" dirty="0">
                <a:latin typeface="Arial" panose="020B0604020202020204" pitchFamily="34" charset="0"/>
                <a:cs typeface="Arial" panose="020B0604020202020204" pitchFamily="34" charset="0"/>
              </a:rPr>
              <a:t>Number of executed statements = 6</a:t>
            </a:r>
          </a:p>
          <a:p>
            <a:pPr marL="285750" indent="-285750">
              <a:buFont typeface="Wingdings" panose="05000000000000000000" pitchFamily="2" charset="2"/>
              <a:buChar char="ü"/>
            </a:pPr>
            <a:r>
              <a:rPr lang="en-GB" altLang="zh-CN" dirty="0">
                <a:latin typeface="Arial" panose="020B0604020202020204" pitchFamily="34" charset="0"/>
                <a:cs typeface="Arial" panose="020B0604020202020204" pitchFamily="34" charset="0"/>
              </a:rPr>
              <a:t>Total number of statements = 7</a:t>
            </a:r>
          </a:p>
          <a:p>
            <a:pPr marL="285750" indent="-285750">
              <a:buFont typeface="Wingdings" panose="05000000000000000000" pitchFamily="2" charset="2"/>
              <a:buChar char="ü"/>
            </a:pPr>
            <a:r>
              <a:rPr lang="en-GB" altLang="zh-CN" dirty="0">
                <a:latin typeface="Arial" panose="020B0604020202020204" pitchFamily="34" charset="0"/>
                <a:cs typeface="Arial" panose="020B0604020202020204" pitchFamily="34" charset="0"/>
              </a:rPr>
              <a:t>Statement Coverage: 6/7 = 85%</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170" y="1594031"/>
            <a:ext cx="3626857" cy="21698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452" y="2571750"/>
            <a:ext cx="3783948" cy="18475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Design Test Cases Using Statement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34563" y="1199048"/>
            <a:ext cx="8586124" cy="456472"/>
          </a:xfrm>
          <a:prstGeom prst="rect">
            <a:avLst/>
          </a:prstGeom>
        </p:spPr>
        <p:txBody>
          <a:bodyPr wrap="square">
            <a:spAutoFit/>
          </a:bodyPr>
          <a:lstStyle/>
          <a:p>
            <a:pPr>
              <a:lnSpc>
                <a:spcPct val="150000"/>
              </a:lnSpc>
            </a:pPr>
            <a:r>
              <a:rPr lang="en-GB" altLang="zh-CN" dirty="0">
                <a:latin typeface="Arial" panose="020B0604020202020204" pitchFamily="34" charset="0"/>
                <a:cs typeface="Arial" panose="020B0604020202020204" pitchFamily="34" charset="0"/>
              </a:rPr>
              <a:t>1: First of all, draw a CFG for the program.</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 y="1960245"/>
            <a:ext cx="6398260" cy="241173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7800" y="1845385"/>
            <a:ext cx="2616200" cy="2717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Design Test Cases Using Statement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05683" y="1178728"/>
            <a:ext cx="5264319" cy="1287532"/>
          </a:xfrm>
          <a:prstGeom prst="rect">
            <a:avLst/>
          </a:prstGeom>
        </p:spPr>
        <p:txBody>
          <a:bodyPr wrap="square">
            <a:spAutoFit/>
          </a:bodyPr>
          <a:lstStyle/>
          <a:p>
            <a:pPr>
              <a:lnSpc>
                <a:spcPct val="150000"/>
              </a:lnSpc>
            </a:pPr>
            <a:r>
              <a:rPr lang="en-GB" altLang="zh-CN" dirty="0">
                <a:latin typeface="Arial" panose="020B0604020202020204" pitchFamily="34" charset="0"/>
                <a:cs typeface="Arial" panose="020B0604020202020204" pitchFamily="34" charset="0"/>
              </a:rPr>
              <a:t>2:</a:t>
            </a:r>
            <a:r>
              <a:rPr lang="en-GB" altLang="zh-CN" b="1" dirty="0">
                <a:latin typeface="Arial" panose="020B0604020202020204" pitchFamily="34" charset="0"/>
                <a:cs typeface="Arial" panose="020B0604020202020204" pitchFamily="34" charset="0"/>
              </a:rPr>
              <a:t> Each node</a:t>
            </a:r>
            <a:r>
              <a:rPr lang="en-GB" altLang="zh-CN" dirty="0">
                <a:latin typeface="Arial" panose="020B0604020202020204" pitchFamily="34" charset="0"/>
                <a:cs typeface="Arial" panose="020B0604020202020204" pitchFamily="34" charset="0"/>
              </a:rPr>
              <a:t> on the CFG, representing a sequence of indivisible source code statement, is </a:t>
            </a:r>
            <a:r>
              <a:rPr lang="en-GB" altLang="zh-CN" b="1" dirty="0">
                <a:latin typeface="Arial" panose="020B0604020202020204" pitchFamily="34" charset="0"/>
                <a:cs typeface="Arial" panose="020B0604020202020204" pitchFamily="34" charset="0"/>
              </a:rPr>
              <a:t>a test case.</a:t>
            </a:r>
            <a:endParaRPr lang="en-GB" altLang="zh-CN"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140" y="1510319"/>
            <a:ext cx="2616200" cy="27178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42" y="2869219"/>
            <a:ext cx="2641600" cy="1270000"/>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4723" y="2869219"/>
            <a:ext cx="1807494" cy="12349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Design Test Cases Using Statement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106045" y="956310"/>
            <a:ext cx="6885305" cy="1337945"/>
          </a:xfrm>
          <a:prstGeom prst="rect">
            <a:avLst/>
          </a:prstGeom>
        </p:spPr>
        <p:txBody>
          <a:bodyPr wrap="square">
            <a:spAutoFit/>
          </a:bodyPr>
          <a:lstStyle/>
          <a:p>
            <a:pPr>
              <a:lnSpc>
                <a:spcPct val="150000"/>
              </a:lnSpc>
            </a:pPr>
            <a:r>
              <a:rPr lang="en-GB" altLang="zh-CN" dirty="0">
                <a:latin typeface="Arial" panose="020B0604020202020204" pitchFamily="34" charset="0"/>
                <a:cs typeface="Arial" panose="020B0604020202020204" pitchFamily="34" charset="0"/>
              </a:rPr>
              <a:t>3: Then working from the CFG, and the source code, work out input values required to ensure that every source code statement is executed.</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0740" y="2783840"/>
            <a:ext cx="1807845" cy="1877695"/>
          </a:xfrm>
          <a:prstGeom prst="rect">
            <a:avLst/>
          </a:prstGeom>
        </p:spPr>
      </p:pic>
      <p:sp>
        <p:nvSpPr>
          <p:cNvPr id="8" name="文本框 7"/>
          <p:cNvSpPr txBox="1"/>
          <p:nvPr/>
        </p:nvSpPr>
        <p:spPr>
          <a:xfrm>
            <a:off x="7190740" y="3748405"/>
            <a:ext cx="184731" cy="369332"/>
          </a:xfrm>
          <a:prstGeom prst="rect">
            <a:avLst/>
          </a:prstGeom>
          <a:noFill/>
        </p:spPr>
        <p:txBody>
          <a:bodyPr wrap="none" rtlCol="0">
            <a:spAutoFit/>
          </a:bodyPr>
          <a:lstStyle/>
          <a:p>
            <a:endParaRPr kumimoji="1" lang="zh-CN" altLang="en-US"/>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315" y="2223770"/>
            <a:ext cx="6956425" cy="2437765"/>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5143" y="1252852"/>
            <a:ext cx="1807494" cy="12349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Design Test Cases Using Statement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05683" y="1178728"/>
            <a:ext cx="5264319" cy="1524007"/>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sz="1600" dirty="0">
                <a:latin typeface="Arial" panose="020B0604020202020204" pitchFamily="34" charset="0"/>
                <a:cs typeface="Arial" panose="020B0604020202020204" pitchFamily="34" charset="0"/>
              </a:rPr>
              <a:t>The tests should generate data that will cover all the nodes 1–3.  </a:t>
            </a:r>
          </a:p>
          <a:p>
            <a:pPr marL="285750" indent="-285750">
              <a:lnSpc>
                <a:spcPct val="150000"/>
              </a:lnSpc>
              <a:buFont typeface="Wingdings" panose="05000000000000000000" pitchFamily="2" charset="2"/>
              <a:buChar char="ü"/>
            </a:pPr>
            <a:r>
              <a:rPr lang="en-GB" altLang="zh-CN" sz="1600" dirty="0">
                <a:latin typeface="Arial" panose="020B0604020202020204" pitchFamily="34" charset="0"/>
                <a:cs typeface="Arial" panose="020B0604020202020204" pitchFamily="34" charset="0"/>
              </a:rPr>
              <a:t>Ensuring full coverage using </a:t>
            </a:r>
            <a:r>
              <a:rPr lang="en-GB" altLang="zh-CN" sz="1600" dirty="0">
                <a:solidFill>
                  <a:srgbClr val="FF0000"/>
                </a:solidFill>
                <a:latin typeface="Arial" panose="020B0604020202020204" pitchFamily="34" charset="0"/>
                <a:cs typeface="Arial" panose="020B0604020202020204" pitchFamily="34" charset="0"/>
              </a:rPr>
              <a:t>the minimum set of tests</a:t>
            </a:r>
            <a:r>
              <a:rPr lang="en-GB" altLang="zh-CN" sz="1600" dirty="0">
                <a:latin typeface="Arial" panose="020B0604020202020204" pitchFamily="34" charset="0"/>
                <a:cs typeface="Arial" panose="020B0604020202020204" pitchFamily="34" charset="0"/>
              </a:rPr>
              <a:t> to be developed.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0002" y="1057943"/>
            <a:ext cx="1457216" cy="1513807"/>
          </a:xfrm>
          <a:prstGeom prst="rect">
            <a:avLst/>
          </a:prstGeom>
        </p:spPr>
      </p:pic>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67" y="2846556"/>
            <a:ext cx="4042767" cy="1524008"/>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4586" y="1142000"/>
            <a:ext cx="1807494" cy="1234934"/>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2925" y="2960370"/>
            <a:ext cx="4907915" cy="13601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180493" y="433186"/>
            <a:ext cx="4457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What is White Box Testing</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11703" y="1158216"/>
            <a:ext cx="4861460" cy="3370666"/>
          </a:xfrm>
          <a:prstGeom prst="rect">
            <a:avLst/>
          </a:prstGeom>
        </p:spPr>
        <p:txBody>
          <a:bodyPr wrap="square">
            <a:spAutoFit/>
          </a:bodyPr>
          <a:lstStyle/>
          <a:p>
            <a:pPr marL="342900" indent="-342900">
              <a:lnSpc>
                <a:spcPct val="150000"/>
              </a:lnSpc>
              <a:buFont typeface="Wingdings" panose="05000000000000000000" pitchFamily="2" charset="2"/>
              <a:buChar char="ü"/>
            </a:pPr>
            <a:r>
              <a:rPr lang="en-GB" altLang="zh-CN" sz="1600" dirty="0">
                <a:latin typeface="Arial" panose="020B0604020202020204" pitchFamily="34" charset="0"/>
                <a:cs typeface="Arial" panose="020B0604020202020204" pitchFamily="34" charset="0"/>
              </a:rPr>
              <a:t>White box is a type of software testing that </a:t>
            </a:r>
            <a:r>
              <a:rPr lang="en-GB" altLang="zh-CN" sz="1600" b="1" dirty="0">
                <a:latin typeface="Arial" panose="020B0604020202020204" pitchFamily="34" charset="0"/>
                <a:cs typeface="Arial" panose="020B0604020202020204" pitchFamily="34" charset="0"/>
              </a:rPr>
              <a:t>assesses an application’s internal working structure </a:t>
            </a:r>
            <a:r>
              <a:rPr lang="en-GB" altLang="zh-CN" sz="1600" dirty="0">
                <a:latin typeface="Arial" panose="020B0604020202020204" pitchFamily="34" charset="0"/>
                <a:cs typeface="Arial" panose="020B0604020202020204" pitchFamily="34" charset="0"/>
              </a:rPr>
              <a:t>and identifies its potential design loopholes. </a:t>
            </a:r>
          </a:p>
          <a:p>
            <a:pPr marL="342900" indent="-342900">
              <a:lnSpc>
                <a:spcPct val="150000"/>
              </a:lnSpc>
              <a:buFont typeface="Wingdings" panose="05000000000000000000" pitchFamily="2" charset="2"/>
              <a:buChar char="ü"/>
            </a:pPr>
            <a:r>
              <a:rPr lang="en-GB" altLang="zh-CN" sz="1600" dirty="0">
                <a:latin typeface="Arial" panose="020B0604020202020204" pitchFamily="34" charset="0"/>
                <a:cs typeface="Arial" panose="020B0604020202020204" pitchFamily="34" charset="0"/>
              </a:rPr>
              <a:t>The term “white box” is used because of the possibility to </a:t>
            </a:r>
            <a:r>
              <a:rPr lang="en-GB" altLang="zh-CN" sz="1600" b="1" dirty="0">
                <a:latin typeface="Arial" panose="020B0604020202020204" pitchFamily="34" charset="0"/>
                <a:cs typeface="Arial" panose="020B0604020202020204" pitchFamily="34" charset="0"/>
              </a:rPr>
              <a:t>see through the program’s outer covering (or box) into its inner structure</a:t>
            </a:r>
            <a:r>
              <a:rPr lang="en-GB" altLang="zh-CN" sz="1600" dirty="0">
                <a:latin typeface="Arial" panose="020B0604020202020204" pitchFamily="34" charset="0"/>
                <a:cs typeface="Arial" panose="020B0604020202020204" pitchFamily="34" charset="0"/>
              </a:rPr>
              <a:t>. It is also called glass box testing or clear box testing or structural testing.</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791" y="1388772"/>
            <a:ext cx="3950506" cy="27459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Design Test Cases Using Statement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05683" y="1178728"/>
            <a:ext cx="5264319" cy="1154675"/>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sz="1600" dirty="0">
                <a:latin typeface="Arial" panose="020B0604020202020204" pitchFamily="34" charset="0"/>
                <a:cs typeface="Arial" panose="020B0604020202020204" pitchFamily="34" charset="0"/>
              </a:rPr>
              <a:t>4:Finally, using the specification – NOT the source code – work out the correct output of each set of input values.</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0002" y="1057943"/>
            <a:ext cx="1457216" cy="1513807"/>
          </a:xfrm>
          <a:prstGeom prst="rect">
            <a:avLst/>
          </a:prstGeom>
        </p:spPr>
      </p:pic>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67" y="2846556"/>
            <a:ext cx="4042767" cy="1524008"/>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4586" y="1142000"/>
            <a:ext cx="1807494" cy="1234934"/>
          </a:xfrm>
          <a:prstGeom prst="rect">
            <a:avLst/>
          </a:prstGeom>
        </p:spPr>
      </p:pic>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8893" y="3237520"/>
            <a:ext cx="4908113" cy="8480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Advantages of Statement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05683" y="1178729"/>
            <a:ext cx="8594477" cy="2118465"/>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Provides a minimum level of coverage by executing all statements at least once.</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There is a significant risk in releasing software before every statement has been executed at least once during testing.</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Statement Coverage can generally be achieved using only a small number of tests.</a:t>
            </a:r>
          </a:p>
        </p:txBody>
      </p:sp>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Disadvantages of Statement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05683" y="1178729"/>
            <a:ext cx="8594477" cy="2949462"/>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Can be difficult to determine the required input parameter values</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Does not provide coverage for “NULL else” conditions. </a:t>
            </a:r>
          </a:p>
          <a:p>
            <a:pPr lvl="1">
              <a:lnSpc>
                <a:spcPct val="150000"/>
              </a:lnSpc>
            </a:pPr>
            <a:r>
              <a:rPr lang="en-GB" altLang="zh-CN" dirty="0">
                <a:latin typeface="Arial" panose="020B0604020202020204" pitchFamily="34" charset="0"/>
                <a:cs typeface="Arial" panose="020B0604020202020204" pitchFamily="34" charset="0"/>
              </a:rPr>
              <a:t>If (number &lt; 3) </a:t>
            </a:r>
          </a:p>
          <a:p>
            <a:pPr lvl="1">
              <a:lnSpc>
                <a:spcPct val="150000"/>
              </a:lnSpc>
            </a:pPr>
            <a:r>
              <a:rPr lang="en-GB" altLang="zh-CN" dirty="0">
                <a:latin typeface="Arial" panose="020B0604020202020204" pitchFamily="34" charset="0"/>
                <a:cs typeface="Arial" panose="020B0604020202020204" pitchFamily="34" charset="0"/>
              </a:rPr>
              <a:t>     number ++; </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Not demanding of compound logical conditions.</a:t>
            </a:r>
          </a:p>
          <a:p>
            <a:pPr lvl="1">
              <a:lnSpc>
                <a:spcPct val="150000"/>
              </a:lnSpc>
            </a:pPr>
            <a:r>
              <a:rPr lang="en-GB" altLang="zh-CN" dirty="0">
                <a:latin typeface="Arial" panose="020B0604020202020204" pitchFamily="34" charset="0"/>
                <a:cs typeface="Arial" panose="020B0604020202020204" pitchFamily="34" charset="0"/>
              </a:rPr>
              <a:t>If ((a&gt;1) || (b == 0))</a:t>
            </a:r>
          </a:p>
          <a:p>
            <a:pPr lvl="1">
              <a:lnSpc>
                <a:spcPct val="150000"/>
              </a:lnSpc>
            </a:pPr>
            <a:r>
              <a:rPr lang="en-GB" altLang="zh-CN" dirty="0">
                <a:latin typeface="Arial" panose="020B0604020202020204" pitchFamily="34" charset="0"/>
                <a:cs typeface="Arial" panose="020B0604020202020204" pitchFamily="34" charset="0"/>
              </a:rPr>
              <a:t>     x = x/a;</a:t>
            </a:r>
          </a:p>
        </p:txBody>
      </p:sp>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What is Branch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05683" y="1178729"/>
            <a:ext cx="8594477" cy="1287468"/>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b="1" dirty="0">
                <a:latin typeface="Arial" panose="020B0604020202020204" pitchFamily="34" charset="0"/>
                <a:cs typeface="Arial" panose="020B0604020202020204" pitchFamily="34" charset="0"/>
              </a:rPr>
              <a:t>Branch Coverage</a:t>
            </a:r>
            <a:r>
              <a:rPr lang="en-GB" altLang="zh-CN" dirty="0">
                <a:latin typeface="Arial" panose="020B0604020202020204" pitchFamily="34" charset="0"/>
                <a:cs typeface="Arial" panose="020B0604020202020204" pitchFamily="34" charset="0"/>
              </a:rPr>
              <a:t> is a white box testing method in which every branch in the source code is tested. </a:t>
            </a:r>
          </a:p>
          <a:p>
            <a:pPr marL="285750" indent="-285750">
              <a:lnSpc>
                <a:spcPct val="150000"/>
              </a:lnSpc>
              <a:buFont typeface="Wingdings" panose="05000000000000000000" pitchFamily="2" charset="2"/>
              <a:buChar char="ü"/>
            </a:pPr>
            <a:endParaRPr lang="en-GB" altLang="zh-CN" dirty="0">
              <a:latin typeface="Arial" panose="020B0604020202020204" pitchFamily="34" charset="0"/>
              <a:cs typeface="Arial" panose="020B0604020202020204" pitchFamily="34" charset="0"/>
            </a:endParaRPr>
          </a:p>
        </p:txBody>
      </p:sp>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711" y="2466197"/>
            <a:ext cx="5918200" cy="1244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Design Test Cases Using Branch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05683" y="1178729"/>
            <a:ext cx="8594477" cy="456472"/>
          </a:xfrm>
          <a:prstGeom prst="rect">
            <a:avLst/>
          </a:prstGeom>
        </p:spPr>
        <p:txBody>
          <a:bodyPr wrap="square">
            <a:spAutoFit/>
          </a:bodyPr>
          <a:lstStyle/>
          <a:p>
            <a:pPr>
              <a:lnSpc>
                <a:spcPct val="150000"/>
              </a:lnSpc>
            </a:pPr>
            <a:r>
              <a:rPr lang="en-GB" altLang="zh-CN" dirty="0">
                <a:latin typeface="Arial" panose="020B0604020202020204" pitchFamily="34" charset="0"/>
                <a:cs typeface="Arial" panose="020B0604020202020204" pitchFamily="34" charset="0"/>
              </a:rPr>
              <a:t>1: Draw a CFG for the program.</a:t>
            </a:r>
          </a:p>
        </p:txBody>
      </p:sp>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15" y="1672590"/>
            <a:ext cx="6874510" cy="2591435"/>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9241" y="1933947"/>
            <a:ext cx="1790475" cy="18600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Design Test Cases Using Branch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82727" y="1120225"/>
            <a:ext cx="8594477" cy="1287532"/>
          </a:xfrm>
          <a:prstGeom prst="rect">
            <a:avLst/>
          </a:prstGeom>
        </p:spPr>
        <p:txBody>
          <a:bodyPr wrap="square">
            <a:spAutoFit/>
          </a:bodyPr>
          <a:lstStyle/>
          <a:p>
            <a:pPr>
              <a:lnSpc>
                <a:spcPct val="150000"/>
              </a:lnSpc>
            </a:pPr>
            <a:r>
              <a:rPr lang="en-GB" altLang="zh-CN" dirty="0">
                <a:latin typeface="Arial" panose="020B0604020202020204" pitchFamily="34" charset="0"/>
                <a:cs typeface="Arial" panose="020B0604020202020204" pitchFamily="34" charset="0"/>
              </a:rPr>
              <a:t>2: Working from the CFG, and the source code, work out input values required to ensure that every source code branch is taken.  In other words, </a:t>
            </a:r>
            <a:r>
              <a:rPr lang="en-GB" altLang="zh-CN" b="1" dirty="0">
                <a:latin typeface="Arial" panose="020B0604020202020204" pitchFamily="34" charset="0"/>
                <a:cs typeface="Arial" panose="020B0604020202020204" pitchFamily="34" charset="0"/>
              </a:rPr>
              <a:t>each edge</a:t>
            </a:r>
            <a:r>
              <a:rPr lang="en-GB" altLang="zh-CN" dirty="0">
                <a:latin typeface="Arial" panose="020B0604020202020204" pitchFamily="34" charset="0"/>
                <a:cs typeface="Arial" panose="020B0604020202020204" pitchFamily="34" charset="0"/>
              </a:rPr>
              <a:t> is a </a:t>
            </a:r>
            <a:r>
              <a:rPr lang="en-GB" altLang="zh-CN" b="1" dirty="0">
                <a:latin typeface="Arial" panose="020B0604020202020204" pitchFamily="34" charset="0"/>
                <a:cs typeface="Arial" panose="020B0604020202020204" pitchFamily="34" charset="0"/>
              </a:rPr>
              <a:t>test case</a:t>
            </a:r>
            <a:r>
              <a:rPr lang="en-GB" altLang="zh-CN" dirty="0">
                <a:latin typeface="Arial" panose="020B0604020202020204" pitchFamily="34" charset="0"/>
                <a:cs typeface="Arial" panose="020B0604020202020204" pitchFamily="34" charset="0"/>
              </a:rPr>
              <a:t>. </a:t>
            </a:r>
          </a:p>
        </p:txBody>
      </p:sp>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563" y="2735808"/>
            <a:ext cx="4583410" cy="1727815"/>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7973" y="2603615"/>
            <a:ext cx="1790475" cy="1860008"/>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9673" y="2817384"/>
            <a:ext cx="1624887" cy="12058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Design Test Cases Using Branch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82727" y="1120225"/>
            <a:ext cx="8686376" cy="1154675"/>
          </a:xfrm>
          <a:prstGeom prst="rect">
            <a:avLst/>
          </a:prstGeom>
        </p:spPr>
        <p:txBody>
          <a:bodyPr wrap="square">
            <a:spAutoFit/>
          </a:bodyPr>
          <a:lstStyle/>
          <a:p>
            <a:pPr>
              <a:lnSpc>
                <a:spcPct val="150000"/>
              </a:lnSpc>
            </a:pPr>
            <a:r>
              <a:rPr lang="en-US" altLang="zh-CN" sz="1600" dirty="0">
                <a:latin typeface="Arial" panose="020B0604020202020204" pitchFamily="34" charset="0"/>
                <a:cs typeface="Arial" panose="020B0604020202020204" pitchFamily="34" charset="0"/>
              </a:rPr>
              <a:t>3: Test data is selected to ensure every branch (edge) in CFG is executed.</a:t>
            </a:r>
          </a:p>
          <a:p>
            <a:pPr>
              <a:lnSpc>
                <a:spcPct val="150000"/>
              </a:lnSpc>
            </a:pPr>
            <a:r>
              <a:rPr lang="en-US" altLang="zh-CN" sz="1600" dirty="0">
                <a:latin typeface="Arial" panose="020B0604020202020204" pitchFamily="34" charset="0"/>
                <a:cs typeface="Arial" panose="020B0604020202020204" pitchFamily="34" charset="0"/>
              </a:rPr>
              <a:t>Using the specification – NOT the source code – work out the correct output for each set of input values.</a:t>
            </a:r>
            <a:endParaRPr lang="en-GB" altLang="zh-CN" sz="1600" dirty="0">
              <a:latin typeface="Arial" panose="020B0604020202020204" pitchFamily="34" charset="0"/>
              <a:cs typeface="Arial" panose="020B0604020202020204" pitchFamily="34" charset="0"/>
            </a:endParaRPr>
          </a:p>
        </p:txBody>
      </p:sp>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847" y="3681331"/>
            <a:ext cx="6618401" cy="1344202"/>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229736"/>
            <a:ext cx="4038679" cy="1522467"/>
          </a:xfrm>
          <a:prstGeom prst="rect">
            <a:avLst/>
          </a:prstGeom>
        </p:spPr>
      </p:pic>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8470" y="2183151"/>
            <a:ext cx="1392130" cy="1446193"/>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2361" y="2244288"/>
            <a:ext cx="1624887" cy="12058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Advantages and Disadvantages of Branch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82727" y="1120225"/>
            <a:ext cx="8686376" cy="2533963"/>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altLang="zh-CN" dirty="0">
                <a:latin typeface="Arial" panose="020B0604020202020204" pitchFamily="34" charset="0"/>
                <a:cs typeface="Arial" panose="020B0604020202020204" pitchFamily="34" charset="0"/>
              </a:rPr>
              <a:t>Advantages</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Resolves the problem with “NULL else” condition.</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Disadvantages:</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Can be difficult to determine the required input parameter values</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Undemanding of compound decisions, it only requires that each edge be followed, not that every reason for following each edge be tested.</a:t>
            </a:r>
          </a:p>
        </p:txBody>
      </p:sp>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What is Condition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82727" y="1120225"/>
            <a:ext cx="8686376" cy="2949462"/>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Multiple (Boolean) conditions can form a complex decision.</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Condition coverage extends Branch Coverage by ensuring that, </a:t>
            </a:r>
            <a:r>
              <a:rPr lang="en-GB" altLang="zh-CN" b="1" dirty="0">
                <a:latin typeface="Arial" panose="020B0604020202020204" pitchFamily="34" charset="0"/>
                <a:cs typeface="Arial" panose="020B0604020202020204" pitchFamily="34" charset="0"/>
              </a:rPr>
              <a:t>for complex decisions, each condition within the decision is tested for its true and false values</a:t>
            </a:r>
            <a:r>
              <a:rPr lang="en-GB" altLang="zh-CN" dirty="0">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Note that: </a:t>
            </a:r>
            <a:r>
              <a:rPr lang="en-GB" altLang="zh-CN" dirty="0">
                <a:solidFill>
                  <a:srgbClr val="FF0000"/>
                </a:solidFill>
                <a:latin typeface="Arial" panose="020B0604020202020204" pitchFamily="34" charset="0"/>
                <a:cs typeface="Arial" panose="020B0604020202020204" pitchFamily="34" charset="0"/>
              </a:rPr>
              <a:t>it is not necessary that the decision itself take on true and false values</a:t>
            </a:r>
            <a:r>
              <a:rPr lang="en-GB" altLang="zh-CN" dirty="0">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The goal of Condition Coverage is for </a:t>
            </a:r>
            <a:r>
              <a:rPr lang="en-GB" altLang="zh-CN" b="1" dirty="0">
                <a:latin typeface="Arial" panose="020B0604020202020204" pitchFamily="34" charset="0"/>
                <a:cs typeface="Arial" panose="020B0604020202020204" pitchFamily="34" charset="0"/>
              </a:rPr>
              <a:t>every condition in every decision</a:t>
            </a:r>
            <a:r>
              <a:rPr lang="en-GB" altLang="zh-CN" dirty="0">
                <a:latin typeface="Arial" panose="020B0604020202020204" pitchFamily="34" charset="0"/>
                <a:cs typeface="Arial" panose="020B0604020202020204" pitchFamily="34" charset="0"/>
              </a:rPr>
              <a:t> to take on the value True and False. </a:t>
            </a:r>
          </a:p>
        </p:txBody>
      </p:sp>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What is Condition Coverage</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35704" y="2686982"/>
            <a:ext cx="8686376" cy="871970"/>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In the function there is one decision with three conditions on line 4.</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Each Boolean value for each condition is a test case.</a:t>
            </a:r>
          </a:p>
        </p:txBody>
      </p:sp>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563" y="1036345"/>
            <a:ext cx="4583410" cy="1727815"/>
          </a:xfrm>
          <a:prstGeom prst="rect">
            <a:avLst/>
          </a:prstGeom>
        </p:spPr>
      </p:pic>
      <p:sp>
        <p:nvSpPr>
          <p:cNvPr id="2" name="矩形 1"/>
          <p:cNvSpPr/>
          <p:nvPr/>
        </p:nvSpPr>
        <p:spPr>
          <a:xfrm>
            <a:off x="640707" y="1804606"/>
            <a:ext cx="4206240" cy="35732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4117" y="1090429"/>
            <a:ext cx="3201624" cy="1619645"/>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9608" y="3600972"/>
            <a:ext cx="6786245" cy="12769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180493" y="433186"/>
            <a:ext cx="4457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What is White Box Testing</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11703" y="1008747"/>
            <a:ext cx="4861460" cy="3364960"/>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One of the basic goals of white box testing is to </a:t>
            </a:r>
            <a:r>
              <a:rPr lang="en-GB" altLang="zh-CN" b="1" dirty="0">
                <a:latin typeface="Arial" panose="020B0604020202020204" pitchFamily="34" charset="0"/>
                <a:cs typeface="Arial" panose="020B0604020202020204" pitchFamily="34" charset="0"/>
              </a:rPr>
              <a:t>verify</a:t>
            </a:r>
            <a:r>
              <a:rPr lang="en-GB" altLang="zh-CN" dirty="0">
                <a:latin typeface="Arial" panose="020B0604020202020204" pitchFamily="34" charset="0"/>
                <a:cs typeface="Arial" panose="020B0604020202020204" pitchFamily="34" charset="0"/>
              </a:rPr>
              <a:t> </a:t>
            </a:r>
            <a:r>
              <a:rPr lang="en-GB" altLang="zh-CN" b="1" dirty="0">
                <a:latin typeface="Arial" panose="020B0604020202020204" pitchFamily="34" charset="0"/>
                <a:cs typeface="Arial" panose="020B0604020202020204" pitchFamily="34" charset="0"/>
              </a:rPr>
              <a:t>input-output flow</a:t>
            </a:r>
            <a:r>
              <a:rPr lang="en-GB" altLang="zh-CN" dirty="0">
                <a:latin typeface="Arial" panose="020B0604020202020204" pitchFamily="34" charset="0"/>
                <a:cs typeface="Arial" panose="020B0604020202020204" pitchFamily="34" charset="0"/>
              </a:rPr>
              <a:t> for an application. It involves testing a series of </a:t>
            </a:r>
            <a:r>
              <a:rPr lang="en-GB" altLang="zh-CN" b="1" dirty="0">
                <a:latin typeface="Arial" panose="020B0604020202020204" pitchFamily="34" charset="0"/>
                <a:cs typeface="Arial" panose="020B0604020202020204" pitchFamily="34" charset="0"/>
              </a:rPr>
              <a:t>predefined inputs against expected or desired outputs.</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 Therefore, when a specific input </a:t>
            </a:r>
            <a:r>
              <a:rPr lang="en-GB" altLang="zh-CN" b="1" dirty="0">
                <a:latin typeface="Arial" panose="020B0604020202020204" pitchFamily="34" charset="0"/>
                <a:cs typeface="Arial" panose="020B0604020202020204" pitchFamily="34" charset="0"/>
              </a:rPr>
              <a:t>does not</a:t>
            </a:r>
            <a:r>
              <a:rPr lang="en-GB" altLang="zh-CN" dirty="0">
                <a:latin typeface="Arial" panose="020B0604020202020204" pitchFamily="34" charset="0"/>
                <a:cs typeface="Arial" panose="020B0604020202020204" pitchFamily="34" charset="0"/>
              </a:rPr>
              <a:t> result in the expected output, you have encountered a bug.</a:t>
            </a:r>
            <a:endParaRPr lang="en-GB" altLang="zh-CN" dirty="0">
              <a:latin typeface="Arial" panose="020B0604020202020204" pitchFamily="34" charset="0"/>
              <a:ea typeface="DengXian" panose="02010600030101010101" pitchFamily="2" charset="-122"/>
              <a:cs typeface="Arial" panose="020B0604020202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792" y="1500703"/>
            <a:ext cx="3950506" cy="27459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dirty="0">
                <a:solidFill>
                  <a:srgbClr val="4D6798"/>
                </a:solidFill>
                <a:latin typeface="Arial" panose="020B0604020202020204" pitchFamily="34" charset="0"/>
                <a:ea typeface="+mj-ea"/>
                <a:cs typeface="Arial" panose="020B0604020202020204" pitchFamily="34" charset="0"/>
              </a:rPr>
              <a:t>Advantages and Disadvantages of Condition Coverage</a:t>
            </a:r>
            <a:endParaRPr lang="zh-CN" altLang="en-US" sz="24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79824" y="972431"/>
            <a:ext cx="8686376" cy="2005934"/>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sz="1700" dirty="0">
                <a:latin typeface="Arial" panose="020B0604020202020204" pitchFamily="34" charset="0"/>
                <a:cs typeface="Arial" panose="020B0604020202020204" pitchFamily="34" charset="0"/>
              </a:rPr>
              <a:t>Advantages</a:t>
            </a:r>
          </a:p>
          <a:p>
            <a:pPr marL="742950" lvl="1" indent="-285750">
              <a:lnSpc>
                <a:spcPct val="150000"/>
              </a:lnSpc>
              <a:buFont typeface="Wingdings" panose="05000000000000000000" pitchFamily="2" charset="2"/>
              <a:buChar char="p"/>
            </a:pPr>
            <a:r>
              <a:rPr lang="en-GB" altLang="zh-CN" sz="1700" dirty="0">
                <a:latin typeface="Arial" panose="020B0604020202020204" pitchFamily="34" charset="0"/>
                <a:cs typeface="Arial" panose="020B0604020202020204" pitchFamily="34" charset="0"/>
              </a:rPr>
              <a:t>Does focus on condition outcomes</a:t>
            </a:r>
          </a:p>
          <a:p>
            <a:pPr marL="285750" indent="-285750">
              <a:lnSpc>
                <a:spcPct val="150000"/>
              </a:lnSpc>
              <a:buFont typeface="Wingdings" panose="05000000000000000000" pitchFamily="2" charset="2"/>
              <a:buChar char="ü"/>
            </a:pPr>
            <a:r>
              <a:rPr lang="en-GB" altLang="zh-CN" sz="1700" dirty="0">
                <a:latin typeface="Arial" panose="020B0604020202020204" pitchFamily="34" charset="0"/>
                <a:cs typeface="Arial" panose="020B0604020202020204" pitchFamily="34" charset="0"/>
              </a:rPr>
              <a:t>Disadvantage</a:t>
            </a:r>
          </a:p>
          <a:p>
            <a:pPr marL="742950" lvl="1" indent="-285750">
              <a:lnSpc>
                <a:spcPct val="150000"/>
              </a:lnSpc>
              <a:buFont typeface="Wingdings" panose="05000000000000000000" pitchFamily="2" charset="2"/>
              <a:buChar char="p"/>
            </a:pPr>
            <a:r>
              <a:rPr lang="en-GB" altLang="zh-CN" sz="1700" dirty="0">
                <a:latin typeface="Arial" panose="020B0604020202020204" pitchFamily="34" charset="0"/>
                <a:cs typeface="Arial" panose="020B0604020202020204" pitchFamily="34" charset="0"/>
              </a:rPr>
              <a:t>Can be difficult to determine the required input parameter values</a:t>
            </a:r>
          </a:p>
          <a:p>
            <a:pPr marL="742950" lvl="1" indent="-285750">
              <a:lnSpc>
                <a:spcPct val="150000"/>
              </a:lnSpc>
              <a:buFont typeface="Wingdings" panose="05000000000000000000" pitchFamily="2" charset="2"/>
              <a:buChar char="p"/>
            </a:pPr>
            <a:r>
              <a:rPr lang="en-GB" altLang="zh-CN" sz="1700" dirty="0">
                <a:latin typeface="Arial" panose="020B0604020202020204" pitchFamily="34" charset="0"/>
                <a:cs typeface="Arial" panose="020B0604020202020204" pitchFamily="34" charset="0"/>
              </a:rPr>
              <a:t>Does not always achieve branch coverage.</a:t>
            </a:r>
          </a:p>
        </p:txBody>
      </p:sp>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63" y="3092261"/>
            <a:ext cx="3078480" cy="1526589"/>
          </a:xfrm>
          <a:prstGeom prst="rect">
            <a:avLst/>
          </a:prstGeom>
        </p:spPr>
      </p:pic>
      <p:sp>
        <p:nvSpPr>
          <p:cNvPr id="12" name="矩形 11"/>
          <p:cNvSpPr/>
          <p:nvPr/>
        </p:nvSpPr>
        <p:spPr>
          <a:xfrm>
            <a:off x="3368923" y="2959530"/>
            <a:ext cx="5653157" cy="1893339"/>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sz="1600" dirty="0">
                <a:latin typeface="Arial" panose="020B0604020202020204" pitchFamily="34" charset="0"/>
                <a:cs typeface="Arial" panose="020B0604020202020204" pitchFamily="34" charset="0"/>
              </a:rPr>
              <a:t>Branch Coverage  test cases:</a:t>
            </a:r>
          </a:p>
          <a:p>
            <a:pPr>
              <a:lnSpc>
                <a:spcPct val="150000"/>
              </a:lnSpc>
            </a:pPr>
            <a:r>
              <a:rPr lang="en-GB" altLang="zh-CN" sz="1600" dirty="0">
                <a:latin typeface="Arial" panose="020B0604020202020204" pitchFamily="34" charset="0"/>
                <a:cs typeface="Arial" panose="020B0604020202020204" pitchFamily="34" charset="0"/>
              </a:rPr>
              <a:t>     1: a = true, b = false.   2: a = false b = true</a:t>
            </a:r>
          </a:p>
          <a:p>
            <a:pPr>
              <a:lnSpc>
                <a:spcPct val="150000"/>
              </a:lnSpc>
            </a:pPr>
            <a:r>
              <a:rPr lang="en-GB" altLang="zh-CN" sz="1600" dirty="0">
                <a:solidFill>
                  <a:srgbClr val="FF0000"/>
                </a:solidFill>
                <a:latin typeface="Arial" panose="020B0604020202020204" pitchFamily="34" charset="0"/>
                <a:cs typeface="Arial" panose="020B0604020202020204" pitchFamily="34" charset="0"/>
              </a:rPr>
              <a:t>Note that each conditions (a and b) has taken on the values true and false, but the decision on line 1 always evaluates to false.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234563" y="433186"/>
            <a:ext cx="87875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dirty="0">
                <a:solidFill>
                  <a:srgbClr val="4D6798"/>
                </a:solidFill>
                <a:latin typeface="Arial" panose="020B0604020202020204" pitchFamily="34" charset="0"/>
                <a:ea typeface="+mj-ea"/>
                <a:cs typeface="Arial" panose="020B0604020202020204" pitchFamily="34" charset="0"/>
              </a:rPr>
              <a:t>Advantages and Disadvantages of Condition Coverage</a:t>
            </a:r>
            <a:endParaRPr lang="zh-CN" altLang="en-US" sz="2400" dirty="0">
              <a:solidFill>
                <a:srgbClr val="4D6798"/>
              </a:solidFill>
              <a:latin typeface="Arial" panose="020B0604020202020204" pitchFamily="34" charset="0"/>
              <a:ea typeface="+mj-ea"/>
              <a:cs typeface="Arial" panose="020B0604020202020204" pitchFamily="34" charset="0"/>
            </a:endParaRPr>
          </a:p>
        </p:txBody>
      </p:sp>
      <p:sp>
        <p:nvSpPr>
          <p:cNvPr id="8" name="文本框 7"/>
          <p:cNvSpPr txBox="1"/>
          <p:nvPr/>
        </p:nvSpPr>
        <p:spPr>
          <a:xfrm>
            <a:off x="5760720" y="1564640"/>
            <a:ext cx="184731" cy="369332"/>
          </a:xfrm>
          <a:prstGeom prst="rect">
            <a:avLst/>
          </a:prstGeom>
          <a:noFill/>
        </p:spPr>
        <p:txBody>
          <a:bodyPr wrap="none" rtlCol="0">
            <a:spAutoFit/>
          </a:bodyPr>
          <a:lstStyle/>
          <a:p>
            <a:endParaRPr kumimoji="1"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65" y="904240"/>
            <a:ext cx="5782945" cy="2867660"/>
          </a:xfrm>
          <a:prstGeom prst="rect">
            <a:avLst/>
          </a:prstGeom>
        </p:spPr>
      </p:pic>
      <p:sp>
        <p:nvSpPr>
          <p:cNvPr id="12" name="矩形 11"/>
          <p:cNvSpPr/>
          <p:nvPr/>
        </p:nvSpPr>
        <p:spPr>
          <a:xfrm>
            <a:off x="565150" y="3414395"/>
            <a:ext cx="8456930" cy="1568450"/>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sz="1600" dirty="0">
                <a:latin typeface="Arial" panose="020B0604020202020204" pitchFamily="34" charset="0"/>
                <a:cs typeface="Arial" panose="020B0604020202020204" pitchFamily="34" charset="0"/>
              </a:rPr>
              <a:t>Branch Coverage  test cases:</a:t>
            </a:r>
          </a:p>
          <a:p>
            <a:pPr>
              <a:lnSpc>
                <a:spcPct val="150000"/>
              </a:lnSpc>
            </a:pPr>
            <a:r>
              <a:rPr lang="en-GB" altLang="zh-CN" sz="1600" dirty="0">
                <a:latin typeface="Arial" panose="020B0604020202020204" pitchFamily="34" charset="0"/>
                <a:cs typeface="Arial" panose="020B0604020202020204" pitchFamily="34" charset="0"/>
              </a:rPr>
              <a:t>     1: a = true, b = false.   2: a = false b = true</a:t>
            </a:r>
          </a:p>
          <a:p>
            <a:pPr>
              <a:lnSpc>
                <a:spcPct val="150000"/>
              </a:lnSpc>
            </a:pPr>
            <a:r>
              <a:rPr lang="en-GB" altLang="zh-CN" sz="1600" dirty="0">
                <a:solidFill>
                  <a:srgbClr val="FF0000"/>
                </a:solidFill>
                <a:latin typeface="Arial" panose="020B0604020202020204" pitchFamily="34" charset="0"/>
                <a:cs typeface="Arial" panose="020B0604020202020204" pitchFamily="34" charset="0"/>
              </a:rPr>
              <a:t>Note that each conditions (a and b) has taken on the values true and false, but the decision on line 1 always evaluates to false.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0"/>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Decision/Condition Coverage</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835429" y="863485"/>
            <a:ext cx="7880278" cy="341503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In Decision/Condition Coverage, the possible outcomes of each condition and of each decision are tested at least once. This implies both Condition coverage and Decision coverage. </a:t>
            </a:r>
          </a:p>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In other words, tests are generated to cause</a:t>
            </a:r>
            <a:r>
              <a:rPr lang="en-GB" altLang="zh-CN" b="1" dirty="0">
                <a:latin typeface="Arial" panose="020B0604020202020204" pitchFamily="34" charset="0"/>
                <a:cs typeface="Arial" panose="020B0604020202020204" pitchFamily="34" charset="0"/>
              </a:rPr>
              <a:t> every decision to be taken at least once</a:t>
            </a:r>
            <a:r>
              <a:rPr lang="en-GB" altLang="zh-CN" dirty="0">
                <a:latin typeface="Arial" panose="020B0604020202020204" pitchFamily="34" charset="0"/>
                <a:cs typeface="Arial" panose="020B0604020202020204" pitchFamily="34" charset="0"/>
              </a:rPr>
              <a:t> (Branch Coverage) and also </a:t>
            </a:r>
            <a:r>
              <a:rPr lang="en-GB" altLang="zh-CN" b="1" dirty="0">
                <a:latin typeface="Arial" panose="020B0604020202020204" pitchFamily="34" charset="0"/>
                <a:cs typeface="Arial" panose="020B0604020202020204" pitchFamily="34" charset="0"/>
              </a:rPr>
              <a:t>every condition to be true and false at least once</a:t>
            </a:r>
            <a:r>
              <a:rPr lang="en-GB" altLang="zh-CN" dirty="0">
                <a:latin typeface="Arial" panose="020B0604020202020204" pitchFamily="34" charset="0"/>
                <a:cs typeface="Arial" panose="020B0604020202020204" pitchFamily="34" charset="0"/>
              </a:rPr>
              <a:t> (Condition Coverage).</a:t>
            </a:r>
          </a:p>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The goal is to achieve </a:t>
            </a:r>
            <a:r>
              <a:rPr lang="en-GB" altLang="zh-CN" b="1" dirty="0">
                <a:latin typeface="Arial" panose="020B0604020202020204" pitchFamily="34" charset="0"/>
                <a:cs typeface="Arial" panose="020B0604020202020204" pitchFamily="34" charset="0"/>
              </a:rPr>
              <a:t>100% coverage of every decision</a:t>
            </a:r>
            <a:r>
              <a:rPr lang="en-GB" altLang="zh-CN" dirty="0">
                <a:latin typeface="Arial" panose="020B0604020202020204" pitchFamily="34" charset="0"/>
                <a:cs typeface="Arial" panose="020B0604020202020204" pitchFamily="34" charset="0"/>
              </a:rPr>
              <a:t> and </a:t>
            </a:r>
            <a:r>
              <a:rPr lang="en-GB" altLang="zh-CN" b="1" dirty="0">
                <a:latin typeface="Arial" panose="020B0604020202020204" pitchFamily="34" charset="0"/>
                <a:cs typeface="Arial" panose="020B0604020202020204" pitchFamily="34" charset="0"/>
              </a:rPr>
              <a:t>100% coverage of every condition</a:t>
            </a:r>
            <a:r>
              <a:rPr lang="en-GB" altLang="zh-CN" dirty="0">
                <a:latin typeface="Arial" panose="020B0604020202020204" pitchFamily="34" charset="0"/>
                <a:cs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152171"/>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Decision/Condition Coverage</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571967" y="1292105"/>
            <a:ext cx="1749322" cy="17532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GB" altLang="zh-CN" dirty="0">
                <a:solidFill>
                  <a:srgbClr val="FF0000"/>
                </a:solidFill>
                <a:latin typeface="Arial" panose="020B0604020202020204" pitchFamily="34" charset="0"/>
                <a:cs typeface="Arial" panose="020B0604020202020204" pitchFamily="34" charset="0"/>
              </a:rPr>
              <a:t>Each Boolean value for each decision is a test case.</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150" y="784225"/>
            <a:ext cx="5984875" cy="16510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835" y="2435035"/>
            <a:ext cx="4743450" cy="2162175"/>
          </a:xfrm>
          <a:prstGeom prst="rect">
            <a:avLst/>
          </a:prstGeom>
        </p:spPr>
      </p:pic>
      <p:sp>
        <p:nvSpPr>
          <p:cNvPr id="14" name="文本框 13"/>
          <p:cNvSpPr txBox="1"/>
          <p:nvPr/>
        </p:nvSpPr>
        <p:spPr>
          <a:xfrm>
            <a:off x="6902060" y="3771395"/>
            <a:ext cx="2242406" cy="1337945"/>
          </a:xfrm>
          <a:prstGeom prst="rect">
            <a:avLst/>
          </a:prstGeom>
          <a:noFill/>
        </p:spPr>
        <p:txBody>
          <a:bodyPr wrap="square" rtlCol="0">
            <a:spAutoFit/>
          </a:bodyPr>
          <a:lstStyle/>
          <a:p>
            <a:pPr>
              <a:lnSpc>
                <a:spcPct val="150000"/>
              </a:lnSpc>
            </a:pPr>
            <a:r>
              <a:rPr lang="en-GB" altLang="zh-CN" dirty="0">
                <a:solidFill>
                  <a:srgbClr val="0070C0"/>
                </a:solidFill>
                <a:latin typeface="Arial" panose="020B0604020202020204" pitchFamily="34" charset="0"/>
                <a:cs typeface="Arial" panose="020B0604020202020204" pitchFamily="34" charset="0"/>
              </a:rPr>
              <a:t>Each Boolean value for each condition is a test case.</a:t>
            </a:r>
          </a:p>
        </p:txBody>
      </p:sp>
      <p:sp>
        <p:nvSpPr>
          <p:cNvPr id="9" name="矩形 8"/>
          <p:cNvSpPr/>
          <p:nvPr/>
        </p:nvSpPr>
        <p:spPr>
          <a:xfrm>
            <a:off x="3189605" y="1511935"/>
            <a:ext cx="5166995" cy="387985"/>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350" dirty="0"/>
          </a:p>
        </p:txBody>
      </p:sp>
      <p:sp>
        <p:nvSpPr>
          <p:cNvPr id="16" name="矩形 15"/>
          <p:cNvSpPr/>
          <p:nvPr/>
        </p:nvSpPr>
        <p:spPr>
          <a:xfrm>
            <a:off x="2313416" y="2751111"/>
            <a:ext cx="4461833" cy="636375"/>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350" dirty="0"/>
          </a:p>
        </p:txBody>
      </p:sp>
      <p:sp>
        <p:nvSpPr>
          <p:cNvPr id="12" name="左弧形箭头 11"/>
          <p:cNvSpPr/>
          <p:nvPr/>
        </p:nvSpPr>
        <p:spPr>
          <a:xfrm rot="5684829">
            <a:off x="1441115" y="3066465"/>
            <a:ext cx="458929" cy="437258"/>
          </a:xfrm>
          <a:prstGeom prst="curvedLef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sz="1350">
              <a:solidFill>
                <a:schemeClr val="tx1"/>
              </a:solidFill>
            </a:endParaRPr>
          </a:p>
        </p:txBody>
      </p:sp>
      <p:sp>
        <p:nvSpPr>
          <p:cNvPr id="20" name="矩形 19"/>
          <p:cNvSpPr/>
          <p:nvPr/>
        </p:nvSpPr>
        <p:spPr>
          <a:xfrm>
            <a:off x="2313415" y="3399026"/>
            <a:ext cx="4437452" cy="1133294"/>
          </a:xfrm>
          <a:prstGeom prst="rect">
            <a:avLst/>
          </a:prstGeom>
          <a:noFill/>
          <a:ln w="254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350" dirty="0"/>
          </a:p>
        </p:txBody>
      </p:sp>
      <p:sp>
        <p:nvSpPr>
          <p:cNvPr id="13" name="下弧形箭头 12"/>
          <p:cNvSpPr/>
          <p:nvPr/>
        </p:nvSpPr>
        <p:spPr>
          <a:xfrm>
            <a:off x="6919351" y="3190167"/>
            <a:ext cx="473287" cy="50681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152171"/>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Decision/Condition Coverage</a:t>
            </a:r>
            <a:endParaRPr lang="zh-CN" altLang="en-US" dirty="0">
              <a:solidFill>
                <a:srgbClr val="223770"/>
              </a:solidFill>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725" y="1121246"/>
            <a:ext cx="4107047" cy="1429448"/>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4410" y="832008"/>
            <a:ext cx="4107048" cy="1872089"/>
          </a:xfrm>
          <a:prstGeom prst="rect">
            <a:avLst/>
          </a:prstGeom>
        </p:spPr>
      </p:pic>
      <p:sp>
        <p:nvSpPr>
          <p:cNvPr id="9" name="矩形 8"/>
          <p:cNvSpPr/>
          <p:nvPr/>
        </p:nvSpPr>
        <p:spPr>
          <a:xfrm>
            <a:off x="826256" y="1726475"/>
            <a:ext cx="3745745" cy="339302"/>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350"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9753" y="3137774"/>
            <a:ext cx="6955043" cy="14294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extBox 4"/>
          <p:cNvSpPr txBox="1"/>
          <p:nvPr>
            <p:custDataLst>
              <p:tags r:id="rId2"/>
            </p:custDataLst>
          </p:nvPr>
        </p:nvSpPr>
        <p:spPr>
          <a:xfrm>
            <a:off x="1143000" y="476250"/>
            <a:ext cx="7002780" cy="1607185"/>
          </a:xfrm>
          <a:prstGeom prst="rect">
            <a:avLst/>
          </a:prstGeom>
          <a:noFill/>
          <a:ln w="9525">
            <a:noFill/>
          </a:ln>
        </p:spPr>
        <p:txBody>
          <a:bodyPr anchor="ctr" anchorCtr="0"/>
          <a:lstStyle/>
          <a:p>
            <a:pPr indent="0">
              <a:spcBef>
                <a:spcPct val="20000"/>
              </a:spcBef>
              <a:buClr>
                <a:schemeClr val="bg2"/>
              </a:buClr>
              <a:buSzPct val="75000"/>
              <a:buFont typeface="Wingdings" panose="05000000000000000000" pitchFamily="2" charset="2"/>
            </a:pPr>
            <a:r>
              <a:rPr lang="en-US" altLang="zh-CN" sz="2100" dirty="0">
                <a:solidFill>
                  <a:srgbClr val="223770"/>
                </a:solidFill>
                <a:latin typeface="Arial" panose="020B0604020202020204" pitchFamily="34" charset="0"/>
                <a:cs typeface="Arial" panose="020B0604020202020204" pitchFamily="34" charset="0"/>
                <a:sym typeface="+mn-ea"/>
              </a:rPr>
              <a:t>Decision/Condition </a:t>
            </a:r>
            <a:r>
              <a:rPr lang="en-US" altLang="zh-CN" sz="2100" dirty="0">
                <a:solidFill>
                  <a:srgbClr val="4D6798"/>
                </a:solidFill>
                <a:latin typeface="Arial" panose="020B0604020202020204" pitchFamily="34" charset="0"/>
                <a:ea typeface="+mj-ea"/>
                <a:cs typeface="Arial" panose="020B0604020202020204" pitchFamily="34" charset="0"/>
                <a:sym typeface="+mn-ea"/>
              </a:rPr>
              <a:t>Coverage is sufficient to test a code</a:t>
            </a:r>
            <a:r>
              <a:rPr lang="en-US" altLang="zh-CN" sz="2100" dirty="0">
                <a:latin typeface="Arial" panose="020B0604020202020204" pitchFamily="34" charset="0"/>
                <a:ea typeface="宋体" pitchFamily="2" charset="-122"/>
              </a:rPr>
              <a:t>?</a:t>
            </a:r>
          </a:p>
        </p:txBody>
      </p:sp>
      <p:sp>
        <p:nvSpPr>
          <p:cNvPr id="116738" name="TextBox 5"/>
          <p:cNvSpPr txBox="1"/>
          <p:nvPr>
            <p:custDataLst>
              <p:tags r:id="rId3"/>
            </p:custDataLst>
          </p:nvPr>
        </p:nvSpPr>
        <p:spPr>
          <a:xfrm>
            <a:off x="2514600" y="2089547"/>
            <a:ext cx="4800600" cy="482203"/>
          </a:xfrm>
          <a:prstGeom prst="rect">
            <a:avLst/>
          </a:prstGeom>
          <a:noFill/>
          <a:ln w="9525">
            <a:noFill/>
          </a:ln>
        </p:spPr>
        <p:txBody>
          <a:bodyPr anchor="ctr" anchorCtr="0"/>
          <a:lstStyle/>
          <a:p>
            <a:pPr indent="0">
              <a:spcBef>
                <a:spcPct val="20000"/>
              </a:spcBef>
              <a:buClr>
                <a:schemeClr val="bg2"/>
              </a:buClr>
              <a:buSzPct val="75000"/>
              <a:buFont typeface="Wingdings" panose="05000000000000000000" pitchFamily="2" charset="2"/>
            </a:pPr>
            <a:r>
              <a:rPr lang="en-US" altLang="zh-CN" sz="1950" dirty="0">
                <a:solidFill>
                  <a:srgbClr val="000000"/>
                </a:solidFill>
                <a:latin typeface="Microsoft Yahei" pitchFamily="34" charset="-122"/>
                <a:ea typeface="Microsoft Yahei" pitchFamily="34" charset="-122"/>
                <a:sym typeface="Microsoft Yahei" pitchFamily="34" charset="-122"/>
              </a:rPr>
              <a:t>Yes</a:t>
            </a:r>
            <a:endParaRPr lang="zh-CN" altLang="en-US" sz="1950" dirty="0">
              <a:solidFill>
                <a:srgbClr val="000000"/>
              </a:solidFill>
              <a:latin typeface="Microsoft Yahei" pitchFamily="34" charset="-122"/>
              <a:ea typeface="Microsoft Yahei" pitchFamily="34" charset="-122"/>
              <a:sym typeface="Microsoft Yahei" pitchFamily="34" charset="-122"/>
            </a:endParaRPr>
          </a:p>
        </p:txBody>
      </p:sp>
      <p:sp>
        <p:nvSpPr>
          <p:cNvPr id="116739" name="TextBox 6"/>
          <p:cNvSpPr txBox="1"/>
          <p:nvPr>
            <p:custDataLst>
              <p:tags r:id="rId4"/>
            </p:custDataLst>
          </p:nvPr>
        </p:nvSpPr>
        <p:spPr>
          <a:xfrm>
            <a:off x="2514600" y="2732485"/>
            <a:ext cx="4800600" cy="482203"/>
          </a:xfrm>
          <a:prstGeom prst="rect">
            <a:avLst/>
          </a:prstGeom>
          <a:noFill/>
          <a:ln w="9525">
            <a:noFill/>
          </a:ln>
        </p:spPr>
        <p:txBody>
          <a:bodyPr anchor="ctr" anchorCtr="0"/>
          <a:lstStyle/>
          <a:p>
            <a:pPr indent="0">
              <a:spcBef>
                <a:spcPct val="20000"/>
              </a:spcBef>
              <a:buClr>
                <a:schemeClr val="bg2"/>
              </a:buClr>
              <a:buSzPct val="75000"/>
              <a:buFont typeface="Wingdings" panose="05000000000000000000" pitchFamily="2" charset="2"/>
            </a:pPr>
            <a:r>
              <a:rPr lang="en-US" altLang="zh-CN" sz="1950" dirty="0">
                <a:solidFill>
                  <a:srgbClr val="000000"/>
                </a:solidFill>
                <a:latin typeface="Microsoft Yahei" pitchFamily="34" charset="-122"/>
                <a:ea typeface="Microsoft Yahei" pitchFamily="34" charset="-122"/>
                <a:sym typeface="Microsoft Yahei" pitchFamily="34" charset="-122"/>
              </a:rPr>
              <a:t>No</a:t>
            </a:r>
            <a:r>
              <a:rPr lang="zh-CN" altLang="en-US" sz="1950" dirty="0">
                <a:solidFill>
                  <a:srgbClr val="000000"/>
                </a:solidFill>
                <a:latin typeface="Microsoft Yahei" pitchFamily="34" charset="-122"/>
                <a:ea typeface="Microsoft Yahei" pitchFamily="34" charset="-122"/>
                <a:sym typeface="Microsoft Yahei" pitchFamily="34" charset="-122"/>
              </a:rPr>
              <a:t>，</a:t>
            </a:r>
            <a:r>
              <a:rPr lang="en-US" altLang="zh-CN" sz="1950" dirty="0">
                <a:solidFill>
                  <a:srgbClr val="000000"/>
                </a:solidFill>
                <a:latin typeface="Microsoft Yahei" pitchFamily="34" charset="-122"/>
                <a:ea typeface="Microsoft Yahei" pitchFamily="34" charset="-122"/>
                <a:sym typeface="Microsoft Yahei" pitchFamily="34" charset="-122"/>
              </a:rPr>
              <a:t>No</a:t>
            </a:r>
            <a:r>
              <a:rPr lang="zh-CN" altLang="en-US" sz="1950" dirty="0">
                <a:solidFill>
                  <a:srgbClr val="000000"/>
                </a:solidFill>
                <a:latin typeface="Microsoft Yahei" pitchFamily="34" charset="-122"/>
                <a:ea typeface="Microsoft Yahei" pitchFamily="34" charset="-122"/>
                <a:sym typeface="Microsoft Yahei" pitchFamily="34" charset="-122"/>
              </a:rPr>
              <a:t>，</a:t>
            </a:r>
            <a:r>
              <a:rPr lang="en-US" altLang="zh-CN" sz="1950" dirty="0">
                <a:solidFill>
                  <a:srgbClr val="000000"/>
                </a:solidFill>
                <a:latin typeface="Microsoft Yahei" pitchFamily="34" charset="-122"/>
                <a:ea typeface="Microsoft Yahei" pitchFamily="34" charset="-122"/>
                <a:sym typeface="Microsoft Yahei" pitchFamily="34" charset="-122"/>
              </a:rPr>
              <a:t>No, too</a:t>
            </a:r>
            <a:r>
              <a:rPr lang="zh-CN" altLang="en-US" sz="1950" dirty="0">
                <a:solidFill>
                  <a:srgbClr val="000000"/>
                </a:solidFill>
                <a:latin typeface="Microsoft Yahei" pitchFamily="34" charset="-122"/>
                <a:ea typeface="Microsoft Yahei" pitchFamily="34" charset="-122"/>
                <a:sym typeface="Microsoft Yahei" pitchFamily="34" charset="-122"/>
              </a:rPr>
              <a:t> </a:t>
            </a:r>
            <a:r>
              <a:rPr lang="en-US" altLang="zh-CN" sz="1950" dirty="0">
                <a:solidFill>
                  <a:srgbClr val="000000"/>
                </a:solidFill>
                <a:latin typeface="Microsoft Yahei" pitchFamily="34" charset="-122"/>
                <a:ea typeface="Microsoft Yahei" pitchFamily="34" charset="-122"/>
                <a:sym typeface="Microsoft Yahei" pitchFamily="34" charset="-122"/>
              </a:rPr>
              <a:t>simple</a:t>
            </a:r>
            <a:r>
              <a:rPr lang="zh-CN" altLang="en-US" sz="1950" dirty="0">
                <a:solidFill>
                  <a:srgbClr val="000000"/>
                </a:solidFill>
                <a:latin typeface="Microsoft Yahei" pitchFamily="34" charset="-122"/>
                <a:ea typeface="Microsoft Yahei" pitchFamily="34" charset="-122"/>
                <a:sym typeface="Microsoft Yahei" pitchFamily="34" charset="-122"/>
              </a:rPr>
              <a:t> </a:t>
            </a:r>
            <a:r>
              <a:rPr lang="en-US" altLang="zh-CN" sz="1950" dirty="0">
                <a:solidFill>
                  <a:srgbClr val="000000"/>
                </a:solidFill>
                <a:latin typeface="Microsoft Yahei" pitchFamily="34" charset="-122"/>
                <a:ea typeface="Microsoft Yahei" pitchFamily="34" charset="-122"/>
                <a:sym typeface="Microsoft Yahei" pitchFamily="34" charset="-122"/>
              </a:rPr>
              <a:t>too</a:t>
            </a:r>
            <a:r>
              <a:rPr lang="zh-CN" altLang="en-US" sz="1950" dirty="0">
                <a:solidFill>
                  <a:srgbClr val="000000"/>
                </a:solidFill>
                <a:latin typeface="Microsoft Yahei" pitchFamily="34" charset="-122"/>
                <a:ea typeface="Microsoft Yahei" pitchFamily="34" charset="-122"/>
                <a:sym typeface="Microsoft Yahei" pitchFamily="34" charset="-122"/>
              </a:rPr>
              <a:t> </a:t>
            </a:r>
            <a:r>
              <a:rPr lang="en-US" altLang="zh-CN" sz="1950" dirty="0">
                <a:solidFill>
                  <a:srgbClr val="000000"/>
                </a:solidFill>
                <a:latin typeface="Microsoft Yahei" pitchFamily="34" charset="-122"/>
                <a:ea typeface="Microsoft Yahei" pitchFamily="34" charset="-122"/>
                <a:sym typeface="Microsoft Yahei" pitchFamily="34" charset="-122"/>
              </a:rPr>
              <a:t>naive</a:t>
            </a:r>
            <a:endParaRPr lang="zh-CN" altLang="en-US" sz="1950" dirty="0">
              <a:solidFill>
                <a:srgbClr val="000000"/>
              </a:solidFill>
              <a:latin typeface="Microsoft Yahei" pitchFamily="34" charset="-122"/>
              <a:ea typeface="Microsoft Yahei" pitchFamily="34" charset="-122"/>
              <a:sym typeface="Microsoft Yahei" pitchFamily="34" charset="-122"/>
            </a:endParaRPr>
          </a:p>
        </p:txBody>
      </p:sp>
      <p:sp>
        <p:nvSpPr>
          <p:cNvPr id="116740" name="TextBox 7"/>
          <p:cNvSpPr txBox="1"/>
          <p:nvPr>
            <p:custDataLst>
              <p:tags r:id="rId5"/>
            </p:custDataLst>
          </p:nvPr>
        </p:nvSpPr>
        <p:spPr>
          <a:xfrm>
            <a:off x="2514600" y="3363992"/>
            <a:ext cx="4800600" cy="482203"/>
          </a:xfrm>
          <a:prstGeom prst="rect">
            <a:avLst/>
          </a:prstGeom>
          <a:noFill/>
          <a:ln w="9525">
            <a:noFill/>
          </a:ln>
        </p:spPr>
        <p:txBody>
          <a:bodyPr anchor="ctr" anchorCtr="0"/>
          <a:lstStyle/>
          <a:p>
            <a:pPr indent="0">
              <a:spcBef>
                <a:spcPct val="20000"/>
              </a:spcBef>
              <a:buClr>
                <a:schemeClr val="bg2"/>
              </a:buClr>
              <a:buSzPct val="75000"/>
              <a:buFont typeface="Wingdings" panose="05000000000000000000" pitchFamily="2" charset="2"/>
            </a:pPr>
            <a:r>
              <a:rPr lang="en-US" altLang="zh-CN" sz="1950" dirty="0">
                <a:solidFill>
                  <a:srgbClr val="000000"/>
                </a:solidFill>
                <a:latin typeface="Microsoft Yahei" pitchFamily="34" charset="-122"/>
                <a:ea typeface="Microsoft Yahei" pitchFamily="34" charset="-122"/>
                <a:sym typeface="Microsoft Yahei" pitchFamily="34" charset="-122"/>
              </a:rPr>
              <a:t>I do not know</a:t>
            </a:r>
          </a:p>
        </p:txBody>
      </p:sp>
      <p:sp>
        <p:nvSpPr>
          <p:cNvPr id="116741" name="椭圆 9"/>
          <p:cNvSpPr>
            <a:spLocks noChangeAspect="1"/>
          </p:cNvSpPr>
          <p:nvPr>
            <p:custDataLst>
              <p:tags r:id="rId6"/>
            </p:custDataLst>
          </p:nvPr>
        </p:nvSpPr>
        <p:spPr>
          <a:xfrm>
            <a:off x="1978819" y="2137172"/>
            <a:ext cx="385763" cy="385763"/>
          </a:xfrm>
          <a:prstGeom prst="ellipse">
            <a:avLst/>
          </a:prstGeom>
          <a:solidFill>
            <a:srgbClr val="808080"/>
          </a:solidFill>
          <a:ln w="12700" cap="flat" cmpd="sng">
            <a:solidFill>
              <a:srgbClr val="000000"/>
            </a:solidFill>
            <a:prstDash val="solid"/>
            <a:round/>
            <a:headEnd type="none" w="med" len="med"/>
            <a:tailEnd type="triangle" w="med" len="med"/>
          </a:ln>
        </p:spPr>
        <p:txBody>
          <a:bodyPr anchor="ctr" anchorCtr="1"/>
          <a:lstStyle/>
          <a:p>
            <a:pPr indent="0">
              <a:spcBef>
                <a:spcPct val="20000"/>
              </a:spcBef>
              <a:buClr>
                <a:schemeClr val="bg2"/>
              </a:buClr>
              <a:buSzPct val="75000"/>
              <a:buFont typeface="Wingdings" panose="05000000000000000000" pitchFamily="2" charset="2"/>
            </a:pPr>
            <a:r>
              <a:rPr lang="en-US" altLang="zh-CN" sz="1200" dirty="0">
                <a:solidFill>
                  <a:srgbClr val="FFFFFF"/>
                </a:solidFill>
                <a:latin typeface="Microsoft Yahei" pitchFamily="34" charset="-122"/>
                <a:ea typeface="Microsoft Yahei" pitchFamily="34" charset="-122"/>
                <a:sym typeface="Microsoft Yahei" pitchFamily="34" charset="-122"/>
              </a:rPr>
              <a:t>A</a:t>
            </a:r>
            <a:endParaRPr lang="zh-CN" altLang="en-US" sz="1200" dirty="0">
              <a:solidFill>
                <a:srgbClr val="FFFFFF"/>
              </a:solidFill>
              <a:latin typeface="Microsoft Yahei" pitchFamily="34" charset="-122"/>
              <a:ea typeface="Microsoft Yahei" pitchFamily="34" charset="-122"/>
              <a:sym typeface="Microsoft Yahei" pitchFamily="34" charset="-122"/>
            </a:endParaRPr>
          </a:p>
        </p:txBody>
      </p:sp>
      <p:sp>
        <p:nvSpPr>
          <p:cNvPr id="116742" name="椭圆 10"/>
          <p:cNvSpPr>
            <a:spLocks noChangeAspect="1"/>
          </p:cNvSpPr>
          <p:nvPr>
            <p:custDataLst>
              <p:tags r:id="rId7"/>
            </p:custDataLst>
          </p:nvPr>
        </p:nvSpPr>
        <p:spPr>
          <a:xfrm>
            <a:off x="1978819" y="2780110"/>
            <a:ext cx="385763" cy="385763"/>
          </a:xfrm>
          <a:prstGeom prst="ellipse">
            <a:avLst/>
          </a:prstGeom>
          <a:solidFill>
            <a:srgbClr val="808080"/>
          </a:solidFill>
          <a:ln w="12700" cap="flat" cmpd="sng">
            <a:solidFill>
              <a:srgbClr val="000000"/>
            </a:solidFill>
            <a:prstDash val="solid"/>
            <a:round/>
            <a:headEnd type="none" w="med" len="med"/>
            <a:tailEnd type="triangle" w="med" len="med"/>
          </a:ln>
        </p:spPr>
        <p:txBody>
          <a:bodyPr anchor="ctr" anchorCtr="1"/>
          <a:lstStyle/>
          <a:p>
            <a:pPr indent="0">
              <a:spcBef>
                <a:spcPct val="20000"/>
              </a:spcBef>
              <a:buClr>
                <a:schemeClr val="bg2"/>
              </a:buClr>
              <a:buSzPct val="75000"/>
              <a:buFont typeface="Wingdings" panose="05000000000000000000" pitchFamily="2" charset="2"/>
            </a:pPr>
            <a:r>
              <a:rPr lang="en-US" altLang="zh-CN" sz="1200" dirty="0">
                <a:solidFill>
                  <a:srgbClr val="FFFFFF"/>
                </a:solidFill>
                <a:latin typeface="Microsoft Yahei" pitchFamily="34" charset="-122"/>
                <a:ea typeface="Microsoft Yahei" pitchFamily="34" charset="-122"/>
                <a:sym typeface="Microsoft Yahei" pitchFamily="34" charset="-122"/>
              </a:rPr>
              <a:t>B</a:t>
            </a:r>
            <a:endParaRPr lang="zh-CN" altLang="en-US" sz="1200" dirty="0">
              <a:solidFill>
                <a:srgbClr val="FFFFFF"/>
              </a:solidFill>
              <a:latin typeface="Microsoft Yahei" pitchFamily="34" charset="-122"/>
              <a:ea typeface="Microsoft Yahei" pitchFamily="34" charset="-122"/>
              <a:sym typeface="Microsoft Yahei" pitchFamily="34" charset="-122"/>
            </a:endParaRPr>
          </a:p>
        </p:txBody>
      </p:sp>
      <p:sp>
        <p:nvSpPr>
          <p:cNvPr id="116743" name="椭圆 11"/>
          <p:cNvSpPr>
            <a:spLocks noChangeAspect="1"/>
          </p:cNvSpPr>
          <p:nvPr>
            <p:custDataLst>
              <p:tags r:id="rId8"/>
            </p:custDataLst>
          </p:nvPr>
        </p:nvSpPr>
        <p:spPr>
          <a:xfrm>
            <a:off x="1978819" y="3423047"/>
            <a:ext cx="385763" cy="385763"/>
          </a:xfrm>
          <a:prstGeom prst="ellipse">
            <a:avLst/>
          </a:prstGeom>
          <a:solidFill>
            <a:srgbClr val="808080"/>
          </a:solidFill>
          <a:ln w="12700" cap="flat" cmpd="sng">
            <a:solidFill>
              <a:srgbClr val="000000"/>
            </a:solidFill>
            <a:prstDash val="solid"/>
            <a:round/>
            <a:headEnd type="none" w="med" len="med"/>
            <a:tailEnd type="triangle" w="med" len="med"/>
          </a:ln>
        </p:spPr>
        <p:txBody>
          <a:bodyPr anchor="ctr" anchorCtr="1"/>
          <a:lstStyle/>
          <a:p>
            <a:pPr indent="0">
              <a:spcBef>
                <a:spcPct val="20000"/>
              </a:spcBef>
              <a:buClr>
                <a:schemeClr val="bg2"/>
              </a:buClr>
              <a:buSzPct val="75000"/>
              <a:buFont typeface="Wingdings" panose="05000000000000000000" pitchFamily="2" charset="2"/>
            </a:pPr>
            <a:r>
              <a:rPr lang="en-US" altLang="zh-CN" sz="1200" dirty="0">
                <a:solidFill>
                  <a:srgbClr val="FFFFFF"/>
                </a:solidFill>
                <a:latin typeface="Microsoft Yahei" pitchFamily="34" charset="-122"/>
                <a:ea typeface="Microsoft Yahei" pitchFamily="34" charset="-122"/>
                <a:sym typeface="Microsoft Yahei" pitchFamily="34" charset="-122"/>
              </a:rPr>
              <a:t>C</a:t>
            </a:r>
            <a:endParaRPr lang="zh-CN" altLang="en-US" sz="1200" dirty="0">
              <a:solidFill>
                <a:srgbClr val="FFFFFF"/>
              </a:solidFill>
              <a:latin typeface="Microsoft Yahei" pitchFamily="34" charset="-122"/>
              <a:ea typeface="Microsoft Yahei" pitchFamily="34" charset="-122"/>
              <a:sym typeface="Microsoft Yahei" pitchFamily="34" charset="-122"/>
            </a:endParaRPr>
          </a:p>
        </p:txBody>
      </p:sp>
      <p:sp>
        <p:nvSpPr>
          <p:cNvPr id="116744" name="圆角矩形 13"/>
          <p:cNvSpPr/>
          <p:nvPr>
            <p:custDataLst>
              <p:tags r:id="rId9"/>
            </p:custDataLst>
          </p:nvPr>
        </p:nvSpPr>
        <p:spPr>
          <a:xfrm>
            <a:off x="5772150" y="4661297"/>
            <a:ext cx="1157288" cy="308372"/>
          </a:xfrm>
          <a:prstGeom prst="roundRect">
            <a:avLst>
              <a:gd name="adj" fmla="val 16667"/>
            </a:avLst>
          </a:prstGeom>
          <a:solidFill>
            <a:srgbClr val="808080"/>
          </a:solidFill>
          <a:ln w="38100" cap="flat" cmpd="sng">
            <a:solidFill>
              <a:srgbClr val="000000"/>
            </a:solidFill>
            <a:prstDash val="solid"/>
            <a:round/>
            <a:headEnd type="none" w="med" len="med"/>
            <a:tailEnd type="triangle" w="med" len="med"/>
          </a:ln>
        </p:spPr>
        <p:txBody>
          <a:bodyPr anchor="ctr" anchorCtr="1"/>
          <a:lstStyle/>
          <a:p>
            <a:pPr indent="0">
              <a:spcBef>
                <a:spcPct val="20000"/>
              </a:spcBef>
              <a:buClr>
                <a:schemeClr val="bg2"/>
              </a:buClr>
              <a:buSzPct val="75000"/>
              <a:buFont typeface="Wingdings" panose="05000000000000000000" pitchFamily="2" charset="2"/>
            </a:pPr>
            <a:r>
              <a:rPr lang="zh-CN" altLang="en-US" sz="1200" dirty="0">
                <a:solidFill>
                  <a:srgbClr val="FFFFFF"/>
                </a:solidFill>
                <a:latin typeface="Microsoft Yahei" pitchFamily="34" charset="-122"/>
                <a:ea typeface="Microsoft Yahei" pitchFamily="34" charset="-122"/>
                <a:sym typeface="Microsoft Yahei" pitchFamily="34" charset="-122"/>
              </a:rPr>
              <a:t>提交</a:t>
            </a:r>
          </a:p>
        </p:txBody>
      </p:sp>
      <p:grpSp>
        <p:nvGrpSpPr>
          <p:cNvPr id="116745" name="组合 18"/>
          <p:cNvGrpSpPr/>
          <p:nvPr/>
        </p:nvGrpSpPr>
        <p:grpSpPr>
          <a:xfrm>
            <a:off x="1143000" y="0"/>
            <a:ext cx="6858000" cy="476250"/>
            <a:chOff x="0" y="0"/>
            <a:chExt cx="9144000" cy="635000"/>
          </a:xfrm>
        </p:grpSpPr>
        <p:sp>
          <p:nvSpPr>
            <p:cNvPr id="116746" name="TitleBackground"/>
            <p:cNvSpPr/>
            <p:nvPr>
              <p:custDataLst>
                <p:tags r:id="rId11"/>
              </p:custDataLst>
            </p:nvPr>
          </p:nvSpPr>
          <p:spPr>
            <a:xfrm>
              <a:off x="0" y="0"/>
              <a:ext cx="9144000" cy="635000"/>
            </a:xfrm>
            <a:prstGeom prst="rect">
              <a:avLst/>
            </a:prstGeom>
            <a:solidFill>
              <a:srgbClr val="F6F7F8"/>
            </a:solidFill>
            <a:ln w="76200">
              <a:noFill/>
            </a:ln>
          </p:spPr>
          <p:txBody>
            <a:bodyPr anchor="t" anchorCtr="0"/>
            <a:lstStyle/>
            <a:p>
              <a:pPr indent="0">
                <a:spcBef>
                  <a:spcPct val="20000"/>
                </a:spcBef>
                <a:buClr>
                  <a:schemeClr val="bg2"/>
                </a:buClr>
                <a:buSzPct val="75000"/>
                <a:buFont typeface="Wingdings" panose="05000000000000000000" pitchFamily="2" charset="2"/>
              </a:pPr>
              <a:endParaRPr lang="zh-CN" altLang="en-US" sz="3600" dirty="0">
                <a:solidFill>
                  <a:srgbClr val="33CC33"/>
                </a:solidFill>
                <a:latin typeface="宋体" pitchFamily="2" charset="-122"/>
                <a:ea typeface="宋体" pitchFamily="2" charset="-122"/>
              </a:endParaRPr>
            </a:p>
          </p:txBody>
        </p:sp>
        <p:sp>
          <p:nvSpPr>
            <p:cNvPr id="116747" name="ColorBlock"/>
            <p:cNvSpPr/>
            <p:nvPr>
              <p:custDataLst>
                <p:tags r:id="rId12"/>
              </p:custDataLst>
            </p:nvPr>
          </p:nvSpPr>
          <p:spPr>
            <a:xfrm>
              <a:off x="0" y="0"/>
              <a:ext cx="190500" cy="635000"/>
            </a:xfrm>
            <a:prstGeom prst="rect">
              <a:avLst/>
            </a:prstGeom>
            <a:solidFill>
              <a:srgbClr val="639EF4"/>
            </a:solidFill>
            <a:ln w="76200">
              <a:noFill/>
            </a:ln>
          </p:spPr>
          <p:txBody>
            <a:bodyPr anchor="t" anchorCtr="0"/>
            <a:lstStyle/>
            <a:p>
              <a:pPr indent="0">
                <a:spcBef>
                  <a:spcPct val="20000"/>
                </a:spcBef>
                <a:buClr>
                  <a:schemeClr val="bg2"/>
                </a:buClr>
                <a:buSzPct val="75000"/>
                <a:buFont typeface="Wingdings" panose="05000000000000000000" pitchFamily="2" charset="2"/>
              </a:pPr>
              <a:endParaRPr lang="zh-CN" altLang="en-US" sz="3600" dirty="0">
                <a:solidFill>
                  <a:srgbClr val="33CC33"/>
                </a:solidFill>
                <a:latin typeface="宋体" pitchFamily="2" charset="-122"/>
                <a:ea typeface="宋体" pitchFamily="2" charset="-122"/>
              </a:endParaRPr>
            </a:p>
          </p:txBody>
        </p:sp>
        <p:sp>
          <p:nvSpPr>
            <p:cNvPr id="116748" name="TypeText"/>
            <p:cNvSpPr txBox="1"/>
            <p:nvPr>
              <p:custDataLst>
                <p:tags r:id="rId13"/>
              </p:custDataLst>
            </p:nvPr>
          </p:nvSpPr>
          <p:spPr>
            <a:xfrm>
              <a:off x="254000" y="0"/>
              <a:ext cx="1905000" cy="635000"/>
            </a:xfrm>
            <a:prstGeom prst="rect">
              <a:avLst/>
            </a:prstGeom>
            <a:noFill/>
            <a:ln w="9525">
              <a:noFill/>
            </a:ln>
          </p:spPr>
          <p:txBody>
            <a:bodyPr wrap="none" anchor="ctr" anchorCtr="0"/>
            <a:lstStyle/>
            <a:p>
              <a:pPr indent="0">
                <a:spcBef>
                  <a:spcPct val="20000"/>
                </a:spcBef>
                <a:buClr>
                  <a:schemeClr val="bg2"/>
                </a:buClr>
                <a:buSzPct val="75000"/>
                <a:buFont typeface="Wingdings" panose="05000000000000000000" pitchFamily="2" charset="2"/>
              </a:pPr>
              <a:r>
                <a:rPr lang="zh-CN" altLang="en-US" sz="1950" dirty="0">
                  <a:solidFill>
                    <a:srgbClr val="000000"/>
                  </a:solidFill>
                  <a:latin typeface="Microsoft Yahei" pitchFamily="34" charset="-122"/>
                  <a:ea typeface="Microsoft Yahei" pitchFamily="34" charset="-122"/>
                  <a:sym typeface="Microsoft Yahei" pitchFamily="34" charset="-122"/>
                </a:rPr>
                <a:t>投票</a:t>
              </a:r>
            </a:p>
          </p:txBody>
        </p:sp>
        <p:sp>
          <p:nvSpPr>
            <p:cNvPr id="116749" name="TipText"/>
            <p:cNvSpPr txBox="1"/>
            <p:nvPr>
              <p:custDataLst>
                <p:tags r:id="rId14"/>
              </p:custDataLst>
            </p:nvPr>
          </p:nvSpPr>
          <p:spPr>
            <a:xfrm>
              <a:off x="1195705" y="109220"/>
              <a:ext cx="2286000" cy="508000"/>
            </a:xfrm>
            <a:prstGeom prst="rect">
              <a:avLst/>
            </a:prstGeom>
            <a:noFill/>
            <a:ln w="9525">
              <a:noFill/>
            </a:ln>
          </p:spPr>
          <p:txBody>
            <a:bodyPr wrap="none" anchor="ctr" anchorCtr="0"/>
            <a:lstStyle/>
            <a:p>
              <a:pPr indent="0">
                <a:spcBef>
                  <a:spcPct val="20000"/>
                </a:spcBef>
                <a:buClr>
                  <a:schemeClr val="bg2"/>
                </a:buClr>
                <a:buSzPct val="75000"/>
                <a:buFont typeface="Wingdings" panose="05000000000000000000" pitchFamily="2" charset="2"/>
              </a:pPr>
              <a:r>
                <a:rPr lang="zh-CN" altLang="en-US" sz="1500" dirty="0">
                  <a:solidFill>
                    <a:srgbClr val="808080"/>
                  </a:solidFill>
                  <a:latin typeface="Microsoft Yahei" pitchFamily="34" charset="-122"/>
                  <a:ea typeface="Microsoft Yahei" pitchFamily="34" charset="-122"/>
                  <a:sym typeface="Microsoft Yahei" pitchFamily="34" charset="-122"/>
                </a:rPr>
                <a:t>最多可选</a:t>
              </a:r>
              <a:r>
                <a:rPr lang="en-US" altLang="zh-CN" sz="1500" dirty="0">
                  <a:solidFill>
                    <a:srgbClr val="808080"/>
                  </a:solidFill>
                  <a:latin typeface="Microsoft Yahei" pitchFamily="34" charset="-122"/>
                  <a:ea typeface="Microsoft Yahei" pitchFamily="34" charset="-122"/>
                  <a:sym typeface="Microsoft Yahei" pitchFamily="34" charset="-122"/>
                </a:rPr>
                <a:t>1</a:t>
              </a:r>
              <a:r>
                <a:rPr lang="zh-CN" altLang="en-US" sz="1500" dirty="0">
                  <a:solidFill>
                    <a:srgbClr val="808080"/>
                  </a:solidFill>
                  <a:latin typeface="Microsoft Yahei" pitchFamily="34" charset="-122"/>
                  <a:ea typeface="Microsoft Yahei" pitchFamily="34" charset="-122"/>
                  <a:sym typeface="Microsoft Yahei" pitchFamily="34" charset="-122"/>
                </a:rPr>
                <a:t>项</a:t>
              </a:r>
            </a:p>
          </p:txBody>
        </p:sp>
      </p:grpSp>
      <p:pic>
        <p:nvPicPr>
          <p:cNvPr id="116750" name="图片 3"/>
          <p:cNvPicPr/>
          <p:nvPr>
            <p:custDataLst>
              <p:tags r:id="rId10"/>
            </p:custDataLst>
          </p:nvPr>
        </p:nvPicPr>
        <p:blipFill>
          <a:blip r:embed="rId17"/>
          <a:stretch>
            <a:fillRect/>
          </a:stretch>
        </p:blipFill>
        <p:spPr>
          <a:xfrm>
            <a:off x="6838950" y="47625"/>
            <a:ext cx="1066800" cy="381000"/>
          </a:xfrm>
          <a:prstGeom prst="rect">
            <a:avLst/>
          </a:prstGeom>
          <a:noFill/>
          <a:ln w="9525">
            <a:noFill/>
          </a:ln>
        </p:spPr>
      </p:pic>
    </p:spTree>
    <p:custDataLst>
      <p:tags r:id="rId1"/>
    </p:custData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0"/>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82994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Advantages and Disadvantages  of Decision/Condition Coverage </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631861" y="898437"/>
            <a:ext cx="7880278" cy="341503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GB" altLang="zh-CN" sz="1600" dirty="0">
                <a:latin typeface="Arial" panose="020B0604020202020204" pitchFamily="34" charset="0"/>
                <a:cs typeface="Arial" panose="020B0604020202020204" pitchFamily="34" charset="0"/>
              </a:rPr>
              <a:t>Advantages:</a:t>
            </a:r>
          </a:p>
          <a:p>
            <a:pPr marL="800100" lvl="1" indent="-342900">
              <a:lnSpc>
                <a:spcPct val="150000"/>
              </a:lnSpc>
              <a:buFont typeface="Wingdings" panose="05000000000000000000" pitchFamily="2" charset="2"/>
              <a:buChar char="p"/>
            </a:pPr>
            <a:r>
              <a:rPr lang="en-GB" altLang="zh-CN" sz="1600" dirty="0">
                <a:latin typeface="Arial" panose="020B0604020202020204" pitchFamily="34" charset="0"/>
                <a:cs typeface="Arial" panose="020B0604020202020204" pitchFamily="34" charset="0"/>
              </a:rPr>
              <a:t>Stronger coverage than just Condition Coverage or Decision Coverage</a:t>
            </a:r>
          </a:p>
          <a:p>
            <a:pPr marL="800100" lvl="1" indent="-342900">
              <a:lnSpc>
                <a:spcPct val="150000"/>
              </a:lnSpc>
              <a:buFont typeface="Wingdings" panose="05000000000000000000" pitchFamily="2" charset="2"/>
              <a:buChar char="p"/>
            </a:pPr>
            <a:r>
              <a:rPr lang="en-GB" altLang="zh-CN" sz="1600" dirty="0">
                <a:latin typeface="Arial" panose="020B0604020202020204" pitchFamily="34" charset="0"/>
                <a:cs typeface="Arial" panose="020B0604020202020204" pitchFamily="34" charset="0"/>
              </a:rPr>
              <a:t>Decision Condition Coverage (DCC) subsumes Condition Coverage and Decision Coverage. It means that if we performed DCC testing, then no need to perform Condition Coverage and Decision Coverage.</a:t>
            </a:r>
          </a:p>
          <a:p>
            <a:pPr marL="342900" indent="-342900">
              <a:lnSpc>
                <a:spcPct val="150000"/>
              </a:lnSpc>
              <a:buFont typeface="Wingdings" panose="05000000000000000000" pitchFamily="2" charset="2"/>
              <a:buChar char="ü"/>
            </a:pPr>
            <a:r>
              <a:rPr lang="en-GB" altLang="zh-CN" sz="1600" dirty="0">
                <a:latin typeface="Arial" panose="020B0604020202020204" pitchFamily="34" charset="0"/>
                <a:cs typeface="Arial" panose="020B0604020202020204" pitchFamily="34" charset="0"/>
              </a:rPr>
              <a:t>Disadvantages:</a:t>
            </a:r>
          </a:p>
          <a:p>
            <a:pPr marL="800100" lvl="1" indent="-342900">
              <a:lnSpc>
                <a:spcPct val="150000"/>
              </a:lnSpc>
              <a:buFont typeface="Wingdings" panose="05000000000000000000" pitchFamily="2" charset="2"/>
              <a:buChar char="p"/>
            </a:pPr>
            <a:r>
              <a:rPr lang="en-GB" altLang="zh-CN" sz="1600" dirty="0">
                <a:solidFill>
                  <a:srgbClr val="FF0000"/>
                </a:solidFill>
                <a:latin typeface="Arial" panose="020B0604020202020204" pitchFamily="34" charset="0"/>
                <a:cs typeface="Arial" panose="020B0604020202020204" pitchFamily="34" charset="0"/>
              </a:rPr>
              <a:t>Even though every decision is tested, and every condition is tested, not every possible combination of conditions is tested.</a:t>
            </a:r>
          </a:p>
          <a:p>
            <a:pPr marL="800100" lvl="1" indent="-342900">
              <a:lnSpc>
                <a:spcPct val="150000"/>
              </a:lnSpc>
              <a:buFont typeface="Wingdings" panose="05000000000000000000" pitchFamily="2" charset="2"/>
              <a:buChar char="p"/>
            </a:pPr>
            <a:r>
              <a:rPr lang="en-GB" altLang="zh-CN" sz="1600" dirty="0">
                <a:latin typeface="Arial" panose="020B0604020202020204" pitchFamily="34" charset="0"/>
                <a:cs typeface="Arial" panose="020B0604020202020204" pitchFamily="34" charset="0"/>
              </a:rPr>
              <a:t>Can be difficult to determine the required input parameter values.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0"/>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11618" name="Rectangle 3"/>
          <p:cNvSpPr/>
          <p:nvPr/>
        </p:nvSpPr>
        <p:spPr>
          <a:xfrm>
            <a:off x="1106567" y="1771412"/>
            <a:ext cx="4286250" cy="1600200"/>
          </a:xfrm>
          <a:prstGeom prst="rect">
            <a:avLst/>
          </a:prstGeom>
          <a:noFill/>
          <a:ln w="9525">
            <a:noFill/>
          </a:ln>
        </p:spPr>
        <p:txBody>
          <a:bodyPr wrap="none" anchor="ctr" anchorCtr="0"/>
          <a:lstStyle/>
          <a:p>
            <a:pPr indent="0"/>
            <a:endParaRPr lang="zh-CN" altLang="en-US" sz="1500" dirty="0">
              <a:solidFill>
                <a:srgbClr val="993300"/>
              </a:solidFill>
              <a:latin typeface="Times New Roman" panose="02020603050405020304" pitchFamily="18" charset="0"/>
              <a:ea typeface="Arial Unicode MS" panose="020B0604020202020204" charset="-122"/>
            </a:endParaRPr>
          </a:p>
          <a:p>
            <a:pPr indent="0">
              <a:lnSpc>
                <a:spcPct val="150000"/>
              </a:lnSpc>
            </a:pPr>
            <a:r>
              <a:rPr lang="zh-CN" altLang="en-US" sz="1500" dirty="0">
                <a:solidFill>
                  <a:srgbClr val="993300"/>
                </a:solidFill>
                <a:latin typeface="Times New Roman" panose="02020603050405020304" pitchFamily="18" charset="0"/>
                <a:ea typeface="Arial Unicode MS" panose="020B0604020202020204" charset="-122"/>
              </a:rPr>
              <a:t>  </a:t>
            </a:r>
            <a:r>
              <a:rPr lang="zh-CN" altLang="en-US" dirty="0">
                <a:latin typeface="Times New Roman" panose="02020603050405020304" pitchFamily="18" charset="0"/>
                <a:ea typeface="Arial Unicode MS" panose="020B0604020202020204" charset="-122"/>
              </a:rPr>
              <a:t>  </a:t>
            </a:r>
            <a:r>
              <a:rPr lang="en-US" altLang="zh-CN" dirty="0">
                <a:latin typeface="Times New Roman" panose="02020603050405020304" pitchFamily="18" charset="0"/>
                <a:ea typeface="Arial Unicode MS" panose="020B0604020202020204" charset="-122"/>
              </a:rPr>
              <a:t>if ((age&gt;25)AND(sex=M)) then </a:t>
            </a:r>
          </a:p>
          <a:p>
            <a:pPr indent="0">
              <a:lnSpc>
                <a:spcPct val="150000"/>
              </a:lnSpc>
            </a:pPr>
            <a:r>
              <a:rPr lang="en-US" altLang="zh-CN" dirty="0">
                <a:latin typeface="Times New Roman" panose="02020603050405020304" pitchFamily="18" charset="0"/>
                <a:ea typeface="Arial Unicode MS" panose="020B0604020202020204" charset="-122"/>
              </a:rPr>
              <a:t>            commission = commission +150;</a:t>
            </a:r>
          </a:p>
          <a:p>
            <a:pPr indent="0">
              <a:lnSpc>
                <a:spcPct val="150000"/>
              </a:lnSpc>
            </a:pPr>
            <a:r>
              <a:rPr lang="en-US" altLang="zh-CN" dirty="0">
                <a:latin typeface="Times New Roman" panose="02020603050405020304" pitchFamily="18" charset="0"/>
                <a:ea typeface="Arial Unicode MS" panose="020B0604020202020204" charset="-122"/>
              </a:rPr>
              <a:t>    end if</a:t>
            </a:r>
          </a:p>
          <a:p>
            <a:pPr indent="0">
              <a:lnSpc>
                <a:spcPct val="150000"/>
              </a:lnSpc>
            </a:pPr>
            <a:r>
              <a:rPr lang="en-US" altLang="zh-CN" dirty="0">
                <a:latin typeface="Times New Roman" panose="02020603050405020304" pitchFamily="18" charset="0"/>
                <a:ea typeface="Arial Unicode MS" panose="020B0604020202020204" charset="-122"/>
              </a:rPr>
              <a:t>    if (age&gt;=50 OR (commission &gt;2000.0)) then </a:t>
            </a:r>
          </a:p>
          <a:p>
            <a:pPr indent="0">
              <a:lnSpc>
                <a:spcPct val="150000"/>
              </a:lnSpc>
            </a:pPr>
            <a:r>
              <a:rPr lang="en-US" altLang="zh-CN" dirty="0">
                <a:latin typeface="Times New Roman" panose="02020603050405020304" pitchFamily="18" charset="0"/>
                <a:ea typeface="Arial Unicode MS" panose="020B0604020202020204" charset="-122"/>
              </a:rPr>
              <a:t>            commission = commission -200</a:t>
            </a:r>
            <a:r>
              <a:rPr lang="zh-CN" altLang="en-US" dirty="0">
                <a:latin typeface="宋体" pitchFamily="2" charset="-122"/>
                <a:ea typeface="宋体" pitchFamily="2" charset="-122"/>
              </a:rPr>
              <a:t>；</a:t>
            </a:r>
          </a:p>
          <a:p>
            <a:pPr indent="0">
              <a:lnSpc>
                <a:spcPct val="150000"/>
              </a:lnSpc>
            </a:pPr>
            <a:r>
              <a:rPr lang="zh-CN" altLang="en-US" dirty="0">
                <a:latin typeface="宋体" pitchFamily="2" charset="-122"/>
                <a:ea typeface="宋体" pitchFamily="2" charset="-122"/>
              </a:rPr>
              <a:t>  </a:t>
            </a:r>
            <a:r>
              <a:rPr lang="en-US" altLang="zh-CN" dirty="0">
                <a:latin typeface="宋体" pitchFamily="2" charset="-122"/>
                <a:ea typeface="宋体" pitchFamily="2" charset="-122"/>
              </a:rPr>
              <a:t>endif</a:t>
            </a:r>
            <a:endParaRPr lang="en-US" altLang="zh-CN" dirty="0">
              <a:latin typeface="Times New Roman" panose="02020603050405020304" pitchFamily="18" charset="0"/>
              <a:ea typeface="Arial Unicode MS" panose="020B0604020202020204" charset="-122"/>
            </a:endParaRPr>
          </a:p>
          <a:p>
            <a:pPr indent="0"/>
            <a:endParaRPr lang="en-US" altLang="zh-CN" sz="1500" dirty="0">
              <a:solidFill>
                <a:srgbClr val="993300"/>
              </a:solidFill>
              <a:latin typeface="Times New Roman" panose="02020603050405020304" pitchFamily="18" charset="0"/>
              <a:ea typeface="Arial Unicode MS" panose="020B0604020202020204" charset="-122"/>
            </a:endParaRPr>
          </a:p>
          <a:p>
            <a:pPr indent="0"/>
            <a:endParaRPr lang="zh-CN" altLang="en-US" sz="1500" dirty="0">
              <a:solidFill>
                <a:srgbClr val="993300"/>
              </a:solidFill>
              <a:latin typeface="Times New Roman" panose="02020603050405020304" pitchFamily="18" charset="0"/>
              <a:ea typeface="宋体" pitchFamily="2" charset="-122"/>
            </a:endParaRPr>
          </a:p>
        </p:txBody>
      </p:sp>
      <p:pic>
        <p:nvPicPr>
          <p:cNvPr id="113674" name="Picture 12"/>
          <p:cNvPicPr>
            <a:picLocks noChangeAspect="1"/>
          </p:cNvPicPr>
          <p:nvPr/>
        </p:nvPicPr>
        <p:blipFill>
          <a:blip r:embed="rId3"/>
          <a:stretch>
            <a:fillRect/>
          </a:stretch>
        </p:blipFill>
        <p:spPr>
          <a:xfrm>
            <a:off x="5584031" y="1137761"/>
            <a:ext cx="3121819" cy="2986088"/>
          </a:xfrm>
          <a:prstGeom prst="rect">
            <a:avLst/>
          </a:prstGeom>
          <a:noFill/>
          <a:ln w="9525">
            <a:noFill/>
          </a:ln>
        </p:spPr>
      </p:pic>
      <p:sp>
        <p:nvSpPr>
          <p:cNvPr id="3" name="文本框 2"/>
          <p:cNvSpPr txBox="1"/>
          <p:nvPr/>
        </p:nvSpPr>
        <p:spPr>
          <a:xfrm>
            <a:off x="711200" y="330200"/>
            <a:ext cx="7637145"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Disadvantages  of Decision/Condition Coverage </a:t>
            </a:r>
            <a:endParaRPr lang="zh-CN" altLang="en-US" dirty="0">
              <a:solidFill>
                <a:srgbClr val="22377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6386" y="0"/>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113674" name="Picture 12"/>
          <p:cNvPicPr>
            <a:picLocks noChangeAspect="1"/>
          </p:cNvPicPr>
          <p:nvPr/>
        </p:nvPicPr>
        <p:blipFill>
          <a:blip r:embed="rId3"/>
          <a:stretch>
            <a:fillRect/>
          </a:stretch>
        </p:blipFill>
        <p:spPr>
          <a:xfrm>
            <a:off x="659130" y="1364933"/>
            <a:ext cx="3121819" cy="3300413"/>
          </a:xfrm>
          <a:prstGeom prst="rect">
            <a:avLst/>
          </a:prstGeom>
          <a:noFill/>
          <a:ln w="9525">
            <a:noFill/>
          </a:ln>
        </p:spPr>
      </p:pic>
      <p:sp>
        <p:nvSpPr>
          <p:cNvPr id="130060" name="Rectangle 15"/>
          <p:cNvSpPr/>
          <p:nvPr/>
        </p:nvSpPr>
        <p:spPr>
          <a:xfrm>
            <a:off x="4472940" y="876776"/>
            <a:ext cx="4067175" cy="4572000"/>
          </a:xfrm>
          <a:prstGeom prst="rect">
            <a:avLst/>
          </a:prstGeom>
          <a:noFill/>
          <a:ln w="9525">
            <a:noFill/>
          </a:ln>
        </p:spPr>
        <p:txBody>
          <a:bodyPr wrap="none" anchor="ctr" anchorCtr="0"/>
          <a:lstStyle/>
          <a:p>
            <a:pPr indent="0" algn="l"/>
            <a:r>
              <a:rPr lang="en-US" altLang="zh-CN" sz="1650" dirty="0">
                <a:solidFill>
                  <a:srgbClr val="000000"/>
                </a:solidFill>
                <a:latin typeface="Times New Roman" panose="02020603050405020304" pitchFamily="18" charset="0"/>
                <a:ea typeface="宋体" pitchFamily="2" charset="-122"/>
              </a:rPr>
              <a:t>The first decision</a:t>
            </a:r>
            <a:r>
              <a:rPr lang="zh-CN" altLang="en-US" sz="1650" dirty="0">
                <a:solidFill>
                  <a:srgbClr val="000000"/>
                </a:solidFill>
                <a:latin typeface="Times New Roman" panose="02020603050405020304" pitchFamily="18" charset="0"/>
                <a:ea typeface="宋体" pitchFamily="2" charset="-122"/>
              </a:rPr>
              <a:t>：</a:t>
            </a:r>
            <a:endParaRPr lang="zh-CN" altLang="en-US" sz="1650" dirty="0">
              <a:solidFill>
                <a:srgbClr val="000000"/>
              </a:solidFill>
              <a:latin typeface="Times New Roman" panose="02020603050405020304" pitchFamily="18" charset="0"/>
              <a:ea typeface="Arial Unicode MS" panose="020B0604020202020204" charset="-122"/>
            </a:endParaRPr>
          </a:p>
          <a:p>
            <a:pPr indent="0" algn="l">
              <a:lnSpc>
                <a:spcPct val="150000"/>
              </a:lnSpc>
            </a:pPr>
            <a:r>
              <a:rPr lang="en-US" altLang="zh-CN" sz="1650" dirty="0">
                <a:solidFill>
                  <a:srgbClr val="000000"/>
                </a:solidFill>
                <a:latin typeface="Times New Roman" panose="02020603050405020304" pitchFamily="18" charset="0"/>
                <a:ea typeface="Arial Unicode MS" panose="020B0604020202020204" charset="-122"/>
              </a:rPr>
              <a:t>age&gt;25  </a:t>
            </a:r>
            <a:r>
              <a:rPr lang="en-US" altLang="zh-CN" sz="1650" dirty="0">
                <a:solidFill>
                  <a:srgbClr val="000000"/>
                </a:solidFill>
                <a:latin typeface="Times New Roman" panose="02020603050405020304" pitchFamily="18" charset="0"/>
                <a:ea typeface="宋体" pitchFamily="2" charset="-122"/>
              </a:rPr>
              <a:t>ture</a:t>
            </a:r>
            <a:r>
              <a:rPr lang="zh-CN" altLang="en-US" sz="1650" dirty="0">
                <a:solidFill>
                  <a:srgbClr val="000000"/>
                </a:solidFill>
                <a:latin typeface="Times New Roman" panose="02020603050405020304" pitchFamily="18" charset="0"/>
                <a:ea typeface="宋体" pitchFamily="2" charset="-122"/>
              </a:rPr>
              <a:t>，</a:t>
            </a:r>
            <a:r>
              <a:rPr lang="en-US" altLang="zh-CN" sz="1650" dirty="0">
                <a:solidFill>
                  <a:srgbClr val="000000"/>
                </a:solidFill>
                <a:latin typeface="Times New Roman" panose="02020603050405020304" pitchFamily="18" charset="0"/>
                <a:ea typeface="宋体" pitchFamily="2" charset="-122"/>
              </a:rPr>
              <a:t> marked as </a:t>
            </a:r>
            <a:r>
              <a:rPr lang="en-US" altLang="zh-CN" sz="1650" dirty="0">
                <a:solidFill>
                  <a:srgbClr val="000000"/>
                </a:solidFill>
                <a:latin typeface="Times New Roman" panose="02020603050405020304" pitchFamily="18" charset="0"/>
                <a:ea typeface="Arial Unicode MS" panose="020B0604020202020204" charset="-122"/>
              </a:rPr>
              <a:t>T</a:t>
            </a:r>
            <a:r>
              <a:rPr lang="en-US" altLang="zh-CN" sz="1650" baseline="-25000" dirty="0">
                <a:solidFill>
                  <a:srgbClr val="000000"/>
                </a:solidFill>
                <a:latin typeface="Times New Roman" panose="02020603050405020304" pitchFamily="18" charset="0"/>
                <a:ea typeface="Arial Unicode MS" panose="020B0604020202020204" charset="-122"/>
              </a:rPr>
              <a:t>1</a:t>
            </a:r>
            <a:endParaRPr lang="en-US" altLang="zh-CN" sz="1650" dirty="0">
              <a:solidFill>
                <a:srgbClr val="000000"/>
              </a:solidFill>
              <a:latin typeface="Times New Roman" panose="02020603050405020304" pitchFamily="18" charset="0"/>
              <a:ea typeface="Arial Unicode MS" panose="020B0604020202020204" charset="-122"/>
            </a:endParaRPr>
          </a:p>
          <a:p>
            <a:pPr indent="0" algn="l">
              <a:lnSpc>
                <a:spcPct val="150000"/>
              </a:lnSpc>
            </a:pPr>
            <a:r>
              <a:rPr lang="en-US" altLang="zh-CN" sz="1650" dirty="0">
                <a:solidFill>
                  <a:srgbClr val="000000"/>
                </a:solidFill>
                <a:latin typeface="Times New Roman" panose="02020603050405020304" pitchFamily="18" charset="0"/>
                <a:ea typeface="Arial Unicode MS" panose="020B0604020202020204" charset="-122"/>
              </a:rPr>
              <a:t>age&gt;25  </a:t>
            </a:r>
            <a:r>
              <a:rPr lang="en-US" altLang="zh-CN" sz="1650" dirty="0">
                <a:solidFill>
                  <a:srgbClr val="000000"/>
                </a:solidFill>
                <a:latin typeface="Times New Roman" panose="02020603050405020304" pitchFamily="18" charset="0"/>
                <a:ea typeface="宋体" pitchFamily="2" charset="-122"/>
                <a:sym typeface="+mn-ea"/>
              </a:rPr>
              <a:t>false</a:t>
            </a:r>
            <a:r>
              <a:rPr lang="zh-CN" altLang="en-US" sz="1650" dirty="0">
                <a:solidFill>
                  <a:srgbClr val="000000"/>
                </a:solidFill>
                <a:latin typeface="Times New Roman" panose="02020603050405020304" pitchFamily="18" charset="0"/>
                <a:ea typeface="宋体" pitchFamily="2" charset="-122"/>
                <a:sym typeface="+mn-ea"/>
              </a:rPr>
              <a:t>，</a:t>
            </a:r>
            <a:r>
              <a:rPr lang="en-US" altLang="zh-CN" sz="1650" dirty="0">
                <a:solidFill>
                  <a:srgbClr val="000000"/>
                </a:solidFill>
                <a:latin typeface="Times New Roman" panose="02020603050405020304" pitchFamily="18" charset="0"/>
                <a:ea typeface="宋体" pitchFamily="2" charset="-122"/>
                <a:sym typeface="+mn-ea"/>
              </a:rPr>
              <a:t> marked as  </a:t>
            </a:r>
            <a:r>
              <a:rPr lang="en-US" altLang="zh-CN" sz="1650" dirty="0">
                <a:solidFill>
                  <a:srgbClr val="000000"/>
                </a:solidFill>
                <a:latin typeface="Times New Roman" panose="02020603050405020304" pitchFamily="18" charset="0"/>
                <a:ea typeface="Arial Unicode MS" panose="020B0604020202020204" charset="-122"/>
                <a:sym typeface="+mn-ea"/>
              </a:rPr>
              <a:t>F</a:t>
            </a:r>
            <a:r>
              <a:rPr lang="en-US" altLang="zh-CN" sz="1650" baseline="-25000" dirty="0">
                <a:solidFill>
                  <a:srgbClr val="000000"/>
                </a:solidFill>
                <a:latin typeface="Times New Roman" panose="02020603050405020304" pitchFamily="18" charset="0"/>
                <a:ea typeface="Arial Unicode MS" panose="020B0604020202020204" charset="-122"/>
                <a:sym typeface="+mn-ea"/>
              </a:rPr>
              <a:t>1</a:t>
            </a:r>
            <a:endParaRPr lang="zh-CN" altLang="en-US" sz="1650" dirty="0">
              <a:solidFill>
                <a:srgbClr val="000000"/>
              </a:solidFill>
              <a:latin typeface="Times New Roman" panose="02020603050405020304" pitchFamily="18" charset="0"/>
              <a:ea typeface="Arial Unicode MS" panose="020B0604020202020204" charset="-122"/>
            </a:endParaRPr>
          </a:p>
          <a:p>
            <a:pPr indent="0" algn="l">
              <a:lnSpc>
                <a:spcPct val="150000"/>
              </a:lnSpc>
            </a:pPr>
            <a:r>
              <a:rPr lang="en-US" altLang="zh-CN" sz="1650" dirty="0">
                <a:solidFill>
                  <a:srgbClr val="000000"/>
                </a:solidFill>
                <a:latin typeface="Times New Roman" panose="02020603050405020304" pitchFamily="18" charset="0"/>
                <a:ea typeface="Arial Unicode MS" panose="020B0604020202020204" charset="-122"/>
              </a:rPr>
              <a:t>sex=M  </a:t>
            </a:r>
            <a:r>
              <a:rPr lang="en-US" altLang="zh-CN" sz="1650" dirty="0">
                <a:solidFill>
                  <a:srgbClr val="000000"/>
                </a:solidFill>
                <a:latin typeface="Times New Roman" panose="02020603050405020304" pitchFamily="18" charset="0"/>
                <a:ea typeface="宋体" pitchFamily="2" charset="-122"/>
                <a:sym typeface="+mn-ea"/>
              </a:rPr>
              <a:t>ture</a:t>
            </a:r>
            <a:r>
              <a:rPr lang="zh-CN" altLang="en-US" sz="1650" dirty="0">
                <a:solidFill>
                  <a:srgbClr val="000000"/>
                </a:solidFill>
                <a:latin typeface="Times New Roman" panose="02020603050405020304" pitchFamily="18" charset="0"/>
                <a:ea typeface="宋体" pitchFamily="2" charset="-122"/>
                <a:sym typeface="+mn-ea"/>
              </a:rPr>
              <a:t>，</a:t>
            </a:r>
            <a:r>
              <a:rPr lang="en-US" altLang="zh-CN" sz="1650" dirty="0">
                <a:solidFill>
                  <a:srgbClr val="000000"/>
                </a:solidFill>
                <a:latin typeface="Times New Roman" panose="02020603050405020304" pitchFamily="18" charset="0"/>
                <a:ea typeface="宋体" pitchFamily="2" charset="-122"/>
                <a:sym typeface="+mn-ea"/>
              </a:rPr>
              <a:t> marked as </a:t>
            </a:r>
            <a:r>
              <a:rPr lang="en-US" altLang="zh-CN" sz="1650" dirty="0">
                <a:solidFill>
                  <a:srgbClr val="000000"/>
                </a:solidFill>
                <a:latin typeface="Times New Roman" panose="02020603050405020304" pitchFamily="18" charset="0"/>
                <a:ea typeface="Arial Unicode MS" panose="020B0604020202020204" charset="-122"/>
                <a:sym typeface="+mn-ea"/>
              </a:rPr>
              <a:t>T</a:t>
            </a:r>
            <a:r>
              <a:rPr lang="en-US" altLang="zh-CN" sz="1650" baseline="-25000" dirty="0">
                <a:solidFill>
                  <a:srgbClr val="000000"/>
                </a:solidFill>
                <a:latin typeface="Times New Roman" panose="02020603050405020304" pitchFamily="18" charset="0"/>
                <a:ea typeface="Arial Unicode MS" panose="020B0604020202020204" charset="-122"/>
                <a:sym typeface="+mn-ea"/>
              </a:rPr>
              <a:t>2</a:t>
            </a:r>
            <a:endParaRPr lang="zh-CN" altLang="en-US" sz="1650" dirty="0">
              <a:solidFill>
                <a:srgbClr val="000000"/>
              </a:solidFill>
              <a:latin typeface="Times New Roman" panose="02020603050405020304" pitchFamily="18" charset="0"/>
              <a:ea typeface="Arial Unicode MS" panose="020B0604020202020204" charset="-122"/>
            </a:endParaRPr>
          </a:p>
          <a:p>
            <a:pPr indent="0" algn="l">
              <a:lnSpc>
                <a:spcPct val="150000"/>
              </a:lnSpc>
            </a:pPr>
            <a:r>
              <a:rPr lang="en-US" altLang="zh-CN" sz="1650" dirty="0">
                <a:solidFill>
                  <a:srgbClr val="000000"/>
                </a:solidFill>
                <a:latin typeface="Times New Roman" panose="02020603050405020304" pitchFamily="18" charset="0"/>
                <a:ea typeface="宋体" pitchFamily="2" charset="-122"/>
              </a:rPr>
              <a:t>sex=M  </a:t>
            </a:r>
            <a:r>
              <a:rPr lang="en-US" altLang="zh-CN" sz="1650" dirty="0">
                <a:solidFill>
                  <a:srgbClr val="000000"/>
                </a:solidFill>
                <a:latin typeface="Times New Roman" panose="02020603050405020304" pitchFamily="18" charset="0"/>
                <a:ea typeface="宋体" pitchFamily="2" charset="-122"/>
                <a:sym typeface="+mn-ea"/>
              </a:rPr>
              <a:t>false</a:t>
            </a:r>
            <a:r>
              <a:rPr lang="zh-CN" altLang="en-US" sz="1650" dirty="0">
                <a:solidFill>
                  <a:srgbClr val="000000"/>
                </a:solidFill>
                <a:latin typeface="Times New Roman" panose="02020603050405020304" pitchFamily="18" charset="0"/>
                <a:ea typeface="宋体" pitchFamily="2" charset="-122"/>
                <a:sym typeface="+mn-ea"/>
              </a:rPr>
              <a:t>，</a:t>
            </a:r>
            <a:r>
              <a:rPr lang="en-US" altLang="zh-CN" sz="1650" dirty="0">
                <a:solidFill>
                  <a:srgbClr val="000000"/>
                </a:solidFill>
                <a:latin typeface="Times New Roman" panose="02020603050405020304" pitchFamily="18" charset="0"/>
                <a:ea typeface="宋体" pitchFamily="2" charset="-122"/>
                <a:sym typeface="+mn-ea"/>
              </a:rPr>
              <a:t> marked as </a:t>
            </a:r>
            <a:r>
              <a:rPr lang="en-US" altLang="zh-CN" sz="1650" dirty="0">
                <a:solidFill>
                  <a:srgbClr val="000000"/>
                </a:solidFill>
                <a:latin typeface="Times New Roman" panose="02020603050405020304" pitchFamily="18" charset="0"/>
                <a:ea typeface="Arial Unicode MS" panose="020B0604020202020204" charset="-122"/>
                <a:sym typeface="+mn-ea"/>
              </a:rPr>
              <a:t>F</a:t>
            </a:r>
            <a:r>
              <a:rPr lang="en-US" altLang="zh-CN" sz="1650" baseline="-25000" dirty="0">
                <a:solidFill>
                  <a:srgbClr val="000000"/>
                </a:solidFill>
                <a:latin typeface="Times New Roman" panose="02020603050405020304" pitchFamily="18" charset="0"/>
                <a:ea typeface="Arial Unicode MS" panose="020B0604020202020204" charset="-122"/>
                <a:sym typeface="+mn-ea"/>
              </a:rPr>
              <a:t>2</a:t>
            </a:r>
            <a:endParaRPr lang="zh-CN" altLang="en-US" sz="1650" dirty="0">
              <a:solidFill>
                <a:srgbClr val="000000"/>
              </a:solidFill>
              <a:latin typeface="Times New Roman" panose="02020603050405020304" pitchFamily="18" charset="0"/>
              <a:ea typeface="宋体" pitchFamily="2" charset="-122"/>
            </a:endParaRPr>
          </a:p>
          <a:p>
            <a:pPr indent="0" algn="l">
              <a:lnSpc>
                <a:spcPct val="150000"/>
              </a:lnSpc>
            </a:pPr>
            <a:endParaRPr lang="zh-CN" altLang="en-US" sz="1650" dirty="0">
              <a:solidFill>
                <a:srgbClr val="000000"/>
              </a:solidFill>
              <a:latin typeface="宋体" pitchFamily="2" charset="-122"/>
              <a:ea typeface="宋体" pitchFamily="2" charset="-122"/>
            </a:endParaRPr>
          </a:p>
          <a:p>
            <a:pPr indent="0" algn="l">
              <a:lnSpc>
                <a:spcPct val="150000"/>
              </a:lnSpc>
            </a:pPr>
            <a:r>
              <a:rPr lang="en-US" altLang="zh-CN" sz="1650" dirty="0">
                <a:solidFill>
                  <a:srgbClr val="000000"/>
                </a:solidFill>
                <a:latin typeface="Times New Roman" panose="02020603050405020304" pitchFamily="18" charset="0"/>
                <a:ea typeface="宋体" pitchFamily="2" charset="-122"/>
                <a:sym typeface="+mn-ea"/>
              </a:rPr>
              <a:t>The second decision:</a:t>
            </a:r>
          </a:p>
          <a:p>
            <a:pPr indent="0" algn="l">
              <a:lnSpc>
                <a:spcPct val="150000"/>
              </a:lnSpc>
            </a:pPr>
            <a:r>
              <a:rPr lang="en-US" altLang="zh-CN" sz="1650" dirty="0">
                <a:solidFill>
                  <a:srgbClr val="000000"/>
                </a:solidFill>
                <a:latin typeface="Times New Roman" panose="02020603050405020304" pitchFamily="18" charset="0"/>
                <a:ea typeface="Arial Unicode MS" panose="020B0604020202020204" charset="-122"/>
              </a:rPr>
              <a:t>Age&gt;=50  </a:t>
            </a:r>
            <a:r>
              <a:rPr lang="en-US" altLang="zh-CN" sz="1650" dirty="0">
                <a:solidFill>
                  <a:srgbClr val="000000"/>
                </a:solidFill>
                <a:latin typeface="Times New Roman" panose="02020603050405020304" pitchFamily="18" charset="0"/>
                <a:ea typeface="宋体" pitchFamily="2" charset="-122"/>
                <a:sym typeface="+mn-ea"/>
              </a:rPr>
              <a:t>ture</a:t>
            </a:r>
            <a:r>
              <a:rPr lang="zh-CN" altLang="en-US" sz="1650" dirty="0">
                <a:solidFill>
                  <a:srgbClr val="000000"/>
                </a:solidFill>
                <a:latin typeface="Times New Roman" panose="02020603050405020304" pitchFamily="18" charset="0"/>
                <a:ea typeface="宋体" pitchFamily="2" charset="-122"/>
                <a:sym typeface="+mn-ea"/>
              </a:rPr>
              <a:t>，</a:t>
            </a:r>
            <a:r>
              <a:rPr lang="en-US" altLang="zh-CN" sz="1650" dirty="0">
                <a:solidFill>
                  <a:srgbClr val="000000"/>
                </a:solidFill>
                <a:latin typeface="Times New Roman" panose="02020603050405020304" pitchFamily="18" charset="0"/>
                <a:ea typeface="宋体" pitchFamily="2" charset="-122"/>
                <a:sym typeface="+mn-ea"/>
              </a:rPr>
              <a:t> marked as </a:t>
            </a:r>
            <a:r>
              <a:rPr lang="en-US" altLang="zh-CN" sz="1650" dirty="0">
                <a:solidFill>
                  <a:srgbClr val="000000"/>
                </a:solidFill>
                <a:latin typeface="Times New Roman" panose="02020603050405020304" pitchFamily="18" charset="0"/>
                <a:ea typeface="Arial Unicode MS" panose="020B0604020202020204" charset="-122"/>
                <a:sym typeface="+mn-ea"/>
              </a:rPr>
              <a:t>T</a:t>
            </a:r>
            <a:r>
              <a:rPr lang="en-US" altLang="zh-CN" sz="1650" baseline="-25000" dirty="0">
                <a:solidFill>
                  <a:srgbClr val="000000"/>
                </a:solidFill>
                <a:latin typeface="Times New Roman" panose="02020603050405020304" pitchFamily="18" charset="0"/>
                <a:ea typeface="Arial Unicode MS" panose="020B0604020202020204" charset="-122"/>
                <a:sym typeface="+mn-ea"/>
              </a:rPr>
              <a:t>3</a:t>
            </a:r>
            <a:endParaRPr lang="en-US" altLang="zh-CN" sz="1650" dirty="0">
              <a:solidFill>
                <a:srgbClr val="000000"/>
              </a:solidFill>
              <a:latin typeface="Times New Roman" panose="02020603050405020304" pitchFamily="18" charset="0"/>
              <a:ea typeface="Arial Unicode MS" panose="020B0604020202020204" charset="-122"/>
            </a:endParaRPr>
          </a:p>
          <a:p>
            <a:pPr indent="0" algn="l">
              <a:lnSpc>
                <a:spcPct val="150000"/>
              </a:lnSpc>
            </a:pPr>
            <a:r>
              <a:rPr lang="en-US" altLang="zh-CN" sz="1650" dirty="0">
                <a:solidFill>
                  <a:srgbClr val="000000"/>
                </a:solidFill>
                <a:latin typeface="Times New Roman" panose="02020603050405020304" pitchFamily="18" charset="0"/>
                <a:ea typeface="Arial Unicode MS" panose="020B0604020202020204" charset="-122"/>
              </a:rPr>
              <a:t>Age&gt;=50  </a:t>
            </a:r>
            <a:r>
              <a:rPr lang="en-US" altLang="zh-CN" sz="1650" dirty="0">
                <a:solidFill>
                  <a:srgbClr val="000000"/>
                </a:solidFill>
                <a:latin typeface="Times New Roman" panose="02020603050405020304" pitchFamily="18" charset="0"/>
                <a:ea typeface="宋体" pitchFamily="2" charset="-122"/>
                <a:sym typeface="+mn-ea"/>
              </a:rPr>
              <a:t>false</a:t>
            </a:r>
            <a:r>
              <a:rPr lang="zh-CN" altLang="en-US" sz="1650" dirty="0">
                <a:solidFill>
                  <a:srgbClr val="000000"/>
                </a:solidFill>
                <a:latin typeface="Times New Roman" panose="02020603050405020304" pitchFamily="18" charset="0"/>
                <a:ea typeface="宋体" pitchFamily="2" charset="-122"/>
                <a:sym typeface="+mn-ea"/>
              </a:rPr>
              <a:t>，</a:t>
            </a:r>
            <a:r>
              <a:rPr lang="en-US" altLang="zh-CN" sz="1650" dirty="0">
                <a:solidFill>
                  <a:srgbClr val="000000"/>
                </a:solidFill>
                <a:latin typeface="Times New Roman" panose="02020603050405020304" pitchFamily="18" charset="0"/>
                <a:ea typeface="宋体" pitchFamily="2" charset="-122"/>
                <a:sym typeface="+mn-ea"/>
              </a:rPr>
              <a:t> marked as </a:t>
            </a:r>
            <a:r>
              <a:rPr lang="en-US" altLang="zh-CN" sz="1650" dirty="0">
                <a:solidFill>
                  <a:srgbClr val="000000"/>
                </a:solidFill>
                <a:latin typeface="Times New Roman" panose="02020603050405020304" pitchFamily="18" charset="0"/>
                <a:ea typeface="Arial Unicode MS" panose="020B0604020202020204" charset="-122"/>
                <a:sym typeface="+mn-ea"/>
              </a:rPr>
              <a:t>F</a:t>
            </a:r>
            <a:r>
              <a:rPr lang="en-US" altLang="zh-CN" sz="1650" baseline="-25000" dirty="0">
                <a:solidFill>
                  <a:srgbClr val="000000"/>
                </a:solidFill>
                <a:latin typeface="Times New Roman" panose="02020603050405020304" pitchFamily="18" charset="0"/>
                <a:ea typeface="Arial Unicode MS" panose="020B0604020202020204" charset="-122"/>
                <a:sym typeface="+mn-ea"/>
              </a:rPr>
              <a:t>3</a:t>
            </a:r>
            <a:endParaRPr lang="zh-CN" altLang="en-US" sz="1650" dirty="0">
              <a:solidFill>
                <a:srgbClr val="000000"/>
              </a:solidFill>
              <a:latin typeface="Times New Roman" panose="02020603050405020304" pitchFamily="18" charset="0"/>
              <a:ea typeface="Arial Unicode MS" panose="020B0604020202020204" charset="-122"/>
            </a:endParaRPr>
          </a:p>
          <a:p>
            <a:pPr indent="0" algn="l">
              <a:lnSpc>
                <a:spcPct val="150000"/>
              </a:lnSpc>
            </a:pPr>
            <a:r>
              <a:rPr lang="en-US" altLang="zh-CN" sz="1650" dirty="0">
                <a:solidFill>
                  <a:srgbClr val="000000"/>
                </a:solidFill>
                <a:latin typeface="Times New Roman" panose="02020603050405020304" pitchFamily="18" charset="0"/>
                <a:ea typeface="Arial Unicode MS" panose="020B0604020202020204" charset="-122"/>
              </a:rPr>
              <a:t>comm.&gt;2000  </a:t>
            </a:r>
            <a:r>
              <a:rPr lang="en-US" altLang="zh-CN" sz="1650" dirty="0">
                <a:solidFill>
                  <a:srgbClr val="000000"/>
                </a:solidFill>
                <a:latin typeface="Times New Roman" panose="02020603050405020304" pitchFamily="18" charset="0"/>
                <a:ea typeface="Arial Unicode MS" panose="020B0604020202020204" charset="-122"/>
                <a:sym typeface="+mn-ea"/>
              </a:rPr>
              <a:t> </a:t>
            </a:r>
            <a:r>
              <a:rPr lang="en-US" altLang="zh-CN" sz="1650" dirty="0">
                <a:solidFill>
                  <a:srgbClr val="000000"/>
                </a:solidFill>
                <a:latin typeface="Times New Roman" panose="02020603050405020304" pitchFamily="18" charset="0"/>
                <a:ea typeface="宋体" pitchFamily="2" charset="-122"/>
                <a:sym typeface="+mn-ea"/>
              </a:rPr>
              <a:t>ture</a:t>
            </a:r>
            <a:r>
              <a:rPr lang="zh-CN" altLang="en-US" sz="1650" dirty="0">
                <a:solidFill>
                  <a:srgbClr val="000000"/>
                </a:solidFill>
                <a:latin typeface="Times New Roman" panose="02020603050405020304" pitchFamily="18" charset="0"/>
                <a:ea typeface="宋体" pitchFamily="2" charset="-122"/>
                <a:sym typeface="+mn-ea"/>
              </a:rPr>
              <a:t>，</a:t>
            </a:r>
            <a:r>
              <a:rPr lang="en-US" altLang="zh-CN" sz="1650" dirty="0">
                <a:solidFill>
                  <a:srgbClr val="000000"/>
                </a:solidFill>
                <a:latin typeface="Times New Roman" panose="02020603050405020304" pitchFamily="18" charset="0"/>
                <a:ea typeface="宋体" pitchFamily="2" charset="-122"/>
                <a:sym typeface="+mn-ea"/>
              </a:rPr>
              <a:t> marked as </a:t>
            </a:r>
            <a:r>
              <a:rPr lang="en-US" altLang="zh-CN" sz="1650" dirty="0">
                <a:solidFill>
                  <a:srgbClr val="000000"/>
                </a:solidFill>
                <a:latin typeface="Times New Roman" panose="02020603050405020304" pitchFamily="18" charset="0"/>
                <a:ea typeface="Arial Unicode MS" panose="020B0604020202020204" charset="-122"/>
                <a:sym typeface="+mn-ea"/>
              </a:rPr>
              <a:t>T</a:t>
            </a:r>
            <a:r>
              <a:rPr lang="en-US" altLang="zh-CN" sz="1650" baseline="-25000" dirty="0">
                <a:solidFill>
                  <a:srgbClr val="000000"/>
                </a:solidFill>
                <a:latin typeface="Times New Roman" panose="02020603050405020304" pitchFamily="18" charset="0"/>
                <a:ea typeface="Arial Unicode MS" panose="020B0604020202020204" charset="-122"/>
                <a:sym typeface="+mn-ea"/>
              </a:rPr>
              <a:t>4</a:t>
            </a:r>
            <a:r>
              <a:rPr lang="en-US" altLang="zh-CN" sz="1650" dirty="0">
                <a:solidFill>
                  <a:srgbClr val="000000"/>
                </a:solidFill>
                <a:latin typeface="Times New Roman" panose="02020603050405020304" pitchFamily="18" charset="0"/>
                <a:ea typeface="Arial Unicode MS" panose="020B0604020202020204" charset="-122"/>
              </a:rPr>
              <a:t>  </a:t>
            </a:r>
          </a:p>
          <a:p>
            <a:pPr indent="0" algn="l">
              <a:lnSpc>
                <a:spcPct val="150000"/>
              </a:lnSpc>
            </a:pPr>
            <a:r>
              <a:rPr lang="en-US" altLang="zh-CN" sz="1650" dirty="0">
                <a:solidFill>
                  <a:srgbClr val="000000"/>
                </a:solidFill>
                <a:latin typeface="Times New Roman" panose="02020603050405020304" pitchFamily="18" charset="0"/>
                <a:ea typeface="宋体" pitchFamily="2" charset="-122"/>
              </a:rPr>
              <a:t>comm.&gt;2000 </a:t>
            </a:r>
            <a:r>
              <a:rPr lang="en-US" altLang="zh-CN" sz="1650" dirty="0">
                <a:solidFill>
                  <a:srgbClr val="000000"/>
                </a:solidFill>
                <a:latin typeface="Times New Roman" panose="02020603050405020304" pitchFamily="18" charset="0"/>
                <a:ea typeface="宋体" pitchFamily="2" charset="-122"/>
                <a:sym typeface="+mn-ea"/>
              </a:rPr>
              <a:t>false</a:t>
            </a:r>
            <a:r>
              <a:rPr lang="zh-CN" altLang="en-US" sz="1650" dirty="0">
                <a:solidFill>
                  <a:srgbClr val="000000"/>
                </a:solidFill>
                <a:latin typeface="Times New Roman" panose="02020603050405020304" pitchFamily="18" charset="0"/>
                <a:ea typeface="宋体" pitchFamily="2" charset="-122"/>
                <a:sym typeface="+mn-ea"/>
              </a:rPr>
              <a:t>，</a:t>
            </a:r>
            <a:r>
              <a:rPr lang="en-US" altLang="zh-CN" sz="1650" dirty="0">
                <a:solidFill>
                  <a:srgbClr val="000000"/>
                </a:solidFill>
                <a:latin typeface="Times New Roman" panose="02020603050405020304" pitchFamily="18" charset="0"/>
                <a:ea typeface="宋体" pitchFamily="2" charset="-122"/>
                <a:sym typeface="+mn-ea"/>
              </a:rPr>
              <a:t> marked as </a:t>
            </a:r>
            <a:r>
              <a:rPr lang="en-US" altLang="zh-CN" sz="1650" dirty="0">
                <a:solidFill>
                  <a:srgbClr val="000000"/>
                </a:solidFill>
                <a:latin typeface="Times New Roman" panose="02020603050405020304" pitchFamily="18" charset="0"/>
                <a:ea typeface="Arial Unicode MS" panose="020B0604020202020204" charset="-122"/>
                <a:sym typeface="+mn-ea"/>
              </a:rPr>
              <a:t>F</a:t>
            </a:r>
            <a:r>
              <a:rPr lang="en-US" altLang="zh-CN" sz="1650" baseline="-25000" dirty="0">
                <a:solidFill>
                  <a:srgbClr val="000000"/>
                </a:solidFill>
                <a:latin typeface="Times New Roman" panose="02020603050405020304" pitchFamily="18" charset="0"/>
                <a:ea typeface="Arial Unicode MS" panose="020B0604020202020204" charset="-122"/>
                <a:sym typeface="+mn-ea"/>
              </a:rPr>
              <a:t>4</a:t>
            </a:r>
            <a:endParaRPr lang="zh-CN" altLang="en-US" sz="1650" dirty="0">
              <a:solidFill>
                <a:srgbClr val="000000"/>
              </a:solidFill>
              <a:latin typeface="Times New Roman" panose="02020603050405020304" pitchFamily="18" charset="0"/>
              <a:ea typeface="宋体" pitchFamily="2" charset="-122"/>
            </a:endParaRPr>
          </a:p>
        </p:txBody>
      </p:sp>
      <p:sp>
        <p:nvSpPr>
          <p:cNvPr id="3" name="文本框 2"/>
          <p:cNvSpPr txBox="1"/>
          <p:nvPr/>
        </p:nvSpPr>
        <p:spPr>
          <a:xfrm>
            <a:off x="711200" y="330200"/>
            <a:ext cx="7637145"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Disadvantages  of Decision/Condition Coverage </a:t>
            </a:r>
            <a:endParaRPr lang="zh-CN" altLang="en-US" dirty="0">
              <a:solidFill>
                <a:srgbClr val="22377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1200" y="330200"/>
            <a:ext cx="7637145"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Disadvantages  of Decision/Condition Coverage </a:t>
            </a:r>
            <a:endParaRPr lang="zh-CN" altLang="en-US" dirty="0">
              <a:solidFill>
                <a:srgbClr val="223770"/>
              </a:solidFill>
              <a:latin typeface="Arial" panose="020B0604020202020204" pitchFamily="34" charset="0"/>
              <a:cs typeface="Arial" panose="020B0604020202020204" pitchFamily="34" charset="0"/>
            </a:endParaRPr>
          </a:p>
        </p:txBody>
      </p:sp>
      <p:pic>
        <p:nvPicPr>
          <p:cNvPr id="113674" name="Picture 12"/>
          <p:cNvPicPr>
            <a:picLocks noChangeAspect="1"/>
          </p:cNvPicPr>
          <p:nvPr/>
        </p:nvPicPr>
        <p:blipFill>
          <a:blip r:embed="rId3"/>
          <a:stretch>
            <a:fillRect/>
          </a:stretch>
        </p:blipFill>
        <p:spPr>
          <a:xfrm>
            <a:off x="1973580" y="790575"/>
            <a:ext cx="3668395" cy="2366010"/>
          </a:xfrm>
          <a:prstGeom prst="rect">
            <a:avLst/>
          </a:prstGeom>
          <a:noFill/>
          <a:ln w="9525">
            <a:noFill/>
          </a:ln>
        </p:spPr>
      </p:pic>
      <p:grpSp>
        <p:nvGrpSpPr>
          <p:cNvPr id="137221" name="Group 7"/>
          <p:cNvGrpSpPr/>
          <p:nvPr/>
        </p:nvGrpSpPr>
        <p:grpSpPr>
          <a:xfrm>
            <a:off x="711994" y="3381613"/>
            <a:ext cx="7479506" cy="1540749"/>
            <a:chOff x="0" y="0"/>
            <a:chExt cx="5760" cy="1460"/>
          </a:xfrm>
        </p:grpSpPr>
        <p:sp>
          <p:nvSpPr>
            <p:cNvPr id="137222" name="Rectangle 8"/>
            <p:cNvSpPr/>
            <p:nvPr/>
          </p:nvSpPr>
          <p:spPr>
            <a:xfrm>
              <a:off x="528" y="870"/>
              <a:ext cx="33" cy="197"/>
            </a:xfrm>
            <a:prstGeom prst="rect">
              <a:avLst/>
            </a:prstGeom>
            <a:noFill/>
            <a:ln w="9525">
              <a:noFill/>
            </a:ln>
          </p:spPr>
          <p:txBody>
            <a:bodyPr wrap="none" lIns="0" tIns="0" rIns="0" bIns="0" anchor="t" anchorCtr="0">
              <a:spAutoFit/>
            </a:bodyPr>
            <a:lstStyle/>
            <a:p>
              <a:pPr indent="0"/>
              <a:r>
                <a:rPr lang="zh-CN" altLang="en-US" sz="1350" dirty="0">
                  <a:solidFill>
                    <a:srgbClr val="000000"/>
                  </a:solidFill>
                  <a:latin typeface="Times New Roman" panose="02020603050405020304" pitchFamily="18" charset="0"/>
                  <a:ea typeface="宋体" pitchFamily="2" charset="-122"/>
                </a:rPr>
                <a:t> </a:t>
              </a:r>
              <a:endParaRPr lang="zh-CN" altLang="en-US" dirty="0">
                <a:latin typeface="Times New Roman" panose="02020603050405020304" pitchFamily="18" charset="0"/>
                <a:ea typeface="宋体" pitchFamily="2" charset="-122"/>
              </a:endParaRPr>
            </a:p>
          </p:txBody>
        </p:sp>
        <p:sp>
          <p:nvSpPr>
            <p:cNvPr id="137223" name="AutoShape 9"/>
            <p:cNvSpPr>
              <a:spLocks noChangeAspect="1" noTextEdit="1"/>
            </p:cNvSpPr>
            <p:nvPr/>
          </p:nvSpPr>
          <p:spPr>
            <a:xfrm>
              <a:off x="0" y="0"/>
              <a:ext cx="5760" cy="1443"/>
            </a:xfrm>
            <a:prstGeom prst="rect">
              <a:avLst/>
            </a:prstGeom>
            <a:noFill/>
            <a:ln w="9525">
              <a:noFill/>
            </a:ln>
          </p:spPr>
          <p:txBody>
            <a:bodyPr anchor="t" anchorCtr="0"/>
            <a:lstStyle/>
            <a:p>
              <a:pPr indent="0"/>
              <a:endParaRPr lang="zh-CN" altLang="en-US" sz="1350">
                <a:latin typeface="Arial" panose="020B0604020202020204" pitchFamily="34" charset="0"/>
                <a:ea typeface="宋体" pitchFamily="2" charset="-122"/>
              </a:endParaRPr>
            </a:p>
          </p:txBody>
        </p:sp>
        <p:sp>
          <p:nvSpPr>
            <p:cNvPr id="137224" name="Rectangle 10"/>
            <p:cNvSpPr/>
            <p:nvPr/>
          </p:nvSpPr>
          <p:spPr>
            <a:xfrm>
              <a:off x="851" y="47"/>
              <a:ext cx="370" cy="164"/>
            </a:xfrm>
            <a:prstGeom prst="rect">
              <a:avLst/>
            </a:prstGeom>
            <a:noFill/>
            <a:ln w="9525">
              <a:noFill/>
            </a:ln>
          </p:spPr>
          <p:txBody>
            <a:bodyPr wrap="none" lIns="0" tIns="0" rIns="0" bIns="0" anchor="t" anchorCtr="0">
              <a:spAutoFit/>
            </a:bodyPr>
            <a:lstStyle/>
            <a:p>
              <a:pPr indent="0" eaLnBrk="0" hangingPunct="0"/>
              <a:r>
                <a:rPr lang="en-US" altLang="zh-CN" sz="1125" dirty="0">
                  <a:solidFill>
                    <a:srgbClr val="000000"/>
                  </a:solidFill>
                  <a:latin typeface="宋体" pitchFamily="2" charset="-122"/>
                  <a:ea typeface="宋体" pitchFamily="2" charset="-122"/>
                </a:rPr>
                <a:t>test case</a:t>
              </a:r>
            </a:p>
          </p:txBody>
        </p:sp>
        <p:sp>
          <p:nvSpPr>
            <p:cNvPr id="137225" name="Rectangle 11"/>
            <p:cNvSpPr/>
            <p:nvPr/>
          </p:nvSpPr>
          <p:spPr>
            <a:xfrm>
              <a:off x="1337" y="47"/>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26" name="Rectangle 12"/>
            <p:cNvSpPr/>
            <p:nvPr/>
          </p:nvSpPr>
          <p:spPr>
            <a:xfrm>
              <a:off x="1701" y="47"/>
              <a:ext cx="744" cy="164"/>
            </a:xfrm>
            <a:prstGeom prst="rect">
              <a:avLst/>
            </a:prstGeom>
            <a:noFill/>
            <a:ln w="9525">
              <a:noFill/>
            </a:ln>
          </p:spPr>
          <p:txBody>
            <a:bodyPr wrap="none" lIns="0" tIns="0" rIns="0" bIns="0" anchor="t" anchorCtr="0">
              <a:spAutoFit/>
            </a:bodyPr>
            <a:lstStyle/>
            <a:p>
              <a:pPr indent="0" eaLnBrk="0" hangingPunct="0"/>
              <a:r>
                <a:rPr lang="en-US" altLang="zh-CN" sz="1125" dirty="0">
                  <a:solidFill>
                    <a:srgbClr val="000000"/>
                  </a:solidFill>
                  <a:latin typeface="Times New Roman" panose="02020603050405020304" pitchFamily="18" charset="0"/>
                  <a:ea typeface="宋体" pitchFamily="2" charset="-122"/>
                </a:rPr>
                <a:t>age   sex   comm</a:t>
              </a:r>
              <a:endParaRPr lang="en-US" altLang="zh-CN" sz="1350" dirty="0">
                <a:latin typeface="Arial" panose="020B0604020202020204" pitchFamily="34" charset="0"/>
                <a:ea typeface="宋体" pitchFamily="2" charset="-122"/>
              </a:endParaRPr>
            </a:p>
          </p:txBody>
        </p:sp>
        <p:sp>
          <p:nvSpPr>
            <p:cNvPr id="137227" name="Rectangle 13"/>
            <p:cNvSpPr/>
            <p:nvPr/>
          </p:nvSpPr>
          <p:spPr>
            <a:xfrm>
              <a:off x="2714" y="47"/>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28" name="Rectangle 14"/>
            <p:cNvSpPr/>
            <p:nvPr/>
          </p:nvSpPr>
          <p:spPr>
            <a:xfrm>
              <a:off x="2941" y="47"/>
              <a:ext cx="190" cy="164"/>
            </a:xfrm>
            <a:prstGeom prst="rect">
              <a:avLst/>
            </a:prstGeom>
            <a:noFill/>
            <a:ln w="9525">
              <a:noFill/>
            </a:ln>
          </p:spPr>
          <p:txBody>
            <a:bodyPr wrap="none" lIns="0" tIns="0" rIns="0" bIns="0" anchor="t" anchorCtr="0">
              <a:spAutoFit/>
            </a:bodyPr>
            <a:lstStyle/>
            <a:p>
              <a:pPr indent="0" eaLnBrk="0" hangingPunct="0"/>
              <a:r>
                <a:rPr lang="en-US" altLang="zh-CN" sz="1125" dirty="0">
                  <a:solidFill>
                    <a:srgbClr val="000000"/>
                  </a:solidFill>
                  <a:latin typeface="宋体" pitchFamily="2" charset="-122"/>
                  <a:ea typeface="宋体" pitchFamily="2" charset="-122"/>
                </a:rPr>
                <a:t>path</a:t>
              </a:r>
            </a:p>
          </p:txBody>
        </p:sp>
        <p:sp>
          <p:nvSpPr>
            <p:cNvPr id="137229" name="Rectangle 15"/>
            <p:cNvSpPr/>
            <p:nvPr/>
          </p:nvSpPr>
          <p:spPr>
            <a:xfrm>
              <a:off x="3427" y="47"/>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30" name="Rectangle 16"/>
            <p:cNvSpPr/>
            <p:nvPr/>
          </p:nvSpPr>
          <p:spPr>
            <a:xfrm>
              <a:off x="3573" y="47"/>
              <a:ext cx="442"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宋体" pitchFamily="2" charset="-122"/>
                  <a:ea typeface="宋体" pitchFamily="2" charset="-122"/>
                </a:rPr>
                <a:t>覆盖条件</a:t>
              </a:r>
              <a:endParaRPr lang="zh-CN" altLang="en-US" sz="1350" dirty="0">
                <a:latin typeface="Arial" panose="020B0604020202020204" pitchFamily="34" charset="0"/>
                <a:ea typeface="宋体" pitchFamily="2" charset="-122"/>
              </a:endParaRPr>
            </a:p>
          </p:txBody>
        </p:sp>
        <p:sp>
          <p:nvSpPr>
            <p:cNvPr id="137231" name="Rectangle 17"/>
            <p:cNvSpPr/>
            <p:nvPr/>
          </p:nvSpPr>
          <p:spPr>
            <a:xfrm>
              <a:off x="4059" y="47"/>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32" name="Rectangle 18"/>
            <p:cNvSpPr/>
            <p:nvPr/>
          </p:nvSpPr>
          <p:spPr>
            <a:xfrm>
              <a:off x="770" y="0"/>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33" name="Rectangle 19"/>
            <p:cNvSpPr/>
            <p:nvPr/>
          </p:nvSpPr>
          <p:spPr>
            <a:xfrm>
              <a:off x="770" y="0"/>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34" name="Rectangle 20"/>
            <p:cNvSpPr/>
            <p:nvPr/>
          </p:nvSpPr>
          <p:spPr>
            <a:xfrm>
              <a:off x="778" y="0"/>
              <a:ext cx="842"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35" name="Rectangle 21"/>
            <p:cNvSpPr/>
            <p:nvPr/>
          </p:nvSpPr>
          <p:spPr>
            <a:xfrm>
              <a:off x="1620" y="0"/>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36" name="Rectangle 22"/>
            <p:cNvSpPr/>
            <p:nvPr/>
          </p:nvSpPr>
          <p:spPr>
            <a:xfrm>
              <a:off x="1628" y="0"/>
              <a:ext cx="1232"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37" name="Rectangle 23"/>
            <p:cNvSpPr/>
            <p:nvPr/>
          </p:nvSpPr>
          <p:spPr>
            <a:xfrm>
              <a:off x="2860" y="0"/>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38" name="Rectangle 24"/>
            <p:cNvSpPr/>
            <p:nvPr/>
          </p:nvSpPr>
          <p:spPr>
            <a:xfrm>
              <a:off x="2868" y="0"/>
              <a:ext cx="624"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39" name="Rectangle 25"/>
            <p:cNvSpPr/>
            <p:nvPr/>
          </p:nvSpPr>
          <p:spPr>
            <a:xfrm>
              <a:off x="3492" y="0"/>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40" name="Rectangle 26"/>
            <p:cNvSpPr/>
            <p:nvPr/>
          </p:nvSpPr>
          <p:spPr>
            <a:xfrm>
              <a:off x="3500" y="0"/>
              <a:ext cx="1126"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41" name="Rectangle 27"/>
            <p:cNvSpPr/>
            <p:nvPr/>
          </p:nvSpPr>
          <p:spPr>
            <a:xfrm>
              <a:off x="4626" y="0"/>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42" name="Rectangle 28"/>
            <p:cNvSpPr/>
            <p:nvPr/>
          </p:nvSpPr>
          <p:spPr>
            <a:xfrm>
              <a:off x="4626" y="0"/>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43" name="Rectangle 29"/>
            <p:cNvSpPr/>
            <p:nvPr/>
          </p:nvSpPr>
          <p:spPr>
            <a:xfrm>
              <a:off x="770" y="8"/>
              <a:ext cx="8" cy="204"/>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44" name="Rectangle 30"/>
            <p:cNvSpPr/>
            <p:nvPr/>
          </p:nvSpPr>
          <p:spPr>
            <a:xfrm>
              <a:off x="1620" y="8"/>
              <a:ext cx="8" cy="204"/>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45" name="Rectangle 31"/>
            <p:cNvSpPr/>
            <p:nvPr/>
          </p:nvSpPr>
          <p:spPr>
            <a:xfrm>
              <a:off x="2860" y="8"/>
              <a:ext cx="8" cy="204"/>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46" name="Rectangle 32"/>
            <p:cNvSpPr/>
            <p:nvPr/>
          </p:nvSpPr>
          <p:spPr>
            <a:xfrm>
              <a:off x="3492" y="8"/>
              <a:ext cx="8" cy="204"/>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47" name="Rectangle 33"/>
            <p:cNvSpPr/>
            <p:nvPr/>
          </p:nvSpPr>
          <p:spPr>
            <a:xfrm>
              <a:off x="4626" y="8"/>
              <a:ext cx="8" cy="204"/>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48" name="Rectangle 34"/>
            <p:cNvSpPr/>
            <p:nvPr/>
          </p:nvSpPr>
          <p:spPr>
            <a:xfrm>
              <a:off x="851" y="259"/>
              <a:ext cx="190" cy="164"/>
            </a:xfrm>
            <a:prstGeom prst="rect">
              <a:avLst/>
            </a:prstGeom>
            <a:noFill/>
            <a:ln w="9525">
              <a:noFill/>
            </a:ln>
          </p:spPr>
          <p:txBody>
            <a:bodyPr wrap="none" lIns="0" tIns="0" rIns="0" bIns="0" anchor="t" anchorCtr="0">
              <a:spAutoFit/>
            </a:bodyPr>
            <a:lstStyle/>
            <a:p>
              <a:pPr indent="0" eaLnBrk="0" hangingPunct="0"/>
              <a:r>
                <a:rPr lang="en-US" altLang="zh-CN" sz="1125" dirty="0">
                  <a:solidFill>
                    <a:srgbClr val="000000"/>
                  </a:solidFill>
                  <a:latin typeface="Times New Roman" panose="02020603050405020304" pitchFamily="18" charset="0"/>
                  <a:ea typeface="宋体" pitchFamily="2" charset="-122"/>
                </a:rPr>
                <a:t>Test</a:t>
              </a:r>
              <a:endParaRPr lang="en-US" altLang="zh-CN" sz="1350" dirty="0">
                <a:latin typeface="Arial" panose="020B0604020202020204" pitchFamily="34" charset="0"/>
                <a:ea typeface="宋体" pitchFamily="2" charset="-122"/>
              </a:endParaRPr>
            </a:p>
          </p:txBody>
        </p:sp>
        <p:sp>
          <p:nvSpPr>
            <p:cNvPr id="137249" name="Rectangle 35"/>
            <p:cNvSpPr/>
            <p:nvPr/>
          </p:nvSpPr>
          <p:spPr>
            <a:xfrm>
              <a:off x="1053" y="259"/>
              <a:ext cx="55" cy="164"/>
            </a:xfrm>
            <a:prstGeom prst="rect">
              <a:avLst/>
            </a:prstGeom>
            <a:noFill/>
            <a:ln w="9525">
              <a:noFill/>
            </a:ln>
          </p:spPr>
          <p:txBody>
            <a:bodyPr wrap="none" lIns="0" tIns="0" rIns="0" bIns="0" anchor="t" anchorCtr="0">
              <a:spAutoFit/>
            </a:bodyPr>
            <a:lstStyle/>
            <a:p>
              <a:pPr indent="0" eaLnBrk="0" hangingPunct="0"/>
              <a:r>
                <a:rPr lang="en-US" altLang="zh-CN" sz="1125" dirty="0">
                  <a:solidFill>
                    <a:srgbClr val="000000"/>
                  </a:solidFill>
                  <a:latin typeface="Times New Roman" panose="02020603050405020304" pitchFamily="18" charset="0"/>
                  <a:ea typeface="宋体" pitchFamily="2" charset="-122"/>
                </a:rPr>
                <a:t>1</a:t>
              </a:r>
              <a:endParaRPr lang="en-US" altLang="zh-CN" sz="1350" dirty="0">
                <a:latin typeface="Arial" panose="020B0604020202020204" pitchFamily="34" charset="0"/>
                <a:ea typeface="宋体" pitchFamily="2" charset="-122"/>
              </a:endParaRPr>
            </a:p>
          </p:txBody>
        </p:sp>
        <p:sp>
          <p:nvSpPr>
            <p:cNvPr id="137250" name="Rectangle 36"/>
            <p:cNvSpPr/>
            <p:nvPr/>
          </p:nvSpPr>
          <p:spPr>
            <a:xfrm>
              <a:off x="1110" y="259"/>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51" name="Rectangle 37"/>
            <p:cNvSpPr/>
            <p:nvPr/>
          </p:nvSpPr>
          <p:spPr>
            <a:xfrm>
              <a:off x="851" y="463"/>
              <a:ext cx="245" cy="329"/>
            </a:xfrm>
            <a:prstGeom prst="rect">
              <a:avLst/>
            </a:prstGeom>
            <a:noFill/>
            <a:ln w="9525">
              <a:noFill/>
            </a:ln>
          </p:spPr>
          <p:txBody>
            <a:bodyPr wrap="none" lIns="0" tIns="0" rIns="0" bIns="0" anchor="t" anchorCtr="0">
              <a:spAutoFit/>
            </a:bodyPr>
            <a:lstStyle/>
            <a:p>
              <a:pPr indent="0" eaLnBrk="0" hangingPunct="0"/>
              <a:endParaRPr lang="zh-CN" altLang="en-US" sz="1125" dirty="0">
                <a:solidFill>
                  <a:srgbClr val="000000"/>
                </a:solidFill>
                <a:latin typeface="Times New Roman" panose="02020603050405020304" pitchFamily="18" charset="0"/>
                <a:ea typeface="宋体" pitchFamily="2" charset="-122"/>
              </a:endParaRPr>
            </a:p>
            <a:p>
              <a:pPr indent="0" eaLnBrk="0" hangingPunct="0"/>
              <a:r>
                <a:rPr lang="en-US" altLang="zh-CN" sz="1125" dirty="0">
                  <a:solidFill>
                    <a:srgbClr val="000000"/>
                  </a:solidFill>
                  <a:latin typeface="Times New Roman" panose="02020603050405020304" pitchFamily="18" charset="0"/>
                  <a:ea typeface="宋体" pitchFamily="2" charset="-122"/>
                </a:rPr>
                <a:t>Test3</a:t>
              </a:r>
              <a:endParaRPr lang="en-US" altLang="zh-CN" sz="1350" dirty="0">
                <a:latin typeface="Arial" panose="020B0604020202020204" pitchFamily="34" charset="0"/>
                <a:ea typeface="宋体" pitchFamily="2" charset="-122"/>
              </a:endParaRPr>
            </a:p>
          </p:txBody>
        </p:sp>
        <p:sp>
          <p:nvSpPr>
            <p:cNvPr id="137252" name="Rectangle 38"/>
            <p:cNvSpPr/>
            <p:nvPr/>
          </p:nvSpPr>
          <p:spPr>
            <a:xfrm>
              <a:off x="1110" y="463"/>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53" name="Rectangle 39"/>
            <p:cNvSpPr/>
            <p:nvPr/>
          </p:nvSpPr>
          <p:spPr>
            <a:xfrm>
              <a:off x="851" y="902"/>
              <a:ext cx="266" cy="164"/>
            </a:xfrm>
            <a:prstGeom prst="rect">
              <a:avLst/>
            </a:prstGeom>
            <a:noFill/>
            <a:ln w="9525">
              <a:noFill/>
            </a:ln>
          </p:spPr>
          <p:txBody>
            <a:bodyPr lIns="0" tIns="0" rIns="0" bIns="0" anchor="t" anchorCtr="0">
              <a:spAutoFit/>
            </a:bodyPr>
            <a:lstStyle/>
            <a:p>
              <a:pPr indent="0" eaLnBrk="0" hangingPunct="0"/>
              <a:r>
                <a:rPr lang="en-US" altLang="zh-CN" sz="1125" dirty="0">
                  <a:solidFill>
                    <a:srgbClr val="000000"/>
                  </a:solidFill>
                  <a:latin typeface="Times New Roman" panose="02020603050405020304" pitchFamily="18" charset="0"/>
                  <a:ea typeface="宋体" pitchFamily="2" charset="-122"/>
                </a:rPr>
                <a:t>Test5</a:t>
              </a:r>
              <a:endParaRPr lang="en-US" altLang="zh-CN" sz="1350" dirty="0">
                <a:latin typeface="Arial" panose="020B0604020202020204" pitchFamily="34" charset="0"/>
                <a:ea typeface="宋体" pitchFamily="2" charset="-122"/>
              </a:endParaRPr>
            </a:p>
          </p:txBody>
        </p:sp>
        <p:sp>
          <p:nvSpPr>
            <p:cNvPr id="137254" name="Rectangle 40"/>
            <p:cNvSpPr/>
            <p:nvPr/>
          </p:nvSpPr>
          <p:spPr>
            <a:xfrm>
              <a:off x="1701" y="259"/>
              <a:ext cx="166" cy="164"/>
            </a:xfrm>
            <a:prstGeom prst="rect">
              <a:avLst/>
            </a:prstGeom>
            <a:noFill/>
            <a:ln w="9525">
              <a:noFill/>
            </a:ln>
          </p:spPr>
          <p:txBody>
            <a:bodyPr wrap="none" lIns="0" tIns="0" rIns="0" bIns="0" anchor="t" anchorCtr="0">
              <a:spAutoFit/>
            </a:bodyPr>
            <a:lstStyle/>
            <a:p>
              <a:pPr indent="0" eaLnBrk="0" hangingPunct="0"/>
              <a:r>
                <a:rPr lang="en-US" altLang="zh-CN" sz="1125" dirty="0">
                  <a:solidFill>
                    <a:srgbClr val="000000"/>
                  </a:solidFill>
                  <a:latin typeface="Times New Roman" panose="02020603050405020304" pitchFamily="18" charset="0"/>
                  <a:ea typeface="宋体" pitchFamily="2" charset="-122"/>
                </a:rPr>
                <a:t>50  </a:t>
              </a:r>
              <a:endParaRPr lang="en-US" altLang="zh-CN" sz="1350" dirty="0">
                <a:latin typeface="Arial" panose="020B0604020202020204" pitchFamily="34" charset="0"/>
                <a:ea typeface="宋体" pitchFamily="2" charset="-122"/>
              </a:endParaRPr>
            </a:p>
          </p:txBody>
        </p:sp>
        <p:sp>
          <p:nvSpPr>
            <p:cNvPr id="137255" name="Rectangle 41"/>
            <p:cNvSpPr/>
            <p:nvPr/>
          </p:nvSpPr>
          <p:spPr>
            <a:xfrm>
              <a:off x="1944" y="259"/>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56" name="Rectangle 42"/>
            <p:cNvSpPr/>
            <p:nvPr/>
          </p:nvSpPr>
          <p:spPr>
            <a:xfrm>
              <a:off x="2009" y="259"/>
              <a:ext cx="514"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r>
                <a:rPr lang="en-US" altLang="zh-CN" sz="1125" dirty="0">
                  <a:solidFill>
                    <a:srgbClr val="000000"/>
                  </a:solidFill>
                  <a:latin typeface="Times New Roman" panose="02020603050405020304" pitchFamily="18" charset="0"/>
                  <a:ea typeface="宋体" pitchFamily="2" charset="-122"/>
                </a:rPr>
                <a:t>M   2500.0</a:t>
              </a:r>
              <a:endParaRPr lang="en-US" altLang="zh-CN" sz="1350" dirty="0">
                <a:latin typeface="Arial" panose="020B0604020202020204" pitchFamily="34" charset="0"/>
                <a:ea typeface="宋体" pitchFamily="2" charset="-122"/>
              </a:endParaRPr>
            </a:p>
          </p:txBody>
        </p:sp>
        <p:sp>
          <p:nvSpPr>
            <p:cNvPr id="137258" name="Rectangle 44"/>
            <p:cNvSpPr/>
            <p:nvPr/>
          </p:nvSpPr>
          <p:spPr>
            <a:xfrm>
              <a:off x="2690" y="259"/>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59" name="Rectangle 45"/>
            <p:cNvSpPr/>
            <p:nvPr/>
          </p:nvSpPr>
          <p:spPr>
            <a:xfrm>
              <a:off x="1701" y="463"/>
              <a:ext cx="820" cy="329"/>
            </a:xfrm>
            <a:prstGeom prst="rect">
              <a:avLst/>
            </a:prstGeom>
            <a:noFill/>
            <a:ln w="9525">
              <a:noFill/>
            </a:ln>
          </p:spPr>
          <p:txBody>
            <a:bodyPr wrap="none" lIns="0" tIns="0" rIns="0" bIns="0" anchor="t" anchorCtr="0">
              <a:spAutoFit/>
            </a:bodyPr>
            <a:lstStyle/>
            <a:p>
              <a:pPr indent="0" eaLnBrk="0" hangingPunct="0"/>
              <a:endParaRPr lang="zh-CN" altLang="en-US" sz="1125" dirty="0">
                <a:solidFill>
                  <a:srgbClr val="000000"/>
                </a:solidFill>
                <a:latin typeface="Times New Roman" panose="02020603050405020304" pitchFamily="18" charset="0"/>
                <a:ea typeface="宋体" pitchFamily="2" charset="-122"/>
              </a:endParaRPr>
            </a:p>
            <a:p>
              <a:pPr indent="0" eaLnBrk="0" hangingPunct="0"/>
              <a:r>
                <a:rPr lang="en-US" altLang="zh-CN" sz="1125" dirty="0">
                  <a:solidFill>
                    <a:srgbClr val="000000"/>
                  </a:solidFill>
                  <a:latin typeface="Times New Roman" panose="02020603050405020304" pitchFamily="18" charset="0"/>
                  <a:ea typeface="宋体" pitchFamily="2" charset="-122"/>
                </a:rPr>
                <a:t>20        M   1500.0</a:t>
              </a:r>
              <a:endParaRPr lang="en-US" altLang="zh-CN" sz="1350" dirty="0">
                <a:latin typeface="Arial" panose="020B0604020202020204" pitchFamily="34" charset="0"/>
                <a:ea typeface="宋体" pitchFamily="2" charset="-122"/>
              </a:endParaRPr>
            </a:p>
          </p:txBody>
        </p:sp>
        <p:sp>
          <p:nvSpPr>
            <p:cNvPr id="137260" name="Rectangle 46"/>
            <p:cNvSpPr/>
            <p:nvPr/>
          </p:nvSpPr>
          <p:spPr>
            <a:xfrm>
              <a:off x="2754" y="463"/>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61" name="Rectangle 47"/>
            <p:cNvSpPr/>
            <p:nvPr/>
          </p:nvSpPr>
          <p:spPr>
            <a:xfrm>
              <a:off x="1701" y="667"/>
              <a:ext cx="811" cy="493"/>
            </a:xfrm>
            <a:prstGeom prst="rect">
              <a:avLst/>
            </a:prstGeom>
            <a:noFill/>
            <a:ln w="9525">
              <a:noFill/>
            </a:ln>
          </p:spPr>
          <p:txBody>
            <a:bodyPr wrap="none" lIns="0" tIns="0" rIns="0" bIns="0" anchor="t" anchorCtr="0">
              <a:spAutoFit/>
            </a:bodyPr>
            <a:lstStyle/>
            <a:p>
              <a:pPr indent="0" eaLnBrk="0" hangingPunct="0"/>
              <a:endParaRPr lang="zh-CN" altLang="en-US" sz="1125" dirty="0">
                <a:solidFill>
                  <a:srgbClr val="000000"/>
                </a:solidFill>
                <a:latin typeface="Times New Roman" panose="02020603050405020304" pitchFamily="18" charset="0"/>
                <a:ea typeface="宋体" pitchFamily="2" charset="-122"/>
              </a:endParaRPr>
            </a:p>
            <a:p>
              <a:pPr indent="0" eaLnBrk="0" hangingPunct="0"/>
              <a:endParaRPr lang="zh-CN" altLang="en-US" sz="1125" dirty="0">
                <a:solidFill>
                  <a:srgbClr val="000000"/>
                </a:solidFill>
                <a:latin typeface="Times New Roman" panose="02020603050405020304" pitchFamily="18" charset="0"/>
                <a:ea typeface="宋体" pitchFamily="2" charset="-122"/>
              </a:endParaRPr>
            </a:p>
            <a:p>
              <a:pPr indent="0" eaLnBrk="0" hangingPunct="0"/>
              <a:r>
                <a:rPr lang="en-US" altLang="zh-CN" sz="1125" dirty="0">
                  <a:solidFill>
                    <a:srgbClr val="000000"/>
                  </a:solidFill>
                  <a:latin typeface="Times New Roman" panose="02020603050405020304" pitchFamily="18" charset="0"/>
                  <a:ea typeface="宋体" pitchFamily="2" charset="-122"/>
                </a:rPr>
                <a:t>50        F    1900.0</a:t>
              </a:r>
              <a:endParaRPr lang="en-US" altLang="zh-CN" sz="1350" dirty="0">
                <a:latin typeface="Arial" panose="020B0604020202020204" pitchFamily="34" charset="0"/>
                <a:ea typeface="宋体" pitchFamily="2" charset="-122"/>
              </a:endParaRPr>
            </a:p>
          </p:txBody>
        </p:sp>
        <p:sp>
          <p:nvSpPr>
            <p:cNvPr id="137262" name="Rectangle 48"/>
            <p:cNvSpPr/>
            <p:nvPr/>
          </p:nvSpPr>
          <p:spPr>
            <a:xfrm>
              <a:off x="2714" y="667"/>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63" name="Rectangle 49"/>
            <p:cNvSpPr/>
            <p:nvPr/>
          </p:nvSpPr>
          <p:spPr>
            <a:xfrm>
              <a:off x="2941" y="259"/>
              <a:ext cx="258" cy="164"/>
            </a:xfrm>
            <a:prstGeom prst="rect">
              <a:avLst/>
            </a:prstGeom>
            <a:noFill/>
            <a:ln w="9525">
              <a:noFill/>
            </a:ln>
          </p:spPr>
          <p:txBody>
            <a:bodyPr wrap="none" lIns="0" tIns="0" rIns="0" bIns="0" anchor="t" anchorCtr="0">
              <a:spAutoFit/>
            </a:bodyPr>
            <a:lstStyle/>
            <a:p>
              <a:pPr indent="0" eaLnBrk="0" hangingPunct="0"/>
              <a:r>
                <a:rPr lang="en-US" altLang="zh-CN" sz="1125" dirty="0">
                  <a:solidFill>
                    <a:srgbClr val="000000"/>
                  </a:solidFill>
                  <a:latin typeface="Times New Roman" panose="02020603050405020304" pitchFamily="18" charset="0"/>
                  <a:ea typeface="宋体" pitchFamily="2" charset="-122"/>
                </a:rPr>
                <a:t>a  c  e</a:t>
              </a:r>
              <a:endParaRPr lang="en-US" altLang="zh-CN" sz="1350" dirty="0">
                <a:latin typeface="Arial" panose="020B0604020202020204" pitchFamily="34" charset="0"/>
                <a:ea typeface="宋体" pitchFamily="2" charset="-122"/>
              </a:endParaRPr>
            </a:p>
          </p:txBody>
        </p:sp>
        <p:sp>
          <p:nvSpPr>
            <p:cNvPr id="137264" name="Rectangle 50"/>
            <p:cNvSpPr/>
            <p:nvPr/>
          </p:nvSpPr>
          <p:spPr>
            <a:xfrm>
              <a:off x="3370" y="259"/>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65" name="Rectangle 51"/>
            <p:cNvSpPr/>
            <p:nvPr/>
          </p:nvSpPr>
          <p:spPr>
            <a:xfrm>
              <a:off x="2941" y="463"/>
              <a:ext cx="271" cy="329"/>
            </a:xfrm>
            <a:prstGeom prst="rect">
              <a:avLst/>
            </a:prstGeom>
            <a:noFill/>
            <a:ln w="9525">
              <a:noFill/>
            </a:ln>
          </p:spPr>
          <p:txBody>
            <a:bodyPr wrap="none" lIns="0" tIns="0" rIns="0" bIns="0" anchor="t" anchorCtr="0">
              <a:spAutoFit/>
            </a:bodyPr>
            <a:lstStyle/>
            <a:p>
              <a:pPr indent="0" eaLnBrk="0" hangingPunct="0"/>
              <a:endParaRPr lang="zh-CN" altLang="en-US" sz="1125" dirty="0">
                <a:solidFill>
                  <a:srgbClr val="000000"/>
                </a:solidFill>
                <a:latin typeface="Times New Roman" panose="02020603050405020304" pitchFamily="18" charset="0"/>
                <a:ea typeface="宋体" pitchFamily="2" charset="-122"/>
              </a:endParaRPr>
            </a:p>
            <a:p>
              <a:pPr indent="0" eaLnBrk="0" hangingPunct="0"/>
              <a:r>
                <a:rPr lang="en-US" altLang="zh-CN" sz="1125" dirty="0">
                  <a:solidFill>
                    <a:srgbClr val="000000"/>
                  </a:solidFill>
                  <a:latin typeface="Times New Roman" panose="02020603050405020304" pitchFamily="18" charset="0"/>
                  <a:ea typeface="宋体" pitchFamily="2" charset="-122"/>
                </a:rPr>
                <a:t>a  b  d</a:t>
              </a:r>
              <a:endParaRPr lang="en-US" altLang="zh-CN" sz="1350" dirty="0">
                <a:latin typeface="Arial" panose="020B0604020202020204" pitchFamily="34" charset="0"/>
                <a:ea typeface="宋体" pitchFamily="2" charset="-122"/>
              </a:endParaRPr>
            </a:p>
          </p:txBody>
        </p:sp>
        <p:sp>
          <p:nvSpPr>
            <p:cNvPr id="137266" name="Rectangle 52"/>
            <p:cNvSpPr/>
            <p:nvPr/>
          </p:nvSpPr>
          <p:spPr>
            <a:xfrm>
              <a:off x="3370" y="463"/>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67" name="Rectangle 53"/>
            <p:cNvSpPr/>
            <p:nvPr/>
          </p:nvSpPr>
          <p:spPr>
            <a:xfrm>
              <a:off x="2941" y="667"/>
              <a:ext cx="265" cy="493"/>
            </a:xfrm>
            <a:prstGeom prst="rect">
              <a:avLst/>
            </a:prstGeom>
            <a:noFill/>
            <a:ln w="9525">
              <a:noFill/>
            </a:ln>
          </p:spPr>
          <p:txBody>
            <a:bodyPr wrap="none" lIns="0" tIns="0" rIns="0" bIns="0" anchor="t" anchorCtr="0">
              <a:spAutoFit/>
            </a:bodyPr>
            <a:lstStyle/>
            <a:p>
              <a:pPr indent="0" eaLnBrk="0" hangingPunct="0"/>
              <a:endParaRPr lang="zh-CN" altLang="en-US" sz="1125" dirty="0">
                <a:solidFill>
                  <a:srgbClr val="000000"/>
                </a:solidFill>
                <a:latin typeface="Times New Roman" panose="02020603050405020304" pitchFamily="18" charset="0"/>
                <a:ea typeface="宋体" pitchFamily="2" charset="-122"/>
              </a:endParaRPr>
            </a:p>
            <a:p>
              <a:pPr indent="0" eaLnBrk="0" hangingPunct="0"/>
              <a:endParaRPr lang="zh-CN" altLang="en-US" sz="1125" dirty="0">
                <a:solidFill>
                  <a:srgbClr val="000000"/>
                </a:solidFill>
                <a:latin typeface="Times New Roman" panose="02020603050405020304" pitchFamily="18" charset="0"/>
                <a:ea typeface="宋体" pitchFamily="2" charset="-122"/>
              </a:endParaRPr>
            </a:p>
            <a:p>
              <a:pPr indent="0" eaLnBrk="0" hangingPunct="0"/>
              <a:r>
                <a:rPr lang="en-US" altLang="zh-CN" sz="1125" dirty="0">
                  <a:solidFill>
                    <a:srgbClr val="000000"/>
                  </a:solidFill>
                  <a:latin typeface="Times New Roman" panose="02020603050405020304" pitchFamily="18" charset="0"/>
                  <a:ea typeface="宋体" pitchFamily="2" charset="-122"/>
                </a:rPr>
                <a:t>a  b  e</a:t>
              </a:r>
              <a:endParaRPr lang="en-US" altLang="zh-CN" sz="1350" dirty="0">
                <a:latin typeface="Arial" panose="020B0604020202020204" pitchFamily="34" charset="0"/>
                <a:ea typeface="宋体" pitchFamily="2" charset="-122"/>
              </a:endParaRPr>
            </a:p>
          </p:txBody>
        </p:sp>
        <p:sp>
          <p:nvSpPr>
            <p:cNvPr id="137268" name="Rectangle 54"/>
            <p:cNvSpPr/>
            <p:nvPr/>
          </p:nvSpPr>
          <p:spPr>
            <a:xfrm>
              <a:off x="3370" y="667"/>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70" name="Rectangle 56"/>
            <p:cNvSpPr/>
            <p:nvPr/>
          </p:nvSpPr>
          <p:spPr>
            <a:xfrm>
              <a:off x="4480" y="259"/>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72" name="Line 58"/>
            <p:cNvSpPr/>
            <p:nvPr/>
          </p:nvSpPr>
          <p:spPr>
            <a:xfrm>
              <a:off x="3599" y="554"/>
              <a:ext cx="96" cy="1"/>
            </a:xfrm>
            <a:prstGeom prst="line">
              <a:avLst/>
            </a:prstGeom>
            <a:ln w="9525">
              <a:noFill/>
            </a:ln>
          </p:spPr>
        </p:sp>
        <p:sp>
          <p:nvSpPr>
            <p:cNvPr id="137275" name="Rectangle 61"/>
            <p:cNvSpPr/>
            <p:nvPr/>
          </p:nvSpPr>
          <p:spPr>
            <a:xfrm>
              <a:off x="3735" y="572"/>
              <a:ext cx="56" cy="164"/>
            </a:xfrm>
            <a:prstGeom prst="rect">
              <a:avLst/>
            </a:prstGeom>
            <a:noFill/>
            <a:ln w="9525">
              <a:noFill/>
            </a:ln>
          </p:spPr>
          <p:txBody>
            <a:bodyPr wrap="none" lIns="0" tIns="0" rIns="0" bIns="0" anchor="t" anchorCtr="0">
              <a:spAutoFit/>
            </a:bodyPr>
            <a:lstStyle/>
            <a:p>
              <a:pPr indent="0" eaLnBrk="0" hangingPunct="0"/>
              <a:r>
                <a:rPr lang="en-US" altLang="zh-CN" sz="1125" dirty="0">
                  <a:solidFill>
                    <a:srgbClr val="000000"/>
                  </a:solidFill>
                  <a:latin typeface="Times New Roman" panose="02020603050405020304" pitchFamily="18" charset="0"/>
                  <a:ea typeface="宋体" pitchFamily="2" charset="-122"/>
                </a:rPr>
                <a:t>  </a:t>
              </a:r>
              <a:endParaRPr lang="en-US" altLang="zh-CN" sz="1350" dirty="0">
                <a:latin typeface="Arial" panose="020B0604020202020204" pitchFamily="34" charset="0"/>
                <a:ea typeface="宋体" pitchFamily="2" charset="-122"/>
              </a:endParaRPr>
            </a:p>
          </p:txBody>
        </p:sp>
        <p:grpSp>
          <p:nvGrpSpPr>
            <p:cNvPr id="137276" name="Group 62"/>
            <p:cNvGrpSpPr/>
            <p:nvPr/>
          </p:nvGrpSpPr>
          <p:grpSpPr>
            <a:xfrm>
              <a:off x="4150" y="554"/>
              <a:ext cx="157" cy="283"/>
              <a:chOff x="8" y="0"/>
              <a:chExt cx="157" cy="283"/>
            </a:xfrm>
          </p:grpSpPr>
          <p:sp>
            <p:nvSpPr>
              <p:cNvPr id="137277" name="Line 63"/>
              <p:cNvSpPr/>
              <p:nvPr/>
            </p:nvSpPr>
            <p:spPr>
              <a:xfrm>
                <a:off x="8" y="0"/>
                <a:ext cx="104" cy="1"/>
              </a:xfrm>
              <a:prstGeom prst="line">
                <a:avLst/>
              </a:prstGeom>
              <a:ln w="9525">
                <a:noFill/>
              </a:ln>
            </p:spPr>
          </p:sp>
          <p:sp>
            <p:nvSpPr>
              <p:cNvPr id="137278" name="Rectangle 64"/>
              <p:cNvSpPr/>
              <p:nvPr/>
            </p:nvSpPr>
            <p:spPr>
              <a:xfrm>
                <a:off x="67" y="86"/>
                <a:ext cx="98" cy="197"/>
              </a:xfrm>
              <a:prstGeom prst="rect">
                <a:avLst/>
              </a:prstGeom>
              <a:noFill/>
              <a:ln w="9525">
                <a:noFill/>
              </a:ln>
            </p:spPr>
            <p:txBody>
              <a:bodyPr wrap="none" lIns="0" tIns="0" rIns="0" bIns="0" anchor="t" anchorCtr="0">
                <a:spAutoFit/>
              </a:bodyPr>
              <a:lstStyle/>
              <a:p>
                <a:pPr indent="0" eaLnBrk="0" hangingPunct="0"/>
                <a:endParaRPr lang="en-US" altLang="zh-CN" sz="1350" dirty="0">
                  <a:latin typeface="Arial" panose="020B0604020202020204" pitchFamily="34" charset="0"/>
                  <a:ea typeface="宋体" pitchFamily="2" charset="-122"/>
                </a:endParaRPr>
              </a:p>
            </p:txBody>
          </p:sp>
        </p:grpSp>
        <p:sp>
          <p:nvSpPr>
            <p:cNvPr id="137282" name="Line 68"/>
            <p:cNvSpPr/>
            <p:nvPr/>
          </p:nvSpPr>
          <p:spPr>
            <a:xfrm>
              <a:off x="4372" y="554"/>
              <a:ext cx="111" cy="1"/>
            </a:xfrm>
            <a:prstGeom prst="line">
              <a:avLst/>
            </a:prstGeom>
            <a:ln w="9525">
              <a:noFill/>
            </a:ln>
          </p:spPr>
        </p:sp>
        <p:sp>
          <p:nvSpPr>
            <p:cNvPr id="137285" name="Rectangle 71"/>
            <p:cNvSpPr/>
            <p:nvPr/>
          </p:nvSpPr>
          <p:spPr>
            <a:xfrm>
              <a:off x="4529" y="572"/>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88" name="Line 74"/>
            <p:cNvSpPr/>
            <p:nvPr/>
          </p:nvSpPr>
          <p:spPr>
            <a:xfrm>
              <a:off x="3854" y="963"/>
              <a:ext cx="111" cy="1"/>
            </a:xfrm>
            <a:prstGeom prst="line">
              <a:avLst/>
            </a:prstGeom>
            <a:ln w="9525">
              <a:noFill/>
            </a:ln>
          </p:spPr>
        </p:sp>
        <p:sp>
          <p:nvSpPr>
            <p:cNvPr id="137293" name="Line 79"/>
            <p:cNvSpPr/>
            <p:nvPr/>
          </p:nvSpPr>
          <p:spPr>
            <a:xfrm>
              <a:off x="4356" y="963"/>
              <a:ext cx="110" cy="1"/>
            </a:xfrm>
            <a:prstGeom prst="line">
              <a:avLst/>
            </a:prstGeom>
            <a:ln w="9525">
              <a:noFill/>
            </a:ln>
          </p:spPr>
        </p:sp>
        <p:sp>
          <p:nvSpPr>
            <p:cNvPr id="137296" name="Rectangle 82"/>
            <p:cNvSpPr/>
            <p:nvPr/>
          </p:nvSpPr>
          <p:spPr>
            <a:xfrm>
              <a:off x="4512" y="980"/>
              <a:ext cx="28" cy="164"/>
            </a:xfrm>
            <a:prstGeom prst="rect">
              <a:avLst/>
            </a:prstGeom>
            <a:noFill/>
            <a:ln w="9525">
              <a:noFill/>
            </a:ln>
          </p:spPr>
          <p:txBody>
            <a:bodyPr wrap="none" lIns="0" tIns="0" rIns="0" bIns="0" anchor="t" anchorCtr="0">
              <a:spAutoFit/>
            </a:bodyPr>
            <a:lstStyle/>
            <a:p>
              <a:pPr indent="0" eaLnBrk="0" hangingPunct="0"/>
              <a:r>
                <a:rPr lang="zh-CN" altLang="en-US" sz="1125"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sp>
          <p:nvSpPr>
            <p:cNvPr id="137297" name="Rectangle 83"/>
            <p:cNvSpPr/>
            <p:nvPr/>
          </p:nvSpPr>
          <p:spPr>
            <a:xfrm>
              <a:off x="770" y="212"/>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98" name="Rectangle 84"/>
            <p:cNvSpPr/>
            <p:nvPr/>
          </p:nvSpPr>
          <p:spPr>
            <a:xfrm>
              <a:off x="778" y="212"/>
              <a:ext cx="842"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299" name="Rectangle 85"/>
            <p:cNvSpPr/>
            <p:nvPr/>
          </p:nvSpPr>
          <p:spPr>
            <a:xfrm>
              <a:off x="1620" y="212"/>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00" name="Rectangle 86"/>
            <p:cNvSpPr/>
            <p:nvPr/>
          </p:nvSpPr>
          <p:spPr>
            <a:xfrm>
              <a:off x="1628" y="212"/>
              <a:ext cx="1232"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01" name="Rectangle 87"/>
            <p:cNvSpPr/>
            <p:nvPr/>
          </p:nvSpPr>
          <p:spPr>
            <a:xfrm>
              <a:off x="2860" y="212"/>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02" name="Rectangle 88"/>
            <p:cNvSpPr/>
            <p:nvPr/>
          </p:nvSpPr>
          <p:spPr>
            <a:xfrm>
              <a:off x="2868" y="212"/>
              <a:ext cx="624"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03" name="Rectangle 89"/>
            <p:cNvSpPr/>
            <p:nvPr/>
          </p:nvSpPr>
          <p:spPr>
            <a:xfrm>
              <a:off x="3492" y="212"/>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04" name="Rectangle 90"/>
            <p:cNvSpPr/>
            <p:nvPr/>
          </p:nvSpPr>
          <p:spPr>
            <a:xfrm>
              <a:off x="3500" y="212"/>
              <a:ext cx="1126"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05" name="Rectangle 91"/>
            <p:cNvSpPr/>
            <p:nvPr/>
          </p:nvSpPr>
          <p:spPr>
            <a:xfrm>
              <a:off x="4626" y="212"/>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06" name="Rectangle 92"/>
            <p:cNvSpPr/>
            <p:nvPr/>
          </p:nvSpPr>
          <p:spPr>
            <a:xfrm>
              <a:off x="770" y="220"/>
              <a:ext cx="8" cy="1011"/>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07" name="Rectangle 93"/>
            <p:cNvSpPr/>
            <p:nvPr/>
          </p:nvSpPr>
          <p:spPr>
            <a:xfrm>
              <a:off x="770" y="1231"/>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08" name="Rectangle 94"/>
            <p:cNvSpPr/>
            <p:nvPr/>
          </p:nvSpPr>
          <p:spPr>
            <a:xfrm>
              <a:off x="770" y="1231"/>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09" name="Rectangle 95"/>
            <p:cNvSpPr/>
            <p:nvPr/>
          </p:nvSpPr>
          <p:spPr>
            <a:xfrm>
              <a:off x="778" y="1231"/>
              <a:ext cx="842"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10" name="Rectangle 96"/>
            <p:cNvSpPr/>
            <p:nvPr/>
          </p:nvSpPr>
          <p:spPr>
            <a:xfrm>
              <a:off x="1620" y="220"/>
              <a:ext cx="8" cy="1011"/>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11" name="Rectangle 97"/>
            <p:cNvSpPr/>
            <p:nvPr/>
          </p:nvSpPr>
          <p:spPr>
            <a:xfrm>
              <a:off x="1620" y="1231"/>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12" name="Rectangle 98"/>
            <p:cNvSpPr/>
            <p:nvPr/>
          </p:nvSpPr>
          <p:spPr>
            <a:xfrm>
              <a:off x="1628" y="1231"/>
              <a:ext cx="1232"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13" name="Rectangle 99"/>
            <p:cNvSpPr/>
            <p:nvPr/>
          </p:nvSpPr>
          <p:spPr>
            <a:xfrm>
              <a:off x="2860" y="220"/>
              <a:ext cx="8" cy="1011"/>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14" name="Rectangle 100"/>
            <p:cNvSpPr/>
            <p:nvPr/>
          </p:nvSpPr>
          <p:spPr>
            <a:xfrm>
              <a:off x="2860" y="1231"/>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15" name="Rectangle 101"/>
            <p:cNvSpPr/>
            <p:nvPr/>
          </p:nvSpPr>
          <p:spPr>
            <a:xfrm>
              <a:off x="2868" y="1231"/>
              <a:ext cx="624"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16" name="Rectangle 102"/>
            <p:cNvSpPr/>
            <p:nvPr/>
          </p:nvSpPr>
          <p:spPr>
            <a:xfrm>
              <a:off x="3492" y="220"/>
              <a:ext cx="8" cy="1011"/>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17" name="Rectangle 103"/>
            <p:cNvSpPr/>
            <p:nvPr/>
          </p:nvSpPr>
          <p:spPr>
            <a:xfrm>
              <a:off x="3492" y="1231"/>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18" name="Rectangle 104"/>
            <p:cNvSpPr/>
            <p:nvPr/>
          </p:nvSpPr>
          <p:spPr>
            <a:xfrm>
              <a:off x="3500" y="1231"/>
              <a:ext cx="1126"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19" name="Rectangle 105"/>
            <p:cNvSpPr/>
            <p:nvPr/>
          </p:nvSpPr>
          <p:spPr>
            <a:xfrm>
              <a:off x="4626" y="220"/>
              <a:ext cx="8" cy="1011"/>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20" name="Rectangle 106"/>
            <p:cNvSpPr/>
            <p:nvPr/>
          </p:nvSpPr>
          <p:spPr>
            <a:xfrm>
              <a:off x="4626" y="1231"/>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21" name="Rectangle 107"/>
            <p:cNvSpPr/>
            <p:nvPr/>
          </p:nvSpPr>
          <p:spPr>
            <a:xfrm>
              <a:off x="4626" y="1231"/>
              <a:ext cx="8" cy="8"/>
            </a:xfrm>
            <a:prstGeom prst="rect">
              <a:avLst/>
            </a:prstGeom>
            <a:noFill/>
            <a:ln w="9525">
              <a:noFill/>
            </a:ln>
          </p:spPr>
          <p:txBody>
            <a:bodyPr anchor="t" anchorCtr="0"/>
            <a:lstStyle/>
            <a:p>
              <a:pPr indent="0" eaLnBrk="0" hangingPunct="0"/>
              <a:endParaRPr lang="zh-CN" altLang="en-US" sz="1350" dirty="0">
                <a:latin typeface="Arial" panose="020B0604020202020204" pitchFamily="34" charset="0"/>
                <a:ea typeface="宋体" pitchFamily="2" charset="-122"/>
              </a:endParaRPr>
            </a:p>
          </p:txBody>
        </p:sp>
        <p:sp>
          <p:nvSpPr>
            <p:cNvPr id="137322" name="Rectangle 108"/>
            <p:cNvSpPr/>
            <p:nvPr/>
          </p:nvSpPr>
          <p:spPr>
            <a:xfrm>
              <a:off x="356" y="1263"/>
              <a:ext cx="33" cy="197"/>
            </a:xfrm>
            <a:prstGeom prst="rect">
              <a:avLst/>
            </a:prstGeom>
            <a:noFill/>
            <a:ln w="9525">
              <a:noFill/>
            </a:ln>
          </p:spPr>
          <p:txBody>
            <a:bodyPr wrap="none" lIns="0" tIns="0" rIns="0" bIns="0" anchor="t" anchorCtr="0">
              <a:spAutoFit/>
            </a:bodyPr>
            <a:lstStyle/>
            <a:p>
              <a:pPr indent="0" eaLnBrk="0" hangingPunct="0"/>
              <a:r>
                <a:rPr lang="zh-CN" altLang="en-US" sz="1350" dirty="0">
                  <a:solidFill>
                    <a:srgbClr val="000000"/>
                  </a:solidFill>
                  <a:latin typeface="Times New Roman" panose="02020603050405020304" pitchFamily="18" charset="0"/>
                  <a:ea typeface="宋体" pitchFamily="2" charset="-122"/>
                </a:rPr>
                <a:t> </a:t>
              </a:r>
              <a:endParaRPr lang="zh-CN" altLang="en-US" sz="1350" dirty="0">
                <a:latin typeface="Arial" panose="020B0604020202020204" pitchFamily="34" charset="0"/>
                <a:ea typeface="宋体" pitchFamily="2" charset="-122"/>
              </a:endParaRPr>
            </a:p>
          </p:txBody>
        </p:sp>
      </p:grpSp>
      <p:sp>
        <p:nvSpPr>
          <p:cNvPr id="3" name="文本框 2"/>
          <p:cNvSpPr txBox="1"/>
          <p:nvPr/>
        </p:nvSpPr>
        <p:spPr>
          <a:xfrm>
            <a:off x="5385435" y="4009073"/>
            <a:ext cx="1175385" cy="299085"/>
          </a:xfrm>
          <a:prstGeom prst="rect">
            <a:avLst/>
          </a:prstGeom>
          <a:noFill/>
        </p:spPr>
        <p:txBody>
          <a:bodyPr wrap="none" rtlCol="0" anchor="t">
            <a:spAutoFit/>
          </a:bodyPr>
          <a:lstStyle/>
          <a:p>
            <a:pPr indent="0" algn="l" eaLnBrk="0" hangingPunct="0"/>
            <a:r>
              <a:rPr lang="en-US" altLang="zh-CN" sz="1350" dirty="0">
                <a:solidFill>
                  <a:srgbClr val="000000"/>
                </a:solidFill>
                <a:latin typeface="Times New Roman" panose="02020603050405020304" pitchFamily="18" charset="0"/>
                <a:ea typeface="宋体" pitchFamily="2" charset="-122"/>
                <a:sym typeface="+mn-ea"/>
              </a:rPr>
              <a:t>F1  T2  F3  F4</a:t>
            </a:r>
            <a:endParaRPr lang="zh-CN" altLang="en-US" sz="1350"/>
          </a:p>
        </p:txBody>
      </p:sp>
      <p:sp>
        <p:nvSpPr>
          <p:cNvPr id="4" name="文本框 3"/>
          <p:cNvSpPr txBox="1"/>
          <p:nvPr/>
        </p:nvSpPr>
        <p:spPr>
          <a:xfrm>
            <a:off x="5351621" y="4397693"/>
            <a:ext cx="1184910" cy="299085"/>
          </a:xfrm>
          <a:prstGeom prst="rect">
            <a:avLst/>
          </a:prstGeom>
          <a:noFill/>
        </p:spPr>
        <p:txBody>
          <a:bodyPr wrap="none" rtlCol="0" anchor="t">
            <a:spAutoFit/>
          </a:bodyPr>
          <a:lstStyle/>
          <a:p>
            <a:pPr indent="0" eaLnBrk="0" hangingPunct="0"/>
            <a:r>
              <a:rPr lang="en-US" altLang="zh-CN" sz="1350" dirty="0">
                <a:solidFill>
                  <a:srgbClr val="000000"/>
                </a:solidFill>
                <a:latin typeface="Times New Roman" panose="02020603050405020304" pitchFamily="18" charset="0"/>
                <a:ea typeface="宋体" pitchFamily="2" charset="-122"/>
                <a:sym typeface="+mn-ea"/>
              </a:rPr>
              <a:t>T1  F2  T3  F4</a:t>
            </a:r>
            <a:endParaRPr lang="zh-CN" altLang="en-US" sz="1350"/>
          </a:p>
        </p:txBody>
      </p:sp>
      <p:sp>
        <p:nvSpPr>
          <p:cNvPr id="6" name="文本框 5"/>
          <p:cNvSpPr txBox="1"/>
          <p:nvPr/>
        </p:nvSpPr>
        <p:spPr>
          <a:xfrm>
            <a:off x="5351621" y="3654743"/>
            <a:ext cx="1203960" cy="299085"/>
          </a:xfrm>
          <a:prstGeom prst="rect">
            <a:avLst/>
          </a:prstGeom>
          <a:noFill/>
        </p:spPr>
        <p:txBody>
          <a:bodyPr wrap="none" rtlCol="0" anchor="t">
            <a:spAutoFit/>
          </a:bodyPr>
          <a:lstStyle/>
          <a:p>
            <a:pPr indent="0" eaLnBrk="0" hangingPunct="0"/>
            <a:r>
              <a:rPr lang="en-US" altLang="zh-CN" sz="1350" dirty="0">
                <a:solidFill>
                  <a:srgbClr val="000000"/>
                </a:solidFill>
                <a:latin typeface="Times New Roman" panose="02020603050405020304" pitchFamily="18" charset="0"/>
                <a:ea typeface="宋体" pitchFamily="2" charset="-122"/>
                <a:sym typeface="+mn-ea"/>
              </a:rPr>
              <a:t>T1  T2  T3  T4</a:t>
            </a:r>
            <a:endParaRPr lang="zh-CN" altLang="en-US" sz="1350"/>
          </a:p>
        </p:txBody>
      </p:sp>
      <p:sp>
        <p:nvSpPr>
          <p:cNvPr id="7" name="文本框 6"/>
          <p:cNvSpPr txBox="1"/>
          <p:nvPr/>
        </p:nvSpPr>
        <p:spPr>
          <a:xfrm>
            <a:off x="2757488" y="4714399"/>
            <a:ext cx="3393440" cy="368300"/>
          </a:xfrm>
          <a:prstGeom prst="rect">
            <a:avLst/>
          </a:prstGeom>
          <a:noFill/>
        </p:spPr>
        <p:txBody>
          <a:bodyPr wrap="none" rtlCol="0">
            <a:spAutoFit/>
          </a:bodyPr>
          <a:lstStyle/>
          <a:p>
            <a:r>
              <a:rPr lang="en-US" altLang="zh-CN">
                <a:solidFill>
                  <a:srgbClr val="FF0000"/>
                </a:solidFill>
              </a:rPr>
              <a:t>Problem: path acd is not tested</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Perform White Box Testing</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11702" y="1008747"/>
            <a:ext cx="8520181" cy="2118465"/>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ea typeface="DengXian" panose="02010600030101010101" pitchFamily="2" charset="-122"/>
                <a:cs typeface="Arial" panose="020B0604020202020204" pitchFamily="34" charset="0"/>
              </a:rPr>
              <a:t>Here are </a:t>
            </a:r>
            <a:r>
              <a:rPr lang="en-GB" altLang="zh-CN" b="1" dirty="0">
                <a:latin typeface="Arial" panose="020B0604020202020204" pitchFamily="34" charset="0"/>
                <a:cs typeface="Arial" panose="020B0604020202020204" pitchFamily="34" charset="0"/>
              </a:rPr>
              <a:t>two basic steps </a:t>
            </a:r>
            <a:r>
              <a:rPr lang="en-GB" altLang="zh-CN" dirty="0">
                <a:latin typeface="Arial" panose="020B0604020202020204" pitchFamily="34" charset="0"/>
                <a:cs typeface="Arial" panose="020B0604020202020204" pitchFamily="34" charset="0"/>
              </a:rPr>
              <a:t>that</a:t>
            </a:r>
            <a:r>
              <a:rPr lang="en-GB" altLang="zh-CN" b="1" dirty="0">
                <a:latin typeface="Arial" panose="020B0604020202020204" pitchFamily="34" charset="0"/>
                <a:cs typeface="Arial" panose="020B0604020202020204" pitchFamily="34" charset="0"/>
              </a:rPr>
              <a:t> </a:t>
            </a:r>
            <a:r>
              <a:rPr lang="en-GB" altLang="zh-CN" dirty="0">
                <a:latin typeface="Arial" panose="020B0604020202020204" pitchFamily="34" charset="0"/>
                <a:cs typeface="Arial" panose="020B0604020202020204" pitchFamily="34" charset="0"/>
              </a:rPr>
              <a:t>testers can follow when they test an application using the white box testing technique:</a:t>
            </a:r>
          </a:p>
          <a:p>
            <a:pPr marL="800100" lvl="1" indent="-342900">
              <a:lnSpc>
                <a:spcPct val="150000"/>
              </a:lnSpc>
              <a:buFont typeface="+mj-ea"/>
              <a:buAutoNum type="circleNumDbPlain"/>
            </a:pPr>
            <a:r>
              <a:rPr lang="en-GB" altLang="zh-CN" dirty="0">
                <a:latin typeface="Arial" panose="020B0604020202020204" pitchFamily="34" charset="0"/>
                <a:cs typeface="Arial" panose="020B0604020202020204" pitchFamily="34" charset="0"/>
              </a:rPr>
              <a:t>Understand the source code</a:t>
            </a:r>
          </a:p>
          <a:p>
            <a:pPr marL="800100" lvl="1" indent="-342900">
              <a:lnSpc>
                <a:spcPct val="150000"/>
              </a:lnSpc>
              <a:buFont typeface="+mj-ea"/>
              <a:buAutoNum type="circleNumDbPlain"/>
            </a:pPr>
            <a:r>
              <a:rPr lang="en-GB" altLang="zh-CN" dirty="0">
                <a:latin typeface="Arial" panose="020B0604020202020204" pitchFamily="34" charset="0"/>
                <a:cs typeface="Arial" panose="020B0604020202020204" pitchFamily="34" charset="0"/>
              </a:rPr>
              <a:t>Create test cases and execute</a:t>
            </a:r>
          </a:p>
          <a:p>
            <a:pPr marL="285750" indent="-285750">
              <a:lnSpc>
                <a:spcPct val="150000"/>
              </a:lnSpc>
              <a:buFont typeface="Wingdings" panose="05000000000000000000" pitchFamily="2" charset="2"/>
              <a:buChar char="ü"/>
            </a:pPr>
            <a:endParaRPr lang="en-GB" altLang="zh-CN" dirty="0">
              <a:latin typeface="Arial" panose="020B0604020202020204" pitchFamily="34" charset="0"/>
              <a:ea typeface="DengXian" panose="02010600030101010101" pitchFamily="2" charset="-122"/>
              <a:cs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312" y="2749566"/>
            <a:ext cx="3946316" cy="1960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0"/>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Multiple Condition Coverage</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835429" y="863485"/>
            <a:ext cx="7880278" cy="258445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Tests are generated to cause every </a:t>
            </a:r>
            <a:r>
              <a:rPr lang="en-GB" altLang="zh-CN" b="1" dirty="0">
                <a:latin typeface="Arial" panose="020B0604020202020204" pitchFamily="34" charset="0"/>
                <a:cs typeface="Arial" panose="020B0604020202020204" pitchFamily="34" charset="0"/>
              </a:rPr>
              <a:t>possible combination of conditions for every decision to be tested</a:t>
            </a:r>
            <a:r>
              <a:rPr lang="en-GB" altLang="zh-CN" dirty="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The goal is to achieve 100% coverage of every decision and 100% coverage of </a:t>
            </a:r>
            <a:r>
              <a:rPr lang="en-US" altLang="en-GB" dirty="0">
                <a:latin typeface="Arial" panose="020B0604020202020204" pitchFamily="34" charset="0"/>
                <a:cs typeface="Arial" panose="020B0604020202020204" pitchFamily="34" charset="0"/>
              </a:rPr>
              <a:t>combiantion of </a:t>
            </a:r>
            <a:r>
              <a:rPr lang="en-GB" altLang="zh-CN" dirty="0">
                <a:latin typeface="Arial" panose="020B0604020202020204" pitchFamily="34" charset="0"/>
                <a:cs typeface="Arial" panose="020B0604020202020204" pitchFamily="34" charset="0"/>
              </a:rPr>
              <a:t>condition</a:t>
            </a:r>
            <a:r>
              <a:rPr lang="en-US" altLang="en-GB" dirty="0">
                <a:latin typeface="Arial" panose="020B0604020202020204" pitchFamily="34" charset="0"/>
                <a:cs typeface="Arial" panose="020B0604020202020204" pitchFamily="34" charset="0"/>
              </a:rPr>
              <a:t>s</a:t>
            </a:r>
            <a:r>
              <a:rPr lang="en-GB" altLang="zh-CN" dirty="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A Truth-Table is the best way to identify all the possible combinations of values.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0"/>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Multiple Condition Coverage</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835429" y="863485"/>
            <a:ext cx="7880278" cy="50673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altLang="zh-CN" dirty="0">
                <a:latin typeface="Arial" panose="020B0604020202020204" pitchFamily="34" charset="0"/>
                <a:cs typeface="Arial" panose="020B0604020202020204" pitchFamily="34" charset="0"/>
              </a:rPr>
              <a:t>Let’s take an example:</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779" y="740036"/>
            <a:ext cx="997689" cy="1205001"/>
          </a:xfrm>
          <a:prstGeom prst="rect">
            <a:avLst/>
          </a:prstGeom>
        </p:spPr>
      </p:pic>
      <p:sp>
        <p:nvSpPr>
          <p:cNvPr id="13" name="文本框 12"/>
          <p:cNvSpPr txBox="1"/>
          <p:nvPr/>
        </p:nvSpPr>
        <p:spPr>
          <a:xfrm>
            <a:off x="722650" y="1833993"/>
            <a:ext cx="7880278" cy="92202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Here we have 2 Boolean expressions A and B, so the test set for Multiple Condition Coverage will be:</a:t>
            </a:r>
            <a:endParaRPr lang="en-US" altLang="zh-CN" dirty="0">
              <a:latin typeface="Arial" panose="020B0604020202020204" pitchFamily="34" charset="0"/>
              <a:cs typeface="Arial" panose="020B0604020202020204" pitchFamily="34" charset="0"/>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882" y="3100388"/>
            <a:ext cx="3015692" cy="1303077"/>
          </a:xfrm>
          <a:prstGeom prst="rect">
            <a:avLst/>
          </a:prstGeom>
        </p:spPr>
      </p:pic>
      <p:sp>
        <p:nvSpPr>
          <p:cNvPr id="16" name="文本框 15"/>
          <p:cNvSpPr txBox="1"/>
          <p:nvPr/>
        </p:nvSpPr>
        <p:spPr>
          <a:xfrm>
            <a:off x="4292892" y="2730042"/>
            <a:ext cx="4516886" cy="2168525"/>
          </a:xfrm>
          <a:prstGeom prst="rect">
            <a:avLst/>
          </a:prstGeom>
          <a:noFill/>
        </p:spPr>
        <p:txBody>
          <a:bodyPr wrap="square" rtlCol="0">
            <a:spAutoFit/>
          </a:bodyPr>
          <a:lstStyle/>
          <a:p>
            <a:pPr marL="342900" indent="-342900" fontAlgn="base">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As you can see that there are 4 test cases for 2 conditions. Similarly there will be 8 test cases for 3 conditions.</a:t>
            </a:r>
          </a:p>
          <a:p>
            <a:pPr marL="342900" indent="-342900" fontAlgn="base">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So you can say that if there are n conditions, there will be 2</a:t>
            </a:r>
            <a:r>
              <a:rPr lang="en-GB" altLang="zh-CN" baseline="30000" dirty="0">
                <a:latin typeface="Arial" panose="020B0604020202020204" pitchFamily="34" charset="0"/>
                <a:cs typeface="Arial" panose="020B0604020202020204" pitchFamily="34" charset="0"/>
              </a:rPr>
              <a:t>n</a:t>
            </a:r>
            <a:r>
              <a:rPr lang="en-GB" altLang="zh-CN" dirty="0">
                <a:latin typeface="Arial" panose="020B0604020202020204" pitchFamily="34" charset="0"/>
                <a:cs typeface="Arial" panose="020B0604020202020204" pitchFamily="34" charset="0"/>
              </a:rPr>
              <a:t> tests.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152171"/>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Multiple Condition Coverage</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721084" y="2435308"/>
            <a:ext cx="1749322" cy="21685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GB" altLang="zh-CN" dirty="0">
                <a:solidFill>
                  <a:srgbClr val="FF0000"/>
                </a:solidFill>
                <a:latin typeface="Arial" panose="020B0604020202020204" pitchFamily="34" charset="0"/>
                <a:cs typeface="Arial" panose="020B0604020202020204" pitchFamily="34" charset="0"/>
              </a:rPr>
              <a:t>Each combination of values for conditions is a test case.</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0406" y="784363"/>
            <a:ext cx="4743450" cy="1650946"/>
          </a:xfrm>
          <a:prstGeom prst="rect">
            <a:avLst/>
          </a:prstGeom>
        </p:spPr>
      </p:pic>
      <p:sp>
        <p:nvSpPr>
          <p:cNvPr id="9" name="矩形 8"/>
          <p:cNvSpPr/>
          <p:nvPr/>
        </p:nvSpPr>
        <p:spPr>
          <a:xfrm>
            <a:off x="3189467" y="1511996"/>
            <a:ext cx="4024389" cy="388241"/>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350"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989" y="2385365"/>
            <a:ext cx="5838825" cy="2038350"/>
          </a:xfrm>
          <a:prstGeom prst="rect">
            <a:avLst/>
          </a:prstGeom>
        </p:spPr>
      </p:pic>
      <p:sp>
        <p:nvSpPr>
          <p:cNvPr id="21" name="矩形 20"/>
          <p:cNvSpPr/>
          <p:nvPr/>
        </p:nvSpPr>
        <p:spPr>
          <a:xfrm>
            <a:off x="2650880" y="3348284"/>
            <a:ext cx="5744935" cy="428399"/>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350" dirty="0"/>
          </a:p>
        </p:txBody>
      </p:sp>
      <p:sp>
        <p:nvSpPr>
          <p:cNvPr id="22" name="文本框 21"/>
          <p:cNvSpPr txBox="1"/>
          <p:nvPr/>
        </p:nvSpPr>
        <p:spPr>
          <a:xfrm>
            <a:off x="2584593" y="4398360"/>
            <a:ext cx="6559407" cy="78359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GB" altLang="zh-CN" sz="1500" dirty="0">
                <a:solidFill>
                  <a:srgbClr val="FF0000"/>
                </a:solidFill>
                <a:latin typeface="Arial" panose="020B0604020202020204" pitchFamily="34" charset="0"/>
                <a:cs typeface="Arial" panose="020B0604020202020204" pitchFamily="34" charset="0"/>
              </a:rPr>
              <a:t>The shaded rows indicate impossible test cases, and therefore not covered by any of the tests.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152171"/>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Multiple Condition Coverage</a:t>
            </a:r>
            <a:endParaRPr lang="zh-CN" altLang="en-US" dirty="0">
              <a:solidFill>
                <a:srgbClr val="223770"/>
              </a:solidFill>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294" y="912905"/>
            <a:ext cx="4743450" cy="1650946"/>
          </a:xfrm>
          <a:prstGeom prst="rect">
            <a:avLst/>
          </a:prstGeom>
        </p:spPr>
      </p:pic>
      <p:sp>
        <p:nvSpPr>
          <p:cNvPr id="9" name="矩形 8"/>
          <p:cNvSpPr/>
          <p:nvPr/>
        </p:nvSpPr>
        <p:spPr>
          <a:xfrm>
            <a:off x="1147355" y="1640538"/>
            <a:ext cx="3797624" cy="388241"/>
          </a:xfrm>
          <a:prstGeom prst="rect">
            <a:avLst/>
          </a:prstGeom>
          <a:noFill/>
          <a:ln w="254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350" dirty="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3632" y="909491"/>
            <a:ext cx="4130369" cy="1441923"/>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7306" y="2964355"/>
            <a:ext cx="5476875" cy="19716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0"/>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82994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Advantages and Disadvantages  of Multiple Condition Coverage </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631861" y="1137858"/>
            <a:ext cx="7880278" cy="258445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Advantages:</a:t>
            </a:r>
          </a:p>
          <a:p>
            <a:pPr marL="800100" lvl="1" indent="-34290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It tests </a:t>
            </a:r>
            <a:r>
              <a:rPr lang="en-GB" altLang="zh-CN" dirty="0">
                <a:solidFill>
                  <a:srgbClr val="FF0000"/>
                </a:solidFill>
                <a:latin typeface="Arial" panose="020B0604020202020204" pitchFamily="34" charset="0"/>
                <a:cs typeface="Arial" panose="020B0604020202020204" pitchFamily="34" charset="0"/>
              </a:rPr>
              <a:t>all possible combinations of conditions in every decision</a:t>
            </a:r>
            <a:r>
              <a:rPr lang="en-GB" altLang="zh-CN" dirty="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Note that not all combinations of conditions are always possible. </a:t>
            </a:r>
          </a:p>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Disadvantages:</a:t>
            </a:r>
          </a:p>
          <a:p>
            <a:pPr marL="800100" lvl="1" indent="-34290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Can be expensive: n conditions in a decision give 2</a:t>
            </a:r>
            <a:r>
              <a:rPr lang="en-GB" altLang="zh-CN" baseline="30000" dirty="0">
                <a:latin typeface="Arial" panose="020B0604020202020204" pitchFamily="34" charset="0"/>
                <a:cs typeface="Arial" panose="020B0604020202020204" pitchFamily="34" charset="0"/>
              </a:rPr>
              <a:t>n</a:t>
            </a:r>
            <a:r>
              <a:rPr lang="en-GB" altLang="zh-CN" dirty="0">
                <a:latin typeface="Arial" panose="020B0604020202020204" pitchFamily="34" charset="0"/>
                <a:cs typeface="Arial" panose="020B0604020202020204" pitchFamily="34" charset="0"/>
              </a:rPr>
              <a:t> test cases</a:t>
            </a:r>
          </a:p>
          <a:p>
            <a:pPr marL="800100" lvl="1" indent="-34290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Can be difficult to determine the required input parameter values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84221"/>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Path Testing</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631861" y="1137858"/>
            <a:ext cx="7880278" cy="258445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Path testing causes </a:t>
            </a:r>
            <a:r>
              <a:rPr lang="en-GB" altLang="zh-CN" b="1" dirty="0">
                <a:latin typeface="Arial" panose="020B0604020202020204" pitchFamily="34" charset="0"/>
                <a:cs typeface="Arial" panose="020B0604020202020204" pitchFamily="34" charset="0"/>
              </a:rPr>
              <a:t>every possible path from entry to exit </a:t>
            </a:r>
            <a:r>
              <a:rPr lang="en-GB" altLang="zh-CN" dirty="0">
                <a:latin typeface="Arial" panose="020B0604020202020204" pitchFamily="34" charset="0"/>
                <a:cs typeface="Arial" panose="020B0604020202020204" pitchFamily="34" charset="0"/>
              </a:rPr>
              <a:t>of the program to be taken during test execution.</a:t>
            </a:r>
          </a:p>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By inspection of the code, input data is selected to cause execution of every path. </a:t>
            </a:r>
            <a:r>
              <a:rPr lang="en-GB" altLang="zh-CN" b="1" dirty="0">
                <a:solidFill>
                  <a:srgbClr val="FF0000"/>
                </a:solidFill>
                <a:latin typeface="Arial" panose="020B0604020202020204" pitchFamily="34" charset="0"/>
                <a:cs typeface="Arial" panose="020B0604020202020204" pitchFamily="34" charset="0"/>
              </a:rPr>
              <a:t>Each unique path</a:t>
            </a:r>
            <a:r>
              <a:rPr lang="en-GB" altLang="zh-CN" dirty="0">
                <a:latin typeface="Arial" panose="020B0604020202020204" pitchFamily="34" charset="0"/>
                <a:cs typeface="Arial" panose="020B0604020202020204" pitchFamily="34" charset="0"/>
              </a:rPr>
              <a:t> from start to finish is</a:t>
            </a:r>
            <a:r>
              <a:rPr lang="en-GB" altLang="zh-CN" b="1" dirty="0">
                <a:latin typeface="Arial" panose="020B0604020202020204" pitchFamily="34" charset="0"/>
                <a:cs typeface="Arial" panose="020B0604020202020204" pitchFamily="34" charset="0"/>
              </a:rPr>
              <a:t> a test case</a:t>
            </a:r>
            <a:r>
              <a:rPr lang="en-GB" altLang="zh-CN" dirty="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For complex programs, some paths may not be possible.</a:t>
            </a:r>
          </a:p>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Expected outputs are derived from the specification.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84221"/>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12351" y="463939"/>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How to Perform Path Testing</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631861" y="1137858"/>
            <a:ext cx="7880278" cy="1753235"/>
          </a:xfrm>
          <a:prstGeom prst="rect">
            <a:avLst/>
          </a:prstGeom>
          <a:noFill/>
        </p:spPr>
        <p:txBody>
          <a:bodyPr wrap="square" rtlCol="0">
            <a:spAutoFit/>
          </a:bodyPr>
          <a:lstStyle/>
          <a:p>
            <a:pPr marL="457200" indent="-457200" fontAlgn="base">
              <a:lnSpc>
                <a:spcPct val="150000"/>
              </a:lnSpc>
              <a:buFont typeface="+mj-ea"/>
              <a:buAutoNum type="circleNumDbPlain"/>
            </a:pPr>
            <a:r>
              <a:rPr lang="en-GB" altLang="zh-CN" dirty="0">
                <a:latin typeface="Arial" panose="020B0604020202020204" pitchFamily="34" charset="0"/>
                <a:cs typeface="Arial" panose="020B0604020202020204" pitchFamily="34" charset="0"/>
              </a:rPr>
              <a:t>Step 1: Drafting a control flow graph to identify the possible program paths.</a:t>
            </a:r>
          </a:p>
          <a:p>
            <a:pPr marL="457200" indent="-457200" fontAlgn="base">
              <a:lnSpc>
                <a:spcPct val="150000"/>
              </a:lnSpc>
              <a:buFont typeface="+mj-ea"/>
              <a:buAutoNum type="circleNumDbPlain"/>
            </a:pPr>
            <a:r>
              <a:rPr lang="en-GB" altLang="zh-CN" dirty="0">
                <a:latin typeface="Arial" panose="020B0604020202020204" pitchFamily="34" charset="0"/>
                <a:cs typeface="Arial" panose="020B0604020202020204" pitchFamily="34" charset="0"/>
              </a:rPr>
              <a:t>Step 2: Figure out all the independent paths.</a:t>
            </a:r>
          </a:p>
          <a:p>
            <a:pPr marL="457200" indent="-457200" fontAlgn="base">
              <a:lnSpc>
                <a:spcPct val="150000"/>
              </a:lnSpc>
              <a:buFont typeface="+mj-ea"/>
              <a:buAutoNum type="circleNumDbPlain"/>
            </a:pPr>
            <a:r>
              <a:rPr lang="en-GB" altLang="zh-CN" dirty="0">
                <a:latin typeface="Arial" panose="020B0604020202020204" pitchFamily="34" charset="0"/>
                <a:cs typeface="Arial" panose="020B0604020202020204" pitchFamily="34" charset="0"/>
              </a:rPr>
              <a:t>Step 3: Generate test cases to evaluate the program flow for each path.</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84221"/>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Path Testing</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644021" y="2934498"/>
            <a:ext cx="7880278" cy="2168525"/>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Examining the control flow graph, two paths can be see through the program:</a:t>
            </a:r>
          </a:p>
          <a:p>
            <a:pPr marL="914400" lvl="1" indent="-457200">
              <a:lnSpc>
                <a:spcPct val="150000"/>
              </a:lnSpc>
              <a:buFont typeface="+mj-ea"/>
              <a:buAutoNum type="circleNumDbPlain"/>
            </a:pPr>
            <a:r>
              <a:rPr lang="en-GB" altLang="zh-CN" dirty="0">
                <a:latin typeface="Arial" panose="020B0604020202020204" pitchFamily="34" charset="0"/>
                <a:cs typeface="Arial" panose="020B0604020202020204" pitchFamily="34" charset="0"/>
              </a:rPr>
              <a:t>Node 1-3</a:t>
            </a:r>
          </a:p>
          <a:p>
            <a:pPr marL="914400" lvl="1" indent="-457200">
              <a:lnSpc>
                <a:spcPct val="150000"/>
              </a:lnSpc>
              <a:buFont typeface="+mj-ea"/>
              <a:buAutoNum type="circleNumDbPlain"/>
            </a:pPr>
            <a:r>
              <a:rPr lang="en-GB" altLang="zh-CN" dirty="0">
                <a:latin typeface="Arial" panose="020B0604020202020204" pitchFamily="34" charset="0"/>
                <a:cs typeface="Arial" panose="020B0604020202020204" pitchFamily="34" charset="0"/>
              </a:rPr>
              <a:t>Node 1-2-3</a:t>
            </a:r>
          </a:p>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Each path is a separated Test Case.</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01" y="980888"/>
            <a:ext cx="5416236" cy="2041767"/>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3303" y="824172"/>
            <a:ext cx="2115812" cy="219798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0161" y="3314700"/>
            <a:ext cx="4816183" cy="12944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84221"/>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Path Testing</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5546558" y="1731808"/>
            <a:ext cx="3046884" cy="1753235"/>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There are 3 paths</a:t>
            </a:r>
          </a:p>
          <a:p>
            <a:pPr marL="457200" indent="-457200">
              <a:lnSpc>
                <a:spcPct val="150000"/>
              </a:lnSpc>
              <a:buFont typeface="+mj-ea"/>
              <a:buAutoNum type="circleNumDbPlain"/>
            </a:pPr>
            <a:r>
              <a:rPr lang="en-GB" altLang="zh-CN" dirty="0">
                <a:latin typeface="Arial" panose="020B0604020202020204" pitchFamily="34" charset="0"/>
                <a:cs typeface="Arial" panose="020B0604020202020204" pitchFamily="34" charset="0"/>
              </a:rPr>
              <a:t>Path 1: 1-2-3-4-5-6-7</a:t>
            </a:r>
          </a:p>
          <a:p>
            <a:pPr marL="457200" indent="-457200">
              <a:lnSpc>
                <a:spcPct val="150000"/>
              </a:lnSpc>
              <a:buFont typeface="+mj-ea"/>
              <a:buAutoNum type="circleNumDbPlain"/>
            </a:pPr>
            <a:r>
              <a:rPr lang="en-GB" altLang="zh-CN" dirty="0">
                <a:latin typeface="Arial" panose="020B0604020202020204" pitchFamily="34" charset="0"/>
                <a:cs typeface="Arial" panose="020B0604020202020204" pitchFamily="34" charset="0"/>
              </a:rPr>
              <a:t>Path 2: 1-2-4-5-6-7</a:t>
            </a:r>
          </a:p>
          <a:p>
            <a:pPr marL="457200" indent="-457200">
              <a:lnSpc>
                <a:spcPct val="150000"/>
              </a:lnSpc>
              <a:buFont typeface="+mj-ea"/>
              <a:buAutoNum type="circleNumDbPlain"/>
            </a:pPr>
            <a:r>
              <a:rPr lang="en-GB" altLang="zh-CN" dirty="0">
                <a:latin typeface="Arial" panose="020B0604020202020204" pitchFamily="34" charset="0"/>
                <a:cs typeface="Arial" panose="020B0604020202020204" pitchFamily="34" charset="0"/>
              </a:rPr>
              <a:t>Path 3: 1-6-7</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43" y="802652"/>
            <a:ext cx="4305470" cy="39725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820" y="0"/>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82994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r>
              <a:rPr lang="en-US" altLang="zh-CN" dirty="0">
                <a:solidFill>
                  <a:srgbClr val="223770"/>
                </a:solidFill>
                <a:latin typeface="Arial" panose="020B0604020202020204" pitchFamily="34" charset="0"/>
                <a:cs typeface="Arial" panose="020B0604020202020204" pitchFamily="34" charset="0"/>
              </a:rPr>
              <a:t>Advantages and Disadvantages  of Path Testing </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825742" y="1193445"/>
            <a:ext cx="7880278" cy="299974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Advantages:</a:t>
            </a:r>
          </a:p>
          <a:p>
            <a:pPr marL="800100" lvl="1" indent="-34290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Test cases which exercise basis path set will execute every statement in a program at least once.</a:t>
            </a:r>
          </a:p>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Disadvantages:</a:t>
            </a:r>
          </a:p>
          <a:p>
            <a:pPr marL="800100" lvl="1" indent="-34290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Can be computationally intensive if the program is complex and many paths are found.</a:t>
            </a:r>
          </a:p>
          <a:p>
            <a:pPr marL="800100" lvl="1" indent="-34290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Does not explicitly evaluate the condition in each decision.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Perform White Box Testing</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569677" y="1015512"/>
            <a:ext cx="5398477" cy="3780458"/>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ea typeface="DengXian" panose="02010600030101010101" pitchFamily="2" charset="-122"/>
                <a:cs typeface="Arial" panose="020B0604020202020204" pitchFamily="34" charset="0"/>
              </a:rPr>
              <a:t>Step 1: Understand the source code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The first thing a tester will often do is</a:t>
            </a:r>
            <a:r>
              <a:rPr lang="en-GB" altLang="zh-CN" b="1" dirty="0">
                <a:latin typeface="Arial" panose="020B0604020202020204" pitchFamily="34" charset="0"/>
                <a:cs typeface="Arial" panose="020B0604020202020204" pitchFamily="34" charset="0"/>
              </a:rPr>
              <a:t> learn and understand the source code of the application</a:t>
            </a:r>
            <a:r>
              <a:rPr lang="en-GB" altLang="zh-CN" dirty="0">
                <a:latin typeface="Arial" panose="020B0604020202020204" pitchFamily="34" charset="0"/>
                <a:cs typeface="Arial" panose="020B0604020202020204" pitchFamily="34" charset="0"/>
              </a:rPr>
              <a:t>. </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Since white box testing involves the testing of the inner workings of an application, the tester must be very knowledgeable in the programming languages used in the applications they are testing.</a:t>
            </a:r>
            <a:endParaRPr lang="en-GB" altLang="zh-CN" dirty="0">
              <a:latin typeface="Arial" panose="020B0604020202020204" pitchFamily="34" charset="0"/>
              <a:ea typeface="DengXian" panose="02010600030101010101" pitchFamily="2" charset="-122"/>
              <a:cs typeface="Arial" panose="020B0604020202020204" pitchFamily="34" charset="0"/>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0392"/>
            <a:ext cx="3692325" cy="18345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6258" y="12218"/>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5" name="文本框 4"/>
          <p:cNvSpPr txBox="1"/>
          <p:nvPr/>
        </p:nvSpPr>
        <p:spPr>
          <a:xfrm>
            <a:off x="2176096" y="329945"/>
            <a:ext cx="4919296" cy="460375"/>
          </a:xfrm>
          <a:prstGeom prst="rect">
            <a:avLst/>
          </a:prstGeom>
          <a:noFill/>
        </p:spPr>
        <p:txBody>
          <a:bodyPr wrap="square" rtlCol="0">
            <a:spAutoFit/>
          </a:bodyPr>
          <a:lstStyle>
            <a:defPPr>
              <a:defRPr lang="zh-CN"/>
            </a:defPPr>
            <a:lvl1pPr algn="ctr">
              <a:defRPr sz="2400">
                <a:solidFill>
                  <a:schemeClr val="tx1">
                    <a:lumMod val="65000"/>
                    <a:lumOff val="3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stStyle>
          <a:p>
            <a:pPr algn="ctr" fontAlgn="base">
              <a:spcBef>
                <a:spcPct val="0"/>
              </a:spcBef>
              <a:spcAft>
                <a:spcPct val="0"/>
              </a:spcAft>
              <a:defRPr/>
            </a:pPr>
            <a:r>
              <a:rPr lang="en-US" altLang="zh-CN" b="1" dirty="0">
                <a:gradFill>
                  <a:gsLst>
                    <a:gs pos="1000">
                      <a:srgbClr val="8A0021"/>
                    </a:gs>
                    <a:gs pos="100000">
                      <a:srgbClr val="C0002E"/>
                    </a:gs>
                  </a:gsLst>
                  <a:lin ang="2700000" scaled="0"/>
                </a:gradFill>
                <a:sym typeface="+mn-ea"/>
              </a:rPr>
              <a:t>Assignment </a:t>
            </a:r>
            <a:endParaRPr lang="zh-CN" altLang="en-US" dirty="0">
              <a:solidFill>
                <a:srgbClr val="223770"/>
              </a:solidFill>
              <a:latin typeface="Arial" panose="020B0604020202020204" pitchFamily="34" charset="0"/>
              <a:cs typeface="Arial" panose="020B0604020202020204" pitchFamily="34" charset="0"/>
            </a:endParaRPr>
          </a:p>
        </p:txBody>
      </p:sp>
      <p:sp>
        <p:nvSpPr>
          <p:cNvPr id="3" name="文本框 2"/>
          <p:cNvSpPr txBox="1"/>
          <p:nvPr/>
        </p:nvSpPr>
        <p:spPr>
          <a:xfrm>
            <a:off x="631861" y="657792"/>
            <a:ext cx="7880278" cy="1753235"/>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The basic cost of an insurance premium for drivers is 500. However, this premium can increase or decrease depending on three factors: their age, their gender and their marital status.</a:t>
            </a:r>
          </a:p>
          <a:p>
            <a:pPr marL="342900" indent="-34290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Specification:</a:t>
            </a:r>
          </a:p>
        </p:txBody>
      </p:sp>
      <p:sp>
        <p:nvSpPr>
          <p:cNvPr id="10" name="文本框 9"/>
          <p:cNvSpPr txBox="1"/>
          <p:nvPr/>
        </p:nvSpPr>
        <p:spPr>
          <a:xfrm>
            <a:off x="175252" y="2263063"/>
            <a:ext cx="4219296" cy="1476375"/>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en-GB" altLang="zh-CN" sz="1500" dirty="0">
                <a:latin typeface="Arial" panose="020B0604020202020204" pitchFamily="34" charset="0"/>
                <a:cs typeface="Arial" panose="020B0604020202020204" pitchFamily="34" charset="0"/>
              </a:rPr>
              <a:t>Program Inputs:</a:t>
            </a:r>
          </a:p>
          <a:p>
            <a:pPr marL="1371600" lvl="2" indent="-457200">
              <a:lnSpc>
                <a:spcPct val="150000"/>
              </a:lnSpc>
              <a:buFont typeface="+mj-ea"/>
              <a:buAutoNum type="circleNumDbPlain"/>
            </a:pPr>
            <a:r>
              <a:rPr lang="en-GB" altLang="zh-CN" sz="1500" dirty="0">
                <a:latin typeface="Arial" panose="020B0604020202020204" pitchFamily="34" charset="0"/>
                <a:cs typeface="Arial" panose="020B0604020202020204" pitchFamily="34" charset="0"/>
              </a:rPr>
              <a:t>Age: Integer.  </a:t>
            </a:r>
          </a:p>
          <a:p>
            <a:pPr marL="1371600" lvl="2" indent="-457200">
              <a:lnSpc>
                <a:spcPct val="150000"/>
              </a:lnSpc>
              <a:buFont typeface="+mj-ea"/>
              <a:buAutoNum type="circleNumDbPlain"/>
            </a:pPr>
            <a:r>
              <a:rPr lang="en-GB" altLang="zh-CN" sz="1500" dirty="0">
                <a:latin typeface="Arial" panose="020B0604020202020204" pitchFamily="34" charset="0"/>
                <a:cs typeface="Arial" panose="020B0604020202020204" pitchFamily="34" charset="0"/>
              </a:rPr>
              <a:t>Gender: ‘M’, ‘F’, invalid input</a:t>
            </a:r>
          </a:p>
          <a:p>
            <a:pPr marL="1371600" lvl="2" indent="-457200">
              <a:lnSpc>
                <a:spcPct val="150000"/>
              </a:lnSpc>
              <a:buFont typeface="+mj-ea"/>
              <a:buAutoNum type="circleNumDbPlain"/>
            </a:pPr>
            <a:r>
              <a:rPr lang="en-GB" altLang="zh-CN" sz="1500" dirty="0">
                <a:latin typeface="Arial" panose="020B0604020202020204" pitchFamily="34" charset="0"/>
                <a:cs typeface="Arial" panose="020B0604020202020204" pitchFamily="34" charset="0"/>
              </a:rPr>
              <a:t>Married: True, False</a:t>
            </a:r>
          </a:p>
        </p:txBody>
      </p:sp>
      <p:sp>
        <p:nvSpPr>
          <p:cNvPr id="11" name="文本框 10"/>
          <p:cNvSpPr txBox="1"/>
          <p:nvPr/>
        </p:nvSpPr>
        <p:spPr>
          <a:xfrm>
            <a:off x="3557658" y="2166670"/>
            <a:ext cx="5480779" cy="2861310"/>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en-GB" altLang="zh-CN" sz="1500" dirty="0">
                <a:latin typeface="Arial" panose="020B0604020202020204" pitchFamily="34" charset="0"/>
                <a:cs typeface="Arial" panose="020B0604020202020204" pitchFamily="34" charset="0"/>
              </a:rPr>
              <a:t>Program Outputs:</a:t>
            </a:r>
          </a:p>
          <a:p>
            <a:pPr lvl="2">
              <a:lnSpc>
                <a:spcPct val="150000"/>
              </a:lnSpc>
            </a:pPr>
            <a:r>
              <a:rPr lang="en-GB" altLang="zh-CN" sz="1500" dirty="0">
                <a:latin typeface="Arial" panose="020B0604020202020204" pitchFamily="34" charset="0"/>
                <a:cs typeface="Arial" panose="020B0604020202020204" pitchFamily="34" charset="0"/>
              </a:rPr>
              <a:t>Return value:</a:t>
            </a:r>
          </a:p>
          <a:p>
            <a:pPr marL="1371600" lvl="2" indent="-457200">
              <a:lnSpc>
                <a:spcPct val="150000"/>
              </a:lnSpc>
              <a:buFont typeface="+mj-ea"/>
              <a:buAutoNum type="circleNumDbPlain"/>
            </a:pPr>
            <a:r>
              <a:rPr lang="en-GB" altLang="zh-CN" sz="1500" dirty="0">
                <a:latin typeface="Arial" panose="020B0604020202020204" pitchFamily="34" charset="0"/>
                <a:cs typeface="Arial" panose="020B0604020202020204" pitchFamily="34" charset="0"/>
              </a:rPr>
              <a:t>0: uninsurable age, or illegal inputs</a:t>
            </a:r>
          </a:p>
          <a:p>
            <a:pPr marL="1371600" lvl="2" indent="-457200">
              <a:lnSpc>
                <a:spcPct val="150000"/>
              </a:lnSpc>
              <a:buFont typeface="+mj-ea"/>
              <a:buAutoNum type="circleNumDbPlain"/>
            </a:pPr>
            <a:r>
              <a:rPr lang="en-GB" altLang="zh-CN" sz="1500" dirty="0">
                <a:latin typeface="Arial" panose="020B0604020202020204" pitchFamily="34" charset="0"/>
                <a:cs typeface="Arial" panose="020B0604020202020204" pitchFamily="34" charset="0"/>
              </a:rPr>
              <a:t>200: married or female, and 45&lt;=age&lt;=65</a:t>
            </a:r>
          </a:p>
          <a:p>
            <a:pPr marL="1371600" lvl="2" indent="-457200">
              <a:lnSpc>
                <a:spcPct val="150000"/>
              </a:lnSpc>
              <a:buFont typeface="+mj-ea"/>
              <a:buAutoNum type="circleNumDbPlain"/>
            </a:pPr>
            <a:r>
              <a:rPr lang="en-GB" altLang="zh-CN" sz="1500" dirty="0">
                <a:latin typeface="Arial" panose="020B0604020202020204" pitchFamily="34" charset="0"/>
                <a:cs typeface="Arial" panose="020B0604020202020204" pitchFamily="34" charset="0"/>
              </a:rPr>
              <a:t>300: married or female, and 16&lt;=age&lt;46</a:t>
            </a:r>
          </a:p>
          <a:p>
            <a:pPr marL="1371600" lvl="2" indent="-457200">
              <a:lnSpc>
                <a:spcPct val="150000"/>
              </a:lnSpc>
              <a:buFont typeface="+mj-ea"/>
              <a:buAutoNum type="circleNumDbPlain"/>
            </a:pPr>
            <a:r>
              <a:rPr lang="en-GB" altLang="zh-CN" sz="1500" dirty="0">
                <a:latin typeface="Arial" panose="020B0604020202020204" pitchFamily="34" charset="0"/>
                <a:cs typeface="Arial" panose="020B0604020202020204" pitchFamily="34" charset="0"/>
              </a:rPr>
              <a:t>400: single male, and 45&lt;=age &lt;=65</a:t>
            </a:r>
          </a:p>
          <a:p>
            <a:pPr marL="1371600" lvl="2" indent="-457200">
              <a:lnSpc>
                <a:spcPct val="150000"/>
              </a:lnSpc>
              <a:buFont typeface="+mj-ea"/>
              <a:buAutoNum type="circleNumDbPlain"/>
            </a:pPr>
            <a:r>
              <a:rPr lang="en-GB" altLang="zh-CN" sz="1500" dirty="0">
                <a:latin typeface="Arial" panose="020B0604020202020204" pitchFamily="34" charset="0"/>
                <a:cs typeface="Arial" panose="020B0604020202020204" pitchFamily="34" charset="0"/>
              </a:rPr>
              <a:t>500: single male, and 25&lt;= age &lt;45</a:t>
            </a:r>
          </a:p>
          <a:p>
            <a:pPr marL="1371600" lvl="2" indent="-457200">
              <a:lnSpc>
                <a:spcPct val="150000"/>
              </a:lnSpc>
              <a:buFont typeface="+mj-ea"/>
              <a:buAutoNum type="circleNumDbPlain"/>
            </a:pPr>
            <a:r>
              <a:rPr lang="en-GB" altLang="zh-CN" sz="1500" dirty="0">
                <a:latin typeface="Arial" panose="020B0604020202020204" pitchFamily="34" charset="0"/>
                <a:cs typeface="Arial" panose="020B0604020202020204" pitchFamily="34" charset="0"/>
              </a:rPr>
              <a:t>2000: single male, less than 25</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142" y="64952"/>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45" y="413385"/>
            <a:ext cx="7280910" cy="44475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7142" y="64952"/>
            <a:ext cx="9144000" cy="5143500"/>
            <a:chOff x="0" y="0"/>
            <a:chExt cx="12192000" cy="6858000"/>
          </a:xfrm>
        </p:grpSpPr>
        <p:sp>
          <p:nvSpPr>
            <p:cNvPr id="70" name="矩形 69"/>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矩形 70"/>
            <p:cNvSpPr/>
            <p:nvPr/>
          </p:nvSpPr>
          <p:spPr>
            <a:xfrm>
              <a:off x="0" y="0"/>
              <a:ext cx="1174282" cy="68580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矩形 71"/>
            <p:cNvSpPr/>
            <p:nvPr/>
          </p:nvSpPr>
          <p:spPr>
            <a:xfrm>
              <a:off x="240632" y="192505"/>
              <a:ext cx="11951368" cy="6472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3" name="矩形 72"/>
            <p:cNvSpPr/>
            <p:nvPr/>
          </p:nvSpPr>
          <p:spPr>
            <a:xfrm>
              <a:off x="11925701" y="0"/>
              <a:ext cx="165234" cy="4800600"/>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矩形 73"/>
            <p:cNvSpPr/>
            <p:nvPr/>
          </p:nvSpPr>
          <p:spPr>
            <a:xfrm>
              <a:off x="11277600" y="6641432"/>
              <a:ext cx="457200" cy="216568"/>
            </a:xfrm>
            <a:prstGeom prst="rect">
              <a:avLst/>
            </a:prstGeom>
            <a:solidFill>
              <a:srgbClr val="2237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文本框 13"/>
          <p:cNvSpPr txBox="1"/>
          <p:nvPr/>
        </p:nvSpPr>
        <p:spPr>
          <a:xfrm>
            <a:off x="1407990" y="458170"/>
            <a:ext cx="5625728" cy="6185535"/>
          </a:xfrm>
          <a:prstGeom prst="rect">
            <a:avLst/>
          </a:prstGeom>
          <a:noFill/>
        </p:spPr>
        <p:txBody>
          <a:bodyPr wrap="square" rtlCol="0">
            <a:spAutoFit/>
          </a:bodyPr>
          <a:lstStyle/>
          <a:p>
            <a:pPr marL="800100" lvl="1" indent="-342900">
              <a:lnSpc>
                <a:spcPct val="150000"/>
              </a:lnSpc>
              <a:buFont typeface="Wingdings" panose="05000000000000000000" pitchFamily="2" charset="2"/>
              <a:buChar char="ü"/>
            </a:pPr>
            <a:r>
              <a:rPr lang="en-US" altLang="en-GB" sz="2400" dirty="0">
                <a:latin typeface="Arial" panose="020B0604020202020204" pitchFamily="34" charset="0"/>
                <a:cs typeface="Arial" panose="020B0604020202020204" pitchFamily="34" charset="0"/>
              </a:rPr>
              <a:t>Using following </a:t>
            </a:r>
            <a:r>
              <a:rPr lang="en-GB" altLang="zh-CN" sz="2400" dirty="0">
                <a:latin typeface="Arial" panose="020B0604020202020204" pitchFamily="34" charset="0"/>
                <a:cs typeface="Arial" panose="020B0604020202020204" pitchFamily="34" charset="0"/>
              </a:rPr>
              <a:t>White Box Testing</a:t>
            </a:r>
            <a:r>
              <a:rPr lang="en-US" altLang="en-GB" sz="2400" dirty="0">
                <a:latin typeface="Arial" panose="020B0604020202020204" pitchFamily="34" charset="0"/>
                <a:cs typeface="Arial" panose="020B0604020202020204" pitchFamily="34" charset="0"/>
              </a:rPr>
              <a:t> techniques to design test cases</a:t>
            </a:r>
            <a:endParaRPr lang="en-GB" altLang="zh-CN" sz="2400" dirty="0">
              <a:latin typeface="Arial" panose="020B0604020202020204" pitchFamily="34" charset="0"/>
              <a:cs typeface="Arial" panose="020B0604020202020204" pitchFamily="34" charset="0"/>
            </a:endParaRPr>
          </a:p>
          <a:p>
            <a:pPr marL="1371600" lvl="2" indent="-457200">
              <a:lnSpc>
                <a:spcPct val="150000"/>
              </a:lnSpc>
              <a:buFont typeface="+mj-ea"/>
              <a:buAutoNum type="circleNumDbPlain"/>
            </a:pPr>
            <a:r>
              <a:rPr lang="en-GB" altLang="zh-CN" sz="2400" dirty="0">
                <a:latin typeface="Arial" panose="020B0604020202020204" pitchFamily="34" charset="0"/>
                <a:cs typeface="Arial" panose="020B0604020202020204" pitchFamily="34" charset="0"/>
              </a:rPr>
              <a:t>Statement Coverage</a:t>
            </a:r>
          </a:p>
          <a:p>
            <a:pPr marL="1371600" lvl="2" indent="-457200">
              <a:lnSpc>
                <a:spcPct val="150000"/>
              </a:lnSpc>
              <a:buFont typeface="+mj-ea"/>
              <a:buAutoNum type="circleNumDbPlain"/>
            </a:pPr>
            <a:r>
              <a:rPr lang="en-GB" altLang="zh-CN" sz="2400" dirty="0">
                <a:latin typeface="Arial" panose="020B0604020202020204" pitchFamily="34" charset="0"/>
                <a:cs typeface="Arial" panose="020B0604020202020204" pitchFamily="34" charset="0"/>
              </a:rPr>
              <a:t>Branch Coverage</a:t>
            </a:r>
          </a:p>
          <a:p>
            <a:pPr marL="1371600" lvl="2" indent="-457200">
              <a:lnSpc>
                <a:spcPct val="150000"/>
              </a:lnSpc>
              <a:buFont typeface="+mj-ea"/>
              <a:buAutoNum type="circleNumDbPlain"/>
            </a:pPr>
            <a:r>
              <a:rPr lang="en-GB" altLang="zh-CN" sz="2400" dirty="0">
                <a:latin typeface="Arial" panose="020B0604020202020204" pitchFamily="34" charset="0"/>
                <a:cs typeface="Arial" panose="020B0604020202020204" pitchFamily="34" charset="0"/>
              </a:rPr>
              <a:t>Condition Coverage</a:t>
            </a:r>
          </a:p>
          <a:p>
            <a:pPr marL="1371600" lvl="2" indent="-457200">
              <a:lnSpc>
                <a:spcPct val="150000"/>
              </a:lnSpc>
              <a:buFont typeface="+mj-ea"/>
              <a:buAutoNum type="circleNumDbPlain"/>
            </a:pPr>
            <a:r>
              <a:rPr lang="en-GB" altLang="zh-CN" sz="2400" dirty="0">
                <a:latin typeface="Arial" panose="020B0604020202020204" pitchFamily="34" charset="0"/>
                <a:cs typeface="Arial" panose="020B0604020202020204" pitchFamily="34" charset="0"/>
              </a:rPr>
              <a:t>Decision/Condition Coverage</a:t>
            </a:r>
          </a:p>
          <a:p>
            <a:pPr marL="1371600" lvl="2" indent="-457200">
              <a:lnSpc>
                <a:spcPct val="150000"/>
              </a:lnSpc>
              <a:buFont typeface="+mj-ea"/>
              <a:buAutoNum type="circleNumDbPlain"/>
            </a:pPr>
            <a:r>
              <a:rPr lang="en-GB" altLang="zh-CN" sz="2400" dirty="0">
                <a:latin typeface="Arial" panose="020B0604020202020204" pitchFamily="34" charset="0"/>
                <a:cs typeface="Arial" panose="020B0604020202020204" pitchFamily="34" charset="0"/>
              </a:rPr>
              <a:t>Multiple Condition Coverage</a:t>
            </a:r>
          </a:p>
          <a:p>
            <a:pPr marL="1371600" lvl="2" indent="-457200">
              <a:lnSpc>
                <a:spcPct val="150000"/>
              </a:lnSpc>
              <a:buFont typeface="+mj-ea"/>
              <a:buAutoNum type="circleNumDbPlain"/>
            </a:pPr>
            <a:r>
              <a:rPr lang="en-GB" altLang="zh-CN" sz="2400" dirty="0">
                <a:latin typeface="Arial" panose="020B0604020202020204" pitchFamily="34" charset="0"/>
                <a:cs typeface="Arial" panose="020B0604020202020204" pitchFamily="34" charset="0"/>
              </a:rPr>
              <a:t>Path Testing </a:t>
            </a:r>
          </a:p>
          <a:p>
            <a:pPr marL="1371600" lvl="2" indent="-457200">
              <a:lnSpc>
                <a:spcPct val="150000"/>
              </a:lnSpc>
              <a:buFont typeface="+mj-ea"/>
              <a:buAutoNum type="circleNumDbPlain"/>
            </a:pPr>
            <a:endParaRPr lang="en-GB" altLang="zh-CN" sz="2400" dirty="0">
              <a:latin typeface="Arial" panose="020B0604020202020204" pitchFamily="34" charset="0"/>
              <a:cs typeface="Arial" panose="020B0604020202020204" pitchFamily="34" charset="0"/>
            </a:endParaRPr>
          </a:p>
          <a:p>
            <a:pPr marL="1371600" lvl="2" indent="-457200">
              <a:lnSpc>
                <a:spcPct val="150000"/>
              </a:lnSpc>
              <a:buFont typeface="+mj-ea"/>
              <a:buAutoNum type="circleNumDbPlain"/>
            </a:pPr>
            <a:endParaRPr lang="en-GB" altLang="zh-CN" sz="2400" dirty="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ü"/>
            </a:pPr>
            <a:endParaRPr lang="en-GB" altLang="zh-CN"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Perform White Box Testing</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508131" y="1175779"/>
            <a:ext cx="5424854" cy="2533963"/>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ea typeface="DengXian" panose="02010600030101010101" pitchFamily="2" charset="-122"/>
                <a:cs typeface="Arial" panose="020B0604020202020204" pitchFamily="34" charset="0"/>
              </a:rPr>
              <a:t>Step 2:Create test cases and execute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 The second basic step to white box testing involves</a:t>
            </a:r>
            <a:r>
              <a:rPr lang="en-GB" altLang="zh-CN" b="1" dirty="0">
                <a:latin typeface="Arial" panose="020B0604020202020204" pitchFamily="34" charset="0"/>
                <a:cs typeface="Arial" panose="020B0604020202020204" pitchFamily="34" charset="0"/>
              </a:rPr>
              <a:t> testing the application’s source code for proper flow and structure</a:t>
            </a:r>
            <a:r>
              <a:rPr lang="en-GB" altLang="zh-CN" dirty="0">
                <a:latin typeface="Arial" panose="020B0604020202020204" pitchFamily="34" charset="0"/>
                <a:cs typeface="Arial" panose="020B0604020202020204" pitchFamily="34" charset="0"/>
              </a:rPr>
              <a:t>. </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One way is by writing more code to test the application’s source code. </a:t>
            </a:r>
            <a:endParaRPr lang="en-GB" altLang="zh-CN" dirty="0">
              <a:latin typeface="Arial" panose="020B0604020202020204" pitchFamily="34" charset="0"/>
              <a:ea typeface="DengXian" panose="02010600030101010101" pitchFamily="2" charset="-122"/>
              <a:cs typeface="Arial" panose="020B0604020202020204" pitchFamily="34" charset="0"/>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0392"/>
            <a:ext cx="3692325" cy="18345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How to Perform White Box Testing</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3508131" y="1175779"/>
            <a:ext cx="5424854" cy="2949462"/>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ea typeface="DengXian" panose="02010600030101010101" pitchFamily="2" charset="-122"/>
                <a:cs typeface="Arial" panose="020B0604020202020204" pitchFamily="34" charset="0"/>
              </a:rPr>
              <a:t>Step 2:Create test cases and execute</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The tester will develop little tests for each process or series of processes in the application. </a:t>
            </a:r>
          </a:p>
          <a:p>
            <a:pPr marL="742950" lvl="1" indent="-285750">
              <a:lnSpc>
                <a:spcPct val="150000"/>
              </a:lnSpc>
              <a:buFont typeface="Wingdings" panose="05000000000000000000" pitchFamily="2" charset="2"/>
              <a:buChar char="p"/>
            </a:pPr>
            <a:r>
              <a:rPr lang="en-GB" altLang="zh-CN" dirty="0">
                <a:latin typeface="Arial" panose="020B0604020202020204" pitchFamily="34" charset="0"/>
                <a:cs typeface="Arial" panose="020B0604020202020204" pitchFamily="34" charset="0"/>
              </a:rPr>
              <a:t>This method requires that the tester must have </a:t>
            </a:r>
            <a:r>
              <a:rPr lang="en-GB" altLang="zh-CN" b="1" dirty="0">
                <a:latin typeface="Arial" panose="020B0604020202020204" pitchFamily="34" charset="0"/>
                <a:cs typeface="Arial" panose="020B0604020202020204" pitchFamily="34" charset="0"/>
              </a:rPr>
              <a:t>intimate knowledge of the code</a:t>
            </a:r>
            <a:r>
              <a:rPr lang="en-GB" altLang="zh-CN" dirty="0">
                <a:latin typeface="Arial" panose="020B0604020202020204" pitchFamily="34" charset="0"/>
                <a:cs typeface="Arial" panose="020B0604020202020204" pitchFamily="34" charset="0"/>
              </a:rPr>
              <a:t> and is often done by the developer. </a:t>
            </a:r>
            <a:endParaRPr lang="en-GB" altLang="zh-CN" dirty="0">
              <a:latin typeface="Arial" panose="020B0604020202020204" pitchFamily="34" charset="0"/>
              <a:ea typeface="DengXian" panose="02010600030101010101" pitchFamily="2" charset="-122"/>
              <a:cs typeface="Arial" panose="020B0604020202020204" pitchFamily="34" charset="0"/>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0392"/>
            <a:ext cx="3692325" cy="18345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8893" y="904064"/>
            <a:ext cx="523415" cy="104683"/>
            <a:chOff x="3865705" y="1068821"/>
            <a:chExt cx="709447" cy="141889"/>
          </a:xfrm>
        </p:grpSpPr>
        <p:sp>
          <p:nvSpPr>
            <p:cNvPr id="3" name="椭圆 2"/>
            <p:cNvSpPr/>
            <p:nvPr/>
          </p:nvSpPr>
          <p:spPr>
            <a:xfrm>
              <a:off x="3865705" y="1068821"/>
              <a:ext cx="141889" cy="141889"/>
            </a:xfrm>
            <a:prstGeom prst="ellipse">
              <a:avLst/>
            </a:prstGeom>
            <a:solidFill>
              <a:srgbClr val="EA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054891" y="1068821"/>
              <a:ext cx="141889" cy="141889"/>
            </a:xfrm>
            <a:prstGeom prst="ellipse">
              <a:avLst/>
            </a:prstGeom>
            <a:solidFill>
              <a:srgbClr val="B8D6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244077" y="1068821"/>
              <a:ext cx="141889" cy="141889"/>
            </a:xfrm>
            <a:prstGeom prst="ellipse">
              <a:avLst/>
            </a:prstGeom>
            <a:solidFill>
              <a:srgbClr val="8EBB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433263" y="1068821"/>
              <a:ext cx="141889" cy="141889"/>
            </a:xfrm>
            <a:prstGeom prst="ellipse">
              <a:avLst/>
            </a:prstGeom>
            <a:solidFill>
              <a:srgbClr val="4D67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6"/>
          <p:cNvSpPr txBox="1">
            <a:spLocks noChangeArrowheads="1"/>
          </p:cNvSpPr>
          <p:nvPr/>
        </p:nvSpPr>
        <p:spPr bwMode="auto">
          <a:xfrm>
            <a:off x="1538654" y="433186"/>
            <a:ext cx="58117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dirty="0">
                <a:solidFill>
                  <a:srgbClr val="4D6798"/>
                </a:solidFill>
                <a:latin typeface="Arial" panose="020B0604020202020204" pitchFamily="34" charset="0"/>
                <a:ea typeface="+mj-ea"/>
                <a:cs typeface="Arial" panose="020B0604020202020204" pitchFamily="34" charset="0"/>
              </a:rPr>
              <a:t>White Box Testing Techniques</a:t>
            </a:r>
            <a:endParaRPr lang="zh-CN" altLang="en-US" sz="2800" dirty="0">
              <a:solidFill>
                <a:srgbClr val="4D6798"/>
              </a:solidFill>
              <a:latin typeface="Arial" panose="020B0604020202020204" pitchFamily="34" charset="0"/>
              <a:ea typeface="+mj-ea"/>
              <a:cs typeface="Arial" panose="020B0604020202020204" pitchFamily="34" charset="0"/>
            </a:endParaRPr>
          </a:p>
        </p:txBody>
      </p:sp>
      <p:sp>
        <p:nvSpPr>
          <p:cNvPr id="77" name="矩形 76"/>
          <p:cNvSpPr/>
          <p:nvPr/>
        </p:nvSpPr>
        <p:spPr>
          <a:xfrm>
            <a:off x="293716" y="1008747"/>
            <a:ext cx="8572500" cy="3780458"/>
          </a:xfrm>
          <a:prstGeom prst="rect">
            <a:avLst/>
          </a:prstGeom>
        </p:spPr>
        <p:txBody>
          <a:bodyPr wrap="square">
            <a:spAutoFit/>
          </a:bodyPr>
          <a:lstStyle/>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Code coverage is a major technique for performing white box testing.</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Code coverage is a </a:t>
            </a:r>
            <a:r>
              <a:rPr lang="en-GB" altLang="zh-CN" b="1" dirty="0">
                <a:latin typeface="Arial" panose="020B0604020202020204" pitchFamily="34" charset="0"/>
                <a:cs typeface="Arial" panose="020B0604020202020204" pitchFamily="34" charset="0"/>
              </a:rPr>
              <a:t>metric</a:t>
            </a:r>
            <a:r>
              <a:rPr lang="en-GB" altLang="zh-CN" dirty="0">
                <a:latin typeface="Arial" panose="020B0604020202020204" pitchFamily="34" charset="0"/>
                <a:cs typeface="Arial" panose="020B0604020202020204" pitchFamily="34" charset="0"/>
              </a:rPr>
              <a:t> that gauges the extent to which the source code has been tested. It computes </a:t>
            </a:r>
            <a:r>
              <a:rPr lang="en-GB" altLang="zh-CN" b="1" dirty="0">
                <a:latin typeface="Arial" panose="020B0604020202020204" pitchFamily="34" charset="0"/>
                <a:cs typeface="Arial" panose="020B0604020202020204" pitchFamily="34" charset="0"/>
              </a:rPr>
              <a:t>the number of lines of code that have been validated successfully by a test scenario.</a:t>
            </a:r>
            <a:r>
              <a:rPr lang="en-GB" altLang="zh-CN" dirty="0">
                <a:latin typeface="Arial" panose="020B0604020202020204" pitchFamily="34" charset="0"/>
                <a:cs typeface="Arial" panose="020B0604020202020204" pitchFamily="34" charset="0"/>
              </a:rPr>
              <a:t> </a:t>
            </a:r>
          </a:p>
          <a:p>
            <a:pPr>
              <a:lnSpc>
                <a:spcPct val="150000"/>
              </a:lnSpc>
            </a:pPr>
            <a:r>
              <a:rPr lang="en-GB" altLang="zh-CN" dirty="0">
                <a:latin typeface="Arial" panose="020B0604020202020204" pitchFamily="34" charset="0"/>
                <a:cs typeface="Arial" panose="020B0604020202020204" pitchFamily="34" charset="0"/>
              </a:rPr>
              <a:t>  Code coverage = (Number of lines of code executed / Total number of lines of code) * 100</a:t>
            </a:r>
          </a:p>
          <a:p>
            <a:pPr marL="285750" indent="-285750">
              <a:lnSpc>
                <a:spcPct val="150000"/>
              </a:lnSpc>
              <a:buFont typeface="Wingdings" panose="05000000000000000000" pitchFamily="2" charset="2"/>
              <a:buChar char="ü"/>
            </a:pPr>
            <a:r>
              <a:rPr lang="en-GB" altLang="zh-CN" dirty="0">
                <a:latin typeface="Arial" panose="020B0604020202020204" pitchFamily="34" charset="0"/>
                <a:cs typeface="Arial" panose="020B0604020202020204" pitchFamily="34" charset="0"/>
              </a:rPr>
              <a:t>With code coverage, you can determine the </a:t>
            </a:r>
            <a:r>
              <a:rPr lang="en-GB" altLang="zh-CN" b="1" dirty="0">
                <a:latin typeface="Arial" panose="020B0604020202020204" pitchFamily="34" charset="0"/>
                <a:cs typeface="Arial" panose="020B0604020202020204" pitchFamily="34" charset="0"/>
              </a:rPr>
              <a:t>efficiency</a:t>
            </a:r>
            <a:r>
              <a:rPr lang="en-GB" altLang="zh-CN" dirty="0">
                <a:latin typeface="Arial" panose="020B0604020202020204" pitchFamily="34" charset="0"/>
                <a:cs typeface="Arial" panose="020B0604020202020204" pitchFamily="34" charset="0"/>
              </a:rPr>
              <a:t> of the test implementation, quantitatively measure </a:t>
            </a:r>
            <a:r>
              <a:rPr lang="en-GB" altLang="zh-CN" b="1" dirty="0">
                <a:latin typeface="Arial" panose="020B0604020202020204" pitchFamily="34" charset="0"/>
                <a:cs typeface="Arial" panose="020B0604020202020204" pitchFamily="34" charset="0"/>
              </a:rPr>
              <a:t>how your code is exercised</a:t>
            </a:r>
            <a:r>
              <a:rPr lang="en-GB" altLang="zh-CN" dirty="0">
                <a:latin typeface="Arial" panose="020B0604020202020204" pitchFamily="34" charset="0"/>
                <a:cs typeface="Arial" panose="020B0604020202020204" pitchFamily="34" charset="0"/>
              </a:rPr>
              <a:t>, and </a:t>
            </a:r>
            <a:r>
              <a:rPr lang="en-GB" altLang="zh-CN" b="1" dirty="0">
                <a:latin typeface="Arial" panose="020B0604020202020204" pitchFamily="34" charset="0"/>
                <a:cs typeface="Arial" panose="020B0604020202020204" pitchFamily="34" charset="0"/>
              </a:rPr>
              <a:t>identify the areas of your program not executed by test cases</a:t>
            </a:r>
            <a:r>
              <a:rPr lang="en-GB" altLang="zh-CN" dirty="0">
                <a:latin typeface="Arial" panose="020B0604020202020204" pitchFamily="34" charset="0"/>
                <a:cs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Polli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Polli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 name="RAINPROBLEM" val="PollingAnswer"/>
</p:tagLst>
</file>

<file path=ppt/tags/tag2.xml><?xml version="1.0" encoding="utf-8"?>
<p:tagLst xmlns:a="http://schemas.openxmlformats.org/drawingml/2006/main" xmlns:r="http://schemas.openxmlformats.org/officeDocument/2006/relationships" xmlns:p="http://schemas.openxmlformats.org/presentationml/2006/main">
  <p:tag name="RAINPROBLEM" val="Polling"/>
  <p:tag name="ANONYMOUSPOLLING" val="False"/>
  <p:tag name="PROBLEMSCORE" val="0.0"/>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Polling"/>
  <p:tag name="RAINBULLET" val="Wrong"/>
</p:tagLst>
</file>

<file path=ppt/theme/theme1.xml><?xml version="1.0" encoding="utf-8"?>
<a:theme xmlns:a="http://schemas.openxmlformats.org/drawingml/2006/main" name="Office 主题">
  <a:themeElements>
    <a:clrScheme name="3蓝色拼接毕业答辩">
      <a:dk1>
        <a:sysClr val="windowText" lastClr="000000"/>
      </a:dk1>
      <a:lt1>
        <a:sysClr val="window" lastClr="FFFFFF"/>
      </a:lt1>
      <a:dk2>
        <a:srgbClr val="EEF2F5"/>
      </a:dk2>
      <a:lt2>
        <a:srgbClr val="E7E6E6"/>
      </a:lt2>
      <a:accent1>
        <a:srgbClr val="4D6798"/>
      </a:accent1>
      <a:accent2>
        <a:srgbClr val="74BA9A"/>
      </a:accent2>
      <a:accent3>
        <a:srgbClr val="A7D6C4"/>
      </a:accent3>
      <a:accent4>
        <a:srgbClr val="BFCAB9"/>
      </a:accent4>
      <a:accent5>
        <a:srgbClr val="F2EBE5"/>
      </a:accent5>
      <a:accent6>
        <a:srgbClr val="70AD47"/>
      </a:accent6>
      <a:hlink>
        <a:srgbClr val="000000"/>
      </a:hlink>
      <a:folHlink>
        <a:srgbClr val="954F72"/>
      </a:folHlink>
    </a:clrScheme>
    <a:fontScheme name="标准3">
      <a:majorFont>
        <a:latin typeface="华文细黑"/>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TotalTime>
  <Words>3223</Words>
  <Application>Microsoft Office PowerPoint</Application>
  <PresentationFormat>全屏显示(16:9)</PresentationFormat>
  <Paragraphs>388</Paragraphs>
  <Slides>62</Slides>
  <Notes>61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62</vt:i4>
      </vt:variant>
    </vt:vector>
  </HeadingPairs>
  <TitlesOfParts>
    <vt:vector size="72" baseType="lpstr">
      <vt:lpstr>阿里巴巴普惠体 R</vt:lpstr>
      <vt:lpstr>等线</vt:lpstr>
      <vt:lpstr>华文细黑</vt:lpstr>
      <vt:lpstr>宋体</vt:lpstr>
      <vt:lpstr>Microsoft Yahei</vt:lpstr>
      <vt:lpstr>Arial</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张 聿璁</cp:lastModifiedBy>
  <cp:revision>1712</cp:revision>
  <dcterms:created xsi:type="dcterms:W3CDTF">2022-11-14T03:58:14Z</dcterms:created>
  <dcterms:modified xsi:type="dcterms:W3CDTF">2023-02-14T13:26:16Z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2052-4.4.1.7360</vt:lpwstr>
  </property>
  <property fmtid="{D5CDD505-2E9C-101B-9397-08002B2CF9AE}" pid="3" name="KSOTemplateUUID">
    <vt:lpwstr>v1.0_mb_Prp1yOc6lDzoCIQu0vbwmg==</vt:lpwstr>
  </property>
  <property fmtid="{D5CDD505-2E9C-101B-9397-08002B2CF9AE}" pid="4" name="ICV">
    <vt:lpwstr>A4FCC49CE36EE87D8A997163D132D588</vt:lpwstr>
  </property>
</Properties>
</file>