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Default Extension="bin" ContentType="image/png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6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notesSlides/notesSlide45.xml" ContentType="application/vnd.openxmlformats-officedocument.presentationml.notesSlide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49.xml" ContentType="application/vnd.openxmlformats-officedocument.presentationml.tags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2.xml" ContentType="application/vnd.openxmlformats-officedocument.presentationml.slide+xml"/>
  <Override PartName="/ppt/tags/tag34.xml" ContentType="application/vnd.openxmlformats-officedocument.presentationml.tags+xml"/>
  <Override PartName="/ppt/slides/slide3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35.xml" ContentType="application/vnd.openxmlformats-officedocument.presentationml.tags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.xml" ContentType="application/vnd.openxmlformats-officedocument.presentationml.slide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1.xml" ContentType="application/vnd.openxmlformats-officedocument.presentationml.tags+xml"/>
  <Override PartName="/ppt/slides/slide26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6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2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68"/>
  </p:handoutMasterIdLst>
  <p:sldIdLst>
    <p:sldId id="792" r:id="R0a32cd55edb14268" DeepLBanner=""/>
    <p:sldId id="791" r:id="rId3"/>
    <p:sldId id="623" r:id="rId4"/>
    <p:sldId id="683" r:id="rId5"/>
    <p:sldId id="684" r:id="rId7"/>
    <p:sldId id="686" r:id="rId8"/>
    <p:sldId id="687" r:id="rId9"/>
    <p:sldId id="688" r:id="rId10"/>
    <p:sldId id="690" r:id="rId11"/>
    <p:sldId id="689" r:id="rId12"/>
    <p:sldId id="691" r:id="rId13"/>
    <p:sldId id="737" r:id="rId14"/>
    <p:sldId id="692" r:id="rId15"/>
    <p:sldId id="694" r:id="rId16"/>
    <p:sldId id="695" r:id="rId17"/>
    <p:sldId id="697" r:id="rId18"/>
    <p:sldId id="698" r:id="rId19"/>
    <p:sldId id="699" r:id="rId20"/>
    <p:sldId id="700" r:id="rId21"/>
    <p:sldId id="702" r:id="rId22"/>
    <p:sldId id="703" r:id="rId23"/>
    <p:sldId id="705" r:id="rId24"/>
    <p:sldId id="706" r:id="rId25"/>
    <p:sldId id="738" r:id="rId26"/>
    <p:sldId id="693" r:id="rId27"/>
    <p:sldId id="711" r:id="rId28"/>
    <p:sldId id="712" r:id="rId29"/>
    <p:sldId id="710" r:id="rId30"/>
    <p:sldId id="714" r:id="rId31"/>
    <p:sldId id="715" r:id="rId32"/>
    <p:sldId id="717" r:id="rId33"/>
    <p:sldId id="718" r:id="rId34"/>
    <p:sldId id="719" r:id="rId35"/>
    <p:sldId id="720" r:id="rId36"/>
    <p:sldId id="740" r:id="rId37"/>
    <p:sldId id="721" r:id="rId38"/>
    <p:sldId id="723" r:id="rId39"/>
    <p:sldId id="724" r:id="rId40"/>
    <p:sldId id="725" r:id="rId41"/>
    <p:sldId id="726" r:id="rId42"/>
    <p:sldId id="728" r:id="rId43"/>
    <p:sldId id="732" r:id="rId44"/>
    <p:sldId id="729" r:id="rId45"/>
    <p:sldId id="742" r:id="rId46"/>
    <p:sldId id="743" r:id="rId47"/>
    <p:sldId id="744" r:id="rId48"/>
    <p:sldId id="745" r:id="rId49"/>
    <p:sldId id="752" r:id="rId50"/>
    <p:sldId id="748" r:id="rId51"/>
    <p:sldId id="749" r:id="rId52"/>
    <p:sldId id="750" r:id="rId53"/>
    <p:sldId id="751" r:id="rId54"/>
    <p:sldId id="753" r:id="rId55"/>
    <p:sldId id="754" r:id="rId56"/>
    <p:sldId id="755" r:id="rId57"/>
    <p:sldId id="756" r:id="rId58"/>
    <p:sldId id="757" r:id="rId59"/>
    <p:sldId id="758" r:id="rId60"/>
    <p:sldId id="759" r:id="rId61"/>
    <p:sldId id="760" r:id="rId62"/>
    <p:sldId id="761" r:id="rId63"/>
    <p:sldId id="762" r:id="rId64"/>
    <p:sldId id="763" r:id="rId65"/>
    <p:sldId id="765" r:id="rId66"/>
    <p:sldId id="766" r:id="rId6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nie0325@sina.com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BE5"/>
    <a:srgbClr val="4D6798"/>
    <a:srgbClr val="B8D6EE"/>
    <a:srgbClr val="DAECF6"/>
    <a:srgbClr val="EAF7FD"/>
    <a:srgbClr val="F3F3F5"/>
    <a:srgbClr val="74B49A"/>
    <a:srgbClr val="A7D6C4"/>
    <a:srgbClr val="E1EEDE"/>
    <a:srgbClr val="F4F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6" autoAdjust="0"/>
    <p:restoredTop sz="95226" autoAdjust="0"/>
  </p:normalViewPr>
  <p:slideViewPr>
    <p:cSldViewPr snapToGrid="0" showGuides="1">
      <p:cViewPr varScale="1">
        <p:scale>
          <a:sx n="117" d="100"/>
          <a:sy n="117" d="100"/>
        </p:scale>
        <p:origin x="192" y="528"/>
      </p:cViewPr>
      <p:guideLst>
        <p:guide orient="horz" pos="1716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6.xml" Id="rId9" /><Relationship Type="http://schemas.openxmlformats.org/officeDocument/2006/relationships/slide" Target="/ppt/slides/slide5.xml" Id="rId8" /><Relationship Type="http://schemas.openxmlformats.org/officeDocument/2006/relationships/commentAuthors" Target="/ppt/commentAuthors.xml" Id="rId72" /><Relationship Type="http://schemas.openxmlformats.org/officeDocument/2006/relationships/tableStyles" Target="/ppt/tableStyles.xml" Id="rId71" /><Relationship Type="http://schemas.openxmlformats.org/officeDocument/2006/relationships/viewProps" Target="/ppt/viewProps.xml" Id="rId70" /><Relationship Type="http://schemas.openxmlformats.org/officeDocument/2006/relationships/slide" Target="/ppt/slides/slide4.xml" Id="rId7" /><Relationship Type="http://schemas.openxmlformats.org/officeDocument/2006/relationships/presProps" Target="/ppt/presProps.xml" Id="rId69" /><Relationship Type="http://schemas.openxmlformats.org/officeDocument/2006/relationships/handoutMaster" Target="/ppt/handoutMasters/handoutMaster1.xml" Id="rId68" /><Relationship Type="http://schemas.openxmlformats.org/officeDocument/2006/relationships/slide" Target="/ppt/slides/slide64.xml" Id="rId67" /><Relationship Type="http://schemas.openxmlformats.org/officeDocument/2006/relationships/slide" Target="/ppt/slides/slide63.xml" Id="rId66" /><Relationship Type="http://schemas.openxmlformats.org/officeDocument/2006/relationships/slide" Target="/ppt/slides/slide62.xml" Id="rId65" /><Relationship Type="http://schemas.openxmlformats.org/officeDocument/2006/relationships/slide" Target="/ppt/slides/slide61.xml" Id="rId64" /><Relationship Type="http://schemas.openxmlformats.org/officeDocument/2006/relationships/slide" Target="/ppt/slides/slide60.xml" Id="rId63" /><Relationship Type="http://schemas.openxmlformats.org/officeDocument/2006/relationships/slide" Target="/ppt/slides/slide59.xml" Id="rId62" /><Relationship Type="http://schemas.openxmlformats.org/officeDocument/2006/relationships/slide" Target="/ppt/slides/slide58.xml" Id="rId61" /><Relationship Type="http://schemas.openxmlformats.org/officeDocument/2006/relationships/slide" Target="/ppt/slides/slide57.xml" Id="rId60" /><Relationship Type="http://schemas.openxmlformats.org/officeDocument/2006/relationships/notesMaster" Target="/ppt/notesMasters/notesMaster1.xml" Id="rId6" /><Relationship Type="http://schemas.openxmlformats.org/officeDocument/2006/relationships/slide" Target="/ppt/slides/slide56.xml" Id="rId59" /><Relationship Type="http://schemas.openxmlformats.org/officeDocument/2006/relationships/slide" Target="/ppt/slides/slide55.xml" Id="rId58" /><Relationship Type="http://schemas.openxmlformats.org/officeDocument/2006/relationships/slide" Target="/ppt/slides/slide54.xml" Id="rId57" /><Relationship Type="http://schemas.openxmlformats.org/officeDocument/2006/relationships/slide" Target="/ppt/slides/slide53.xml" Id="rId56" /><Relationship Type="http://schemas.openxmlformats.org/officeDocument/2006/relationships/slide" Target="/ppt/slides/slide52.xml" Id="rId55" /><Relationship Type="http://schemas.openxmlformats.org/officeDocument/2006/relationships/slide" Target="/ppt/slides/slide51.xml" Id="rId54" /><Relationship Type="http://schemas.openxmlformats.org/officeDocument/2006/relationships/slide" Target="/ppt/slides/slide50.xml" Id="rId53" /><Relationship Type="http://schemas.openxmlformats.org/officeDocument/2006/relationships/slide" Target="/ppt/slides/slide49.xml" Id="rId52" /><Relationship Type="http://schemas.openxmlformats.org/officeDocument/2006/relationships/slide" Target="/ppt/slides/slide48.xml" Id="rId51" /><Relationship Type="http://schemas.openxmlformats.org/officeDocument/2006/relationships/slide" Target="/ppt/slides/slide47.xml" Id="rId50" /><Relationship Type="http://schemas.openxmlformats.org/officeDocument/2006/relationships/slide" Target="/ppt/slides/slide3.xml" Id="rId5" /><Relationship Type="http://schemas.openxmlformats.org/officeDocument/2006/relationships/slide" Target="/ppt/slides/slide46.xml" Id="rId49" /><Relationship Type="http://schemas.openxmlformats.org/officeDocument/2006/relationships/slide" Target="/ppt/slides/slide45.xml" Id="rId48" /><Relationship Type="http://schemas.openxmlformats.org/officeDocument/2006/relationships/slide" Target="/ppt/slides/slide44.xml" Id="rId47" /><Relationship Type="http://schemas.openxmlformats.org/officeDocument/2006/relationships/slide" Target="/ppt/slides/slide43.xml" Id="rId46" /><Relationship Type="http://schemas.openxmlformats.org/officeDocument/2006/relationships/slide" Target="/ppt/slides/slide42.xml" Id="rId45" /><Relationship Type="http://schemas.openxmlformats.org/officeDocument/2006/relationships/slide" Target="/ppt/slides/slide41.xml" Id="rId44" /><Relationship Type="http://schemas.openxmlformats.org/officeDocument/2006/relationships/slide" Target="/ppt/slides/slide40.xml" Id="rId43" /><Relationship Type="http://schemas.openxmlformats.org/officeDocument/2006/relationships/slide" Target="/ppt/slides/slide39.xml" Id="rId42" /><Relationship Type="http://schemas.openxmlformats.org/officeDocument/2006/relationships/slide" Target="/ppt/slides/slide38.xml" Id="rId41" /><Relationship Type="http://schemas.openxmlformats.org/officeDocument/2006/relationships/slide" Target="/ppt/slides/slide37.xml" Id="rId40" /><Relationship Type="http://schemas.openxmlformats.org/officeDocument/2006/relationships/slide" Target="/ppt/slides/slide2.xml" Id="rId4" /><Relationship Type="http://schemas.openxmlformats.org/officeDocument/2006/relationships/slide" Target="/ppt/slides/slide36.xml" Id="rId39" /><Relationship Type="http://schemas.openxmlformats.org/officeDocument/2006/relationships/slide" Target="/ppt/slides/slide35.xml" Id="rId38" /><Relationship Type="http://schemas.openxmlformats.org/officeDocument/2006/relationships/slide" Target="/ppt/slides/slide34.xml" Id="rId37" /><Relationship Type="http://schemas.openxmlformats.org/officeDocument/2006/relationships/slide" Target="/ppt/slides/slide33.xml" Id="rId36" /><Relationship Type="http://schemas.openxmlformats.org/officeDocument/2006/relationships/slide" Target="/ppt/slides/slide32.xml" Id="rId35" /><Relationship Type="http://schemas.openxmlformats.org/officeDocument/2006/relationships/slide" Target="/ppt/slides/slide31.xml" Id="rId34" /><Relationship Type="http://schemas.openxmlformats.org/officeDocument/2006/relationships/slide" Target="/ppt/slides/slide30.xml" Id="rId33" /><Relationship Type="http://schemas.openxmlformats.org/officeDocument/2006/relationships/slide" Target="/ppt/slides/slide29.xml" Id="rId32" /><Relationship Type="http://schemas.openxmlformats.org/officeDocument/2006/relationships/slide" Target="/ppt/slides/slide28.xml" Id="rId31" /><Relationship Type="http://schemas.openxmlformats.org/officeDocument/2006/relationships/slide" Target="/ppt/slides/slide27.xml" Id="rId30" /><Relationship Type="http://schemas.openxmlformats.org/officeDocument/2006/relationships/slide" Target="/ppt/slides/slide1.xml" Id="rId3" /><Relationship Type="http://schemas.openxmlformats.org/officeDocument/2006/relationships/slide" Target="/ppt/slides/slide26.xml" Id="rId29" /><Relationship Type="http://schemas.openxmlformats.org/officeDocument/2006/relationships/slide" Target="/ppt/slides/slide25.xml" Id="rId28" /><Relationship Type="http://schemas.openxmlformats.org/officeDocument/2006/relationships/slide" Target="/ppt/slides/slide24.xml" Id="rId27" /><Relationship Type="http://schemas.openxmlformats.org/officeDocument/2006/relationships/slide" Target="/ppt/slides/slide23.xml" Id="rId26" /><Relationship Type="http://schemas.openxmlformats.org/officeDocument/2006/relationships/slide" Target="/ppt/slides/slide22.xml" Id="rId25" /><Relationship Type="http://schemas.openxmlformats.org/officeDocument/2006/relationships/slide" Target="/ppt/slides/slide21.xml" Id="rId24" /><Relationship Type="http://schemas.openxmlformats.org/officeDocument/2006/relationships/slide" Target="/ppt/slides/slide20.xml" Id="rId23" /><Relationship Type="http://schemas.openxmlformats.org/officeDocument/2006/relationships/slide" Target="/ppt/slides/slide19.xml" Id="rId22" /><Relationship Type="http://schemas.openxmlformats.org/officeDocument/2006/relationships/slide" Target="/ppt/slides/slide18.xml" Id="rId21" /><Relationship Type="http://schemas.openxmlformats.org/officeDocument/2006/relationships/slide" Target="/ppt/slides/slide17.xml" Id="rId20" /><Relationship Type="http://schemas.openxmlformats.org/officeDocument/2006/relationships/theme" Target="/ppt/theme/theme1.xml" Id="rId2" /><Relationship Type="http://schemas.openxmlformats.org/officeDocument/2006/relationships/slide" Target="/ppt/slides/slide16.xml" Id="rId19" /><Relationship Type="http://schemas.openxmlformats.org/officeDocument/2006/relationships/slide" Target="/ppt/slides/slide15.xml" Id="rId18" /><Relationship Type="http://schemas.openxmlformats.org/officeDocument/2006/relationships/slide" Target="/ppt/slides/slide14.xml" Id="rId17" /><Relationship Type="http://schemas.openxmlformats.org/officeDocument/2006/relationships/slide" Target="/ppt/slides/slide13.xml" Id="rId16" /><Relationship Type="http://schemas.openxmlformats.org/officeDocument/2006/relationships/slide" Target="/ppt/slides/slide12.xml" Id="rId15" /><Relationship Type="http://schemas.openxmlformats.org/officeDocument/2006/relationships/slide" Target="/ppt/slides/slide11.xml" Id="rId14" /><Relationship Type="http://schemas.openxmlformats.org/officeDocument/2006/relationships/slide" Target="/ppt/slides/slide10.xml" Id="rId13" /><Relationship Type="http://schemas.openxmlformats.org/officeDocument/2006/relationships/slide" Target="/ppt/slides/slide9.xml" Id="rId12" /><Relationship Type="http://schemas.openxmlformats.org/officeDocument/2006/relationships/slide" Target="/ppt/slides/slide8.xml" Id="rId11" /><Relationship Type="http://schemas.openxmlformats.org/officeDocument/2006/relationships/slide" Target="/ppt/slides/slide7.xml" Id="rId10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65.xml" Id="R0a32cd55edb14268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9116-8487-4D3B-921F-0E41E65F45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2A5C0-3CFB-4282-AD2D-2FF4823B02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.xml" Id="rId1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2.xml" Id="rId1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3.xml" Id="rId1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4.xml" Id="rId1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5.xml" Id="rId1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6.xml" Id="rId1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7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8.xml" Id="rId1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9.xml" Id="rId1" /></Relationships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0.xml" Id="rId1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.xml" Id="rId1" /></Relationships>
</file>

<file path=ppt/notesSlides/_rels/notesSlide2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2.xml" Id="rId1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3.xml" Id="rId1" /></Relationships>
</file>

<file path=ppt/notesSlides/_rels/notesSlide2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4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5.xml" Id="rId1" /></Relationships>
</file>

<file path=ppt/notesSlides/_rels/notesSlide2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6.xml" Id="rId1" /></Relationships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7.xml" Id="rId1" /></Relationships>
</file>

<file path=ppt/notesSlides/_rels/notesSlide2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8.xml" Id="rId1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9.xml" Id="rId1" /></Relationships>
</file>

<file path=ppt/notesSlides/_rels/notesSlide2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0.xml" Id="rId1" /></Relationships>
</file>

<file path=ppt/notesSlides/_rels/notesSlide2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.xml" Id="rId1" /></Relationships>
</file>

<file path=ppt/notesSlides/_rels/notesSlide3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2.xml" Id="rId1" /></Relationships>
</file>

<file path=ppt/notesSlides/_rels/notesSlide3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3.xml" Id="rId1" /></Relationships>
</file>

<file path=ppt/notesSlides/_rels/notesSlide3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4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5.xml" Id="rId1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6.xml" Id="rId1" /></Relationships>
</file>

<file path=ppt/notesSlides/_rels/notesSlide3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7.xml" Id="rId1" /></Relationships>
</file>

<file path=ppt/notesSlides/_rels/notesSlide3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8.xml" Id="rId1" /></Relationships>
</file>

<file path=ppt/notesSlides/_rels/notesSlide3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9.xml" Id="rId1" /></Relationships>
</file>

<file path=ppt/notesSlides/_rels/notesSlide3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0.xml" Id="rId1" /></Relationships>
</file>

<file path=ppt/notesSlides/_rels/notesSlide3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.xml" Id="rId1" /></Relationships>
</file>

<file path=ppt/notesSlides/_rels/notesSlide4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2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3.xml" Id="rId1" /></Relationships>
</file>

<file path=ppt/notesSlides/_rels/notesSlide4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4.xml" Id="rId1" /></Relationships>
</file>

<file path=ppt/notesSlides/_rels/notesSlide4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5.xml" Id="rId1" /></Relationships>
</file>

<file path=ppt/notesSlides/_rels/notesSlide4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6.xml" Id="rId1" /></Relationships>
</file>

<file path=ppt/notesSlides/_rels/notesSlide4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7.xml" Id="rId1" /></Relationships>
</file>

<file path=ppt/notesSlides/_rels/notesSlide4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8.xml" Id="rId1" /></Relationships>
</file>

<file path=ppt/notesSlides/_rels/notesSlide4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9.xml" Id="rId1" /></Relationships>
</file>

<file path=ppt/notesSlides/_rels/notesSlide4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0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1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7.xml" Id="rId1" /></Relationships>
</file>

<file path=ppt/notesSlides/_rels/notesSlide5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2.xml" Id="rId1" /></Relationships>
</file>

<file path=ppt/notesSlides/_rels/notesSlide5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3.xml" Id="rId1" /></Relationships>
</file>

<file path=ppt/notesSlides/_rels/notesSlide5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4.xml" Id="rId1" /></Relationships>
</file>

<file path=ppt/notesSlides/_rels/notesSlide5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5.xml" Id="rId1" /></Relationships>
</file>

<file path=ppt/notesSlides/_rels/notesSlide5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6.xml" Id="rId1" /></Relationships>
</file>

<file path=ppt/notesSlides/_rels/notesSlide5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7.xml" Id="rId1" /></Relationships>
</file>

<file path=ppt/notesSlides/_rels/notesSlide5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8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9.xml" Id="rId1" /></Relationships>
</file>

<file path=ppt/notesSlides/_rels/notesSlide5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0.xml" Id="rId1" /></Relationships>
</file>

<file path=ppt/notesSlides/_rels/notesSlide5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1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8.xml" Id="rId1" /></Relationships>
</file>

<file path=ppt/notesSlides/_rels/notesSlide6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2.xml" Id="rId1" /></Relationships>
</file>

<file path=ppt/notesSlides/_rels/notesSlide6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3.xml" Id="rId1" /></Relationships>
</file>

<file path=ppt/notesSlides/_rels/notesSlide6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4.xml" Id="rId1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9.xml" Id="rId1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0.xml" Id="rId1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黑盒测试功能</a:t>
            </a:r>
            <a:endParaRPr lang="en-US" altLang="zh-CN" dirty="0"/>
          </a:p>
          <a:p>
            <a:pPr lvl="0"/>
            <a:r>
              <a:rPr lang="zh-CN" altLang="en-US" dirty="0"/>
              <a:t>白盒测试用以发现</a:t>
            </a:r>
            <a:r>
              <a:rPr lang="zh-CN" altLang="en-US" dirty="0"/>
              <a:t>什么</a:t>
            </a:r>
            <a:r>
              <a:rPr lang="zh-CN" altLang="en-US" dirty="0"/>
              <a:t>bug？</a:t>
            </a:r>
            <a:endParaRPr lang="en-US" altLang="zh-CN" dirty="0"/>
          </a:p>
          <a:p>
            <a:pPr lvl="0"/>
            <a:r>
              <a:rPr lang="zh-CN" altLang="en-US" dirty="0"/>
              <a:t>测试代码</a:t>
            </a:r>
            <a:endParaRPr lang="zh-CN" altLang="en-US" dirty="0"/>
          </a:p>
        </p:txBody>
      </p:sp>
      <p:sp>
        <p:nvSpPr>
          <p:cNvPr id="1177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r>
              <a:rPr lang="en-US" altLang="en-US" sz="1200" dirty="0">
                <a:sym typeface="Symbol" pitchFamily="18" charset="2"/>
              </a:rPr>
              <a:t/>
            </a:r>
            <a:endParaRPr lang="en-US" altLang="en-US" sz="1200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黑盒测试功能</a:t>
            </a:r>
            <a:endParaRPr lang="en-US" altLang="zh-CN" dirty="0"/>
          </a:p>
          <a:p>
            <a:pPr lvl="0"/>
            <a:r>
              <a:rPr lang="zh-CN" altLang="en-US" dirty="0"/>
              <a:t>白盒测试用以发现</a:t>
            </a:r>
            <a:r>
              <a:rPr lang="zh-CN" altLang="en-US" dirty="0"/>
              <a:t>什么</a:t>
            </a:r>
            <a:r>
              <a:rPr lang="zh-CN" altLang="en-US" dirty="0"/>
              <a:t>bug？</a:t>
            </a:r>
            <a:endParaRPr lang="en-US" altLang="zh-CN" dirty="0"/>
          </a:p>
          <a:p>
            <a:pPr lvl="0"/>
            <a:r>
              <a:rPr lang="zh-CN" altLang="en-US" dirty="0"/>
              <a:t>测试代码</a:t>
            </a:r>
            <a:endParaRPr lang="zh-CN" altLang="en-US" dirty="0"/>
          </a:p>
        </p:txBody>
      </p:sp>
      <p:sp>
        <p:nvSpPr>
          <p:cNvPr id="1177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r>
              <a:rPr lang="en-US" altLang="en-US" sz="1200" dirty="0">
                <a:sym typeface="Symbol" pitchFamily="18" charset="2"/>
              </a:rPr>
              <a:t/>
            </a:r>
            <a:endParaRPr lang="en-US" altLang="en-US" sz="1200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75DF-9418-4FAB-A071-7869A863D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10800000">
            <a:off x="-6" y="-4"/>
            <a:ext cx="9144000" cy="5143502"/>
            <a:chOff x="1638892" y="-39624"/>
            <a:chExt cx="7933199" cy="5143501"/>
          </a:xfrm>
        </p:grpSpPr>
        <p:sp>
          <p:nvSpPr>
            <p:cNvPr id="11" name="矩形 10"/>
            <p:cNvSpPr/>
            <p:nvPr/>
          </p:nvSpPr>
          <p:spPr>
            <a:xfrm>
              <a:off x="3229075" y="-39624"/>
              <a:ext cx="1587652" cy="5143500"/>
            </a:xfrm>
            <a:prstGeom prst="rect">
              <a:avLst/>
            </a:prstGeom>
            <a:solidFill>
              <a:srgbClr val="8EBBE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11664" y="-39624"/>
              <a:ext cx="1587652" cy="5143500"/>
            </a:xfrm>
            <a:prstGeom prst="rect">
              <a:avLst/>
            </a:prstGeom>
            <a:solidFill>
              <a:srgbClr val="B8D6E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394255" y="-39624"/>
              <a:ext cx="1587652" cy="5143500"/>
            </a:xfrm>
            <a:prstGeom prst="rect">
              <a:avLst/>
            </a:prstGeom>
            <a:solidFill>
              <a:srgbClr val="DAECF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7981909" y="-39623"/>
              <a:ext cx="1590182" cy="5143500"/>
            </a:xfrm>
            <a:prstGeom prst="rect">
              <a:avLst/>
            </a:prstGeom>
            <a:solidFill>
              <a:srgbClr val="EAF7F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638892" y="-39624"/>
              <a:ext cx="1587652" cy="5143500"/>
            </a:xfrm>
            <a:prstGeom prst="rect">
              <a:avLst/>
            </a:prstGeom>
            <a:solidFill>
              <a:srgbClr val="4D679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0" y="1223771"/>
            <a:ext cx="9144000" cy="269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10800000">
            <a:off x="-6" y="-4"/>
            <a:ext cx="9144000" cy="5143502"/>
            <a:chOff x="1638892" y="-39624"/>
            <a:chExt cx="7933199" cy="5143501"/>
          </a:xfrm>
        </p:grpSpPr>
        <p:sp>
          <p:nvSpPr>
            <p:cNvPr id="15" name="矩形 14"/>
            <p:cNvSpPr/>
            <p:nvPr/>
          </p:nvSpPr>
          <p:spPr>
            <a:xfrm>
              <a:off x="3229075" y="-39624"/>
              <a:ext cx="1587652" cy="5143500"/>
            </a:xfrm>
            <a:prstGeom prst="rect">
              <a:avLst/>
            </a:prstGeom>
            <a:solidFill>
              <a:srgbClr val="8EBBE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811664" y="-39624"/>
              <a:ext cx="1587652" cy="5143500"/>
            </a:xfrm>
            <a:prstGeom prst="rect">
              <a:avLst/>
            </a:prstGeom>
            <a:solidFill>
              <a:srgbClr val="B8D6E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394255" y="-39624"/>
              <a:ext cx="1587652" cy="5143500"/>
            </a:xfrm>
            <a:prstGeom prst="rect">
              <a:avLst/>
            </a:prstGeom>
            <a:solidFill>
              <a:srgbClr val="DAECF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7981909" y="-39623"/>
              <a:ext cx="1590182" cy="5143500"/>
            </a:xfrm>
            <a:prstGeom prst="rect">
              <a:avLst/>
            </a:prstGeom>
            <a:solidFill>
              <a:srgbClr val="EAF7F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638892" y="-39624"/>
              <a:ext cx="1587652" cy="5143500"/>
            </a:xfrm>
            <a:prstGeom prst="rect">
              <a:avLst/>
            </a:prstGeom>
            <a:solidFill>
              <a:srgbClr val="4D679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-1821" y="341824"/>
            <a:ext cx="9144000" cy="4459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DF5-F75B-4DD5-B950-A789DF8D3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E800-4CB8-4967-8008-66390B8F0E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7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tags" Target="/ppt/tags/tag7.xml" Id="rId9" /><Relationship Type="http://schemas.openxmlformats.org/officeDocument/2006/relationships/tags" Target="/ppt/tags/tag6.xml" Id="rId8" /><Relationship Type="http://schemas.openxmlformats.org/officeDocument/2006/relationships/tags" Target="/ppt/tags/tag5.xml" Id="rId7" /><Relationship Type="http://schemas.openxmlformats.org/officeDocument/2006/relationships/tags" Target="/ppt/tags/tag4.xml" Id="rId6" /><Relationship Type="http://schemas.openxmlformats.org/officeDocument/2006/relationships/tags" Target="/ppt/tags/tag3.xml" Id="rId5" /><Relationship Type="http://schemas.openxmlformats.org/officeDocument/2006/relationships/image" Target="/ppt/media/image2.png" Id="rId4" /><Relationship Type="http://schemas.openxmlformats.org/officeDocument/2006/relationships/slideLayout" Target="/ppt/slideLayouts/slideLayout5.xml" Id="rId36" /><Relationship Type="http://schemas.openxmlformats.org/officeDocument/2006/relationships/tags" Target="/ppt/tags/tag33.xml" Id="rId35" /><Relationship Type="http://schemas.openxmlformats.org/officeDocument/2006/relationships/tags" Target="/ppt/tags/tag32.xml" Id="rId34" /><Relationship Type="http://schemas.openxmlformats.org/officeDocument/2006/relationships/tags" Target="/ppt/tags/tag31.xml" Id="rId33" /><Relationship Type="http://schemas.openxmlformats.org/officeDocument/2006/relationships/tags" Target="/ppt/tags/tag30.xml" Id="rId32" /><Relationship Type="http://schemas.openxmlformats.org/officeDocument/2006/relationships/tags" Target="/ppt/tags/tag29.xml" Id="rId31" /><Relationship Type="http://schemas.openxmlformats.org/officeDocument/2006/relationships/tags" Target="/ppt/tags/tag28.xml" Id="rId30" /><Relationship Type="http://schemas.openxmlformats.org/officeDocument/2006/relationships/tags" Target="/ppt/tags/tag2.xml" Id="rId3" /><Relationship Type="http://schemas.openxmlformats.org/officeDocument/2006/relationships/tags" Target="/ppt/tags/tag27.xml" Id="rId29" /><Relationship Type="http://schemas.openxmlformats.org/officeDocument/2006/relationships/tags" Target="/ppt/tags/tag26.xml" Id="rId28" /><Relationship Type="http://schemas.openxmlformats.org/officeDocument/2006/relationships/tags" Target="/ppt/tags/tag25.xml" Id="rId27" /><Relationship Type="http://schemas.openxmlformats.org/officeDocument/2006/relationships/tags" Target="/ppt/tags/tag24.xml" Id="rId26" /><Relationship Type="http://schemas.openxmlformats.org/officeDocument/2006/relationships/tags" Target="/ppt/tags/tag23.xml" Id="rId25" /><Relationship Type="http://schemas.openxmlformats.org/officeDocument/2006/relationships/tags" Target="/ppt/tags/tag22.xml" Id="rId24" /><Relationship Type="http://schemas.openxmlformats.org/officeDocument/2006/relationships/tags" Target="/ppt/tags/tag21.xml" Id="rId23" /><Relationship Type="http://schemas.openxmlformats.org/officeDocument/2006/relationships/tags" Target="/ppt/tags/tag20.xml" Id="rId22" /><Relationship Type="http://schemas.openxmlformats.org/officeDocument/2006/relationships/tags" Target="/ppt/tags/tag19.xml" Id="rId21" /><Relationship Type="http://schemas.openxmlformats.org/officeDocument/2006/relationships/tags" Target="/ppt/tags/tag18.xml" Id="rId20" /><Relationship Type="http://schemas.openxmlformats.org/officeDocument/2006/relationships/image" Target="/ppt/media/image1.png" Id="rId2" /><Relationship Type="http://schemas.openxmlformats.org/officeDocument/2006/relationships/tags" Target="/ppt/tags/tag17.xml" Id="rId19" /><Relationship Type="http://schemas.openxmlformats.org/officeDocument/2006/relationships/tags" Target="/ppt/tags/tag16.xml" Id="rId18" /><Relationship Type="http://schemas.openxmlformats.org/officeDocument/2006/relationships/tags" Target="/ppt/tags/tag15.xml" Id="rId17" /><Relationship Type="http://schemas.openxmlformats.org/officeDocument/2006/relationships/tags" Target="/ppt/tags/tag14.xml" Id="rId16" /><Relationship Type="http://schemas.openxmlformats.org/officeDocument/2006/relationships/tags" Target="/ppt/tags/tag13.xml" Id="rId15" /><Relationship Type="http://schemas.openxmlformats.org/officeDocument/2006/relationships/tags" Target="/ppt/tags/tag12.xml" Id="rId14" /><Relationship Type="http://schemas.openxmlformats.org/officeDocument/2006/relationships/tags" Target="/ppt/tags/tag11.xml" Id="rId13" /><Relationship Type="http://schemas.openxmlformats.org/officeDocument/2006/relationships/tags" Target="/ppt/tags/tag10.xml" Id="rId12" /><Relationship Type="http://schemas.openxmlformats.org/officeDocument/2006/relationships/tags" Target="/ppt/tags/tag9.xml" Id="rId11" /><Relationship Type="http://schemas.openxmlformats.org/officeDocument/2006/relationships/tags" Target="/ppt/tags/tag8.xml" Id="rId10" /><Relationship Type="http://schemas.openxmlformats.org/officeDocument/2006/relationships/tags" Target="/ppt/tags/tag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Id2" /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Id2" /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Id2" /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5.png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5.png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6.png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7.png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notesSlide" Target="/ppt/notesSlides/notesSlide15.xml" Id="rId4" /><Relationship Type="http://schemas.openxmlformats.org/officeDocument/2006/relationships/slideLayout" Target="/ppt/slideLayouts/slideLayout2.xml" Id="rId3" /><Relationship Type="http://schemas.openxmlformats.org/officeDocument/2006/relationships/image" Target="/ppt/media/image9.png" Id="rId2" /><Relationship Type="http://schemas.openxmlformats.org/officeDocument/2006/relationships/image" Target="/ppt/media/image8.png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10.png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7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11.png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ags" Target="/ppt/tags/tag34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notesSlide" Target="/ppt/notesSlides/notesSlide18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12.png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notesSlide" Target="/ppt/notesSlides/notesSlide19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13.png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notesSlide" Target="/ppt/notesSlides/notesSlide20.xml" Id="rId7" /><Relationship Type="http://schemas.openxmlformats.org/officeDocument/2006/relationships/slideLayout" Target="/ppt/slideLayouts/slideLayout2.xml" Id="rId6" /><Relationship Type="http://schemas.openxmlformats.org/officeDocument/2006/relationships/image" Target="/ppt/media/image15.png" Id="rId5" /><Relationship Type="http://schemas.openxmlformats.org/officeDocument/2006/relationships/image" Target="/ppt/media/image14.png" Id="rId4" /><Relationship Type="http://schemas.openxmlformats.org/officeDocument/2006/relationships/image" Target="/ppt/media/image11.png" Id="rId3" /><Relationship Type="http://schemas.openxmlformats.org/officeDocument/2006/relationships/image" Target="/ppt/media/image12.png" Id="rId2" /><Relationship Type="http://schemas.openxmlformats.org/officeDocument/2006/relationships/image" Target="/ppt/media/image13.png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1.xml" Id="rId2" /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notesSlide" Target="/ppt/notesSlides/notesSlide22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16.png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4" /><Relationship Type="http://schemas.openxmlformats.org/officeDocument/2006/relationships/slideLayout" Target="/ppt/slideLayouts/slideLayout2.xml" Id="rId3" /><Relationship Type="http://schemas.openxmlformats.org/officeDocument/2006/relationships/image" Target="/ppt/media/image18.png" Id="rId2" /><Relationship Type="http://schemas.openxmlformats.org/officeDocument/2006/relationships/image" Target="/ppt/media/image17.png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notesSlide" Target="/ppt/notesSlides/notesSlide24.xml" Id="rId4" /><Relationship Type="http://schemas.openxmlformats.org/officeDocument/2006/relationships/slideLayout" Target="/ppt/slideLayouts/slideLayout2.xml" Id="rId3" /><Relationship Type="http://schemas.openxmlformats.org/officeDocument/2006/relationships/image" Target="/ppt/media/image19.png" Id="rId2" /><Relationship Type="http://schemas.openxmlformats.org/officeDocument/2006/relationships/image" Target="/ppt/media/image17.png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5.xml" Id="rId4" /><Relationship Type="http://schemas.openxmlformats.org/officeDocument/2006/relationships/slideLayout" Target="/ppt/slideLayouts/slideLayout2.xml" Id="rId3" /><Relationship Type="http://schemas.openxmlformats.org/officeDocument/2006/relationships/image" Target="/ppt/media/image21.png" Id="rId2" /><Relationship Type="http://schemas.openxmlformats.org/officeDocument/2006/relationships/image" Target="/ppt/media/image20.png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notesSlide" Target="/ppt/notesSlides/notesSlide26.xml" Id="rId5" /><Relationship Type="http://schemas.openxmlformats.org/officeDocument/2006/relationships/slideLayout" Target="/ppt/slideLayouts/slideLayout2.xml" Id="rId4" /><Relationship Type="http://schemas.openxmlformats.org/officeDocument/2006/relationships/image" Target="/ppt/media/image23.png" Id="rId3" /><Relationship Type="http://schemas.openxmlformats.org/officeDocument/2006/relationships/image" Target="/ppt/media/image22.png" Id="rId2" /><Relationship Type="http://schemas.openxmlformats.org/officeDocument/2006/relationships/image" Target="/ppt/media/image21.png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Id5" /><Relationship Type="http://schemas.openxmlformats.org/officeDocument/2006/relationships/slideLayout" Target="/ppt/slideLayouts/slideLayout2.xml" Id="rId4" /><Relationship Type="http://schemas.openxmlformats.org/officeDocument/2006/relationships/image" Target="/ppt/media/image23.png" Id="rId3" /><Relationship Type="http://schemas.openxmlformats.org/officeDocument/2006/relationships/image" Target="/ppt/media/image20.png" Id="rId2" /><Relationship Type="http://schemas.openxmlformats.org/officeDocument/2006/relationships/image" Target="/ppt/media/image21.png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2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notesSlide" Target="/ppt/notesSlides/notesSlide28.xml" Id="rId6" /><Relationship Type="http://schemas.openxmlformats.org/officeDocument/2006/relationships/slideLayout" Target="/ppt/slideLayouts/slideLayout2.xml" Id="rId5" /><Relationship Type="http://schemas.openxmlformats.org/officeDocument/2006/relationships/image" Target="/ppt/media/image24.png" Id="rId4" /><Relationship Type="http://schemas.openxmlformats.org/officeDocument/2006/relationships/image" Target="/ppt/media/image23.png" Id="rId3" /><Relationship Type="http://schemas.openxmlformats.org/officeDocument/2006/relationships/image" Target="/ppt/media/image20.png" Id="rId2" /><Relationship Type="http://schemas.openxmlformats.org/officeDocument/2006/relationships/image" Target="/ppt/media/image21.png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notesSlide" Target="/ppt/notesSlides/notesSlide29.xml" Id="rId6" /><Relationship Type="http://schemas.openxmlformats.org/officeDocument/2006/relationships/slideLayout" Target="/ppt/slideLayouts/slideLayout2.xml" Id="rId5" /><Relationship Type="http://schemas.openxmlformats.org/officeDocument/2006/relationships/image" Target="/ppt/media/image24.png" Id="rId4" /><Relationship Type="http://schemas.openxmlformats.org/officeDocument/2006/relationships/image" Target="/ppt/media/image23.png" Id="rId3" /><Relationship Type="http://schemas.openxmlformats.org/officeDocument/2006/relationships/image" Target="/ppt/media/image20.png" Id="rId2" /><Relationship Type="http://schemas.openxmlformats.org/officeDocument/2006/relationships/image" Target="/ppt/media/image21.png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notesSlide" Target="/ppt/notesSlides/notesSlide30.xml" Id="rId2" /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notesSlide" Target="/ppt/notesSlides/notesSlide31.xml" Id="rId2" /><Relationship Type="http://schemas.openxmlformats.org/officeDocument/2006/relationships/slideLayout" Target="/ppt/slideLayouts/slideLayout2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tags" Target="/ppt/tags/tag43.xml" Id="rId9" /><Relationship Type="http://schemas.openxmlformats.org/officeDocument/2006/relationships/tags" Target="/ppt/tags/tag42.xml" Id="rId8" /><Relationship Type="http://schemas.openxmlformats.org/officeDocument/2006/relationships/tags" Target="/ppt/tags/tag41.xml" Id="rId7" /><Relationship Type="http://schemas.openxmlformats.org/officeDocument/2006/relationships/tags" Target="/ppt/tags/tag40.xml" Id="rId6" /><Relationship Type="http://schemas.openxmlformats.org/officeDocument/2006/relationships/tags" Target="/ppt/tags/tag39.xml" Id="rId5" /><Relationship Type="http://schemas.openxmlformats.org/officeDocument/2006/relationships/tags" Target="/ppt/tags/tag38.xml" Id="rId4" /><Relationship Type="http://schemas.openxmlformats.org/officeDocument/2006/relationships/tags" Target="/ppt/tags/tag37.xml" Id="rId3" /><Relationship Type="http://schemas.openxmlformats.org/officeDocument/2006/relationships/tags" Target="/ppt/tags/tag36.xml" Id="rId2" /><Relationship Type="http://schemas.openxmlformats.org/officeDocument/2006/relationships/notesSlide" Target="/ppt/notesSlides/notesSlide32.xml" Id="rId17" /><Relationship Type="http://schemas.openxmlformats.org/officeDocument/2006/relationships/slideLayout" Target="/ppt/slideLayouts/slideLayout5.xml" Id="rId16" /><Relationship Type="http://schemas.openxmlformats.org/officeDocument/2006/relationships/tags" Target="/ppt/tags/tag48.xml" Id="rId15" /><Relationship Type="http://schemas.openxmlformats.org/officeDocument/2006/relationships/image" Target="/ppt/media/image25.png" Id="rId14" /><Relationship Type="http://schemas.openxmlformats.org/officeDocument/2006/relationships/tags" Target="/ppt/tags/tag47.xml" Id="rId13" /><Relationship Type="http://schemas.openxmlformats.org/officeDocument/2006/relationships/tags" Target="/ppt/tags/tag46.xml" Id="rId12" /><Relationship Type="http://schemas.openxmlformats.org/officeDocument/2006/relationships/tags" Target="/ppt/tags/tag45.xml" Id="rId11" /><Relationship Type="http://schemas.openxmlformats.org/officeDocument/2006/relationships/tags" Target="/ppt/tags/tag44.xml" Id="rId10" /><Relationship Type="http://schemas.openxmlformats.org/officeDocument/2006/relationships/tags" Target="/ppt/tags/tag35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notesSlide" Target="/ppt/notesSlides/notesSlide33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26.png" Id="rId1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notesSlide" Target="/ppt/notesSlides/notesSlide34.xml" Id="rId4" /><Relationship Type="http://schemas.openxmlformats.org/officeDocument/2006/relationships/slideLayout" Target="/ppt/slideLayouts/slideLayout2.xml" Id="rId3" /><Relationship Type="http://schemas.openxmlformats.org/officeDocument/2006/relationships/image" Target="/ppt/media/image21.png" Id="rId2" /><Relationship Type="http://schemas.openxmlformats.org/officeDocument/2006/relationships/image" Target="/ppt/media/image20.png" Id="rId1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notesSlide" Target="/ppt/notesSlides/notesSlide35.xml" Id="rId5" /><Relationship Type="http://schemas.openxmlformats.org/officeDocument/2006/relationships/slideLayout" Target="/ppt/slideLayouts/slideLayout2.xml" Id="rId4" /><Relationship Type="http://schemas.openxmlformats.org/officeDocument/2006/relationships/image" Target="/ppt/media/image27.png" Id="rId3" /><Relationship Type="http://schemas.openxmlformats.org/officeDocument/2006/relationships/image" Target="/ppt/media/image21.png" Id="rId2" /><Relationship Type="http://schemas.openxmlformats.org/officeDocument/2006/relationships/image" Target="/ppt/media/image20.png" Id="rId1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notesSlide" Target="/ppt/notesSlides/notesSlide36.xml" Id="rId6" /><Relationship Type="http://schemas.openxmlformats.org/officeDocument/2006/relationships/slideLayout" Target="/ppt/slideLayouts/slideLayout2.xml" Id="rId5" /><Relationship Type="http://schemas.openxmlformats.org/officeDocument/2006/relationships/image" Target="/ppt/media/image27.png" Id="rId4" /><Relationship Type="http://schemas.openxmlformats.org/officeDocument/2006/relationships/image" Target="/ppt/media/image21.png" Id="rId3" /><Relationship Type="http://schemas.openxmlformats.org/officeDocument/2006/relationships/image" Target="/ppt/media/image20.png" Id="rId2" /><Relationship Type="http://schemas.openxmlformats.org/officeDocument/2006/relationships/image" Target="/ppt/media/image28.png" Id="rId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notesSlide" Target="/ppt/notesSlides/notesSlide37.xml" Id="rId2" /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3.png" Id="rId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notesSlide" Target="/ppt/notesSlides/notesSlide38.xml" Id="rId2" /><Relationship Type="http://schemas.openxmlformats.org/officeDocument/2006/relationships/slideLayout" Target="/ppt/slideLayouts/slideLayout2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notesSlide" Target="/ppt/notesSlides/notesSlide39.xml" Id="rId5" /><Relationship Type="http://schemas.openxmlformats.org/officeDocument/2006/relationships/slideLayout" Target="/ppt/slideLayouts/slideLayout2.xml" Id="rId4" /><Relationship Type="http://schemas.openxmlformats.org/officeDocument/2006/relationships/image" Target="/ppt/media/image30.png" Id="rId3" /><Relationship Type="http://schemas.openxmlformats.org/officeDocument/2006/relationships/image" Target="/ppt/media/image29.png" Id="rId2" /><Relationship Type="http://schemas.openxmlformats.org/officeDocument/2006/relationships/image" Target="/ppt/media/image20.png" Id="rId1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notesSlide" Target="/ppt/notesSlides/notesSlide40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31.png" Id="rId1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notesSlide" Target="/ppt/notesSlides/notesSlide41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31.png" Id="rId1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notesSlide" Target="/ppt/notesSlides/notesSlide42.xml" Id="rId2" /><Relationship Type="http://schemas.openxmlformats.org/officeDocument/2006/relationships/slideLayout" Target="/ppt/slideLayouts/slideLayout6.xml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notesSlide" Target="/ppt/notesSlides/notesSlide43.xml" Id="rId4" /><Relationship Type="http://schemas.openxmlformats.org/officeDocument/2006/relationships/slideLayout" Target="/ppt/slideLayouts/slideLayout6.xml" Id="rId3" /><Relationship Type="http://schemas.openxmlformats.org/officeDocument/2006/relationships/image" Target="/ppt/media/image33.png" Id="rId2" /><Relationship Type="http://schemas.openxmlformats.org/officeDocument/2006/relationships/image" Target="/ppt/media/image32.png" Id="rId1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notesSlide" Target="/ppt/notesSlides/notesSlide44.xml" Id="rId5" /><Relationship Type="http://schemas.openxmlformats.org/officeDocument/2006/relationships/slideLayout" Target="/ppt/slideLayouts/slideLayout6.xml" Id="rId4" /><Relationship Type="http://schemas.openxmlformats.org/officeDocument/2006/relationships/image" Target="/ppt/media/image34.png" Id="rId3" /><Relationship Type="http://schemas.openxmlformats.org/officeDocument/2006/relationships/image" Target="/ppt/media/image33.png" Id="rId2" /><Relationship Type="http://schemas.openxmlformats.org/officeDocument/2006/relationships/image" Target="/ppt/media/image32.png" Id="rId1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tags" Target="/ppt/tags/tag57.xml" Id="rId9" /><Relationship Type="http://schemas.openxmlformats.org/officeDocument/2006/relationships/tags" Target="/ppt/tags/tag56.xml" Id="rId8" /><Relationship Type="http://schemas.openxmlformats.org/officeDocument/2006/relationships/tags" Target="/ppt/tags/tag55.xml" Id="rId7" /><Relationship Type="http://schemas.openxmlformats.org/officeDocument/2006/relationships/tags" Target="/ppt/tags/tag54.xml" Id="rId6" /><Relationship Type="http://schemas.openxmlformats.org/officeDocument/2006/relationships/tags" Target="/ppt/tags/tag53.xml" Id="rId5" /><Relationship Type="http://schemas.openxmlformats.org/officeDocument/2006/relationships/tags" Target="/ppt/tags/tag52.xml" Id="rId4" /><Relationship Type="http://schemas.openxmlformats.org/officeDocument/2006/relationships/tags" Target="/ppt/tags/tag51.xml" Id="rId3" /><Relationship Type="http://schemas.openxmlformats.org/officeDocument/2006/relationships/tags" Target="/ppt/tags/tag50.xml" Id="rId2" /><Relationship Type="http://schemas.openxmlformats.org/officeDocument/2006/relationships/notesSlide" Target="/ppt/notesSlides/notesSlide45.xml" Id="rId17" /><Relationship Type="http://schemas.openxmlformats.org/officeDocument/2006/relationships/slideLayout" Target="/ppt/slideLayouts/slideLayout5.xml" Id="rId16" /><Relationship Type="http://schemas.openxmlformats.org/officeDocument/2006/relationships/tags" Target="/ppt/tags/tag62.xml" Id="rId15" /><Relationship Type="http://schemas.openxmlformats.org/officeDocument/2006/relationships/image" Target="/ppt/media/image25.png" Id="rId14" /><Relationship Type="http://schemas.openxmlformats.org/officeDocument/2006/relationships/tags" Target="/ppt/tags/tag61.xml" Id="rId13" /><Relationship Type="http://schemas.openxmlformats.org/officeDocument/2006/relationships/tags" Target="/ppt/tags/tag60.xml" Id="rId12" /><Relationship Type="http://schemas.openxmlformats.org/officeDocument/2006/relationships/tags" Target="/ppt/tags/tag59.xml" Id="rId11" /><Relationship Type="http://schemas.openxmlformats.org/officeDocument/2006/relationships/tags" Target="/ppt/tags/tag58.xml" Id="rId10" /><Relationship Type="http://schemas.openxmlformats.org/officeDocument/2006/relationships/tags" Target="/ppt/tags/tag49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notesSlide" Target="/ppt/notesSlides/notesSlide46.xml" Id="rId2" /><Relationship Type="http://schemas.openxmlformats.org/officeDocument/2006/relationships/slideLayout" Target="/ppt/slideLayouts/slideLayout6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notesSlide" Target="/ppt/notesSlides/notesSlide47.xml" Id="rId3" /><Relationship Type="http://schemas.openxmlformats.org/officeDocument/2006/relationships/slideLayout" Target="/ppt/slideLayouts/slideLayout6.xml" Id="rId2" /><Relationship Type="http://schemas.openxmlformats.org/officeDocument/2006/relationships/image" Target="/ppt/media/image35.png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3.png" Id="rId1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notesSlide" Target="/ppt/notesSlides/notesSlide48.xml" Id="rId3" /><Relationship Type="http://schemas.openxmlformats.org/officeDocument/2006/relationships/slideLayout" Target="/ppt/slideLayouts/slideLayout6.xml" Id="rId2" /><Relationship Type="http://schemas.openxmlformats.org/officeDocument/2006/relationships/image" Target="/ppt/media/image35.png" Id="rId1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notesSlide" Target="/ppt/notesSlides/notesSlide49.xml" Id="rId3" /><Relationship Type="http://schemas.openxmlformats.org/officeDocument/2006/relationships/slideLayout" Target="/ppt/slideLayouts/slideLayout6.xml" Id="rId2" /><Relationship Type="http://schemas.openxmlformats.org/officeDocument/2006/relationships/image" Target="/ppt/media/image35.png" Id="rId1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notesSlide" Target="/ppt/notesSlides/notesSlide50.xml" Id="rId2" /><Relationship Type="http://schemas.openxmlformats.org/officeDocument/2006/relationships/slideLayout" Target="/ppt/slideLayouts/slideLayout6.xml" Id="rId1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notesSlide" Target="/ppt/notesSlides/notesSlide51.xml" Id="rId4" /><Relationship Type="http://schemas.openxmlformats.org/officeDocument/2006/relationships/slideLayout" Target="/ppt/slideLayouts/slideLayout6.xml" Id="rId3" /><Relationship Type="http://schemas.openxmlformats.org/officeDocument/2006/relationships/image" Target="/ppt/media/image37.png" Id="rId2" /><Relationship Type="http://schemas.openxmlformats.org/officeDocument/2006/relationships/image" Target="/ppt/media/image36.png" Id="rId1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notesSlide" Target="/ppt/notesSlides/notesSlide52.xml" Id="rId4" /><Relationship Type="http://schemas.openxmlformats.org/officeDocument/2006/relationships/slideLayout" Target="/ppt/slideLayouts/slideLayout6.xml" Id="rId3" /><Relationship Type="http://schemas.openxmlformats.org/officeDocument/2006/relationships/image" Target="/ppt/media/image38.png" Id="rId2" /><Relationship Type="http://schemas.openxmlformats.org/officeDocument/2006/relationships/image" Target="/ppt/media/image32.png" Id="rId1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notesSlide" Target="/ppt/notesSlides/notesSlide53.xml" Id="rId5" /><Relationship Type="http://schemas.openxmlformats.org/officeDocument/2006/relationships/slideLayout" Target="/ppt/slideLayouts/slideLayout6.xml" Id="rId4" /><Relationship Type="http://schemas.openxmlformats.org/officeDocument/2006/relationships/image" Target="/ppt/media/image39.png" Id="rId3" /><Relationship Type="http://schemas.openxmlformats.org/officeDocument/2006/relationships/image" Target="/ppt/media/image38.png" Id="rId2" /><Relationship Type="http://schemas.openxmlformats.org/officeDocument/2006/relationships/image" Target="/ppt/media/image32.png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notesSlide" Target="/ppt/notesSlides/notesSlide54.xml" Id="rId2" /><Relationship Type="http://schemas.openxmlformats.org/officeDocument/2006/relationships/slideLayout" Target="/ppt/slideLayouts/slideLayout6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5.xml" Id="rId2" /><Relationship Type="http://schemas.openxmlformats.org/officeDocument/2006/relationships/slideLayout" Target="/ppt/slideLayouts/slideLayout6.xml" Id="rId1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notesSlide" Target="/ppt/notesSlides/notesSlide56.xml" Id="rId2" /><Relationship Type="http://schemas.openxmlformats.org/officeDocument/2006/relationships/slideLayout" Target="/ppt/slideLayouts/slideLayout6.xml" Id="rId1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5" /><Relationship Type="http://schemas.openxmlformats.org/officeDocument/2006/relationships/slideLayout" Target="/ppt/slideLayouts/slideLayout6.xml" Id="rId4" /><Relationship Type="http://schemas.openxmlformats.org/officeDocument/2006/relationships/image" Target="/ppt/media/image40.png" Id="rId3" /><Relationship Type="http://schemas.openxmlformats.org/officeDocument/2006/relationships/image" Target="/ppt/media/image21.png" Id="rId2" /><Relationship Type="http://schemas.openxmlformats.org/officeDocument/2006/relationships/image" Target="/ppt/media/image20.png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4.png" Id="rId1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notesSlide" Target="/ppt/notesSlides/notesSlide58.xml" Id="rId3" /><Relationship Type="http://schemas.openxmlformats.org/officeDocument/2006/relationships/slideLayout" Target="/ppt/slideLayouts/slideLayout6.xml" Id="rId2" /><Relationship Type="http://schemas.openxmlformats.org/officeDocument/2006/relationships/image" Target="/ppt/media/image41.png" Id="rId1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notesSlide" Target="/ppt/notesSlides/notesSlide59.xml" Id="rId2" /><Relationship Type="http://schemas.openxmlformats.org/officeDocument/2006/relationships/slideLayout" Target="/ppt/slideLayouts/slideLayout6.xml" Id="rId1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notesSlide" Target="/ppt/notesSlides/notesSlide60.xml" Id="rId2" /><Relationship Type="http://schemas.openxmlformats.org/officeDocument/2006/relationships/slideLayout" Target="/ppt/slideLayouts/slideLayout6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notesSlide" Target="/ppt/notesSlides/notesSlide61.xml" Id="rId3" /><Relationship Type="http://schemas.openxmlformats.org/officeDocument/2006/relationships/slideLayout" Target="/ppt/slideLayouts/slideLayout6.xml" Id="rId2" /><Relationship Type="http://schemas.openxmlformats.org/officeDocument/2006/relationships/image" Target="/ppt/media/image42.png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2.xml" Id="rId2" /><Relationship Type="http://schemas.openxmlformats.org/officeDocument/2006/relationships/slideLayout" Target="/ppt/slideLayouts/slideLayout6.xml" Id="rId1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f398ea408d5e4929" /><Relationship Type="http://schemas.openxmlformats.org/officeDocument/2006/relationships/hyperlink" Target="https://www.deepl.com/pro?cta=edit-document" TargetMode="External" Id="R81623bd392fd4e2a" /><Relationship Type="http://schemas.openxmlformats.org/officeDocument/2006/relationships/image" Target="/ppt/media/image43.bin" Id="Rdf19936c9e724ba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4.png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4.png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Id3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4.png" Id="rId1" /></Relationships>
</file>

<file path=ppt/slides/slide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6836370" y="0"/>
            <a:ext cx="2312393" cy="3134151"/>
            <a:chOff x="9115160" y="0"/>
            <a:chExt cx="3083190" cy="4178868"/>
          </a:xfrm>
        </p:grpSpPr>
        <p:cxnSp>
          <p:nvCxnSpPr>
            <p:cNvPr id="2" name="直接连接符 1"/>
            <p:cNvCxnSpPr/>
            <p:nvPr>
              <p:custDataLst>
                <p:tags r:id="rId6"/>
              </p:custDataLst>
            </p:nvPr>
          </p:nvCxnSpPr>
          <p:spPr>
            <a:xfrm>
              <a:off x="1193025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1166214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1152809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9"/>
              </p:custDataLst>
            </p:nvPr>
          </p:nvCxnSpPr>
          <p:spPr>
            <a:xfrm>
              <a:off x="1125999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10"/>
              </p:custDataLst>
            </p:nvPr>
          </p:nvCxnSpPr>
          <p:spPr>
            <a:xfrm>
              <a:off x="1099188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>
              <a:off x="911516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>
              <a:off x="965136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3"/>
              </p:custDataLst>
            </p:nvPr>
          </p:nvCxnSpPr>
          <p:spPr>
            <a:xfrm>
              <a:off x="1018757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4"/>
              </p:custDataLst>
            </p:nvPr>
          </p:nvCxnSpPr>
          <p:spPr>
            <a:xfrm>
              <a:off x="924921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5"/>
              </p:custDataLst>
            </p:nvPr>
          </p:nvCxnSpPr>
          <p:spPr>
            <a:xfrm>
              <a:off x="991947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6"/>
              </p:custDataLst>
            </p:nvPr>
          </p:nvCxnSpPr>
          <p:spPr>
            <a:xfrm>
              <a:off x="1045568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7"/>
              </p:custDataLst>
            </p:nvPr>
          </p:nvCxnSpPr>
          <p:spPr>
            <a:xfrm>
              <a:off x="1072378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8"/>
              </p:custDataLst>
            </p:nvPr>
          </p:nvCxnSpPr>
          <p:spPr>
            <a:xfrm>
              <a:off x="1219835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9"/>
              </p:custDataLst>
            </p:nvPr>
          </p:nvCxnSpPr>
          <p:spPr>
            <a:xfrm>
              <a:off x="1206430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20"/>
              </p:custDataLst>
            </p:nvPr>
          </p:nvCxnSpPr>
          <p:spPr>
            <a:xfrm>
              <a:off x="1179620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1"/>
              </p:custDataLst>
            </p:nvPr>
          </p:nvCxnSpPr>
          <p:spPr>
            <a:xfrm>
              <a:off x="1139404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2"/>
              </p:custDataLst>
            </p:nvPr>
          </p:nvCxnSpPr>
          <p:spPr>
            <a:xfrm>
              <a:off x="1112594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3"/>
              </p:custDataLst>
            </p:nvPr>
          </p:nvCxnSpPr>
          <p:spPr>
            <a:xfrm>
              <a:off x="938326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4"/>
              </p:custDataLst>
            </p:nvPr>
          </p:nvCxnSpPr>
          <p:spPr>
            <a:xfrm>
              <a:off x="978542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5"/>
              </p:custDataLst>
            </p:nvPr>
          </p:nvCxnSpPr>
          <p:spPr>
            <a:xfrm>
              <a:off x="1032162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6"/>
              </p:custDataLst>
            </p:nvPr>
          </p:nvCxnSpPr>
          <p:spPr>
            <a:xfrm>
              <a:off x="951731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>
              <a:off x="1005352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>
              <a:off x="1058973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>
              <a:off x="1085783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>
            <p:custDataLst>
              <p:tags r:id="rId30"/>
            </p:custDataLst>
          </p:nvPr>
        </p:nvSpPr>
        <p:spPr>
          <a:xfrm>
            <a:off x="5617777" y="711671"/>
            <a:ext cx="2881713" cy="2881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3" name="任意多边形: 形状 19"/>
          <p:cNvSpPr/>
          <p:nvPr>
            <p:custDataLst>
              <p:tags r:id="rId31"/>
            </p:custDataLst>
          </p:nvPr>
        </p:nvSpPr>
        <p:spPr>
          <a:xfrm>
            <a:off x="4764513" y="2104343"/>
            <a:ext cx="4379489" cy="3039158"/>
          </a:xfrm>
          <a:custGeom>
            <a:avLst/>
            <a:gdLst>
              <a:gd name="connsiteX0" fmla="*/ 3152097 w 5400187"/>
              <a:gd name="connsiteY0" fmla="*/ 0 h 3747475"/>
              <a:gd name="connsiteX1" fmla="*/ 5380966 w 5400187"/>
              <a:gd name="connsiteY1" fmla="*/ 923228 h 3747475"/>
              <a:gd name="connsiteX2" fmla="*/ 5400187 w 5400187"/>
              <a:gd name="connsiteY2" fmla="*/ 944376 h 3747475"/>
              <a:gd name="connsiteX3" fmla="*/ 5400187 w 5400187"/>
              <a:gd name="connsiteY3" fmla="*/ 3747475 h 3747475"/>
              <a:gd name="connsiteX4" fmla="*/ 57954 w 5400187"/>
              <a:gd name="connsiteY4" fmla="*/ 3747475 h 3747475"/>
              <a:gd name="connsiteX5" fmla="*/ 16274 w 5400187"/>
              <a:gd name="connsiteY5" fmla="*/ 3474380 h 3747475"/>
              <a:gd name="connsiteX6" fmla="*/ 0 w 5400187"/>
              <a:gd name="connsiteY6" fmla="*/ 3152096 h 3747475"/>
              <a:gd name="connsiteX7" fmla="*/ 3152097 w 5400187"/>
              <a:gd name="connsiteY7" fmla="*/ 0 h 37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187" h="3747475">
                <a:moveTo>
                  <a:pt x="3152097" y="0"/>
                </a:moveTo>
                <a:cubicBezTo>
                  <a:pt x="4022524" y="0"/>
                  <a:pt x="4810549" y="352811"/>
                  <a:pt x="5380966" y="923228"/>
                </a:cubicBezTo>
                <a:lnTo>
                  <a:pt x="5400187" y="944376"/>
                </a:lnTo>
                <a:lnTo>
                  <a:pt x="5400187" y="3747475"/>
                </a:lnTo>
                <a:lnTo>
                  <a:pt x="57954" y="3747475"/>
                </a:lnTo>
                <a:lnTo>
                  <a:pt x="16274" y="3474380"/>
                </a:lnTo>
                <a:cubicBezTo>
                  <a:pt x="5513" y="3368416"/>
                  <a:pt x="0" y="3260900"/>
                  <a:pt x="0" y="3152096"/>
                </a:cubicBezTo>
                <a:cubicBezTo>
                  <a:pt x="0" y="1411241"/>
                  <a:pt x="1411242" y="0"/>
                  <a:pt x="3152097" y="0"/>
                </a:cubicBezTo>
                <a:close/>
              </a:path>
            </a:pathLst>
          </a:custGeom>
          <a:solidFill>
            <a:schemeClr val="lt1">
              <a:lumMod val="85000"/>
              <a:alpha val="99000"/>
            </a:schemeClr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4" name="任意多边形: 形状 17"/>
          <p:cNvSpPr/>
          <p:nvPr>
            <p:custDataLst>
              <p:tags r:id="rId32"/>
            </p:custDataLst>
          </p:nvPr>
        </p:nvSpPr>
        <p:spPr>
          <a:xfrm>
            <a:off x="0" y="0"/>
            <a:ext cx="7058634" cy="5143499"/>
          </a:xfrm>
          <a:custGeom>
            <a:avLst/>
            <a:gdLst>
              <a:gd name="connsiteX0" fmla="*/ 0 w 9411512"/>
              <a:gd name="connsiteY0" fmla="*/ 0 h 6857999"/>
              <a:gd name="connsiteX1" fmla="*/ 9066539 w 9411512"/>
              <a:gd name="connsiteY1" fmla="*/ 0 h 6857999"/>
              <a:gd name="connsiteX2" fmla="*/ 9141589 w 9411512"/>
              <a:gd name="connsiteY2" fmla="*/ 221804 h 6857999"/>
              <a:gd name="connsiteX3" fmla="*/ 9411512 w 9411512"/>
              <a:gd name="connsiteY3" fmla="*/ 2007174 h 6857999"/>
              <a:gd name="connsiteX4" fmla="*/ 6999850 w 9411512"/>
              <a:gd name="connsiteY4" fmla="*/ 6818295 h 6857999"/>
              <a:gd name="connsiteX5" fmla="*/ 6944016 w 9411512"/>
              <a:gd name="connsiteY5" fmla="*/ 6857999 h 6857999"/>
              <a:gd name="connsiteX6" fmla="*/ 0 w 941151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512" h="6857999">
                <a:moveTo>
                  <a:pt x="0" y="0"/>
                </a:moveTo>
                <a:lnTo>
                  <a:pt x="9066539" y="0"/>
                </a:lnTo>
                <a:lnTo>
                  <a:pt x="9141589" y="221804"/>
                </a:lnTo>
                <a:cubicBezTo>
                  <a:pt x="9317011" y="785802"/>
                  <a:pt x="9411512" y="1385452"/>
                  <a:pt x="9411512" y="2007174"/>
                </a:cubicBezTo>
                <a:cubicBezTo>
                  <a:pt x="9411512" y="3975961"/>
                  <a:pt x="8463877" y="5723415"/>
                  <a:pt x="6999850" y="6818295"/>
                </a:cubicBezTo>
                <a:lnTo>
                  <a:pt x="69440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  <a:ln>
            <a:noFill/>
          </a:ln>
          <a:effectLst>
            <a:outerShdw blurRad="3556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33"/>
            </p:custDataLst>
          </p:nvPr>
        </p:nvCxnSpPr>
        <p:spPr>
          <a:xfrm>
            <a:off x="855554" y="2262188"/>
            <a:ext cx="0" cy="390374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4"/>
            </p:custDataLst>
          </p:nvPr>
        </p:nvSpPr>
        <p:spPr>
          <a:xfrm>
            <a:off x="1028708" y="1485917"/>
            <a:ext cx="4800638" cy="19431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altLang="zh-CN" sz="3000" b="1" spc="160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软件工程</a:t>
            </a:r>
            <a:r>
              <a:rPr lang="en-GB" altLang="zh-CN" sz="3000" b="1" spc="160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与测试（英文）</a:t>
            </a:r>
            <a:endParaRPr lang="en-GB" altLang="zh-CN" sz="3000" b="1" spc="16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 altLang="zh-CN" sz="3000" b="1" spc="16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altLang="zh-CN" sz="3000" b="1" spc="160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软件工程和测试 </a:t>
            </a:r>
            <a:endParaRPr lang="en-GB" altLang="zh-CN" sz="3000" b="1" spc="160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9115" y="4235450"/>
            <a:ext cx="411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物联网工程专业</a:t>
            </a:r>
            <a:r>
              <a:rPr lang="en-US" altLang="zh-CN"/>
              <a:t>2022-2023</a:t>
            </a:r>
            <a:r>
              <a:rPr lang="zh-CN" altLang="en-US"/>
              <a:t>学期</a:t>
            </a:r>
            <a:r>
              <a:rPr lang="zh-CN" altLang="en-US"/>
              <a:t>（1）</a:t>
            </a:r>
            <a:endParaRPr lang="zh-CN" altLang="en-US"/>
          </a:p>
        </p:txBody>
      </p:sp>
    </p:spTree>
    <p:custDataLst>
      <p:tags r:id="rId35"/>
    </p:custDataLst>
  </p:cSld>
  <p:clrMapOvr>
    <a:masterClrMapping/>
  </p:clrMapOvr>
  <p:transition spd="med">
    <p:wipe dir="r"/>
  </p:transition>
</p:sld>
</file>

<file path=ppt/slides/slide10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白盒测试技术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3716" y="1008747"/>
            <a:ext cx="8572500" cy="378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代码覆盖率是进行白盒测试的一个主要技术。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代码覆盖率是一个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衡量源代码被测试的程度的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指标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。它计算的是被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测试场景成功验证的代码行数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 代码覆盖率=（执行的代码行数/总的代码行数）*100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通过代码覆盖率，你可以确定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测试实施的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效率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，定量地衡量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你的代码是如何被行使的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，并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确定你的程序中没有被测试案例执行的区域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白盒测试技术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3716" y="1008747"/>
            <a:ext cx="8572500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以下是重要的白盒测试技术。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声明范围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分支机构覆盖率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条件覆盖面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决定/条件范围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路径覆盖率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白盒测试技术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3716" y="1008747"/>
            <a:ext cx="85725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代码覆盖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之前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控制流图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什么是控制流图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4923" y="1193385"/>
            <a:ext cx="5904861" cy="336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控制流图（CFG）是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程序或应用程序执行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过程中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控制流或计算的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图形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CFG是一个显示通过一段代码的控制流的有向图。CFG主要用在源代码层面。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每个节点代表源代码中一个或多个不可分割的语句。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35" y="842518"/>
            <a:ext cx="1928805" cy="3780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什么是控制流图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4923" y="1193385"/>
            <a:ext cx="5904861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每条边代表控制流中的一个跳跃或分支。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一个有两个出口的节点代表了一个以决策为终点的代码块，有真或假语句。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CFG可以用来表示序列、选择（if-then-else）、迭代（while）、迭代（do-while）和迭代（for）的基本编程结构。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35" y="842518"/>
            <a:ext cx="1928805" cy="3780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序列的CFG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28270" y="1774190"/>
            <a:ext cx="335280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第1-7行的代码总是作为一个序列执行，所以被表示为一个单一的节点。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40" y="1009015"/>
            <a:ext cx="5585460" cy="369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用于if-then的CFG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61310" y="1008747"/>
            <a:ext cx="3939501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第1-4行的代码总是作为一个序列被执行（节点1）。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如果第4行的决定被评估为真，那么第5行被执行（节点2），然后控制权转移到第6行（节点3）。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如果第4行的决定被评估为假，那么控制权就会直接跳到第6行（节点3）。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1001395"/>
            <a:ext cx="4384040" cy="3686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用于if-then-else的CFG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22980" y="883218"/>
            <a:ext cx="3939501" cy="3968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第1-4行的代码总是作为一个序列被执行（节点1）。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如果第4行的决定被评估为真，那么第5行被执行（节点2），然后控制权转移到第8-9行（节点4）。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如果第4行的决定评估为假，则执行第6-7行（节点3），然后控制直接跳到第8-9行（节点4）。</a:t>
            </a:r>
            <a:endParaRPr lang="en-GB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0" y="1082914"/>
            <a:ext cx="2380750" cy="26488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19" y="1207909"/>
            <a:ext cx="2565181" cy="2727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开关的CFG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8969" y="712565"/>
            <a:ext cx="3939501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第1行结束的代码作为一个序列被执行（节点1）。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根据a的值，控制会跳到第2行（节点2）、第5行（节点3）或第8行（节点4）。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第2-4行作为一个序列执行，控制权转移到第11行（节点5）。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第5-7行作为一个序列执行，控制权转移到第11行（节点5）。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而第8-10行作为一个序列执行，控制权转移到第11行（节点5）。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11" y="1145591"/>
            <a:ext cx="4695185" cy="3283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迭代时的CFG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3575" y="1188760"/>
            <a:ext cx="4336814" cy="351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第1-3行（节点1）的代码总是作为一个序列执行。请注意，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while语句必须在它自己的节点中，因为每次通过循环都要评估该决定。</a:t>
            </a:r>
            <a:endParaRPr lang="en-US" altLang="zh-C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如果第4行（节点2）的决定评估为真，则执行第（5-7）行（节点3），然后控制权返回到第4行（节点2）。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如果第4行（节点2）的决策评估为假，那么控制权就会跳到第8行（节点4）。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17" y="1188760"/>
            <a:ext cx="4336814" cy="270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矩形 8"/>
          <p:cNvSpPr/>
          <p:nvPr>
            <p:custDataLst>
              <p:tags r:id="rId1"/>
            </p:custDataLst>
          </p:nvPr>
        </p:nvSpPr>
        <p:spPr>
          <a:xfrm>
            <a:off x="1083487" y="2120922"/>
            <a:ext cx="6977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4000" b="1" kern="0" dirty="0">
                <a:solidFill>
                  <a:srgbClr val="4D6798"/>
                </a:solidFill>
                <a:latin typeface="+mj-lt"/>
                <a:ea typeface="微软雅黑"/>
              </a:rPr>
              <a:t>白盒测试</a:t>
            </a:r>
            <a:endParaRPr lang="zh-CN" altLang="en-US" sz="4000" b="1" kern="0" dirty="0">
              <a:solidFill>
                <a:srgbClr val="4D6798"/>
              </a:solidFill>
              <a:latin typeface="+mj-lt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迭代do-while的CFG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3575" y="1188760"/>
            <a:ext cx="4336814" cy="390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第1-3行（节点1）的代码总是作为一个序列被执行。然后执行do-while循环的主体，第4-6行（节点2）。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请注意与前一个例子在结构上的不同。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如果第7行（节点3）的决定评估为真，那么控制跳回到第4行（节点2）。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如果第7行（节点3）的决定评估为假，那么控制权就会跳到第8行（节点4）。  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86" y="1188761"/>
            <a:ext cx="4053608" cy="260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迭代的CFG为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3414" y="1028891"/>
            <a:ext cx="4813866" cy="351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第1-3行的代码和最初的for-loop分配（第4a行）总是作为一个序列（节点1）执行。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然后评估</a:t>
            </a: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for-loop中的决定，即第</a:t>
            </a: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4b行的</a:t>
            </a:r>
            <a:r>
              <a:rPr lang="en-US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&lt;a，（节点2）。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如果是真的，那么第5行的for-loop主体就会被执行，然后是第4c行的for-loop增量（节点3）。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当决策评估为假时，则执行第6-7行（节点4）。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1548958"/>
            <a:ext cx="4143306" cy="2308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摘要：迭代的CFG 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54" y="1032068"/>
            <a:ext cx="3036631" cy="1692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31" y="1008747"/>
            <a:ext cx="2826477" cy="1813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747"/>
            <a:ext cx="2910266" cy="18135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5" y="2960297"/>
            <a:ext cx="3085075" cy="184750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08390" y="3560885"/>
            <a:ext cx="221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你能画出这个函数的CFG吗？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2" y="3018232"/>
            <a:ext cx="1701783" cy="165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白盒测试技术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3716" y="1008747"/>
            <a:ext cx="8572500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以下是重要的白盒测试技术。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声明范围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分支机构覆盖率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条件覆盖面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决定/条件范围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路径覆盖率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什么是报表范围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3716" y="1008747"/>
            <a:ext cx="8572500" cy="336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语句覆盖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是一种白盒测试技术，其中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源代码中的所有可执行语句至少被执行一次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它用于计算源代码中已执行的语句数量。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语句覆盖率的主要目的是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覆盖源代码中所有可能的路径、行和语句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。换句话说，理想的测试完成标准是100%的语句覆盖率。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" y="3998973"/>
            <a:ext cx="6676655" cy="900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158240" y="433186"/>
            <a:ext cx="6624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如何计算报表范围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7492" y="886651"/>
            <a:ext cx="5282158" cy="244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测试案例：A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B=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已执行语句的数量=5, 语句总数=7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声明覆盖率。5/7 = 71%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请注意，标为黄色的语句是按照方案执行的语句。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50" y="1610536"/>
            <a:ext cx="3626857" cy="216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980907"/>
            <a:ext cx="3860800" cy="2002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158240" y="433186"/>
            <a:ext cx="6624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如何计算报表范围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7492" y="886651"/>
            <a:ext cx="528215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测试案例：A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-3 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执行的语句数=6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声明总数=7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报表覆盖率。6/7 = 85%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170" y="1594031"/>
            <a:ext cx="3626857" cy="2169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2" y="2571750"/>
            <a:ext cx="3783948" cy="184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如何使用语句覆盖率设计测试用例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4563" y="1199048"/>
            <a:ext cx="8586124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1、首先，为程序画一个CFG。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" y="1960245"/>
            <a:ext cx="6398260" cy="2411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1845385"/>
            <a:ext cx="2616200" cy="271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如何使用语句覆盖率设计测试用例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8"/>
            <a:ext cx="5264319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CFG上的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每个节点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，代表一串不可分割的源代码语句，是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一个测试案例。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40" y="1510319"/>
            <a:ext cx="2616200" cy="271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2" y="2869219"/>
            <a:ext cx="2641600" cy="127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3" y="2869219"/>
            <a:ext cx="1807494" cy="1234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如何使用语句覆盖率设计测试用例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6045" y="956310"/>
            <a:ext cx="688530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3：然后根据CFG和源代码，计算出所需的输入值，以确保每条源代码语句得到执行。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40" y="2783840"/>
            <a:ext cx="1807845" cy="18776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90740" y="3748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2223770"/>
            <a:ext cx="6956425" cy="2437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3" y="1252852"/>
            <a:ext cx="1807494" cy="1234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180493" y="433186"/>
            <a:ext cx="4457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我们今天要讨论的内容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1702" y="1008747"/>
            <a:ext cx="8352692" cy="280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白盒测试</a:t>
            </a:r>
            <a:endParaRPr lang="en-GB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什么是白盒测试</a:t>
            </a:r>
            <a:endParaRPr lang="en-GB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如何进行白盒测试</a:t>
            </a:r>
            <a:endParaRPr lang="en-GB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代码覆盖率</a:t>
            </a:r>
            <a:endParaRPr lang="en-GB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如何使用语句覆盖率设计测试用例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8"/>
            <a:ext cx="5264319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测试应该产生能够覆盖所有节点1-3的数据。  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确保使用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待开发的</a:t>
            </a:r>
            <a:r>
              <a:rPr lang="en-GB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最小测试集进行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全覆盖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02" y="1057943"/>
            <a:ext cx="1457216" cy="15138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7" y="2846556"/>
            <a:ext cx="4042767" cy="1524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86" y="1142000"/>
            <a:ext cx="1807494" cy="12349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2960370"/>
            <a:ext cx="4907915" cy="136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如何使用语句覆盖率设计测试用例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8"/>
            <a:ext cx="5264319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4:最后，使用规范--不是源代码--计算出每组输入值的正确输出。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02" y="1057943"/>
            <a:ext cx="1457216" cy="15138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7" y="2846556"/>
            <a:ext cx="4042767" cy="1524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86" y="1142000"/>
            <a:ext cx="1807494" cy="12349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93" y="3237520"/>
            <a:ext cx="4908113" cy="848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报表承保的优势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9"/>
            <a:ext cx="8594477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通过至少执行一次所有的语句，提供一个最低水平的覆盖。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在测试期间，每条语句至少被执行一次之前，发布软件是有很大风险的。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一般来说，只需使用少量的测试就可以实现语句覆盖。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报表覆盖面的劣势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9"/>
            <a:ext cx="8594477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可能难以确定所需的输入参数值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不提供 "NULL else "条件的保险。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如果(数字&lt;3)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    数++。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对复合逻辑条件要求不高。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如果((a&gt;1) || (b == 0))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    x=x/a。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TextBox 4"/>
          <p:cNvSpPr txBox="1"/>
          <p:nvPr>
            <p:custDataLst>
              <p:tags r:id="rId1"/>
            </p:custDataLst>
          </p:nvPr>
        </p:nvSpPr>
        <p:spPr>
          <a:xfrm>
            <a:off x="1143000" y="476250"/>
            <a:ext cx="6172200" cy="16071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1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语句覆盖率是否足以测试一个代码</a:t>
            </a:r>
            <a:r>
              <a:rPr lang="en-US" altLang="zh-CN" sz="2100" dirty="0">
                <a:latin typeface="Arial" panose="020B0604020202020204" pitchFamily="34" charset="0"/>
                <a:ea typeface="宋体" pitchFamily="2" charset="-122"/>
              </a:rPr>
              <a:t>？</a:t>
            </a:r>
            <a:endParaRPr lang="en-US" altLang="zh-CN" sz="2100" dirty="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16738" name="TextBox 5"/>
          <p:cNvSpPr txBox="1"/>
          <p:nvPr>
            <p:custDataLst>
              <p:tags r:id="rId2"/>
            </p:custDataLst>
          </p:nvPr>
        </p:nvSpPr>
        <p:spPr>
          <a:xfrm>
            <a:off x="2514600" y="2089547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是</a:t>
            </a:r>
            <a:endParaRPr lang="zh-CN" altLang="en-US" sz="195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39" name="TextBox 6"/>
          <p:cNvSpPr txBox="1"/>
          <p:nvPr>
            <p:custDataLst>
              <p:tags r:id="rId3"/>
            </p:custDataLst>
          </p:nvPr>
        </p:nvSpPr>
        <p:spPr>
          <a:xfrm>
            <a:off x="2514600" y="273248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不，</a:t>
            </a:r>
            <a:r>
              <a:rPr lang="zh-CN" altLang="en-US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不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，不，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太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简单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太天真了</a:t>
            </a:r>
            <a:endParaRPr lang="zh-CN" altLang="en-US" sz="195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0" name="TextBox 7"/>
          <p:cNvSpPr txBox="1"/>
          <p:nvPr>
            <p:custDataLst>
              <p:tags r:id="rId4"/>
            </p:custDataLst>
          </p:nvPr>
        </p:nvSpPr>
        <p:spPr>
          <a:xfrm>
            <a:off x="2514600" y="336399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我不知道</a:t>
            </a:r>
            <a:endParaRPr lang="en-US" altLang="zh-CN" sz="195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1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978819" y="2137172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A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2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780110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B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3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3423047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C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4" name="圆角矩形 13"/>
          <p:cNvSpPr/>
          <p:nvPr>
            <p:custDataLst>
              <p:tags r:id="rId8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提交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grpSp>
        <p:nvGrpSpPr>
          <p:cNvPr id="116745" name="组合 18"/>
          <p:cNvGrpSpPr/>
          <p:nvPr/>
        </p:nvGrpSpPr>
        <p:grpSpPr>
          <a:xfrm>
            <a:off x="1143000" y="0"/>
            <a:ext cx="6858000" cy="476250"/>
            <a:chOff x="0" y="0"/>
            <a:chExt cx="9144000" cy="635000"/>
          </a:xfrm>
        </p:grpSpPr>
        <p:sp>
          <p:nvSpPr>
            <p:cNvPr id="116746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76200">
              <a:noFill/>
            </a:ln>
          </p:spPr>
          <p:txBody>
            <a:bodyPr anchor="t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3600" dirty="0">
                <a:solidFill>
                  <a:srgbClr val="33CC33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6747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76200">
              <a:noFill/>
            </a:ln>
          </p:spPr>
          <p:txBody>
            <a:bodyPr anchor="t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3600" dirty="0">
                <a:solidFill>
                  <a:srgbClr val="33CC33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6748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1950" dirty="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投票</a:t>
              </a:r>
              <a:endParaRPr lang="zh-CN" altLang="en-US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  <p:sp>
          <p:nvSpPr>
            <p:cNvPr id="116749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1500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最多</a:t>
              </a:r>
              <a:r>
                <a:rPr lang="zh-CN" altLang="en-US" sz="1500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可选1项</a:t>
              </a:r>
              <a:endParaRPr lang="zh-CN" altLang="en-US" sz="1500" dirty="0">
                <a:solidFill>
                  <a:srgbClr val="80808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</p:grpSp>
      <p:pic>
        <p:nvPicPr>
          <p:cNvPr id="116750" name="图片 3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38950" y="4762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  <p:transition spd="med">
    <p:wipe dir="r"/>
  </p:transition>
</p:sld>
</file>

<file path=ppt/slides/slide35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什么是分支机构覆盖率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9"/>
            <a:ext cx="8594477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分支覆盖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是一种白盒测试方法，对源代码中的每个分支都进行测试。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11" y="2466197"/>
            <a:ext cx="5918200" cy="124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如何使用分支覆盖率设计测试案例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683" y="1178729"/>
            <a:ext cx="8594477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1：为程序画一个CFG。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1672590"/>
            <a:ext cx="6874510" cy="2591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41" y="1933947"/>
            <a:ext cx="1790475" cy="1860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如何使用分支覆盖率设计测试案例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2727" y="1120225"/>
            <a:ext cx="8594477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2：根据CFG和源代码，计算出所需的输入值，以确保每个源代码分支都被采用。  换句话说，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每条边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就是一个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测试案例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" y="2735808"/>
            <a:ext cx="4583410" cy="1727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3" y="2603615"/>
            <a:ext cx="1790475" cy="18600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73" y="2817384"/>
            <a:ext cx="1624887" cy="120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如何使用分支覆盖率设计测试案例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2727" y="1120225"/>
            <a:ext cx="8686376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3：选择测试数据以确保CFG中的每个分支（边）被执行。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使用规范--而不是源代码--为每组输入值算出正确的输出。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47" y="3681331"/>
            <a:ext cx="6618401" cy="13442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736"/>
            <a:ext cx="4038679" cy="15224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70" y="2183151"/>
            <a:ext cx="1392130" cy="14461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61" y="2244288"/>
            <a:ext cx="1624887" cy="120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分支机构覆盖的优势和劣势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2727" y="1120225"/>
            <a:ext cx="8686376" cy="2533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优势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解决了 "NULL else "条件的问题。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劣势。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可能难以确定所需的输入参数值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对复合决策的要求不高，它只要求遵循每条边，而不要求对遵循每条边的每一个理由进行检验。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180493" y="433186"/>
            <a:ext cx="4457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什么是白盒测试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1703" y="1158216"/>
            <a:ext cx="486146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白盒测试是一种软件测试，它</a:t>
            </a:r>
            <a:r>
              <a:rPr lang="en-GB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评估应用程序的内部工作结构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并确定其潜在的设计漏洞。 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之所以使用 "白盒 "一词，是因为可以</a:t>
            </a:r>
            <a:r>
              <a:rPr lang="en-GB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透过程序的外罩（或盒子）看到其内部结构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。它也被称为玻璃箱测试或透明箱测试或结构测试。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91" y="1388772"/>
            <a:ext cx="3950506" cy="274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什么是条件保障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2727" y="1120225"/>
            <a:ext cx="8686376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多个（布尔）条件可以形成一个复杂的决策。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条件覆盖是对分支覆盖的延伸，确保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对于复杂的决策，决策中的每个条件都要测试其真假值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注意：</a:t>
            </a: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决定本身不一定要有真假值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条件覆盖的目标是让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每个决策中的每个条件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都具有True和False的值。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什么是条件保障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5704" y="2686982"/>
            <a:ext cx="8686376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在这个函数中，第4行有一个带有三个条件的决定。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每个条件的每个布尔值都是一个测试案例。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" y="1036345"/>
            <a:ext cx="4583410" cy="17278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0707" y="1804606"/>
            <a:ext cx="4206240" cy="357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17" y="1090429"/>
            <a:ext cx="3201624" cy="1619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08" y="3600972"/>
            <a:ext cx="6786245" cy="1276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条件保障的优势和劣势</a:t>
            </a:r>
            <a:endParaRPr lang="zh-CN" altLang="en-US" sz="24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9824" y="972431"/>
            <a:ext cx="8686376" cy="200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优势</a:t>
            </a:r>
            <a:endParaRPr lang="en-GB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确实专注于条件结果</a:t>
            </a:r>
            <a:endParaRPr lang="en-GB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劣势</a:t>
            </a:r>
            <a:endParaRPr lang="en-GB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可能难以确定所需的输入参数值</a:t>
            </a:r>
            <a:endParaRPr lang="en-GB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并不总是能实现分支覆盖。</a:t>
            </a:r>
            <a:endParaRPr lang="en-GB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" y="3092261"/>
            <a:ext cx="3078480" cy="15265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68923" y="2959530"/>
            <a:ext cx="5653157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分支覆盖率测试案例。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1：a=真，b=假。   2: a = false b = true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请注意，每个条件（a和b）的值都是true和false，但第1行的决定总是评估为false。</a:t>
            </a:r>
            <a:endParaRPr lang="en-GB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34563" y="433186"/>
            <a:ext cx="8787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条件保障的优势和劣势</a:t>
            </a:r>
            <a:endParaRPr lang="zh-CN" altLang="en-US" sz="24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0720" y="1564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" y="904240"/>
            <a:ext cx="5782945" cy="28676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5150" y="3414395"/>
            <a:ext cx="845693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分支覆盖率测试案例。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1：a=真，b=假。   2: a = false b = true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请注意，每个条件（a和b）的值都是true和false，但第1行的决定总是评估为false。</a:t>
            </a:r>
            <a:endParaRPr lang="en-GB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决定/条件范围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5429" y="863485"/>
            <a:ext cx="788027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在决策/条件覆盖中，每个条件和每个决策的可能结果至少要被测试一次。这意味着条件覆盖和决策覆盖。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换句话说，测试的产生是为了使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每个决策至少被采取一次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（分支覆盖），也是为了使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每个条件至少有一次为真和为假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（条件覆盖）。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目标是实现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对每个决定的100%覆盖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对每个条件的100%覆盖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5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15217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决定/条件范围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967" y="1292105"/>
            <a:ext cx="1749322" cy="1753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每个决策的布尔值都是一个测试案例。</a:t>
            </a:r>
            <a:endParaRPr lang="en-GB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784225"/>
            <a:ext cx="5984875" cy="165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35" y="2435035"/>
            <a:ext cx="4743450" cy="21621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02060" y="3771395"/>
            <a:ext cx="2242406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每个条件的每个布尔值都是一个测试案例。</a:t>
            </a:r>
            <a:endParaRPr lang="en-GB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9605" y="1511935"/>
            <a:ext cx="5166995" cy="3879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2313416" y="2751111"/>
            <a:ext cx="4461833" cy="636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2" name="左弧形箭头 11"/>
          <p:cNvSpPr/>
          <p:nvPr/>
        </p:nvSpPr>
        <p:spPr>
          <a:xfrm rot="5684829">
            <a:off x="1441115" y="3066465"/>
            <a:ext cx="458929" cy="43725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13415" y="3399026"/>
            <a:ext cx="4437452" cy="113329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3" name="下弧形箭头 12"/>
          <p:cNvSpPr/>
          <p:nvPr/>
        </p:nvSpPr>
        <p:spPr>
          <a:xfrm>
            <a:off x="6919351" y="3190167"/>
            <a:ext cx="473287" cy="5068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15217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决定/条件范围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5" y="1121246"/>
            <a:ext cx="4107047" cy="14294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10" y="832008"/>
            <a:ext cx="4107048" cy="18720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6256" y="1726475"/>
            <a:ext cx="3745745" cy="3393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53" y="3137774"/>
            <a:ext cx="6955043" cy="1429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TextBox 4"/>
          <p:cNvSpPr txBox="1"/>
          <p:nvPr>
            <p:custDataLst>
              <p:tags r:id="rId1"/>
            </p:custDataLst>
          </p:nvPr>
        </p:nvSpPr>
        <p:spPr>
          <a:xfrm>
            <a:off x="1143000" y="476250"/>
            <a:ext cx="7002780" cy="16071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100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决策/条件</a:t>
            </a:r>
            <a:r>
              <a:rPr lang="en-US" altLang="zh-CN" sz="21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覆盖率是否足以测试一个代码</a:t>
            </a:r>
            <a:r>
              <a:rPr lang="en-US" altLang="zh-CN" sz="2100" dirty="0">
                <a:latin typeface="Arial" panose="020B0604020202020204" pitchFamily="34" charset="0"/>
                <a:ea typeface="宋体" pitchFamily="2" charset="-122"/>
              </a:rPr>
              <a:t>？</a:t>
            </a:r>
            <a:endParaRPr lang="en-US" altLang="zh-CN" sz="2100" dirty="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16738" name="TextBox 5"/>
          <p:cNvSpPr txBox="1"/>
          <p:nvPr>
            <p:custDataLst>
              <p:tags r:id="rId2"/>
            </p:custDataLst>
          </p:nvPr>
        </p:nvSpPr>
        <p:spPr>
          <a:xfrm>
            <a:off x="2514600" y="2089547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是</a:t>
            </a:r>
            <a:endParaRPr lang="zh-CN" altLang="en-US" sz="195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39" name="TextBox 6"/>
          <p:cNvSpPr txBox="1"/>
          <p:nvPr>
            <p:custDataLst>
              <p:tags r:id="rId3"/>
            </p:custDataLst>
          </p:nvPr>
        </p:nvSpPr>
        <p:spPr>
          <a:xfrm>
            <a:off x="2514600" y="273248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不，</a:t>
            </a:r>
            <a:r>
              <a:rPr lang="zh-CN" altLang="en-US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不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，不，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太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简单</a:t>
            </a: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太天真了</a:t>
            </a:r>
            <a:endParaRPr lang="zh-CN" altLang="en-US" sz="195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0" name="TextBox 7"/>
          <p:cNvSpPr txBox="1"/>
          <p:nvPr>
            <p:custDataLst>
              <p:tags r:id="rId4"/>
            </p:custDataLst>
          </p:nvPr>
        </p:nvSpPr>
        <p:spPr>
          <a:xfrm>
            <a:off x="2514600" y="336399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我不知道</a:t>
            </a:r>
            <a:endParaRPr lang="en-US" altLang="zh-CN" sz="195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1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978819" y="2137172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A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2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780110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B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3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3423047"/>
            <a:ext cx="385763" cy="385763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C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116744" name="圆角矩形 13"/>
          <p:cNvSpPr/>
          <p:nvPr>
            <p:custDataLst>
              <p:tags r:id="rId8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p>
            <a:pPr inden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12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提交</a:t>
            </a:r>
            <a:endParaRPr lang="zh-CN" altLang="en-US" sz="12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grpSp>
        <p:nvGrpSpPr>
          <p:cNvPr id="116745" name="组合 18"/>
          <p:cNvGrpSpPr/>
          <p:nvPr/>
        </p:nvGrpSpPr>
        <p:grpSpPr>
          <a:xfrm>
            <a:off x="1143000" y="0"/>
            <a:ext cx="6858000" cy="476250"/>
            <a:chOff x="0" y="0"/>
            <a:chExt cx="9144000" cy="635000"/>
          </a:xfrm>
        </p:grpSpPr>
        <p:sp>
          <p:nvSpPr>
            <p:cNvPr id="116746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76200">
              <a:noFill/>
            </a:ln>
          </p:spPr>
          <p:txBody>
            <a:bodyPr anchor="t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3600" dirty="0">
                <a:solidFill>
                  <a:srgbClr val="33CC33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6747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76200">
              <a:noFill/>
            </a:ln>
          </p:spPr>
          <p:txBody>
            <a:bodyPr anchor="t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3600" dirty="0">
                <a:solidFill>
                  <a:srgbClr val="33CC33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6748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1950" dirty="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投票</a:t>
              </a:r>
              <a:endParaRPr lang="zh-CN" altLang="en-US" sz="195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  <p:sp>
          <p:nvSpPr>
            <p:cNvPr id="116749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inden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1500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最多</a:t>
              </a:r>
              <a:r>
                <a:rPr lang="zh-CN" altLang="en-US" sz="1500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可选1项</a:t>
              </a:r>
              <a:endParaRPr lang="zh-CN" altLang="en-US" sz="1500" dirty="0">
                <a:solidFill>
                  <a:srgbClr val="80808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</p:grpSp>
      <p:pic>
        <p:nvPicPr>
          <p:cNvPr id="116750" name="图片 3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38950" y="4762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  <p:transition spd="med">
    <p:wipe dir="r"/>
  </p:transition>
</p:sld>
</file>

<file path=ppt/slides/slide48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决定/条件覆盖的优势和劣势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861" y="898437"/>
            <a:ext cx="788027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优势。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比单纯的条件覆盖或决定覆盖更强的覆盖面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决策条件覆盖（DCC）包含了条件覆盖和决策覆盖。这意味着，如果我们进行了DCC测试，那么就不需要进行条件覆盖和决策覆盖。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劣势。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即使每个决定都被测试，每个条件都被测试，但不是每个可能的条件组合都被测试。</a:t>
            </a:r>
            <a:endParaRPr lang="en-GB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可能难以确定所需的输入参数值。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9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11618" name="Rectangle 3"/>
          <p:cNvSpPr/>
          <p:nvPr/>
        </p:nvSpPr>
        <p:spPr>
          <a:xfrm>
            <a:off x="1106567" y="1771412"/>
            <a:ext cx="4286250" cy="1600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indent="0"/>
            <a:endParaRPr lang="zh-CN" altLang="en-US" sz="1500" dirty="0">
              <a:solidFill>
                <a:srgbClr val="9933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Arial Unicode MS" panose="020B0604020202020204" charset="-122"/>
              </a:rPr>
              <a:t>    如果((年龄&gt;25)AND(性别=M))那么 </a:t>
            </a:r>
            <a:endParaRPr lang="en-US" altLang="zh-CN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Arial Unicode MS" panose="020B0604020202020204" charset="-122"/>
              </a:rPr>
              <a:t>            佣金=佣金+150。</a:t>
            </a:r>
            <a:endParaRPr lang="en-US" altLang="zh-CN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Arial Unicode MS" panose="020B0604020202020204" charset="-122"/>
              </a:rPr>
              <a:t>    结束 如果</a:t>
            </a:r>
            <a:endParaRPr lang="en-US" altLang="zh-CN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Arial Unicode MS" panose="020B0604020202020204" charset="-122"/>
              </a:rPr>
              <a:t>    如果（年龄&gt;=50或（佣金&gt;2000.0））则 </a:t>
            </a:r>
            <a:endParaRPr lang="en-US" altLang="zh-CN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Arial Unicode MS" panose="020B0604020202020204" charset="-122"/>
              </a:rPr>
              <a:t>            佣金=佣金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Arial Unicode MS" panose="020B0604020202020204" charset="-122"/>
              </a:rPr>
              <a:t>200；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末页</a:t>
            </a:r>
            <a:endParaRPr lang="en-US" altLang="zh-CN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/>
            <a:endParaRPr lang="en-US" altLang="zh-CN" sz="1500" dirty="0">
              <a:solidFill>
                <a:srgbClr val="9933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/>
            <a:endParaRPr lang="zh-CN" altLang="en-US" sz="1500" dirty="0">
              <a:solidFill>
                <a:srgbClr val="99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13674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031" y="1137761"/>
            <a:ext cx="3121819" cy="2986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11200" y="330200"/>
            <a:ext cx="763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决定/条件覆盖的缺点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2180493" y="433186"/>
            <a:ext cx="4457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什么是白盒测试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1703" y="1008747"/>
            <a:ext cx="4861460" cy="336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白盒测试的基本目标之一是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验证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应用程序的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输入-输出流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。它涉及测试一系列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预先定义的输入与预期或期望的输出。</a:t>
            </a:r>
            <a:endParaRPr lang="en-GB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因此，当一个特定的输入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没有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导致预期的输出时，你就遇到了一个错误。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92" y="1500703"/>
            <a:ext cx="3950506" cy="274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0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6386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13674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364933"/>
            <a:ext cx="3121819" cy="330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60" name="Rectangle 15"/>
          <p:cNvSpPr/>
          <p:nvPr/>
        </p:nvSpPr>
        <p:spPr>
          <a:xfrm>
            <a:off x="4472940" y="876776"/>
            <a:ext cx="4067175" cy="4572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indent="0" algn="l"/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第一个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决定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年龄&gt;25岁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T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1</a:t>
            </a:r>
            <a:endParaRPr lang="en-US" altLang="zh-CN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年龄大于25岁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为假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F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1</a:t>
            </a:r>
            <a:endParaRPr lang="zh-CN" altLang="en-US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sex=M 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ture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T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2</a:t>
            </a:r>
            <a:endParaRPr lang="zh-CN" altLang="en-US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sex=M 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false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F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2</a:t>
            </a:r>
            <a:endParaRPr lang="zh-CN" altLang="en-US" sz="165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indent="0" algn="l">
              <a:lnSpc>
                <a:spcPct val="150000"/>
              </a:lnSpc>
            </a:pPr>
            <a:endParaRPr lang="zh-CN" altLang="en-US" sz="165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第二个决定。</a:t>
            </a:r>
            <a:endParaRPr lang="en-US" altLang="zh-CN" sz="165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年龄&gt;=50岁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的人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T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3</a:t>
            </a:r>
            <a:endParaRPr lang="en-US" altLang="zh-CN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年龄&gt;=50岁为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假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F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3</a:t>
            </a:r>
            <a:endParaRPr lang="zh-CN" altLang="en-US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通讯&gt;2000 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ture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T 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4</a:t>
            </a:r>
            <a:endParaRPr lang="en-US" altLang="zh-CN" sz="165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&gt;2000</a:t>
            </a:r>
            <a:r>
              <a:rPr lang="zh-CN" altLang="en-US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假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标记为</a:t>
            </a:r>
            <a:r>
              <a:rPr lang="en-US" altLang="zh-CN" sz="16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F</a:t>
            </a:r>
            <a:r>
              <a:rPr lang="en-US" altLang="zh-CN" sz="16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charset="-122"/>
                <a:sym typeface="+mn-ea"/>
              </a:rPr>
              <a:t>4</a:t>
            </a:r>
            <a:endParaRPr lang="zh-CN" altLang="en-US" sz="165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200" y="330200"/>
            <a:ext cx="763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决定/条件覆盖的缺点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1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200" y="330200"/>
            <a:ext cx="763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决定/条件覆盖的缺点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674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580" y="790575"/>
            <a:ext cx="3668395" cy="236601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7221" name="Group 7"/>
          <p:cNvGrpSpPr/>
          <p:nvPr/>
        </p:nvGrpSpPr>
        <p:grpSpPr>
          <a:xfrm>
            <a:off x="711994" y="3381613"/>
            <a:ext cx="7479506" cy="1540749"/>
            <a:chOff x="0" y="0"/>
            <a:chExt cx="5760" cy="1460"/>
          </a:xfrm>
        </p:grpSpPr>
        <p:sp>
          <p:nvSpPr>
            <p:cNvPr id="137222" name="Rectangle 8"/>
            <p:cNvSpPr/>
            <p:nvPr/>
          </p:nvSpPr>
          <p:spPr>
            <a:xfrm>
              <a:off x="528" y="870"/>
              <a:ext cx="33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/>
              <a:r>
                <a:rPr lang="zh-CN" altLang="en-US" sz="135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7223" name="AutoShape 9"/>
            <p:cNvSpPr>
              <a:spLocks noChangeAspect="1" noTextEdit="1"/>
            </p:cNvSpPr>
            <p:nvPr/>
          </p:nvSpPr>
          <p:spPr>
            <a:xfrm>
              <a:off x="0" y="0"/>
              <a:ext cx="5760" cy="14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/>
              <a:endParaRPr lang="zh-CN" altLang="en-US" sz="135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24" name="Rectangle 10"/>
            <p:cNvSpPr/>
            <p:nvPr/>
          </p:nvSpPr>
          <p:spPr>
            <a:xfrm>
              <a:off x="851" y="47"/>
              <a:ext cx="370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测试案例</a:t>
              </a:r>
              <a:endParaRPr lang="en-US" altLang="zh-CN" sz="1125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7225" name="Rectangle 11"/>
            <p:cNvSpPr/>
            <p:nvPr/>
          </p:nvSpPr>
          <p:spPr>
            <a:xfrm>
              <a:off x="1337" y="47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26" name="Rectangle 12"/>
            <p:cNvSpPr/>
            <p:nvPr/>
          </p:nvSpPr>
          <p:spPr>
            <a:xfrm>
              <a:off x="1701" y="47"/>
              <a:ext cx="74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年龄、性别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27" name="Rectangle 13"/>
            <p:cNvSpPr/>
            <p:nvPr/>
          </p:nvSpPr>
          <p:spPr>
            <a:xfrm>
              <a:off x="2714" y="47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28" name="Rectangle 14"/>
            <p:cNvSpPr/>
            <p:nvPr/>
          </p:nvSpPr>
          <p:spPr>
            <a:xfrm>
              <a:off x="2941" y="47"/>
              <a:ext cx="190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路</a:t>
              </a:r>
              <a:endParaRPr lang="en-US" altLang="zh-CN" sz="1125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7229" name="Rectangle 15"/>
            <p:cNvSpPr/>
            <p:nvPr/>
          </p:nvSpPr>
          <p:spPr>
            <a:xfrm>
              <a:off x="3427" y="47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0" name="Rectangle 16"/>
            <p:cNvSpPr/>
            <p:nvPr/>
          </p:nvSpPr>
          <p:spPr>
            <a:xfrm>
              <a:off x="3573" y="47"/>
              <a:ext cx="442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覆盖条件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1" name="Rectangle 17"/>
            <p:cNvSpPr/>
            <p:nvPr/>
          </p:nvSpPr>
          <p:spPr>
            <a:xfrm>
              <a:off x="4059" y="47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2" name="Rectangle 18"/>
            <p:cNvSpPr/>
            <p:nvPr/>
          </p:nvSpPr>
          <p:spPr>
            <a:xfrm>
              <a:off x="770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3" name="Rectangle 19"/>
            <p:cNvSpPr/>
            <p:nvPr/>
          </p:nvSpPr>
          <p:spPr>
            <a:xfrm>
              <a:off x="770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4" name="Rectangle 20"/>
            <p:cNvSpPr/>
            <p:nvPr/>
          </p:nvSpPr>
          <p:spPr>
            <a:xfrm>
              <a:off x="778" y="0"/>
              <a:ext cx="842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5" name="Rectangle 21"/>
            <p:cNvSpPr/>
            <p:nvPr/>
          </p:nvSpPr>
          <p:spPr>
            <a:xfrm>
              <a:off x="1620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6" name="Rectangle 22"/>
            <p:cNvSpPr/>
            <p:nvPr/>
          </p:nvSpPr>
          <p:spPr>
            <a:xfrm>
              <a:off x="1628" y="0"/>
              <a:ext cx="1232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7" name="Rectangle 23"/>
            <p:cNvSpPr/>
            <p:nvPr/>
          </p:nvSpPr>
          <p:spPr>
            <a:xfrm>
              <a:off x="2860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8" name="Rectangle 24"/>
            <p:cNvSpPr/>
            <p:nvPr/>
          </p:nvSpPr>
          <p:spPr>
            <a:xfrm>
              <a:off x="2868" y="0"/>
              <a:ext cx="624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39" name="Rectangle 25"/>
            <p:cNvSpPr/>
            <p:nvPr/>
          </p:nvSpPr>
          <p:spPr>
            <a:xfrm>
              <a:off x="3492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0" name="Rectangle 26"/>
            <p:cNvSpPr/>
            <p:nvPr/>
          </p:nvSpPr>
          <p:spPr>
            <a:xfrm>
              <a:off x="3500" y="0"/>
              <a:ext cx="1126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1" name="Rectangle 27"/>
            <p:cNvSpPr/>
            <p:nvPr/>
          </p:nvSpPr>
          <p:spPr>
            <a:xfrm>
              <a:off x="4626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2" name="Rectangle 28"/>
            <p:cNvSpPr/>
            <p:nvPr/>
          </p:nvSpPr>
          <p:spPr>
            <a:xfrm>
              <a:off x="4626" y="0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3" name="Rectangle 29"/>
            <p:cNvSpPr/>
            <p:nvPr/>
          </p:nvSpPr>
          <p:spPr>
            <a:xfrm>
              <a:off x="770" y="8"/>
              <a:ext cx="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4" name="Rectangle 30"/>
            <p:cNvSpPr/>
            <p:nvPr/>
          </p:nvSpPr>
          <p:spPr>
            <a:xfrm>
              <a:off x="1620" y="8"/>
              <a:ext cx="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5" name="Rectangle 31"/>
            <p:cNvSpPr/>
            <p:nvPr/>
          </p:nvSpPr>
          <p:spPr>
            <a:xfrm>
              <a:off x="2860" y="8"/>
              <a:ext cx="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6" name="Rectangle 32"/>
            <p:cNvSpPr/>
            <p:nvPr/>
          </p:nvSpPr>
          <p:spPr>
            <a:xfrm>
              <a:off x="3492" y="8"/>
              <a:ext cx="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7" name="Rectangle 33"/>
            <p:cNvSpPr/>
            <p:nvPr/>
          </p:nvSpPr>
          <p:spPr>
            <a:xfrm>
              <a:off x="4626" y="8"/>
              <a:ext cx="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8" name="Rectangle 34"/>
            <p:cNvSpPr/>
            <p:nvPr/>
          </p:nvSpPr>
          <p:spPr>
            <a:xfrm>
              <a:off x="851" y="259"/>
              <a:ext cx="190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测试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49" name="Rectangle 35"/>
            <p:cNvSpPr/>
            <p:nvPr/>
          </p:nvSpPr>
          <p:spPr>
            <a:xfrm>
              <a:off x="1053" y="259"/>
              <a:ext cx="55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0" name="Rectangle 36"/>
            <p:cNvSpPr/>
            <p:nvPr/>
          </p:nvSpPr>
          <p:spPr>
            <a:xfrm>
              <a:off x="1110" y="259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1" name="Rectangle 37"/>
            <p:cNvSpPr/>
            <p:nvPr/>
          </p:nvSpPr>
          <p:spPr>
            <a:xfrm>
              <a:off x="851" y="463"/>
              <a:ext cx="24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测试3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2" name="Rectangle 38"/>
            <p:cNvSpPr/>
            <p:nvPr/>
          </p:nvSpPr>
          <p:spPr>
            <a:xfrm>
              <a:off x="1110" y="463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3" name="Rectangle 39"/>
            <p:cNvSpPr/>
            <p:nvPr/>
          </p:nvSpPr>
          <p:spPr>
            <a:xfrm>
              <a:off x="851" y="902"/>
              <a:ext cx="266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测试5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4" name="Rectangle 40"/>
            <p:cNvSpPr/>
            <p:nvPr/>
          </p:nvSpPr>
          <p:spPr>
            <a:xfrm>
              <a:off x="1701" y="259"/>
              <a:ext cx="166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50  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5" name="Rectangle 41"/>
            <p:cNvSpPr/>
            <p:nvPr/>
          </p:nvSpPr>
          <p:spPr>
            <a:xfrm>
              <a:off x="1944" y="259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6" name="Rectangle 42"/>
            <p:cNvSpPr/>
            <p:nvPr/>
          </p:nvSpPr>
          <p:spPr>
            <a:xfrm>
              <a:off x="2009" y="259"/>
              <a:ext cx="51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M 2500.0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8" name="Rectangle 44"/>
            <p:cNvSpPr/>
            <p:nvPr/>
          </p:nvSpPr>
          <p:spPr>
            <a:xfrm>
              <a:off x="2690" y="259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59" name="Rectangle 45"/>
            <p:cNvSpPr/>
            <p:nvPr/>
          </p:nvSpPr>
          <p:spPr>
            <a:xfrm>
              <a:off x="1701" y="463"/>
              <a:ext cx="8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20 M 1500.0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0" name="Rectangle 46"/>
            <p:cNvSpPr/>
            <p:nvPr/>
          </p:nvSpPr>
          <p:spPr>
            <a:xfrm>
              <a:off x="2754" y="463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1" name="Rectangle 47"/>
            <p:cNvSpPr/>
            <p:nvPr/>
          </p:nvSpPr>
          <p:spPr>
            <a:xfrm>
              <a:off x="1701" y="667"/>
              <a:ext cx="811" cy="4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50 F 1900.0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2" name="Rectangle 48"/>
            <p:cNvSpPr/>
            <p:nvPr/>
          </p:nvSpPr>
          <p:spPr>
            <a:xfrm>
              <a:off x="2714" y="667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3" name="Rectangle 49"/>
            <p:cNvSpPr/>
            <p:nvPr/>
          </p:nvSpPr>
          <p:spPr>
            <a:xfrm>
              <a:off x="2941" y="259"/>
              <a:ext cx="25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a c e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4" name="Rectangle 50"/>
            <p:cNvSpPr/>
            <p:nvPr/>
          </p:nvSpPr>
          <p:spPr>
            <a:xfrm>
              <a:off x="3370" y="259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5" name="Rectangle 51"/>
            <p:cNvSpPr/>
            <p:nvPr/>
          </p:nvSpPr>
          <p:spPr>
            <a:xfrm>
              <a:off x="2941" y="463"/>
              <a:ext cx="27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a b d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6" name="Rectangle 52"/>
            <p:cNvSpPr/>
            <p:nvPr/>
          </p:nvSpPr>
          <p:spPr>
            <a:xfrm>
              <a:off x="3370" y="463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7" name="Rectangle 53"/>
            <p:cNvSpPr/>
            <p:nvPr/>
          </p:nvSpPr>
          <p:spPr>
            <a:xfrm>
              <a:off x="2941" y="667"/>
              <a:ext cx="265" cy="4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endParaRPr lang="zh-CN" altLang="en-US" sz="1125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a b e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68" name="Rectangle 54"/>
            <p:cNvSpPr/>
            <p:nvPr/>
          </p:nvSpPr>
          <p:spPr>
            <a:xfrm>
              <a:off x="3370" y="667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70" name="Rectangle 56"/>
            <p:cNvSpPr/>
            <p:nvPr/>
          </p:nvSpPr>
          <p:spPr>
            <a:xfrm>
              <a:off x="4480" y="259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72" name="Line 58"/>
            <p:cNvSpPr/>
            <p:nvPr/>
          </p:nvSpPr>
          <p:spPr>
            <a:xfrm>
              <a:off x="3599" y="554"/>
              <a:ext cx="96" cy="1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37275" name="Rectangle 61"/>
            <p:cNvSpPr/>
            <p:nvPr/>
          </p:nvSpPr>
          <p:spPr>
            <a:xfrm>
              <a:off x="3735" y="572"/>
              <a:ext cx="56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en-US" altLang="zh-CN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 </a:t>
              </a:r>
              <a:endParaRPr lang="en-US" altLang="zh-CN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137276" name="Group 62"/>
            <p:cNvGrpSpPr/>
            <p:nvPr/>
          </p:nvGrpSpPr>
          <p:grpSpPr>
            <a:xfrm>
              <a:off x="4150" y="554"/>
              <a:ext cx="157" cy="283"/>
              <a:chOff x="8" y="0"/>
              <a:chExt cx="157" cy="283"/>
            </a:xfrm>
          </p:grpSpPr>
          <p:sp>
            <p:nvSpPr>
              <p:cNvPr id="137277" name="Line 63"/>
              <p:cNvSpPr/>
              <p:nvPr/>
            </p:nvSpPr>
            <p:spPr>
              <a:xfrm>
                <a:off x="8" y="0"/>
                <a:ext cx="104" cy="1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137278" name="Rectangle 64"/>
              <p:cNvSpPr/>
              <p:nvPr/>
            </p:nvSpPr>
            <p:spPr>
              <a:xfrm>
                <a:off x="67" y="86"/>
                <a:ext cx="98" cy="1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indent="0" eaLnBrk="0" hangingPunct="0"/>
                <a:endParaRPr lang="en-US" altLang="zh-CN" sz="135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7282" name="Line 68"/>
            <p:cNvSpPr/>
            <p:nvPr/>
          </p:nvSpPr>
          <p:spPr>
            <a:xfrm>
              <a:off x="4372" y="554"/>
              <a:ext cx="111" cy="1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37285" name="Rectangle 71"/>
            <p:cNvSpPr/>
            <p:nvPr/>
          </p:nvSpPr>
          <p:spPr>
            <a:xfrm>
              <a:off x="4529" y="572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88" name="Line 74"/>
            <p:cNvSpPr/>
            <p:nvPr/>
          </p:nvSpPr>
          <p:spPr>
            <a:xfrm>
              <a:off x="3854" y="963"/>
              <a:ext cx="111" cy="1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37293" name="Line 79"/>
            <p:cNvSpPr/>
            <p:nvPr/>
          </p:nvSpPr>
          <p:spPr>
            <a:xfrm>
              <a:off x="4356" y="963"/>
              <a:ext cx="110" cy="1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37296" name="Rectangle 82"/>
            <p:cNvSpPr/>
            <p:nvPr/>
          </p:nvSpPr>
          <p:spPr>
            <a:xfrm>
              <a:off x="4512" y="980"/>
              <a:ext cx="2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125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97" name="Rectangle 83"/>
            <p:cNvSpPr/>
            <p:nvPr/>
          </p:nvSpPr>
          <p:spPr>
            <a:xfrm>
              <a:off x="770" y="212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98" name="Rectangle 84"/>
            <p:cNvSpPr/>
            <p:nvPr/>
          </p:nvSpPr>
          <p:spPr>
            <a:xfrm>
              <a:off x="778" y="212"/>
              <a:ext cx="842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299" name="Rectangle 85"/>
            <p:cNvSpPr/>
            <p:nvPr/>
          </p:nvSpPr>
          <p:spPr>
            <a:xfrm>
              <a:off x="1620" y="212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0" name="Rectangle 86"/>
            <p:cNvSpPr/>
            <p:nvPr/>
          </p:nvSpPr>
          <p:spPr>
            <a:xfrm>
              <a:off x="1628" y="212"/>
              <a:ext cx="1232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1" name="Rectangle 87"/>
            <p:cNvSpPr/>
            <p:nvPr/>
          </p:nvSpPr>
          <p:spPr>
            <a:xfrm>
              <a:off x="2860" y="212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2" name="Rectangle 88"/>
            <p:cNvSpPr/>
            <p:nvPr/>
          </p:nvSpPr>
          <p:spPr>
            <a:xfrm>
              <a:off x="2868" y="212"/>
              <a:ext cx="624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3" name="Rectangle 89"/>
            <p:cNvSpPr/>
            <p:nvPr/>
          </p:nvSpPr>
          <p:spPr>
            <a:xfrm>
              <a:off x="3492" y="212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4" name="Rectangle 90"/>
            <p:cNvSpPr/>
            <p:nvPr/>
          </p:nvSpPr>
          <p:spPr>
            <a:xfrm>
              <a:off x="3500" y="212"/>
              <a:ext cx="1126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5" name="Rectangle 91"/>
            <p:cNvSpPr/>
            <p:nvPr/>
          </p:nvSpPr>
          <p:spPr>
            <a:xfrm>
              <a:off x="4626" y="212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6" name="Rectangle 92"/>
            <p:cNvSpPr/>
            <p:nvPr/>
          </p:nvSpPr>
          <p:spPr>
            <a:xfrm>
              <a:off x="770" y="220"/>
              <a:ext cx="8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7" name="Rectangle 93"/>
            <p:cNvSpPr/>
            <p:nvPr/>
          </p:nvSpPr>
          <p:spPr>
            <a:xfrm>
              <a:off x="770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8" name="Rectangle 94"/>
            <p:cNvSpPr/>
            <p:nvPr/>
          </p:nvSpPr>
          <p:spPr>
            <a:xfrm>
              <a:off x="770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09" name="Rectangle 95"/>
            <p:cNvSpPr/>
            <p:nvPr/>
          </p:nvSpPr>
          <p:spPr>
            <a:xfrm>
              <a:off x="778" y="1231"/>
              <a:ext cx="842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0" name="Rectangle 96"/>
            <p:cNvSpPr/>
            <p:nvPr/>
          </p:nvSpPr>
          <p:spPr>
            <a:xfrm>
              <a:off x="1620" y="220"/>
              <a:ext cx="8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1" name="Rectangle 97"/>
            <p:cNvSpPr/>
            <p:nvPr/>
          </p:nvSpPr>
          <p:spPr>
            <a:xfrm>
              <a:off x="1620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2" name="Rectangle 98"/>
            <p:cNvSpPr/>
            <p:nvPr/>
          </p:nvSpPr>
          <p:spPr>
            <a:xfrm>
              <a:off x="1628" y="1231"/>
              <a:ext cx="1232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3" name="Rectangle 99"/>
            <p:cNvSpPr/>
            <p:nvPr/>
          </p:nvSpPr>
          <p:spPr>
            <a:xfrm>
              <a:off x="2860" y="220"/>
              <a:ext cx="8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4" name="Rectangle 100"/>
            <p:cNvSpPr/>
            <p:nvPr/>
          </p:nvSpPr>
          <p:spPr>
            <a:xfrm>
              <a:off x="2860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5" name="Rectangle 101"/>
            <p:cNvSpPr/>
            <p:nvPr/>
          </p:nvSpPr>
          <p:spPr>
            <a:xfrm>
              <a:off x="2868" y="1231"/>
              <a:ext cx="624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6" name="Rectangle 102"/>
            <p:cNvSpPr/>
            <p:nvPr/>
          </p:nvSpPr>
          <p:spPr>
            <a:xfrm>
              <a:off x="3492" y="220"/>
              <a:ext cx="8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7" name="Rectangle 103"/>
            <p:cNvSpPr/>
            <p:nvPr/>
          </p:nvSpPr>
          <p:spPr>
            <a:xfrm>
              <a:off x="3492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8" name="Rectangle 104"/>
            <p:cNvSpPr/>
            <p:nvPr/>
          </p:nvSpPr>
          <p:spPr>
            <a:xfrm>
              <a:off x="3500" y="1231"/>
              <a:ext cx="1126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19" name="Rectangle 105"/>
            <p:cNvSpPr/>
            <p:nvPr/>
          </p:nvSpPr>
          <p:spPr>
            <a:xfrm>
              <a:off x="4626" y="220"/>
              <a:ext cx="8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20" name="Rectangle 106"/>
            <p:cNvSpPr/>
            <p:nvPr/>
          </p:nvSpPr>
          <p:spPr>
            <a:xfrm>
              <a:off x="4626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21" name="Rectangle 107"/>
            <p:cNvSpPr/>
            <p:nvPr/>
          </p:nvSpPr>
          <p:spPr>
            <a:xfrm>
              <a:off x="4626" y="1231"/>
              <a:ext cx="8" cy="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indent="0" eaLnBrk="0" hangingPunct="0"/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322" name="Rectangle 108"/>
            <p:cNvSpPr/>
            <p:nvPr/>
          </p:nvSpPr>
          <p:spPr>
            <a:xfrm>
              <a:off x="356" y="1263"/>
              <a:ext cx="33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indent="0" eaLnBrk="0" hangingPunct="0"/>
              <a:r>
                <a:rPr lang="zh-CN" altLang="en-US" sz="135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sz="135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85435" y="4009073"/>
            <a:ext cx="117538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eaLnBrk="0" hangingPunct="0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F1 T2 F3 F4</a:t>
            </a:r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5351621" y="4397693"/>
            <a:ext cx="118491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eaLnBrk="0" hangingPunct="0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T1 F2 T3 F4</a:t>
            </a:r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5351621" y="3654743"/>
            <a:ext cx="120396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eaLnBrk="0" hangingPunct="0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T1 T2 T3 T4</a:t>
            </a:r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757488" y="4714399"/>
            <a:ext cx="3393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问题：路径acd未被测试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2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5429" y="863485"/>
            <a:ext cx="788027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测试的产生是为了使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每个决策的每个可能的条件组合都得到测试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目标是实现对每项决定的100%覆盖和对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条件</a:t>
            </a: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组合的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100%覆盖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真理表是确定所有可能的数值组合的最好方法。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5429" y="863485"/>
            <a:ext cx="7880278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让我们举一个例子。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79" y="740036"/>
            <a:ext cx="997689" cy="1205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2650" y="1833993"/>
            <a:ext cx="788027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这里我们有两个布尔表达式A和B，所以多条件覆盖的测试集将是。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2" y="3100388"/>
            <a:ext cx="3015692" cy="130307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92892" y="2730042"/>
            <a:ext cx="4516886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你可以看到，2个条件有4个测试用例。同样地，3个条件有8个测试用例。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因此，你可以说，如果有n个条件，将有2个</a:t>
            </a:r>
            <a:r>
              <a:rPr lang="en-GB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测试。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4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15217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084" y="2435308"/>
            <a:ext cx="1749322" cy="2168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每个条件值的组合都是一个测试案例。</a:t>
            </a:r>
            <a:endParaRPr lang="en-GB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06" y="784363"/>
            <a:ext cx="4743450" cy="16509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89467" y="1511996"/>
            <a:ext cx="4024389" cy="388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89" y="2385365"/>
            <a:ext cx="5838825" cy="20383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650880" y="3348284"/>
            <a:ext cx="5744935" cy="4283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2584593" y="4398360"/>
            <a:ext cx="6559407" cy="783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阴影行表示不可能的测试案例，因此不被任何测试所覆盖。</a:t>
            </a:r>
            <a:endParaRPr lang="en-GB" altLang="zh-CN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15217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4" y="912905"/>
            <a:ext cx="4743450" cy="16509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7355" y="1640538"/>
            <a:ext cx="3797624" cy="388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32" y="909491"/>
            <a:ext cx="4130369" cy="14419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06" y="2964355"/>
            <a:ext cx="5476875" cy="197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6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多重条件保险的优势和劣势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861" y="1137858"/>
            <a:ext cx="788027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优势。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它</a:t>
            </a: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在每一个决策中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</a:t>
            </a: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所有可能的条件组合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请注意，并非所有条件的组合都是可能的。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劣势。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可能很昂贵：一个决策中的n个条件会产生2个</a:t>
            </a:r>
            <a:r>
              <a:rPr lang="en-GB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测试案例。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可能难以确定所需的输入参数值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7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8422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路径测试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861" y="1137858"/>
            <a:ext cx="7880278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路径测试使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程序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从进入到退出的每一个可能的路径都在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测试执行过程中被采取。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通过对代码的检查，选择输入数据以引起每个路径的执行。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从开始到结束的</a:t>
            </a:r>
            <a:r>
              <a:rPr lang="en-GB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每个独特的路径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都是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一个测试案例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对于复杂的程序，有些路径可能无法实现。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预期的产出来自于规范。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8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8422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2351" y="463939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如何进行路径测试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861" y="1137858"/>
            <a:ext cx="788027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第1步：起草控制流图以确定可能的程序路径。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第2步：弄清所有独立的路径。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第3步：生成测试用例，评估每条路径的程序流程。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9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8422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路径测试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21" y="2934498"/>
            <a:ext cx="7880278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检查控制流图，可以看到两条路径贯穿程序。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节点1-3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节点1-2-3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每个路径都是一个独立的测试案例。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1" y="980888"/>
            <a:ext cx="5416236" cy="20417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03" y="824172"/>
            <a:ext cx="2115812" cy="2197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61" y="3314700"/>
            <a:ext cx="4816183" cy="129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如何进行白盒测试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1702" y="1008747"/>
            <a:ext cx="8520181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这里有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两个基本步骤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测试人员在使用白盒测试技术测试一个应用程序时可以遵循。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理解源代码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创建测试案例并执行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12" y="2749566"/>
            <a:ext cx="3946316" cy="196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0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84221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路径测试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6558" y="1731808"/>
            <a:ext cx="304688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有3条路径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路径1：1-2-3-4-5-6-7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路径2：1-2-4-5-6-7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路径3：1-6-7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3" y="802652"/>
            <a:ext cx="4305470" cy="3972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820" y="0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rgbClr val="2237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路径测试的优势和劣势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5742" y="1193445"/>
            <a:ext cx="7880278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优势。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行使基础路径集的测试案例将至少执行一次程序中的每条语句。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劣势。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如果程序复杂，要找到许多路径，可能会造成计算上的密集。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在每个决定中不明确地评估条件。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2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6258" y="12218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76096" y="329945"/>
            <a:ext cx="491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gradFill>
                  <a:gsLst>
                    <a:gs pos="1000">
                      <a:srgbClr val="8A0021"/>
                    </a:gs>
                    <a:gs pos="100000">
                      <a:srgbClr val="C0002E"/>
                    </a:gs>
                  </a:gsLst>
                  <a:lin ang="2700000" scaled="0"/>
                </a:gradFill>
                <a:sym typeface="+mn-ea"/>
              </a:rPr>
              <a:t>任务 </a:t>
            </a:r>
            <a:endParaRPr lang="zh-CN" altLang="en-US" dirty="0">
              <a:solidFill>
                <a:srgbClr val="2237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861" y="657792"/>
            <a:ext cx="788027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驾驶员的基本保险费是500。然而，这个保险费可以增加或减少，取决于三个因素：他们的年龄、性别和婚姻状况。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规格。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252" y="2263063"/>
            <a:ext cx="421929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程序输入。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年龄：整数。  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性别：'M'，'F'，无效输入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已婚。真，假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7658" y="2166670"/>
            <a:ext cx="5480779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计划产出。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返回值。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0：无法投保的年龄，或非法投入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200：已婚或女性，且45&lt;=年龄&lt;=65岁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300：已婚或女性，且16&lt;=年龄&lt;46岁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400：单身男性，且45&lt;=年龄&lt;=65岁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500：单身男性，且25&lt;=年龄&lt;45岁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2000年：单身男性，25岁以下</a:t>
            </a:r>
            <a:endParaRPr lang="en-GB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142" y="64952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" y="413385"/>
            <a:ext cx="728091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4.xml><?xml version="1.0" encoding="utf-8"?>
<p:sld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142" y="64952"/>
            <a:ext cx="9144000" cy="5143500"/>
            <a:chOff x="0" y="0"/>
            <a:chExt cx="12192000" cy="6858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0" y="0"/>
              <a:ext cx="1174282" cy="68580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0632" y="192505"/>
              <a:ext cx="11951368" cy="6472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925701" y="0"/>
              <a:ext cx="165234" cy="4800600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277600" y="6641432"/>
              <a:ext cx="457200" cy="216568"/>
            </a:xfrm>
            <a:prstGeom prst="rect">
              <a:avLst/>
            </a:prstGeom>
            <a:solidFill>
              <a:srgbClr val="223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07990" y="458170"/>
            <a:ext cx="5625728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使用以下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白盒测试</a:t>
            </a: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技术来设计测试案例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声明范围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分支机构覆盖率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条件覆盖面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决定/条件范围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多重条件保障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路径测试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81623bd392fd4e2a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df19936c9e724ba9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7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如何进行白盒测试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69677" y="1015512"/>
            <a:ext cx="5398477" cy="378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第1步：了解源代码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测试人员通常要做的第一件事是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学习和理解应用程序的源代码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由于白盒测试涉及到应用程序内部工作的测试，测试人员必须对他们所测试的应用程序中使用的编程语言非常了解。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392"/>
            <a:ext cx="3692325" cy="1834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如何进行白盒测试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08131" y="1175779"/>
            <a:ext cx="5424854" cy="2533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第2步：创建测试案例并执行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白盒测试的第二个基本步骤涉及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测试应用程序的源代码，以确保其正确的流程和结构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一种方法是通过编写更多的代码来测试应用程序的源代码。 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392"/>
            <a:ext cx="3692325" cy="1834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08893" y="904064"/>
            <a:ext cx="523415" cy="104683"/>
            <a:chOff x="3865705" y="1068821"/>
            <a:chExt cx="709447" cy="141889"/>
          </a:xfrm>
        </p:grpSpPr>
        <p:sp>
          <p:nvSpPr>
            <p:cNvPr id="3" name="椭圆 2"/>
            <p:cNvSpPr/>
            <p:nvPr/>
          </p:nvSpPr>
          <p:spPr>
            <a:xfrm>
              <a:off x="3865705" y="1068821"/>
              <a:ext cx="141889" cy="141889"/>
            </a:xfrm>
            <a:prstGeom prst="ellipse">
              <a:avLst/>
            </a:prstGeom>
            <a:solidFill>
              <a:srgbClr val="EAF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54891" y="1068821"/>
              <a:ext cx="141889" cy="141889"/>
            </a:xfrm>
            <a:prstGeom prst="ellipse">
              <a:avLst/>
            </a:prstGeom>
            <a:solidFill>
              <a:srgbClr val="B8D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44077" y="1068821"/>
              <a:ext cx="141889" cy="141889"/>
            </a:xfrm>
            <a:prstGeom prst="ellipse">
              <a:avLst/>
            </a:prstGeom>
            <a:solidFill>
              <a:srgbClr val="8EB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433263" y="1068821"/>
              <a:ext cx="141889" cy="141889"/>
            </a:xfrm>
            <a:prstGeom prst="ellipse">
              <a:avLst/>
            </a:prstGeom>
            <a:solidFill>
              <a:srgbClr val="4D6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6"/>
          <p:cNvSpPr txBox="1">
            <a:spLocks noChangeArrowheads="1"/>
          </p:cNvSpPr>
          <p:nvPr/>
        </p:nvSpPr>
        <p:spPr bwMode="auto">
          <a:xfrm>
            <a:off x="1538654" y="433186"/>
            <a:ext cx="5811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4D679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如何进行白盒测试</a:t>
            </a:r>
            <a:endParaRPr lang="zh-CN" altLang="en-US" sz="2800" dirty="0">
              <a:solidFill>
                <a:srgbClr val="4D679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08131" y="1175779"/>
            <a:ext cx="5424854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第2步：创建测试案例并执行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测试人员将为应用程序中的每个过程或一系列过程开发小测试。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这种方法要求测试人员必须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对代码有深入的了解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，通常由开发人员来完成。 </a:t>
            </a:r>
            <a:endParaRPr lang="en-GB" altLang="zh-CN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392"/>
            <a:ext cx="3692325" cy="1834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607_3*i*1"/>
  <p:tag name="KSO_WM_TEMPLATE_CATEGORY" val="chip"/>
  <p:tag name="KSO_WM_TEMPLATE_INDEX" val="20202607"/>
  <p:tag name="KSO_WM_UNIT_LAYERLEVEL" val="1"/>
  <p:tag name="KSO_WM_TAG_VERSION" val="1.0"/>
  <p:tag name="KSO_WM_BEAUTIFY_FLAG" val="#wm#"/>
  <p:tag name="KSO_WM_CHIP_GROUPID" val="5fb244ccbfe68cd3a0894df1"/>
  <p:tag name="KSO_WM_CHIP_XID" val="5fb244ccbfe68cd3a0894df4"/>
  <p:tag name="KSO_WM_UNIT_DEC_AREA_ID" val="02c5a24f4ecb4f588f7ac7ea2785060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37b710e9d814a4bb140c2159a22fde5"/>
  <p:tag name="KSO_WM_SLIDE_BACKGROUND_TYPE" val="general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607_4*i*1"/>
  <p:tag name="KSO_WM_TEMPLATE_CATEGORY" val="chip"/>
  <p:tag name="KSO_WM_TEMPLATE_INDEX" val="20202607"/>
  <p:tag name="KSO_WM_UNIT_LAYERLEVEL" val="1"/>
  <p:tag name="KSO_WM_TAG_VERSION" val="1.0"/>
  <p:tag name="KSO_WM_BEAUTIFY_FLAG" val="#wm#"/>
  <p:tag name="KSO_WM_CHIP_GROUPID" val="5fb244ccbfe68cd3a0894df1"/>
  <p:tag name="KSO_WM_CHIP_XID" val="5fb244ccbfe68cd3a0894df5"/>
  <p:tag name="KSO_WM_UNIT_DEC_AREA_ID" val="0aefb2f554f3436e83e00b365f6a6d2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a37e7566d74eadb231409e2b4572b2"/>
  <p:tag name="KSO_WM_SLIDE_BACKGROUND_TYPE" val="general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417_1*i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ff1980d3894a1bb6fd46b57ff4aee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FILL_FORE_SCHEMECOLOR_INDEX_BRIGHTNESS" val="0"/>
  <p:tag name="KSO_WM_UNIT_FILL_FORE_SCHEMECOLOR_INDEX" val="5"/>
  <p:tag name="KSO_WM_UNIT_FILL_TYPE" val="1"/>
  <p:tag name="KSO_WM_UNIT_VALUE" val="224"/>
  <p:tag name="KSO_WM_TEMPLATE_ASSEMBLE_XID" val="606570804054ed1e2fb81690"/>
  <p:tag name="KSO_WM_TEMPLATE_ASSEMBLE_GROUPID" val="606570804054ed1e2fb8169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417_1*i*2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d74ec4eb043c9b7eeb03a601026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-0.15"/>
  <p:tag name="KSO_WM_UNIT_FILL_FORE_SCHEMECOLOR_INDEX" val="14"/>
  <p:tag name="KSO_WM_UNIT_FILL_TYPE" val="1"/>
  <p:tag name="KSO_WM_UNIT_VALUE" val="375"/>
  <p:tag name="KSO_WM_TEMPLATE_ASSEMBLE_XID" val="606570804054ed1e2fb81690"/>
  <p:tag name="KSO_WM_TEMPLATE_ASSEMBLE_GROUPID" val="606570804054ed1e2fb8169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DEC_AREA_ID" val="25136182e3114f46b6c3ca0cac3854a7"/>
  <p:tag name="KSO_WM_UNIT_SM_LIMIT_TYPE" val="2"/>
  <p:tag name="KSO_WM_CHIP_GROUPID" val="5fd07de04d383dce34166708"/>
  <p:tag name="KSO_WM_CHIP_XID" val="5fd07de04d383dce34166709"/>
  <p:tag name="KSO_WM_TEMPLATE_ASSEMBLE_XID" val="606570804054ed1e2fb81690"/>
  <p:tag name="KSO_WM_TEMPLATE_ASSEMBLE_GROUPID" val="606570804054ed1e2fb8169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417_1*i*3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de46e294f0b4ff889a48b926d08a4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0"/>
  <p:tag name="KSO_WM_UNIT_FILL_FORE_SCHEMECOLOR_INDEX" val="14"/>
  <p:tag name="KSO_WM_UNIT_FILL_TYPE" val="1"/>
  <p:tag name="KSO_WM_UNIT_VALUE" val="1025"/>
  <p:tag name="KSO_WM_TEMPLATE_ASSEMBLE_XID" val="606570804054ed1e2fb81690"/>
  <p:tag name="KSO_WM_TEMPLATE_ASSEMBLE_GROUPID" val="606570804054ed1e2fb8169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417_1*i*4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8ed707366e41dabfa24393299dc7c7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2676e4020c47449a961cff97fad0e349&quot;,&quot;X&quot;:{&quot;Pos&quot;:0},&quot;Y&quot;:{&quot;Pos&quot;:1}},&quot;whChangeMode&quot;:0}"/>
  <p:tag name="KSO_WM_CHIP_GROUPID" val="5fd07de04d383dce34166708"/>
  <p:tag name="KSO_WM_CHIP_XID" val="5fd07de04d383dce34166709"/>
  <p:tag name="KSO_WM_UNIT_LINE_FORE_SCHEMECOLOR_INDEX_BRIGHTNESS" val="0"/>
  <p:tag name="KSO_WM_UNIT_LINE_FORE_SCHEMECOLOR_INDEX" val="5"/>
  <p:tag name="KSO_WM_UNIT_LINE_FILL_TYPE" val="2"/>
  <p:tag name="KSO_WM_TEMPLATE_ASSEMBLE_XID" val="606570804054ed1e2fb81690"/>
  <p:tag name="KSO_WM_TEMPLATE_ASSEMBLE_GROUPID" val="606570804054ed1e2fb81690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417_1*a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6e4020c47449a961cff97fad0e3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8aeb0fbd7a9469c97317536f75164cc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70804054ed1e2fb81690"/>
  <p:tag name="KSO_WM_TEMPLATE_ASSEMBLE_GROUPID" val="606570804054ed1e2fb81690"/>
</p:tagLst>
</file>

<file path=ppt/tags/tag33.xml><?xml version="1.0" encoding="utf-8"?>
<p:tagLst xmlns:p="http://schemas.openxmlformats.org/presentationml/2006/main"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SLIDE_ID" val="diagram2021741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17417"/>
  <p:tag name="KSO_WM_SLIDE_LAYOUT" val="a"/>
  <p:tag name="KSO_WM_SLIDE_LAYOUT_CNT" val="1"/>
  <p:tag name="KSO_WM_CHIP_GROUPID" val="5fd07de04d383dce34166708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606570804054ed1e2fb81690"/>
  <p:tag name="KSO_WM_TEMPLATE_ASSEMBLE_GROUPID" val="606570804054ed1e2fb81690"/>
  <p:tag name="KSO_WM_TEMPLATE_THUMBS_INDEX" val="1、2、3、4、7、47"/>
  <p:tag name="KSO_WM_SLIDE_RATIO" val="1.777778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0:59&quot;,&quot;maxSize&quot;:{&quot;size1&quot;:63.799999999999997},&quot;minSize&quot;:{&quot;size1&quot;:63.799999999999997},&quot;normalSize&quot;:{&quot;size1&quot;:63.799999999999997},&quot;subLayout&quot;:[{&quot;id&quot;:&quot;2021-04-01T16:20:59&quot;,&quot;margin&quot;:{&quot;bottom&quot;:4.2329998016357422,&quot;left&quot;:3.809999942779541,&quot;right&quot;:0.026000002399086952,&quot;top&quot;:4.2329998016357422},&quot;type&quot;:0},{&quot;id&quot;:&quot;2021-04-01T16:20:59&quot;,&quot;type&quot;:0}],&quot;type&quot;:0}"/>
  <p:tag name="KSO_WM_SPECIAL_SOURCE" val="bdnull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0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42.xml><?xml version="1.0" encoding="utf-8"?>
<p:tagLst xmlns:p="http://schemas.openxmlformats.org/presentationml/2006/main">
  <p:tag name="RAINPROBLEM" val="ProblemSubmit"/>
  <p:tag name="RAINPROBLEMTYPE" val="Polling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  <p:tag name="RAINPROBLEM" val="PollingAnswer"/>
</p:tagLst>
</file>

<file path=ppt/tags/tag47.xml><?xml version="1.0" encoding="utf-8"?>
<p:tagLst xmlns:p="http://schemas.openxmlformats.org/presentationml/2006/main">
  <p:tag name="RAINPROBLEM" val="ProblemSetting"/>
  <p:tag name="RAINPROBLEMTYPE" val="Polling"/>
</p:tagLst>
</file>

<file path=ppt/tags/tag48.xml><?xml version="1.0" encoding="utf-8"?>
<p:tagLst xmlns:p="http://schemas.openxmlformats.org/presentationml/2006/main">
  <p:tag name="RAINPROBLEM" val="Polling"/>
  <p:tag name="ANONYMOUSPOLLING" val="False"/>
  <p:tag name="PROBLEMSCORE" val="0.0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50.xml><?xml version="1.0" encoding="utf-8"?>
<p:tagLst xmlns:p="http://schemas.openxmlformats.org/presentationml/2006/main">
  <p:tag name="RAINPROBLEM" val="ProblemItem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54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55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56.xml><?xml version="1.0" encoding="utf-8"?>
<p:tagLst xmlns:p="http://schemas.openxmlformats.org/presentationml/2006/main">
  <p:tag name="RAINPROBLEM" val="ProblemSubmit"/>
  <p:tag name="RAINPROBLEMTYPE" val="Polling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0.xml><?xml version="1.0" encoding="utf-8"?>
<p:tagLst xmlns:p="http://schemas.openxmlformats.org/presentationml/2006/main">
  <p:tag name="RAINPROBLEMTYPE" val="ProblemTypeMarker"/>
  <p:tag name="RAINPROBLEM" val="PollingAnswer"/>
</p:tagLst>
</file>

<file path=ppt/tags/tag61.xml><?xml version="1.0" encoding="utf-8"?>
<p:tagLst xmlns:p="http://schemas.openxmlformats.org/presentationml/2006/main">
  <p:tag name="RAINPROBLEM" val="ProblemSetting"/>
  <p:tag name="RAINPROBLEMTYPE" val="Polling"/>
</p:tagLst>
</file>

<file path=ppt/tags/tag62.xml><?xml version="1.0" encoding="utf-8"?>
<p:tagLst xmlns:p="http://schemas.openxmlformats.org/presentationml/2006/main">
  <p:tag name="RAINPROBLEM" val="Polling"/>
  <p:tag name="ANONYMOUSPOLLING" val="False"/>
  <p:tag name="PROBLEMSCORE" val="0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heme/theme1.xml><?xml version="1.0" encoding="utf-8"?>
<a:theme xmlns:a="http://schemas.openxmlformats.org/drawingml/2006/main" name="Office 主题">
  <a:themeElements>
    <a:clrScheme name="3蓝色拼接毕业答辩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4D6798"/>
      </a:accent1>
      <a:accent2>
        <a:srgbClr val="74BA9A"/>
      </a:accent2>
      <a:accent3>
        <a:srgbClr val="A7D6C4"/>
      </a:accent3>
      <a:accent4>
        <a:srgbClr val="BFCAB9"/>
      </a:accent4>
      <a:accent5>
        <a:srgbClr val="F2EBE5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华文细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Gallery</ap:Template>
  <ap:TotalTime>0</ap:TotalTime>
  <ap:Words>15868</ap:Words>
  <ap:Application>WPS 表格</ap:Application>
  <ap:PresentationFormat>全屏显示(16:9)</ap:PresentationFormat>
  <ap:Paragraphs>526</ap:Paragraphs>
  <ap:Slides>64</ap:Slides>
  <ap:Notes>43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ap:HeadingPairs>
  <ap:TitlesOfParts>
    <vt:vector baseType="lpstr" size="90">
      <vt:lpstr>Arial</vt:lpstr>
      <vt:lpstr>宋体</vt:lpstr>
      <vt:lpstr>Wingdings</vt:lpstr>
      <vt:lpstr>微软雅黑</vt:lpstr>
      <vt:lpstr>汉仪旗黑</vt:lpstr>
      <vt:lpstr>Calibri Light</vt:lpstr>
      <vt:lpstr>Helvetica Neue</vt:lpstr>
      <vt:lpstr>方正宋刻本秀楷简体</vt:lpstr>
      <vt:lpstr>汉仪书宋二KW</vt:lpstr>
      <vt:lpstr>DengXian</vt:lpstr>
      <vt:lpstr>汉仪中等线KW</vt:lpstr>
      <vt:lpstr>Microsoft Yahei</vt:lpstr>
      <vt:lpstr>Symbol</vt:lpstr>
      <vt:lpstr>Kingsoft Sign</vt:lpstr>
      <vt:lpstr>阿里巴巴普惠体 R</vt:lpstr>
      <vt:lpstr>苹方-简</vt:lpstr>
      <vt:lpstr>Times New Roman</vt:lpstr>
      <vt:lpstr>Arial Unicode MS</vt:lpstr>
      <vt:lpstr>华文细黑</vt:lpstr>
      <vt:lpstr>黑体-简</vt:lpstr>
      <vt:lpstr>微软雅黑</vt:lpstr>
      <vt:lpstr>宋体</vt:lpstr>
      <vt:lpstr>微软雅黑 Light</vt:lpstr>
      <vt:lpstr>汉仪中黑KW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ap:TitlesOfParts>
  <ap:LinksUpToDate>false</ap:LinksUpToDate>
  <ap:SharedDoc>false</ap:SharedDoc>
  <ap:HyperlinksChanged>false</ap:HyperlinksChanged>
  <ap:AppVersion>14.0000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演示文稿</dc:title>
  <dc:creator>哒哒 熊猫</dc:creator>
  <lastModifiedBy>段垚鑫 iven</lastModifiedBy>
  <revision>1711</revision>
  <dcterms:created xsi:type="dcterms:W3CDTF">2022-11-14T03:58:14.0000000Z</dcterms:created>
  <dcterms:modified xsi:type="dcterms:W3CDTF">2022-11-14T03:58:14.0000000Z</dcterms:modified>
  <keywords>, docId:FFE192D57AE8D4CE63ED66CBD03B1275</keywords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KSOTemplateUUID">
    <vt:lpwstr>v1.0_mb_Prp1yOc6lDzoCIQu0vbwmg==</vt:lpwstr>
  </property>
  <property fmtid="{D5CDD505-2E9C-101B-9397-08002B2CF9AE}" pid="4" name="ICV">
    <vt:lpwstr>A4FCC49CE36EE87D8A997163D132D588</vt:lpwstr>
  </property>
</Properties>
</file>