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9"/>
  </p:notesMasterIdLst>
  <p:sldIdLst>
    <p:sldId id="257" r:id="rId5"/>
    <p:sldId id="258" r:id="rId6"/>
    <p:sldId id="262" r:id="rId7"/>
    <p:sldId id="289" r:id="rId8"/>
    <p:sldId id="293" r:id="rId9"/>
    <p:sldId id="290" r:id="rId10"/>
    <p:sldId id="294" r:id="rId11"/>
    <p:sldId id="295" r:id="rId12"/>
    <p:sldId id="296" r:id="rId13"/>
    <p:sldId id="297" r:id="rId14"/>
    <p:sldId id="298" r:id="rId15"/>
    <p:sldId id="292" r:id="rId16"/>
    <p:sldId id="299" r:id="rId17"/>
    <p:sldId id="300"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2AFC2"/>
    <a:srgbClr val="0D727E"/>
    <a:srgbClr val="C61174"/>
    <a:srgbClr val="545C60"/>
    <a:srgbClr val="EAC4AC"/>
    <a:srgbClr val="EE8272"/>
    <a:srgbClr val="7AB32E"/>
    <a:srgbClr val="608A23"/>
    <a:srgbClr val="517A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7" autoAdjust="0"/>
    <p:restoredTop sz="94660"/>
  </p:normalViewPr>
  <p:slideViewPr>
    <p:cSldViewPr snapToGrid="0" snapToObjects="1">
      <p:cViewPr varScale="1">
        <p:scale>
          <a:sx n="63" d="100"/>
          <a:sy n="63" d="100"/>
        </p:scale>
        <p:origin x="58" y="830"/>
      </p:cViewPr>
      <p:guideLst>
        <p:guide orient="horz" pos="1620"/>
        <p:guide pos="2880"/>
      </p:guideLst>
    </p:cSldViewPr>
  </p:slideViewPr>
  <p:notesTextViewPr>
    <p:cViewPr>
      <p:scale>
        <a:sx n="100" d="100"/>
        <a:sy n="100"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43333-4D1A-42B9-8151-450B455FEB28}" type="datetimeFigureOut">
              <a:rPr lang="zh-CN" altLang="en-US" smtClean="0"/>
              <a:t>2019/5/5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F80D72-233D-4402-A0C3-386D25D5020A}" type="slidenum">
              <a:rPr lang="zh-CN" altLang="en-US" smtClean="0"/>
              <a:t>‹#›</a:t>
            </a:fld>
            <a:endParaRPr lang="zh-CN" altLang="en-US"/>
          </a:p>
        </p:txBody>
      </p:sp>
    </p:spTree>
    <p:extLst>
      <p:ext uri="{BB962C8B-B14F-4D97-AF65-F5344CB8AC3E}">
        <p14:creationId xmlns:p14="http://schemas.microsoft.com/office/powerpoint/2010/main" val="2882095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矩形 2"/>
          <p:cNvSpPr/>
          <p:nvPr userDrawn="1"/>
        </p:nvSpPr>
        <p:spPr>
          <a:xfrm>
            <a:off x="216652" y="471662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defTabSz="914400"/>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bg>
      <p:bgPr>
        <a:solidFill>
          <a:srgbClr val="12AFC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219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34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708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le Slide">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142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517A1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071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7AB32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657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EE827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29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EAC4A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29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545C6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29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rgbClr val="C6117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29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rgbClr val="0D727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12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6" r:id="rId2"/>
    <p:sldLayoutId id="2147493457" r:id="rId3"/>
    <p:sldLayoutId id="2147493458" r:id="rId4"/>
    <p:sldLayoutId id="2147493459" r:id="rId5"/>
    <p:sldLayoutId id="2147493460" r:id="rId6"/>
    <p:sldLayoutId id="2147493461" r:id="rId7"/>
    <p:sldLayoutId id="2147493462" r:id="rId8"/>
    <p:sldLayoutId id="2147493463" r:id="rId9"/>
    <p:sldLayoutId id="2147493464" r:id="rId10"/>
    <p:sldLayoutId id="2147493465" r:id="rId11"/>
    <p:sldLayoutId id="21474934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0" y="0"/>
            <a:ext cx="9144000" cy="5143500"/>
          </a:xfrm>
          <a:prstGeom prst="rect">
            <a:avLst/>
          </a:prstGeom>
          <a:solidFill>
            <a:schemeClr val="bg2">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0" y="3254096"/>
            <a:ext cx="9144000" cy="1889404"/>
          </a:xfrm>
          <a:prstGeom prst="rect">
            <a:avLst/>
          </a:prstGeom>
          <a:gradFill flip="none" rotWithShape="1">
            <a:gsLst>
              <a:gs pos="100000">
                <a:schemeClr val="bg2">
                  <a:lumMod val="50000"/>
                  <a:alpha val="0"/>
                </a:schemeClr>
              </a:gs>
              <a:gs pos="20000">
                <a:schemeClr val="bg2">
                  <a:lumMod val="50000"/>
                  <a:alpha val="68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4073586" y="2838597"/>
            <a:ext cx="6095651" cy="486287"/>
          </a:xfrm>
          <a:prstGeom prst="rect">
            <a:avLst/>
          </a:prstGeom>
          <a:noFill/>
        </p:spPr>
        <p:txBody>
          <a:bodyPr wrap="square" rtlCol="0">
            <a:spAutoFit/>
          </a:bodyPr>
          <a:lstStyle/>
          <a:p>
            <a:pPr>
              <a:lnSpc>
                <a:spcPct val="80000"/>
              </a:lnSpc>
            </a:pPr>
            <a:r>
              <a:rPr kumimoji="1" lang="en-US" altLang="zh-CN" sz="3200" b="1" dirty="0" smtClean="0">
                <a:solidFill>
                  <a:srgbClr val="FFFFFF"/>
                </a:solidFill>
                <a:effectLst>
                  <a:outerShdw blurRad="50800" dist="38100" dir="2700000" algn="tl" rotWithShape="0">
                    <a:prstClr val="black">
                      <a:alpha val="40000"/>
                    </a:prstClr>
                  </a:outerShdw>
                </a:effectLst>
              </a:rPr>
              <a:t>———</a:t>
            </a:r>
            <a:r>
              <a:rPr kumimoji="1" lang="zh-CN" altLang="en-US" sz="3200" b="1" dirty="0" smtClean="0">
                <a:solidFill>
                  <a:srgbClr val="FFFFFF"/>
                </a:solidFill>
                <a:effectLst>
                  <a:outerShdw blurRad="50800" dist="38100" dir="2700000" algn="tl" rotWithShape="0">
                    <a:prstClr val="black">
                      <a:alpha val="40000"/>
                    </a:prstClr>
                  </a:outerShdw>
                </a:effectLst>
              </a:rPr>
              <a:t>野外赛车驾驶游戏</a:t>
            </a:r>
            <a:endParaRPr kumimoji="1" lang="zh-CN" altLang="en-US" sz="3200" b="1" dirty="0">
              <a:solidFill>
                <a:srgbClr val="FFFFFF"/>
              </a:solidFill>
              <a:effectLst>
                <a:outerShdw blurRad="50800" dist="38100" dir="2700000" algn="tl" rotWithShape="0">
                  <a:prstClr val="black">
                    <a:alpha val="40000"/>
                  </a:prstClr>
                </a:outerShdw>
              </a:effectLst>
            </a:endParaRPr>
          </a:p>
        </p:txBody>
      </p:sp>
      <p:sp>
        <p:nvSpPr>
          <p:cNvPr id="10" name="矩形 9"/>
          <p:cNvSpPr/>
          <p:nvPr/>
        </p:nvSpPr>
        <p:spPr>
          <a:xfrm>
            <a:off x="555651" y="3625414"/>
            <a:ext cx="1866217" cy="1384995"/>
          </a:xfrm>
          <a:prstGeom prst="rect">
            <a:avLst/>
          </a:prstGeom>
        </p:spPr>
        <p:txBody>
          <a:bodyPr wrap="none">
            <a:spAutoFit/>
          </a:bodyPr>
          <a:lstStyle/>
          <a:p>
            <a:r>
              <a:rPr kumimoji="1" lang="en-US" altLang="zh-CN" sz="1400" dirty="0" smtClean="0">
                <a:solidFill>
                  <a:srgbClr val="FFFFFF"/>
                </a:solidFill>
                <a:effectLst>
                  <a:outerShdw blurRad="50800" dist="38100" dir="2700000" algn="tl" rotWithShape="0">
                    <a:prstClr val="black">
                      <a:alpha val="40000"/>
                    </a:prstClr>
                  </a:outerShdw>
                </a:effectLst>
              </a:rPr>
              <a:t>GROUP           14</a:t>
            </a:r>
          </a:p>
          <a:p>
            <a:r>
              <a:rPr kumimoji="1" lang="zh-CN" altLang="en-US" sz="1400" dirty="0" smtClean="0">
                <a:solidFill>
                  <a:srgbClr val="FFFFFF"/>
                </a:solidFill>
                <a:effectLst>
                  <a:outerShdw blurRad="50800" dist="38100" dir="2700000" algn="tl" rotWithShape="0">
                    <a:prstClr val="black">
                      <a:alpha val="40000"/>
                    </a:prstClr>
                  </a:outerShdw>
                </a:effectLst>
              </a:rPr>
              <a:t> 张</a:t>
            </a:r>
            <a:r>
              <a:rPr kumimoji="1" lang="zh-CN" altLang="en-US" sz="1400" dirty="0">
                <a:solidFill>
                  <a:srgbClr val="FFFFFF"/>
                </a:solidFill>
                <a:effectLst>
                  <a:outerShdw blurRad="50800" dist="38100" dir="2700000" algn="tl" rotWithShape="0">
                    <a:prstClr val="black">
                      <a:alpha val="40000"/>
                    </a:prstClr>
                  </a:outerShdw>
                </a:effectLst>
              </a:rPr>
              <a:t>寅</a:t>
            </a:r>
            <a:r>
              <a:rPr kumimoji="1" lang="zh-CN" altLang="en-US" sz="1400" dirty="0" smtClean="0">
                <a:solidFill>
                  <a:srgbClr val="FFFFFF"/>
                </a:solidFill>
                <a:effectLst>
                  <a:outerShdw blurRad="50800" dist="38100" dir="2700000" algn="tl" rotWithShape="0">
                    <a:prstClr val="black">
                      <a:alpha val="40000"/>
                    </a:prstClr>
                  </a:outerShdw>
                </a:effectLst>
              </a:rPr>
              <a:t>哲      </a:t>
            </a:r>
            <a:r>
              <a:rPr kumimoji="1" lang="en-US" altLang="zh-CN" sz="1400" dirty="0" smtClean="0">
                <a:solidFill>
                  <a:srgbClr val="FFFFFF"/>
                </a:solidFill>
                <a:effectLst>
                  <a:outerShdw blurRad="50800" dist="38100" dir="2700000" algn="tl" rotWithShape="0">
                    <a:prstClr val="black">
                      <a:alpha val="40000"/>
                    </a:prstClr>
                  </a:outerShdw>
                </a:effectLst>
              </a:rPr>
              <a:t>16340295</a:t>
            </a:r>
            <a:endParaRPr kumimoji="1" lang="en-US" altLang="zh-CN" sz="1400" dirty="0">
              <a:solidFill>
                <a:srgbClr val="FFFFFF"/>
              </a:solidFill>
              <a:effectLst>
                <a:outerShdw blurRad="50800" dist="38100" dir="2700000" algn="tl" rotWithShape="0">
                  <a:prstClr val="black">
                    <a:alpha val="40000"/>
                  </a:prstClr>
                </a:outerShdw>
              </a:effectLst>
            </a:endParaRPr>
          </a:p>
          <a:p>
            <a:r>
              <a:rPr kumimoji="1" lang="zh-CN" altLang="en-US" sz="1400" dirty="0" smtClean="0">
                <a:solidFill>
                  <a:srgbClr val="FFFFFF"/>
                </a:solidFill>
                <a:effectLst>
                  <a:outerShdw blurRad="50800" dist="38100" dir="2700000" algn="tl" rotWithShape="0">
                    <a:prstClr val="black">
                      <a:alpha val="40000"/>
                    </a:prstClr>
                  </a:outerShdw>
                </a:effectLst>
              </a:rPr>
              <a:t> 郑国林      </a:t>
            </a:r>
            <a:r>
              <a:rPr kumimoji="1" lang="en-US" altLang="zh-CN" sz="1400" dirty="0" smtClean="0">
                <a:solidFill>
                  <a:srgbClr val="FFFFFF"/>
                </a:solidFill>
                <a:effectLst>
                  <a:outerShdw blurRad="50800" dist="38100" dir="2700000" algn="tl" rotWithShape="0">
                    <a:prstClr val="black">
                      <a:alpha val="40000"/>
                    </a:prstClr>
                  </a:outerShdw>
                </a:effectLst>
              </a:rPr>
              <a:t>16340304</a:t>
            </a:r>
          </a:p>
          <a:p>
            <a:r>
              <a:rPr kumimoji="1" lang="zh-CN" altLang="en-US" sz="1400" dirty="0" smtClean="0">
                <a:solidFill>
                  <a:srgbClr val="FFFFFF"/>
                </a:solidFill>
                <a:effectLst>
                  <a:outerShdw blurRad="50800" dist="38100" dir="2700000" algn="tl" rotWithShape="0">
                    <a:prstClr val="black">
                      <a:alpha val="40000"/>
                    </a:prstClr>
                  </a:outerShdw>
                </a:effectLst>
              </a:rPr>
              <a:t> 刘</a:t>
            </a:r>
            <a:r>
              <a:rPr kumimoji="1" lang="zh-CN" altLang="en-US" sz="1400" dirty="0">
                <a:solidFill>
                  <a:srgbClr val="FFFFFF"/>
                </a:solidFill>
                <a:effectLst>
                  <a:outerShdw blurRad="50800" dist="38100" dir="2700000" algn="tl" rotWithShape="0">
                    <a:prstClr val="black">
                      <a:alpha val="40000"/>
                    </a:prstClr>
                  </a:outerShdw>
                </a:effectLst>
              </a:rPr>
              <a:t>俊</a:t>
            </a:r>
            <a:r>
              <a:rPr kumimoji="1" lang="zh-CN" altLang="en-US" sz="1400" dirty="0" smtClean="0">
                <a:solidFill>
                  <a:srgbClr val="FFFFFF"/>
                </a:solidFill>
                <a:effectLst>
                  <a:outerShdw blurRad="50800" dist="38100" dir="2700000" algn="tl" rotWithShape="0">
                    <a:prstClr val="black">
                      <a:alpha val="40000"/>
                    </a:prstClr>
                  </a:outerShdw>
                </a:effectLst>
              </a:rPr>
              <a:t>峰      </a:t>
            </a:r>
            <a:r>
              <a:rPr kumimoji="1" lang="en-US" altLang="zh-CN" sz="1400" dirty="0" smtClean="0">
                <a:solidFill>
                  <a:srgbClr val="FFFFFF"/>
                </a:solidFill>
                <a:effectLst>
                  <a:outerShdw blurRad="50800" dist="38100" dir="2700000" algn="tl" rotWithShape="0">
                    <a:prstClr val="black">
                      <a:alpha val="40000"/>
                    </a:prstClr>
                  </a:outerShdw>
                </a:effectLst>
              </a:rPr>
              <a:t>16340250</a:t>
            </a:r>
          </a:p>
          <a:p>
            <a:r>
              <a:rPr kumimoji="1" lang="zh-CN" altLang="en-US" sz="1400" dirty="0" smtClean="0">
                <a:solidFill>
                  <a:srgbClr val="FFFFFF"/>
                </a:solidFill>
                <a:effectLst>
                  <a:outerShdw blurRad="50800" dist="38100" dir="2700000" algn="tl" rotWithShape="0">
                    <a:prstClr val="black">
                      <a:alpha val="40000"/>
                    </a:prstClr>
                  </a:outerShdw>
                </a:effectLst>
              </a:rPr>
              <a:t> 谢玮鸿      </a:t>
            </a:r>
            <a:r>
              <a:rPr kumimoji="1" lang="en-US" altLang="zh-CN" sz="1400" dirty="0" smtClean="0">
                <a:solidFill>
                  <a:srgbClr val="FFFFFF"/>
                </a:solidFill>
                <a:effectLst>
                  <a:outerShdw blurRad="50800" dist="38100" dir="2700000" algn="tl" rotWithShape="0">
                    <a:prstClr val="black">
                      <a:alpha val="40000"/>
                    </a:prstClr>
                  </a:outerShdw>
                </a:effectLst>
              </a:rPr>
              <a:t>16340256</a:t>
            </a:r>
          </a:p>
          <a:p>
            <a:endParaRPr lang="zh-CN" altLang="en-US" sz="1400" dirty="0">
              <a:effectLst>
                <a:outerShdw blurRad="50800" dist="38100" dir="2700000" algn="tl" rotWithShape="0">
                  <a:prstClr val="black">
                    <a:alpha val="40000"/>
                  </a:prstClr>
                </a:outerShdw>
              </a:effectLst>
            </a:endParaRPr>
          </a:p>
        </p:txBody>
      </p:sp>
      <p:sp>
        <p:nvSpPr>
          <p:cNvPr id="9" name="矩形 8"/>
          <p:cNvSpPr/>
          <p:nvPr/>
        </p:nvSpPr>
        <p:spPr>
          <a:xfrm>
            <a:off x="0" y="0"/>
            <a:ext cx="370435" cy="5467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latin typeface="Century Gothic"/>
              <a:ea typeface="微软雅黑"/>
            </a:endParaRPr>
          </a:p>
        </p:txBody>
      </p:sp>
      <p:sp>
        <p:nvSpPr>
          <p:cNvPr id="11" name="文本框 10"/>
          <p:cNvSpPr txBox="1"/>
          <p:nvPr/>
        </p:nvSpPr>
        <p:spPr>
          <a:xfrm>
            <a:off x="379255" y="370457"/>
            <a:ext cx="2204967" cy="233397"/>
          </a:xfrm>
          <a:prstGeom prst="rect">
            <a:avLst/>
          </a:prstGeom>
          <a:noFill/>
        </p:spPr>
        <p:txBody>
          <a:bodyPr wrap="square" rtlCol="0">
            <a:spAutoFit/>
          </a:bodyPr>
          <a:lstStyle/>
          <a:p>
            <a:pPr>
              <a:lnSpc>
                <a:spcPct val="90000"/>
              </a:lnSpc>
            </a:pPr>
            <a:r>
              <a:rPr kumimoji="1" lang="zh-CN" altLang="en-US" sz="1000" b="1" dirty="0">
                <a:solidFill>
                  <a:srgbClr val="FFFFFF"/>
                </a:solidFill>
                <a:ea typeface="微软雅黑"/>
              </a:rPr>
              <a:t>计算机图形学期末项目</a:t>
            </a:r>
            <a:endParaRPr kumimoji="1" lang="zh-CN" altLang="en-US" sz="1000" b="1" dirty="0">
              <a:solidFill>
                <a:srgbClr val="FFFFFF"/>
              </a:solidFill>
              <a:ea typeface="微软雅黑"/>
            </a:endParaRPr>
          </a:p>
        </p:txBody>
      </p:sp>
      <p:sp>
        <p:nvSpPr>
          <p:cNvPr id="6" name="矩形 5"/>
          <p:cNvSpPr/>
          <p:nvPr/>
        </p:nvSpPr>
        <p:spPr>
          <a:xfrm>
            <a:off x="493912" y="1749627"/>
            <a:ext cx="3877985" cy="978729"/>
          </a:xfrm>
          <a:prstGeom prst="rect">
            <a:avLst/>
          </a:prstGeom>
        </p:spPr>
        <p:txBody>
          <a:bodyPr wrap="none">
            <a:spAutoFit/>
          </a:bodyPr>
          <a:lstStyle/>
          <a:p>
            <a:pPr lvl="0">
              <a:lnSpc>
                <a:spcPct val="80000"/>
              </a:lnSpc>
            </a:pPr>
            <a:r>
              <a:rPr kumimoji="1" lang="zh-CN" altLang="en-US" sz="7200" b="1" dirty="0" smtClean="0">
                <a:solidFill>
                  <a:srgbClr val="608A23"/>
                </a:solidFill>
                <a:effectLst>
                  <a:outerShdw blurRad="50800" dist="38100" dir="2700000" algn="tl" rotWithShape="0">
                    <a:prstClr val="black">
                      <a:alpha val="40000"/>
                    </a:prstClr>
                  </a:outerShdw>
                </a:effectLst>
              </a:rPr>
              <a:t>飞驰人生</a:t>
            </a:r>
            <a:endParaRPr kumimoji="1" lang="en-US" altLang="zh-CN" sz="7200" b="1" dirty="0">
              <a:solidFill>
                <a:srgbClr val="608A23"/>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5890687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1021365" y="1148991"/>
            <a:ext cx="7554599" cy="707886"/>
          </a:xfrm>
          <a:prstGeom prst="rect">
            <a:avLst/>
          </a:prstGeom>
        </p:spPr>
        <p:txBody>
          <a:bodyPr wrap="square">
            <a:spAutoFit/>
          </a:bodyPr>
          <a:lstStyle/>
          <a:p>
            <a:pPr defTabSz="685800" fontAlgn="base">
              <a:spcBef>
                <a:spcPct val="0"/>
              </a:spcBef>
              <a:spcAft>
                <a:spcPct val="0"/>
              </a:spcAft>
            </a:pPr>
            <a:r>
              <a:rPr lang="en-US" altLang="zh-CN" sz="2000" b="1" dirty="0" smtClean="0">
                <a:solidFill>
                  <a:srgbClr val="FFFFFF"/>
                </a:solidFill>
                <a:ea typeface="微软雅黑 Light" charset="0"/>
                <a:cs typeface="微软雅黑 Light" charset="0"/>
              </a:rPr>
              <a:t>	</a:t>
            </a:r>
          </a:p>
          <a:p>
            <a:pPr defTabSz="685800" fontAlgn="base">
              <a:spcBef>
                <a:spcPct val="0"/>
              </a:spcBef>
              <a:spcAft>
                <a:spcPct val="0"/>
              </a:spcAft>
            </a:pPr>
            <a:endParaRPr lang="en-US" altLang="zh-CN" sz="2000" b="1" dirty="0">
              <a:solidFill>
                <a:srgbClr val="FFFFFF"/>
              </a:solidFill>
              <a:ea typeface="微软雅黑 Light" charset="0"/>
              <a:cs typeface="微软雅黑 Light" charset="0"/>
            </a:endParaRPr>
          </a:p>
        </p:txBody>
      </p:sp>
      <p:sp>
        <p:nvSpPr>
          <p:cNvPr id="4" name="矩形 3"/>
          <p:cNvSpPr/>
          <p:nvPr/>
        </p:nvSpPr>
        <p:spPr bwMode="auto">
          <a:xfrm>
            <a:off x="1021365" y="1148991"/>
            <a:ext cx="7554599" cy="2431435"/>
          </a:xfrm>
          <a:prstGeom prst="rect">
            <a:avLst/>
          </a:prstGeom>
        </p:spPr>
        <p:txBody>
          <a:bodyPr wrap="square">
            <a:spAutoFit/>
          </a:bodyPr>
          <a:lstStyle/>
          <a:p>
            <a:pPr defTabSz="685800" fontAlgn="base">
              <a:spcBef>
                <a:spcPct val="0"/>
              </a:spcBef>
              <a:spcAft>
                <a:spcPct val="0"/>
              </a:spcAft>
            </a:pPr>
            <a:r>
              <a:rPr lang="en-US" altLang="zh-CN" sz="2800" b="1" dirty="0" smtClean="0">
                <a:solidFill>
                  <a:srgbClr val="FFFFFF"/>
                </a:solidFill>
                <a:ea typeface="微软雅黑 Light" charset="0"/>
                <a:cs typeface="微软雅黑 Light" charset="0"/>
              </a:rPr>
              <a:t>5.</a:t>
            </a:r>
            <a:r>
              <a:rPr lang="zh-CN" altLang="en-US" sz="2800" b="1" dirty="0" smtClean="0">
                <a:solidFill>
                  <a:srgbClr val="FFFFFF"/>
                </a:solidFill>
                <a:ea typeface="微软雅黑 Light" charset="0"/>
                <a:cs typeface="微软雅黑 Light" charset="0"/>
              </a:rPr>
              <a:t>模型导入</a:t>
            </a:r>
            <a:endParaRPr lang="en-US" altLang="zh-CN" sz="2800" b="1" dirty="0" smtClean="0">
              <a:solidFill>
                <a:srgbClr val="FFFFFF"/>
              </a:solidFill>
              <a:ea typeface="微软雅黑 Light" charset="0"/>
              <a:cs typeface="微软雅黑 Light" charset="0"/>
            </a:endParaRPr>
          </a:p>
          <a:p>
            <a:pPr defTabSz="685800" fontAlgn="base">
              <a:spcBef>
                <a:spcPct val="0"/>
              </a:spcBef>
              <a:spcAft>
                <a:spcPct val="0"/>
              </a:spcAft>
            </a:pPr>
            <a:r>
              <a:rPr lang="en-US" altLang="zh-CN" sz="2800" b="1" dirty="0" smtClean="0">
                <a:solidFill>
                  <a:srgbClr val="FFFFFF"/>
                </a:solidFill>
                <a:ea typeface="微软雅黑 Light" charset="0"/>
                <a:cs typeface="微软雅黑 Light" charset="0"/>
              </a:rPr>
              <a:t>    </a:t>
            </a:r>
            <a:r>
              <a:rPr lang="zh-CN" altLang="en-US" sz="2000" b="1" dirty="0" smtClean="0">
                <a:solidFill>
                  <a:srgbClr val="FFFFFF"/>
                </a:solidFill>
                <a:ea typeface="微软雅黑 Light" charset="0"/>
                <a:cs typeface="微软雅黑 Light" charset="0"/>
              </a:rPr>
              <a:t>通过</a:t>
            </a:r>
            <a:r>
              <a:rPr lang="zh-CN" altLang="en-US" sz="2000" b="1" dirty="0">
                <a:solidFill>
                  <a:srgbClr val="FFFFFF"/>
                </a:solidFill>
                <a:ea typeface="微软雅黑 Light" charset="0"/>
                <a:cs typeface="微软雅黑 Light" charset="0"/>
              </a:rPr>
              <a:t>导入</a:t>
            </a:r>
            <a:r>
              <a:rPr lang="en-US" altLang="zh-CN" sz="2000" b="1" dirty="0">
                <a:solidFill>
                  <a:srgbClr val="FFFFFF"/>
                </a:solidFill>
                <a:ea typeface="微软雅黑 Light" charset="0"/>
                <a:cs typeface="微软雅黑 Light" charset="0"/>
              </a:rPr>
              <a:t>3D</a:t>
            </a:r>
            <a:r>
              <a:rPr lang="zh-CN" altLang="en-US" sz="2000" b="1" dirty="0">
                <a:solidFill>
                  <a:srgbClr val="FFFFFF"/>
                </a:solidFill>
                <a:ea typeface="微软雅黑 Light" charset="0"/>
                <a:cs typeface="微软雅黑 Light" charset="0"/>
              </a:rPr>
              <a:t>模型在场景中加入</a:t>
            </a:r>
            <a:r>
              <a:rPr lang="zh-CN" altLang="en-US" sz="2000" b="1" dirty="0" smtClean="0">
                <a:solidFill>
                  <a:srgbClr val="FFFFFF"/>
                </a:solidFill>
                <a:ea typeface="微软雅黑 Light" charset="0"/>
                <a:cs typeface="微软雅黑 Light" charset="0"/>
              </a:rPr>
              <a:t>汽车，使用</a:t>
            </a:r>
            <a:r>
              <a:rPr lang="en-US" altLang="zh-CN" sz="2000" b="1" dirty="0" smtClean="0">
                <a:solidFill>
                  <a:srgbClr val="FFFFFF"/>
                </a:solidFill>
                <a:ea typeface="微软雅黑 Light" charset="0"/>
                <a:cs typeface="微软雅黑 Light" charset="0"/>
              </a:rPr>
              <a:t>model import</a:t>
            </a:r>
            <a:r>
              <a:rPr lang="zh-CN" altLang="en-US" sz="2000" b="1" dirty="0" smtClean="0">
                <a:solidFill>
                  <a:srgbClr val="FFFFFF"/>
                </a:solidFill>
                <a:ea typeface="微软雅黑 Light" charset="0"/>
                <a:cs typeface="微软雅黑 Light" charset="0"/>
              </a:rPr>
              <a:t>等技术。</a:t>
            </a:r>
            <a:endParaRPr lang="en-US" altLang="zh-CN" sz="2000" b="1" dirty="0">
              <a:solidFill>
                <a:srgbClr val="FFFFFF"/>
              </a:solidFill>
              <a:ea typeface="微软雅黑 Light" charset="0"/>
              <a:cs typeface="微软雅黑 Light" charset="0"/>
            </a:endParaRPr>
          </a:p>
          <a:p>
            <a:pPr defTabSz="685800" fontAlgn="base">
              <a:spcBef>
                <a:spcPct val="0"/>
              </a:spcBef>
              <a:spcAft>
                <a:spcPct val="0"/>
              </a:spcAft>
            </a:pPr>
            <a:r>
              <a:rPr lang="en-US" altLang="zh-CN" sz="3600" b="1" dirty="0">
                <a:solidFill>
                  <a:srgbClr val="FFFFFF"/>
                </a:solidFill>
                <a:ea typeface="微软雅黑 Light" charset="0"/>
                <a:cs typeface="微软雅黑 Light" charset="0"/>
              </a:rPr>
              <a:t>	</a:t>
            </a:r>
            <a:r>
              <a:rPr lang="en-US" altLang="zh-CN" sz="3600" b="1" dirty="0" smtClean="0">
                <a:solidFill>
                  <a:srgbClr val="FFFFFF"/>
                </a:solidFill>
                <a:ea typeface="微软雅黑 Light" charset="0"/>
                <a:cs typeface="微软雅黑 Light" charset="0"/>
              </a:rPr>
              <a:t>	</a:t>
            </a:r>
            <a:endParaRPr lang="en-US" altLang="zh-CN" sz="3600" b="1" dirty="0">
              <a:solidFill>
                <a:srgbClr val="FFFFFF"/>
              </a:solidFill>
              <a:ea typeface="微软雅黑 Light" charset="0"/>
              <a:cs typeface="微软雅黑 Light" charset="0"/>
            </a:endParaRPr>
          </a:p>
          <a:p>
            <a:pPr defTabSz="685800" fontAlgn="base">
              <a:spcBef>
                <a:spcPct val="0"/>
              </a:spcBef>
              <a:spcAft>
                <a:spcPct val="0"/>
              </a:spcAft>
            </a:pPr>
            <a:r>
              <a:rPr lang="en-US" altLang="zh-CN" sz="2000" b="1" dirty="0" smtClean="0">
                <a:solidFill>
                  <a:srgbClr val="FFFFFF"/>
                </a:solidFill>
                <a:ea typeface="微软雅黑 Light" charset="0"/>
                <a:cs typeface="微软雅黑 Light" charset="0"/>
              </a:rPr>
              <a:t>	</a:t>
            </a:r>
          </a:p>
          <a:p>
            <a:pPr defTabSz="685800" fontAlgn="base">
              <a:spcBef>
                <a:spcPct val="0"/>
              </a:spcBef>
              <a:spcAft>
                <a:spcPct val="0"/>
              </a:spcAft>
            </a:pPr>
            <a:endParaRPr lang="en-US" altLang="zh-CN" sz="2000" b="1" dirty="0">
              <a:solidFill>
                <a:srgbClr val="FFFFFF"/>
              </a:solidFill>
              <a:ea typeface="微软雅黑 Light" charset="0"/>
              <a:cs typeface="微软雅黑 Light" charset="0"/>
            </a:endParaRPr>
          </a:p>
        </p:txBody>
      </p:sp>
      <p:pic>
        <p:nvPicPr>
          <p:cNvPr id="5" name="图片 4"/>
          <p:cNvPicPr>
            <a:picLocks noChangeAspect="1"/>
          </p:cNvPicPr>
          <p:nvPr/>
        </p:nvPicPr>
        <p:blipFill>
          <a:blip r:embed="rId2"/>
          <a:stretch>
            <a:fillRect/>
          </a:stretch>
        </p:blipFill>
        <p:spPr>
          <a:xfrm>
            <a:off x="1573828" y="2903410"/>
            <a:ext cx="2335563" cy="1176306"/>
          </a:xfrm>
          <a:prstGeom prst="rect">
            <a:avLst/>
          </a:prstGeom>
        </p:spPr>
      </p:pic>
      <p:pic>
        <p:nvPicPr>
          <p:cNvPr id="6" name="图片 5"/>
          <p:cNvPicPr>
            <a:picLocks noChangeAspect="1"/>
          </p:cNvPicPr>
          <p:nvPr/>
        </p:nvPicPr>
        <p:blipFill>
          <a:blip r:embed="rId3"/>
          <a:stretch>
            <a:fillRect/>
          </a:stretch>
        </p:blipFill>
        <p:spPr>
          <a:xfrm>
            <a:off x="5150968" y="2903410"/>
            <a:ext cx="2119624" cy="1176306"/>
          </a:xfrm>
          <a:prstGeom prst="rect">
            <a:avLst/>
          </a:prstGeom>
        </p:spPr>
      </p:pic>
    </p:spTree>
    <p:extLst>
      <p:ext uri="{BB962C8B-B14F-4D97-AF65-F5344CB8AC3E}">
        <p14:creationId xmlns:p14="http://schemas.microsoft.com/office/powerpoint/2010/main" val="21744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bg2">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8" name="组 7"/>
          <p:cNvGrpSpPr/>
          <p:nvPr/>
        </p:nvGrpSpPr>
        <p:grpSpPr>
          <a:xfrm>
            <a:off x="0" y="2927805"/>
            <a:ext cx="9144000" cy="1410990"/>
            <a:chOff x="0" y="2927805"/>
            <a:chExt cx="9144000" cy="1410990"/>
          </a:xfrm>
        </p:grpSpPr>
        <p:sp>
          <p:nvSpPr>
            <p:cNvPr id="3" name="矩形 2"/>
            <p:cNvSpPr/>
            <p:nvPr/>
          </p:nvSpPr>
          <p:spPr>
            <a:xfrm>
              <a:off x="0" y="2927805"/>
              <a:ext cx="9144000" cy="1410990"/>
            </a:xfrm>
            <a:prstGeom prst="rect">
              <a:avLst/>
            </a:prstGeom>
            <a:solidFill>
              <a:srgbClr val="7AB32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217"/>
            <p:cNvSpPr>
              <a:spLocks noChangeArrowheads="1"/>
            </p:cNvSpPr>
            <p:nvPr/>
          </p:nvSpPr>
          <p:spPr bwMode="auto">
            <a:xfrm>
              <a:off x="379592" y="3325367"/>
              <a:ext cx="2626358" cy="56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9" tIns="34289" rIns="68579" bIns="34289">
              <a:spAutoFit/>
            </a:bodyPr>
            <a:lstStyle/>
            <a:p>
              <a:pPr defTabSz="685800" fontAlgn="base">
                <a:lnSpc>
                  <a:spcPct val="90000"/>
                </a:lnSpc>
                <a:spcBef>
                  <a:spcPct val="0"/>
                </a:spcBef>
                <a:spcAft>
                  <a:spcPct val="0"/>
                </a:spcAft>
              </a:pPr>
              <a:r>
                <a:rPr lang="en-US" altLang="zh-CN" sz="3600" dirty="0" smtClean="0">
                  <a:solidFill>
                    <a:srgbClr val="FFFFFF"/>
                  </a:solidFill>
                  <a:ea typeface="微软雅黑 Light" charset="0"/>
                  <a:cs typeface="微软雅黑 Light" charset="0"/>
                </a:rPr>
                <a:t>03 </a:t>
              </a:r>
              <a:r>
                <a:rPr lang="zh-CN" altLang="en-US" sz="3600" dirty="0" smtClean="0">
                  <a:solidFill>
                    <a:srgbClr val="FFFFFF"/>
                  </a:solidFill>
                  <a:ea typeface="微软雅黑 Light" charset="0"/>
                  <a:cs typeface="微软雅黑 Light" charset="0"/>
                </a:rPr>
                <a:t>附加功能</a:t>
              </a:r>
              <a:endParaRPr lang="zh-CN" altLang="en-US" sz="3600" dirty="0">
                <a:solidFill>
                  <a:srgbClr val="FFFFFF"/>
                </a:solidFill>
                <a:ea typeface="微软雅黑 Light" charset="0"/>
                <a:cs typeface="微软雅黑 Light" charset="0"/>
              </a:endParaRPr>
            </a:p>
          </p:txBody>
        </p:sp>
        <p:cxnSp>
          <p:nvCxnSpPr>
            <p:cNvPr id="6" name="直线连接符 5"/>
            <p:cNvCxnSpPr/>
            <p:nvPr/>
          </p:nvCxnSpPr>
          <p:spPr>
            <a:xfrm>
              <a:off x="3510331" y="3095360"/>
              <a:ext cx="0" cy="1075880"/>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7" name="矩形 6"/>
            <p:cNvSpPr/>
            <p:nvPr/>
          </p:nvSpPr>
          <p:spPr>
            <a:xfrm>
              <a:off x="3871922" y="3190871"/>
              <a:ext cx="4912667" cy="270780"/>
            </a:xfrm>
            <a:prstGeom prst="rect">
              <a:avLst/>
            </a:prstGeom>
          </p:spPr>
          <p:txBody>
            <a:bodyPr wrap="square">
              <a:spAutoFit/>
            </a:bodyPr>
            <a:lstStyle/>
            <a:p>
              <a:pPr lvl="0" defTabSz="457200">
                <a:lnSpc>
                  <a:spcPct val="130000"/>
                </a:lnSpc>
              </a:pPr>
              <a:endParaRPr lang="zh-CN" altLang="en-US" sz="1000" dirty="0">
                <a:solidFill>
                  <a:srgbClr val="FFFFFF"/>
                </a:solidFill>
                <a:latin typeface="Century Gothic"/>
                <a:ea typeface="微软雅黑"/>
              </a:endParaRPr>
            </a:p>
          </p:txBody>
        </p:sp>
      </p:grpSp>
    </p:spTree>
    <p:extLst>
      <p:ext uri="{BB962C8B-B14F-4D97-AF65-F5344CB8AC3E}">
        <p14:creationId xmlns:p14="http://schemas.microsoft.com/office/powerpoint/2010/main" val="8190699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021365" y="1148991"/>
            <a:ext cx="7554599" cy="1015663"/>
          </a:xfrm>
          <a:prstGeom prst="rect">
            <a:avLst/>
          </a:prstGeom>
        </p:spPr>
        <p:txBody>
          <a:bodyPr wrap="square">
            <a:spAutoFit/>
          </a:bodyPr>
          <a:lstStyle/>
          <a:p>
            <a:pPr defTabSz="685800" fontAlgn="base">
              <a:spcBef>
                <a:spcPct val="0"/>
              </a:spcBef>
              <a:spcAft>
                <a:spcPct val="0"/>
              </a:spcAft>
            </a:pPr>
            <a:r>
              <a:rPr lang="en-US" altLang="zh-CN" sz="2000" b="1" dirty="0" smtClean="0">
                <a:solidFill>
                  <a:srgbClr val="FFFFFF"/>
                </a:solidFill>
                <a:ea typeface="微软雅黑 Light" charset="0"/>
                <a:cs typeface="微软雅黑 Light" charset="0"/>
              </a:rPr>
              <a:t>	</a:t>
            </a:r>
            <a:endParaRPr lang="en-US" altLang="zh-CN" sz="2000" b="1" dirty="0">
              <a:solidFill>
                <a:srgbClr val="FFFFFF"/>
              </a:solidFill>
              <a:ea typeface="微软雅黑 Light" charset="0"/>
              <a:cs typeface="微软雅黑 Light" charset="0"/>
            </a:endParaRPr>
          </a:p>
          <a:p>
            <a:pPr defTabSz="685800" fontAlgn="base">
              <a:spcBef>
                <a:spcPct val="0"/>
              </a:spcBef>
              <a:spcAft>
                <a:spcPct val="0"/>
              </a:spcAft>
            </a:pPr>
            <a:r>
              <a:rPr lang="en-US" altLang="zh-CN" sz="2000" b="1" dirty="0" smtClean="0">
                <a:solidFill>
                  <a:srgbClr val="FFFFFF"/>
                </a:solidFill>
                <a:ea typeface="微软雅黑 Light" charset="0"/>
                <a:cs typeface="微软雅黑 Light" charset="0"/>
              </a:rPr>
              <a:t>	</a:t>
            </a:r>
          </a:p>
          <a:p>
            <a:pPr defTabSz="685800" fontAlgn="base">
              <a:spcBef>
                <a:spcPct val="0"/>
              </a:spcBef>
              <a:spcAft>
                <a:spcPct val="0"/>
              </a:spcAft>
            </a:pPr>
            <a:endParaRPr lang="en-US" altLang="zh-CN" sz="2000" b="1" dirty="0">
              <a:solidFill>
                <a:srgbClr val="FFFFFF"/>
              </a:solidFill>
              <a:ea typeface="微软雅黑 Light" charset="0"/>
              <a:cs typeface="微软雅黑 Light" charset="0"/>
            </a:endParaRPr>
          </a:p>
        </p:txBody>
      </p:sp>
      <p:sp>
        <p:nvSpPr>
          <p:cNvPr id="3" name="矩形 2"/>
          <p:cNvSpPr/>
          <p:nvPr/>
        </p:nvSpPr>
        <p:spPr bwMode="auto">
          <a:xfrm>
            <a:off x="1021365" y="868575"/>
            <a:ext cx="7554599" cy="3724096"/>
          </a:xfrm>
          <a:prstGeom prst="rect">
            <a:avLst/>
          </a:prstGeom>
        </p:spPr>
        <p:txBody>
          <a:bodyPr wrap="square">
            <a:spAutoFit/>
          </a:bodyPr>
          <a:lstStyle/>
          <a:p>
            <a:pPr defTabSz="685800" fontAlgn="base">
              <a:spcBef>
                <a:spcPct val="0"/>
              </a:spcBef>
              <a:spcAft>
                <a:spcPct val="0"/>
              </a:spcAft>
            </a:pPr>
            <a:r>
              <a:rPr lang="en-US" altLang="zh-CN" sz="2400" b="1" dirty="0" smtClean="0">
                <a:solidFill>
                  <a:srgbClr val="FFFFFF"/>
                </a:solidFill>
                <a:ea typeface="微软雅黑 Light" charset="0"/>
                <a:cs typeface="微软雅黑 Light" charset="0"/>
              </a:rPr>
              <a:t>1.</a:t>
            </a:r>
            <a:r>
              <a:rPr lang="zh-CN" altLang="en-US" sz="2400" b="1" dirty="0" smtClean="0">
                <a:solidFill>
                  <a:srgbClr val="FFFFFF"/>
                </a:solidFill>
                <a:ea typeface="微软雅黑 Light" charset="0"/>
                <a:cs typeface="微软雅黑 Light" charset="0"/>
              </a:rPr>
              <a:t>天空盒：将背景设置为野外。</a:t>
            </a:r>
            <a:endParaRPr lang="en-US" altLang="zh-CN" sz="2400" b="1" dirty="0" smtClean="0">
              <a:solidFill>
                <a:srgbClr val="FFFFFF"/>
              </a:solidFill>
              <a:ea typeface="微软雅黑 Light" charset="0"/>
              <a:cs typeface="微软雅黑 Light" charset="0"/>
            </a:endParaRPr>
          </a:p>
          <a:p>
            <a:pPr defTabSz="685800" fontAlgn="base">
              <a:spcBef>
                <a:spcPct val="0"/>
              </a:spcBef>
              <a:spcAft>
                <a:spcPct val="0"/>
              </a:spcAft>
            </a:pPr>
            <a:endParaRPr lang="en-US" altLang="zh-CN" sz="2400" b="1" dirty="0" smtClean="0">
              <a:solidFill>
                <a:srgbClr val="FFFFFF"/>
              </a:solidFill>
              <a:ea typeface="微软雅黑 Light" charset="0"/>
              <a:cs typeface="微软雅黑 Light" charset="0"/>
            </a:endParaRPr>
          </a:p>
          <a:p>
            <a:pPr defTabSz="685800" fontAlgn="base">
              <a:spcBef>
                <a:spcPct val="0"/>
              </a:spcBef>
              <a:spcAft>
                <a:spcPct val="0"/>
              </a:spcAft>
            </a:pPr>
            <a:r>
              <a:rPr lang="en-US" altLang="zh-CN" sz="2400" b="1" dirty="0" smtClean="0">
                <a:solidFill>
                  <a:srgbClr val="FFFFFF"/>
                </a:solidFill>
                <a:ea typeface="微软雅黑 Light" charset="0"/>
                <a:cs typeface="微软雅黑 Light" charset="0"/>
              </a:rPr>
              <a:t>2.</a:t>
            </a:r>
            <a:r>
              <a:rPr lang="zh-CN" altLang="en-US" sz="2400" b="1" dirty="0" smtClean="0">
                <a:solidFill>
                  <a:srgbClr val="FFFFFF"/>
                </a:solidFill>
                <a:ea typeface="微软雅黑 Light" charset="0"/>
                <a:cs typeface="微软雅黑 Light" charset="0"/>
              </a:rPr>
              <a:t>文字：显示汽车速度等信息。</a:t>
            </a:r>
            <a:endParaRPr lang="en-US" altLang="zh-CN" sz="2400" b="1" dirty="0" smtClean="0">
              <a:solidFill>
                <a:srgbClr val="FFFFFF"/>
              </a:solidFill>
              <a:ea typeface="微软雅黑 Light" charset="0"/>
              <a:cs typeface="微软雅黑 Light" charset="0"/>
            </a:endParaRPr>
          </a:p>
          <a:p>
            <a:pPr defTabSz="685800" fontAlgn="base">
              <a:spcBef>
                <a:spcPct val="0"/>
              </a:spcBef>
              <a:spcAft>
                <a:spcPct val="0"/>
              </a:spcAft>
            </a:pPr>
            <a:endParaRPr lang="en-US" altLang="zh-CN" sz="2400" b="1" dirty="0" smtClean="0">
              <a:solidFill>
                <a:srgbClr val="FFFFFF"/>
              </a:solidFill>
              <a:ea typeface="微软雅黑 Light" charset="0"/>
              <a:cs typeface="微软雅黑 Light" charset="0"/>
            </a:endParaRPr>
          </a:p>
          <a:p>
            <a:pPr defTabSz="685800" fontAlgn="base">
              <a:spcBef>
                <a:spcPct val="0"/>
              </a:spcBef>
              <a:spcAft>
                <a:spcPct val="0"/>
              </a:spcAft>
            </a:pPr>
            <a:r>
              <a:rPr lang="en-US" altLang="zh-CN" sz="2400" b="1" dirty="0" smtClean="0">
                <a:solidFill>
                  <a:srgbClr val="FFFFFF"/>
                </a:solidFill>
                <a:ea typeface="微软雅黑 Light" charset="0"/>
                <a:cs typeface="微软雅黑 Light" charset="0"/>
              </a:rPr>
              <a:t>3.</a:t>
            </a:r>
            <a:r>
              <a:rPr lang="zh-CN" altLang="en-US" sz="2400" b="1" dirty="0" smtClean="0">
                <a:solidFill>
                  <a:srgbClr val="FFFFFF"/>
                </a:solidFill>
                <a:ea typeface="微软雅黑 Light" charset="0"/>
                <a:cs typeface="微软雅黑 Light" charset="0"/>
              </a:rPr>
              <a:t>重力系统与碰撞检测：汽车经过不平整路面时的颠簸效果以及汽车与场景中物体碰撞后的效果。</a:t>
            </a:r>
            <a:endParaRPr lang="en-US" altLang="zh-CN" sz="2400" b="1" dirty="0" smtClean="0">
              <a:solidFill>
                <a:srgbClr val="FFFFFF"/>
              </a:solidFill>
              <a:ea typeface="微软雅黑 Light" charset="0"/>
              <a:cs typeface="微软雅黑 Light" charset="0"/>
            </a:endParaRPr>
          </a:p>
          <a:p>
            <a:pPr defTabSz="685800" fontAlgn="base">
              <a:spcBef>
                <a:spcPct val="0"/>
              </a:spcBef>
              <a:spcAft>
                <a:spcPct val="0"/>
              </a:spcAft>
            </a:pPr>
            <a:endParaRPr lang="en-US" altLang="zh-CN" sz="2400" b="1" dirty="0" smtClean="0">
              <a:solidFill>
                <a:srgbClr val="FFFFFF"/>
              </a:solidFill>
              <a:ea typeface="微软雅黑 Light" charset="0"/>
              <a:cs typeface="微软雅黑 Light" charset="0"/>
            </a:endParaRPr>
          </a:p>
          <a:p>
            <a:pPr defTabSz="685800" fontAlgn="base">
              <a:spcBef>
                <a:spcPct val="0"/>
              </a:spcBef>
              <a:spcAft>
                <a:spcPct val="0"/>
              </a:spcAft>
            </a:pPr>
            <a:r>
              <a:rPr lang="en-US" altLang="zh-CN" sz="2400" b="1" dirty="0" smtClean="0">
                <a:solidFill>
                  <a:srgbClr val="FFFFFF"/>
                </a:solidFill>
                <a:ea typeface="微软雅黑 Light" charset="0"/>
                <a:cs typeface="微软雅黑 Light" charset="0"/>
              </a:rPr>
              <a:t>4.</a:t>
            </a:r>
            <a:r>
              <a:rPr lang="zh-CN" altLang="en-US" sz="2400" b="1" dirty="0" smtClean="0">
                <a:solidFill>
                  <a:srgbClr val="FFFFFF"/>
                </a:solidFill>
                <a:ea typeface="微软雅黑 Light" charset="0"/>
                <a:cs typeface="微软雅黑 Light" charset="0"/>
              </a:rPr>
              <a:t>粒子系统：产生雨、雪效果；汽车的尾气效果和汽车压过沙砾的效果。</a:t>
            </a:r>
            <a:endParaRPr lang="en-US" altLang="zh-CN" sz="2400" b="1" dirty="0" smtClean="0">
              <a:solidFill>
                <a:srgbClr val="FFFFFF"/>
              </a:solidFill>
              <a:ea typeface="微软雅黑 Light" charset="0"/>
              <a:cs typeface="微软雅黑 Light" charset="0"/>
            </a:endParaRPr>
          </a:p>
          <a:p>
            <a:pPr defTabSz="685800" fontAlgn="base">
              <a:spcBef>
                <a:spcPct val="0"/>
              </a:spcBef>
              <a:spcAft>
                <a:spcPct val="0"/>
              </a:spcAft>
            </a:pPr>
            <a:endParaRPr lang="en-US" altLang="zh-CN" sz="2000" b="1" dirty="0">
              <a:solidFill>
                <a:srgbClr val="FFFFFF"/>
              </a:solidFill>
              <a:ea typeface="微软雅黑 Light" charset="0"/>
              <a:cs typeface="微软雅黑 Light" charset="0"/>
            </a:endParaRPr>
          </a:p>
        </p:txBody>
      </p:sp>
    </p:spTree>
    <p:extLst>
      <p:ext uri="{BB962C8B-B14F-4D97-AF65-F5344CB8AC3E}">
        <p14:creationId xmlns:p14="http://schemas.microsoft.com/office/powerpoint/2010/main" val="3258854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021365" y="929535"/>
            <a:ext cx="7554599" cy="3046988"/>
          </a:xfrm>
          <a:prstGeom prst="rect">
            <a:avLst/>
          </a:prstGeom>
        </p:spPr>
        <p:txBody>
          <a:bodyPr wrap="square">
            <a:spAutoFit/>
          </a:bodyPr>
          <a:lstStyle/>
          <a:p>
            <a:pPr defTabSz="685800" fontAlgn="base">
              <a:spcBef>
                <a:spcPct val="0"/>
              </a:spcBef>
              <a:spcAft>
                <a:spcPct val="0"/>
              </a:spcAft>
            </a:pPr>
            <a:r>
              <a:rPr lang="en-US" altLang="zh-CN" sz="2400" b="1" dirty="0">
                <a:solidFill>
                  <a:srgbClr val="FFFFFF"/>
                </a:solidFill>
                <a:ea typeface="微软雅黑 Light" charset="0"/>
                <a:cs typeface="微软雅黑 Light" charset="0"/>
              </a:rPr>
              <a:t>5</a:t>
            </a:r>
            <a:r>
              <a:rPr lang="en-US" altLang="zh-CN" sz="2400" b="1" dirty="0" smtClean="0">
                <a:solidFill>
                  <a:srgbClr val="FFFFFF"/>
                </a:solidFill>
                <a:ea typeface="微软雅黑 Light" charset="0"/>
                <a:cs typeface="微软雅黑 Light" charset="0"/>
              </a:rPr>
              <a:t>.</a:t>
            </a:r>
            <a:r>
              <a:rPr lang="zh-CN" altLang="en-US" sz="2400" b="1" dirty="0" smtClean="0">
                <a:solidFill>
                  <a:srgbClr val="FFFFFF"/>
                </a:solidFill>
                <a:ea typeface="微软雅黑 Light" charset="0"/>
                <a:cs typeface="微软雅黑 Light" charset="0"/>
              </a:rPr>
              <a:t>爆炸效果：汽车发动时的喷</a:t>
            </a:r>
            <a:r>
              <a:rPr lang="zh-CN" altLang="en-US" sz="2400" b="1" dirty="0">
                <a:solidFill>
                  <a:srgbClr val="FFFFFF"/>
                </a:solidFill>
                <a:ea typeface="微软雅黑 Light" charset="0"/>
                <a:cs typeface="微软雅黑 Light" charset="0"/>
              </a:rPr>
              <a:t>气</a:t>
            </a:r>
            <a:r>
              <a:rPr lang="zh-CN" altLang="en-US" sz="2400" b="1" dirty="0" smtClean="0">
                <a:solidFill>
                  <a:srgbClr val="FFFFFF"/>
                </a:solidFill>
                <a:ea typeface="微软雅黑 Light" charset="0"/>
                <a:cs typeface="微软雅黑 Light" charset="0"/>
              </a:rPr>
              <a:t>口效果。</a:t>
            </a:r>
            <a:endParaRPr lang="en-US" altLang="zh-CN" sz="2400" b="1" dirty="0" smtClean="0">
              <a:solidFill>
                <a:srgbClr val="FFFFFF"/>
              </a:solidFill>
              <a:ea typeface="微软雅黑 Light" charset="0"/>
              <a:cs typeface="微软雅黑 Light" charset="0"/>
            </a:endParaRPr>
          </a:p>
          <a:p>
            <a:pPr defTabSz="685800" fontAlgn="base">
              <a:spcBef>
                <a:spcPct val="0"/>
              </a:spcBef>
              <a:spcAft>
                <a:spcPct val="0"/>
              </a:spcAft>
            </a:pPr>
            <a:endParaRPr lang="en-US" altLang="zh-CN" sz="2400" b="1" dirty="0">
              <a:solidFill>
                <a:srgbClr val="FFFFFF"/>
              </a:solidFill>
              <a:ea typeface="微软雅黑 Light" charset="0"/>
              <a:cs typeface="微软雅黑 Light" charset="0"/>
            </a:endParaRPr>
          </a:p>
          <a:p>
            <a:pPr defTabSz="685800" fontAlgn="base">
              <a:spcBef>
                <a:spcPct val="0"/>
              </a:spcBef>
              <a:spcAft>
                <a:spcPct val="0"/>
              </a:spcAft>
            </a:pPr>
            <a:r>
              <a:rPr lang="en-US" altLang="zh-CN" sz="2400" b="1" dirty="0">
                <a:solidFill>
                  <a:srgbClr val="FFFFFF"/>
                </a:solidFill>
                <a:ea typeface="微软雅黑 Light" charset="0"/>
                <a:cs typeface="微软雅黑 Light" charset="0"/>
              </a:rPr>
              <a:t>6</a:t>
            </a:r>
            <a:r>
              <a:rPr lang="en-US" altLang="zh-CN" sz="2400" b="1" dirty="0" smtClean="0">
                <a:solidFill>
                  <a:srgbClr val="FFFFFF"/>
                </a:solidFill>
                <a:ea typeface="微软雅黑 Light" charset="0"/>
                <a:cs typeface="微软雅黑 Light" charset="0"/>
              </a:rPr>
              <a:t>.</a:t>
            </a:r>
            <a:r>
              <a:rPr lang="zh-CN" altLang="en-US" sz="2400" b="1" dirty="0" smtClean="0">
                <a:solidFill>
                  <a:srgbClr val="FFFFFF"/>
                </a:solidFill>
                <a:ea typeface="微软雅黑 Light" charset="0"/>
                <a:cs typeface="微软雅黑 Light" charset="0"/>
              </a:rPr>
              <a:t>抗锯齿：水面与地面的交界处等，使得场景更加真实。</a:t>
            </a:r>
            <a:endParaRPr lang="en-US" altLang="zh-CN" sz="2400" b="1" dirty="0" smtClean="0">
              <a:solidFill>
                <a:srgbClr val="FFFFFF"/>
              </a:solidFill>
              <a:ea typeface="微软雅黑 Light" charset="0"/>
              <a:cs typeface="微软雅黑 Light" charset="0"/>
            </a:endParaRPr>
          </a:p>
          <a:p>
            <a:pPr defTabSz="685800" fontAlgn="base">
              <a:spcBef>
                <a:spcPct val="0"/>
              </a:spcBef>
              <a:spcAft>
                <a:spcPct val="0"/>
              </a:spcAft>
            </a:pPr>
            <a:endParaRPr lang="en-US" altLang="zh-CN" sz="2400" b="1" dirty="0">
              <a:solidFill>
                <a:srgbClr val="FFFFFF"/>
              </a:solidFill>
              <a:ea typeface="微软雅黑 Light" charset="0"/>
              <a:cs typeface="微软雅黑 Light" charset="0"/>
            </a:endParaRPr>
          </a:p>
          <a:p>
            <a:pPr defTabSz="685800" fontAlgn="base">
              <a:spcBef>
                <a:spcPct val="0"/>
              </a:spcBef>
              <a:spcAft>
                <a:spcPct val="0"/>
              </a:spcAft>
            </a:pPr>
            <a:r>
              <a:rPr lang="en-US" altLang="zh-CN" sz="2400" b="1" dirty="0">
                <a:solidFill>
                  <a:srgbClr val="FFFFFF"/>
                </a:solidFill>
                <a:ea typeface="微软雅黑 Light" charset="0"/>
                <a:cs typeface="微软雅黑 Light" charset="0"/>
              </a:rPr>
              <a:t>7</a:t>
            </a:r>
            <a:r>
              <a:rPr lang="en-US" altLang="zh-CN" sz="2400" b="1" dirty="0" smtClean="0">
                <a:solidFill>
                  <a:srgbClr val="FFFFFF"/>
                </a:solidFill>
                <a:ea typeface="微软雅黑 Light" charset="0"/>
                <a:cs typeface="微软雅黑 Light" charset="0"/>
              </a:rPr>
              <a:t>.</a:t>
            </a:r>
            <a:r>
              <a:rPr lang="zh-CN" altLang="en-US" sz="2400" b="1" dirty="0" smtClean="0">
                <a:solidFill>
                  <a:srgbClr val="FFFFFF"/>
                </a:solidFill>
                <a:ea typeface="微软雅黑 Light" charset="0"/>
                <a:cs typeface="微软雅黑 Light" charset="0"/>
              </a:rPr>
              <a:t>复杂光照：优化基础光照模型，使其更加适应本项目的场景。</a:t>
            </a:r>
            <a:endParaRPr lang="en-US" altLang="zh-CN" sz="2400" b="1" dirty="0" smtClean="0">
              <a:solidFill>
                <a:srgbClr val="FFFFFF"/>
              </a:solidFill>
              <a:ea typeface="微软雅黑 Light" charset="0"/>
              <a:cs typeface="微软雅黑 Light" charset="0"/>
            </a:endParaRPr>
          </a:p>
          <a:p>
            <a:pPr defTabSz="685800" fontAlgn="base">
              <a:spcBef>
                <a:spcPct val="0"/>
              </a:spcBef>
              <a:spcAft>
                <a:spcPct val="0"/>
              </a:spcAft>
            </a:pPr>
            <a:endParaRPr lang="en-US" altLang="zh-CN" sz="2400" b="1" dirty="0">
              <a:solidFill>
                <a:srgbClr val="FFFFFF"/>
              </a:solidFill>
              <a:ea typeface="微软雅黑 Light" charset="0"/>
              <a:cs typeface="微软雅黑 Light" charset="0"/>
            </a:endParaRPr>
          </a:p>
          <a:p>
            <a:pPr defTabSz="685800" fontAlgn="base">
              <a:spcBef>
                <a:spcPct val="0"/>
              </a:spcBef>
              <a:spcAft>
                <a:spcPct val="0"/>
              </a:spcAft>
            </a:pPr>
            <a:r>
              <a:rPr lang="en-US" altLang="zh-CN" sz="2400" b="1" dirty="0" smtClean="0">
                <a:solidFill>
                  <a:srgbClr val="FFFFFF"/>
                </a:solidFill>
                <a:ea typeface="微软雅黑 Light" charset="0"/>
                <a:cs typeface="微软雅黑 Light" charset="0"/>
              </a:rPr>
              <a:t>8.</a:t>
            </a:r>
            <a:r>
              <a:rPr lang="zh-CN" altLang="en-US" sz="2400" b="1" dirty="0" smtClean="0">
                <a:solidFill>
                  <a:srgbClr val="FFFFFF"/>
                </a:solidFill>
                <a:ea typeface="微软雅黑 Light" charset="0"/>
                <a:cs typeface="微软雅黑 Light" charset="0"/>
              </a:rPr>
              <a:t>流体模拟：模拟水波的效果。</a:t>
            </a:r>
            <a:endParaRPr lang="en-US" altLang="zh-CN" sz="2400" b="1" dirty="0">
              <a:solidFill>
                <a:srgbClr val="FFFFFF"/>
              </a:solidFill>
              <a:ea typeface="微软雅黑 Light" charset="0"/>
              <a:cs typeface="微软雅黑 Light" charset="0"/>
            </a:endParaRPr>
          </a:p>
        </p:txBody>
      </p:sp>
    </p:spTree>
    <p:extLst>
      <p:ext uri="{BB962C8B-B14F-4D97-AF65-F5344CB8AC3E}">
        <p14:creationId xmlns:p14="http://schemas.microsoft.com/office/powerpoint/2010/main" val="2171379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bg2">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8" name="组 7"/>
          <p:cNvGrpSpPr/>
          <p:nvPr/>
        </p:nvGrpSpPr>
        <p:grpSpPr>
          <a:xfrm>
            <a:off x="0" y="2927805"/>
            <a:ext cx="9144000" cy="1410990"/>
            <a:chOff x="0" y="2927805"/>
            <a:chExt cx="9144000" cy="1410990"/>
          </a:xfrm>
        </p:grpSpPr>
        <p:sp>
          <p:nvSpPr>
            <p:cNvPr id="3" name="矩形 2"/>
            <p:cNvSpPr/>
            <p:nvPr/>
          </p:nvSpPr>
          <p:spPr>
            <a:xfrm>
              <a:off x="0" y="2927805"/>
              <a:ext cx="9144000" cy="1410990"/>
            </a:xfrm>
            <a:prstGeom prst="rect">
              <a:avLst/>
            </a:prstGeom>
            <a:solidFill>
              <a:srgbClr val="7AB32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217"/>
            <p:cNvSpPr>
              <a:spLocks noChangeArrowheads="1"/>
            </p:cNvSpPr>
            <p:nvPr/>
          </p:nvSpPr>
          <p:spPr bwMode="auto">
            <a:xfrm>
              <a:off x="379592" y="3325367"/>
              <a:ext cx="4011353" cy="56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9" tIns="34289" rIns="68579" bIns="34289">
              <a:spAutoFit/>
            </a:bodyPr>
            <a:lstStyle/>
            <a:p>
              <a:pPr defTabSz="685800" fontAlgn="base">
                <a:lnSpc>
                  <a:spcPct val="90000"/>
                </a:lnSpc>
                <a:spcBef>
                  <a:spcPct val="0"/>
                </a:spcBef>
                <a:spcAft>
                  <a:spcPct val="0"/>
                </a:spcAft>
              </a:pPr>
              <a:r>
                <a:rPr lang="en-US" altLang="zh-CN" sz="3600" dirty="0" smtClean="0">
                  <a:solidFill>
                    <a:srgbClr val="FFFFFF"/>
                  </a:solidFill>
                  <a:ea typeface="微软雅黑 Light" charset="0"/>
                  <a:cs typeface="微软雅黑 Light" charset="0"/>
                </a:rPr>
                <a:t>04 </a:t>
              </a:r>
              <a:r>
                <a:rPr lang="zh-CN" altLang="en-US" sz="3600" dirty="0" smtClean="0">
                  <a:solidFill>
                    <a:srgbClr val="FFFFFF"/>
                  </a:solidFill>
                  <a:ea typeface="微软雅黑 Light" charset="0"/>
                  <a:cs typeface="微软雅黑 Light" charset="0"/>
                </a:rPr>
                <a:t>展示（未完成）</a:t>
              </a:r>
              <a:endParaRPr lang="zh-CN" altLang="en-US" sz="3600" dirty="0">
                <a:solidFill>
                  <a:srgbClr val="FFFFFF"/>
                </a:solidFill>
                <a:ea typeface="微软雅黑 Light" charset="0"/>
                <a:cs typeface="微软雅黑 Light" charset="0"/>
              </a:endParaRPr>
            </a:p>
          </p:txBody>
        </p:sp>
        <p:cxnSp>
          <p:nvCxnSpPr>
            <p:cNvPr id="6" name="直线连接符 5"/>
            <p:cNvCxnSpPr/>
            <p:nvPr/>
          </p:nvCxnSpPr>
          <p:spPr>
            <a:xfrm>
              <a:off x="3510331" y="3095360"/>
              <a:ext cx="0" cy="1075880"/>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7" name="矩形 6"/>
            <p:cNvSpPr/>
            <p:nvPr/>
          </p:nvSpPr>
          <p:spPr>
            <a:xfrm>
              <a:off x="3871922" y="3190871"/>
              <a:ext cx="4912667" cy="270780"/>
            </a:xfrm>
            <a:prstGeom prst="rect">
              <a:avLst/>
            </a:prstGeom>
          </p:spPr>
          <p:txBody>
            <a:bodyPr wrap="square">
              <a:spAutoFit/>
            </a:bodyPr>
            <a:lstStyle/>
            <a:p>
              <a:pPr lvl="0" defTabSz="457200">
                <a:lnSpc>
                  <a:spcPct val="130000"/>
                </a:lnSpc>
              </a:pPr>
              <a:endParaRPr lang="zh-CN" altLang="en-US" sz="1000" dirty="0">
                <a:solidFill>
                  <a:srgbClr val="FFFFFF"/>
                </a:solidFill>
                <a:latin typeface="Century Gothic"/>
                <a:ea typeface="微软雅黑"/>
              </a:endParaRPr>
            </a:p>
          </p:txBody>
        </p:sp>
      </p:grpSp>
    </p:spTree>
    <p:extLst>
      <p:ext uri="{BB962C8B-B14F-4D97-AF65-F5344CB8AC3E}">
        <p14:creationId xmlns:p14="http://schemas.microsoft.com/office/powerpoint/2010/main" val="13674325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70435" cy="5467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latin typeface="Century Gothic"/>
              <a:ea typeface="微软雅黑"/>
            </a:endParaRPr>
          </a:p>
        </p:txBody>
      </p:sp>
      <p:sp>
        <p:nvSpPr>
          <p:cNvPr id="3" name="文本框 2"/>
          <p:cNvSpPr txBox="1"/>
          <p:nvPr/>
        </p:nvSpPr>
        <p:spPr>
          <a:xfrm>
            <a:off x="379255" y="370457"/>
            <a:ext cx="2204967" cy="233397"/>
          </a:xfrm>
          <a:prstGeom prst="rect">
            <a:avLst/>
          </a:prstGeom>
          <a:noFill/>
        </p:spPr>
        <p:txBody>
          <a:bodyPr wrap="square" rtlCol="0">
            <a:spAutoFit/>
          </a:bodyPr>
          <a:lstStyle/>
          <a:p>
            <a:pPr>
              <a:lnSpc>
                <a:spcPct val="90000"/>
              </a:lnSpc>
            </a:pPr>
            <a:r>
              <a:rPr kumimoji="1" lang="zh-CN" altLang="en-US" sz="1000" b="1" dirty="0" smtClean="0">
                <a:solidFill>
                  <a:srgbClr val="FFFFFF"/>
                </a:solidFill>
                <a:ea typeface="微软雅黑"/>
              </a:rPr>
              <a:t>计算机图形学期末项目</a:t>
            </a:r>
            <a:endParaRPr kumimoji="1" lang="zh-CN" altLang="en-US" sz="1000" b="1" dirty="0">
              <a:solidFill>
                <a:srgbClr val="FFFFFF"/>
              </a:solidFill>
              <a:ea typeface="微软雅黑"/>
            </a:endParaRPr>
          </a:p>
        </p:txBody>
      </p:sp>
      <p:sp>
        <p:nvSpPr>
          <p:cNvPr id="4" name="矩形 217"/>
          <p:cNvSpPr>
            <a:spLocks noChangeArrowheads="1"/>
          </p:cNvSpPr>
          <p:nvPr/>
        </p:nvSpPr>
        <p:spPr bwMode="auto">
          <a:xfrm>
            <a:off x="3545925" y="1164953"/>
            <a:ext cx="1189341" cy="30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9" tIns="34289" rIns="68579" bIns="34289">
            <a:spAutoFit/>
          </a:bodyPr>
          <a:lstStyle/>
          <a:p>
            <a:pPr defTabSz="685800" fontAlgn="base">
              <a:spcBef>
                <a:spcPct val="0"/>
              </a:spcBef>
              <a:spcAft>
                <a:spcPct val="0"/>
              </a:spcAft>
            </a:pPr>
            <a:r>
              <a:rPr lang="en-US" altLang="zh-CN" sz="1500" b="1" dirty="0">
                <a:solidFill>
                  <a:srgbClr val="FFFFFF"/>
                </a:solidFill>
                <a:ea typeface="微软雅黑 Light" charset="0"/>
                <a:cs typeface="微软雅黑 Light" charset="0"/>
              </a:rPr>
              <a:t>Chapter 01</a:t>
            </a:r>
            <a:endParaRPr lang="zh-CN" altLang="en-US" sz="1500" b="1" dirty="0">
              <a:solidFill>
                <a:srgbClr val="FFFFFF"/>
              </a:solidFill>
              <a:ea typeface="微软雅黑 Light" charset="0"/>
              <a:cs typeface="微软雅黑 Light" charset="0"/>
            </a:endParaRPr>
          </a:p>
        </p:txBody>
      </p:sp>
      <p:sp>
        <p:nvSpPr>
          <p:cNvPr id="6" name="矩形 5"/>
          <p:cNvSpPr/>
          <p:nvPr/>
        </p:nvSpPr>
        <p:spPr bwMode="auto">
          <a:xfrm>
            <a:off x="5122312" y="1178143"/>
            <a:ext cx="2168128" cy="323165"/>
          </a:xfrm>
          <a:prstGeom prst="rect">
            <a:avLst/>
          </a:prstGeom>
        </p:spPr>
        <p:txBody>
          <a:bodyPr>
            <a:spAutoFit/>
          </a:bodyPr>
          <a:lstStyle/>
          <a:p>
            <a:pPr defTabSz="685800" fontAlgn="base">
              <a:spcBef>
                <a:spcPct val="0"/>
              </a:spcBef>
              <a:spcAft>
                <a:spcPct val="0"/>
              </a:spcAft>
            </a:pPr>
            <a:r>
              <a:rPr lang="zh-CN" altLang="en-US" sz="1500" b="1" dirty="0">
                <a:solidFill>
                  <a:srgbClr val="FFFFFF"/>
                </a:solidFill>
                <a:ea typeface="微软雅黑 Light" charset="0"/>
                <a:cs typeface="微软雅黑 Light" charset="0"/>
              </a:rPr>
              <a:t>主题</a:t>
            </a:r>
            <a:endParaRPr lang="zh-CN" altLang="en-US" sz="1500" b="1" dirty="0">
              <a:solidFill>
                <a:srgbClr val="FFFFFF"/>
              </a:solidFill>
              <a:ea typeface="微软雅黑 Light" charset="0"/>
              <a:cs typeface="微软雅黑 Light" charset="0"/>
            </a:endParaRPr>
          </a:p>
        </p:txBody>
      </p:sp>
      <p:sp>
        <p:nvSpPr>
          <p:cNvPr id="9" name="任意多边形 221"/>
          <p:cNvSpPr/>
          <p:nvPr/>
        </p:nvSpPr>
        <p:spPr>
          <a:xfrm rot="2700000">
            <a:off x="4805732" y="1261987"/>
            <a:ext cx="105885" cy="105885"/>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500">
              <a:solidFill>
                <a:srgbClr val="FFFFFF"/>
              </a:solidFill>
              <a:ea typeface="微软雅黑 Light"/>
            </a:endParaRPr>
          </a:p>
        </p:txBody>
      </p:sp>
      <p:sp>
        <p:nvSpPr>
          <p:cNvPr id="10" name="任意多边形 222"/>
          <p:cNvSpPr/>
          <p:nvPr/>
        </p:nvSpPr>
        <p:spPr>
          <a:xfrm rot="2700000">
            <a:off x="4771250" y="1218207"/>
            <a:ext cx="193446" cy="193446"/>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rgbClr val="FFFFFF"/>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685800">
              <a:defRPr/>
            </a:pPr>
            <a:endParaRPr lang="zh-CN" altLang="en-US" sz="1500">
              <a:solidFill>
                <a:srgbClr val="FFFFFF"/>
              </a:solidFill>
              <a:ea typeface="微软雅黑 Light"/>
            </a:endParaRPr>
          </a:p>
        </p:txBody>
      </p:sp>
      <p:sp>
        <p:nvSpPr>
          <p:cNvPr id="11" name="矩形 245"/>
          <p:cNvSpPr>
            <a:spLocks noChangeArrowheads="1"/>
          </p:cNvSpPr>
          <p:nvPr/>
        </p:nvSpPr>
        <p:spPr bwMode="auto">
          <a:xfrm>
            <a:off x="3545925" y="2017440"/>
            <a:ext cx="1189341" cy="30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9" tIns="34289" rIns="68579" bIns="34289">
            <a:spAutoFit/>
          </a:bodyPr>
          <a:lstStyle/>
          <a:p>
            <a:pPr defTabSz="685800" fontAlgn="base">
              <a:spcBef>
                <a:spcPct val="0"/>
              </a:spcBef>
              <a:spcAft>
                <a:spcPct val="0"/>
              </a:spcAft>
            </a:pPr>
            <a:r>
              <a:rPr lang="en-US" altLang="zh-CN" sz="1500" b="1" dirty="0">
                <a:solidFill>
                  <a:srgbClr val="FFFFFF"/>
                </a:solidFill>
                <a:ea typeface="微软雅黑 Light" charset="0"/>
                <a:cs typeface="微软雅黑 Light" charset="0"/>
              </a:rPr>
              <a:t>Chapter 02</a:t>
            </a:r>
            <a:endParaRPr lang="zh-CN" altLang="en-US" sz="1500" b="1" dirty="0">
              <a:solidFill>
                <a:srgbClr val="FFFFFF"/>
              </a:solidFill>
              <a:ea typeface="微软雅黑 Light" charset="0"/>
              <a:cs typeface="微软雅黑 Light" charset="0"/>
            </a:endParaRPr>
          </a:p>
        </p:txBody>
      </p:sp>
      <p:sp>
        <p:nvSpPr>
          <p:cNvPr id="13" name="矩形 12"/>
          <p:cNvSpPr/>
          <p:nvPr/>
        </p:nvSpPr>
        <p:spPr bwMode="auto">
          <a:xfrm>
            <a:off x="5122312" y="2005897"/>
            <a:ext cx="2168128" cy="323165"/>
          </a:xfrm>
          <a:prstGeom prst="rect">
            <a:avLst/>
          </a:prstGeom>
        </p:spPr>
        <p:txBody>
          <a:bodyPr>
            <a:spAutoFit/>
          </a:bodyPr>
          <a:lstStyle/>
          <a:p>
            <a:pPr defTabSz="685800" fontAlgn="base">
              <a:spcBef>
                <a:spcPct val="0"/>
              </a:spcBef>
              <a:spcAft>
                <a:spcPct val="0"/>
              </a:spcAft>
            </a:pPr>
            <a:r>
              <a:rPr lang="zh-CN" altLang="en-US" sz="1500" b="1" dirty="0" smtClean="0">
                <a:solidFill>
                  <a:srgbClr val="FFFFFF"/>
                </a:solidFill>
                <a:ea typeface="微软雅黑 Light" charset="0"/>
                <a:cs typeface="微软雅黑 Light" charset="0"/>
              </a:rPr>
              <a:t>基础功能</a:t>
            </a:r>
            <a:endParaRPr lang="zh-CN" altLang="en-US" sz="1500" b="1" dirty="0">
              <a:solidFill>
                <a:srgbClr val="FFFFFF"/>
              </a:solidFill>
              <a:ea typeface="微软雅黑 Light" charset="0"/>
              <a:cs typeface="微软雅黑 Light" charset="0"/>
            </a:endParaRPr>
          </a:p>
        </p:txBody>
      </p:sp>
      <p:sp>
        <p:nvSpPr>
          <p:cNvPr id="16" name="任意多边形 279"/>
          <p:cNvSpPr/>
          <p:nvPr/>
        </p:nvSpPr>
        <p:spPr>
          <a:xfrm rot="2700000">
            <a:off x="4805732" y="2114891"/>
            <a:ext cx="105885" cy="105885"/>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500">
              <a:solidFill>
                <a:srgbClr val="FFFFFF"/>
              </a:solidFill>
              <a:ea typeface="微软雅黑 Light"/>
            </a:endParaRPr>
          </a:p>
        </p:txBody>
      </p:sp>
      <p:sp>
        <p:nvSpPr>
          <p:cNvPr id="17" name="任意多边形 280"/>
          <p:cNvSpPr/>
          <p:nvPr/>
        </p:nvSpPr>
        <p:spPr>
          <a:xfrm rot="2700000">
            <a:off x="4771250" y="2071111"/>
            <a:ext cx="193446" cy="193446"/>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rgbClr val="FFFFFF"/>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685800">
              <a:defRPr/>
            </a:pPr>
            <a:endParaRPr lang="zh-CN" altLang="en-US" sz="1500">
              <a:solidFill>
                <a:srgbClr val="FFFFFF"/>
              </a:solidFill>
              <a:ea typeface="微软雅黑 Light"/>
            </a:endParaRPr>
          </a:p>
        </p:txBody>
      </p:sp>
      <p:sp>
        <p:nvSpPr>
          <p:cNvPr id="18" name="矩形 284"/>
          <p:cNvSpPr>
            <a:spLocks noChangeArrowheads="1"/>
          </p:cNvSpPr>
          <p:nvPr/>
        </p:nvSpPr>
        <p:spPr bwMode="auto">
          <a:xfrm>
            <a:off x="3545925" y="2871118"/>
            <a:ext cx="1189341" cy="30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9" tIns="34289" rIns="68579" bIns="34289">
            <a:spAutoFit/>
          </a:bodyPr>
          <a:lstStyle/>
          <a:p>
            <a:pPr defTabSz="685800" fontAlgn="base">
              <a:spcBef>
                <a:spcPct val="0"/>
              </a:spcBef>
              <a:spcAft>
                <a:spcPct val="0"/>
              </a:spcAft>
            </a:pPr>
            <a:r>
              <a:rPr lang="en-US" altLang="zh-CN" sz="1500" b="1" dirty="0">
                <a:solidFill>
                  <a:srgbClr val="FFFFFF"/>
                </a:solidFill>
                <a:ea typeface="微软雅黑 Light" charset="0"/>
                <a:cs typeface="微软雅黑 Light" charset="0"/>
              </a:rPr>
              <a:t>Chapter 03</a:t>
            </a:r>
            <a:endParaRPr lang="zh-CN" altLang="en-US" sz="1500" b="1" dirty="0">
              <a:solidFill>
                <a:srgbClr val="FFFFFF"/>
              </a:solidFill>
              <a:ea typeface="微软雅黑 Light" charset="0"/>
              <a:cs typeface="微软雅黑 Light" charset="0"/>
            </a:endParaRPr>
          </a:p>
        </p:txBody>
      </p:sp>
      <p:sp>
        <p:nvSpPr>
          <p:cNvPr id="20" name="矩形 19"/>
          <p:cNvSpPr/>
          <p:nvPr/>
        </p:nvSpPr>
        <p:spPr bwMode="auto">
          <a:xfrm>
            <a:off x="5105957" y="2859154"/>
            <a:ext cx="2168128" cy="323165"/>
          </a:xfrm>
          <a:prstGeom prst="rect">
            <a:avLst/>
          </a:prstGeom>
        </p:spPr>
        <p:txBody>
          <a:bodyPr>
            <a:spAutoFit/>
          </a:bodyPr>
          <a:lstStyle/>
          <a:p>
            <a:pPr defTabSz="685800" fontAlgn="base">
              <a:spcBef>
                <a:spcPct val="0"/>
              </a:spcBef>
              <a:spcAft>
                <a:spcPct val="0"/>
              </a:spcAft>
            </a:pPr>
            <a:r>
              <a:rPr lang="zh-CN" altLang="en-US" sz="1500" b="1" dirty="0" smtClean="0">
                <a:solidFill>
                  <a:srgbClr val="FFFFFF"/>
                </a:solidFill>
                <a:ea typeface="微软雅黑 Light" charset="0"/>
                <a:cs typeface="微软雅黑 Light" charset="0"/>
              </a:rPr>
              <a:t>附加功能</a:t>
            </a:r>
            <a:endParaRPr lang="zh-CN" altLang="en-US" sz="1500" b="1" dirty="0">
              <a:solidFill>
                <a:srgbClr val="FFFFFF"/>
              </a:solidFill>
              <a:ea typeface="微软雅黑 Light" charset="0"/>
              <a:cs typeface="微软雅黑 Light" charset="0"/>
            </a:endParaRPr>
          </a:p>
        </p:txBody>
      </p:sp>
      <p:sp>
        <p:nvSpPr>
          <p:cNvPr id="23" name="任意多边形 287"/>
          <p:cNvSpPr/>
          <p:nvPr/>
        </p:nvSpPr>
        <p:spPr>
          <a:xfrm rot="2700000">
            <a:off x="4805732" y="2967795"/>
            <a:ext cx="105885" cy="105885"/>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500">
              <a:solidFill>
                <a:srgbClr val="FFFFFF"/>
              </a:solidFill>
              <a:ea typeface="微软雅黑 Light"/>
            </a:endParaRPr>
          </a:p>
        </p:txBody>
      </p:sp>
      <p:sp>
        <p:nvSpPr>
          <p:cNvPr id="24" name="任意多边形 288"/>
          <p:cNvSpPr/>
          <p:nvPr/>
        </p:nvSpPr>
        <p:spPr>
          <a:xfrm rot="2700000">
            <a:off x="4771250" y="2924015"/>
            <a:ext cx="193446" cy="193446"/>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rgbClr val="FFFFFF"/>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685800">
              <a:defRPr/>
            </a:pPr>
            <a:endParaRPr lang="zh-CN" altLang="en-US" sz="1500">
              <a:solidFill>
                <a:srgbClr val="FFFFFF"/>
              </a:solidFill>
              <a:ea typeface="微软雅黑 Light"/>
            </a:endParaRPr>
          </a:p>
        </p:txBody>
      </p:sp>
      <p:sp>
        <p:nvSpPr>
          <p:cNvPr id="25" name="矩形 292"/>
          <p:cNvSpPr>
            <a:spLocks noChangeArrowheads="1"/>
          </p:cNvSpPr>
          <p:nvPr/>
        </p:nvSpPr>
        <p:spPr bwMode="auto">
          <a:xfrm>
            <a:off x="3545925" y="3723606"/>
            <a:ext cx="1189341" cy="30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9" tIns="34289" rIns="68579" bIns="34289">
            <a:spAutoFit/>
          </a:bodyPr>
          <a:lstStyle/>
          <a:p>
            <a:pPr defTabSz="685800" fontAlgn="base">
              <a:spcBef>
                <a:spcPct val="0"/>
              </a:spcBef>
              <a:spcAft>
                <a:spcPct val="0"/>
              </a:spcAft>
            </a:pPr>
            <a:r>
              <a:rPr lang="en-US" altLang="zh-CN" sz="1500" b="1" dirty="0">
                <a:solidFill>
                  <a:srgbClr val="FFFFFF"/>
                </a:solidFill>
                <a:ea typeface="微软雅黑 Light" charset="0"/>
                <a:cs typeface="微软雅黑 Light" charset="0"/>
              </a:rPr>
              <a:t>Chapter 04</a:t>
            </a:r>
            <a:endParaRPr lang="zh-CN" altLang="en-US" sz="1500" b="1" dirty="0">
              <a:solidFill>
                <a:srgbClr val="FFFFFF"/>
              </a:solidFill>
              <a:ea typeface="微软雅黑 Light" charset="0"/>
              <a:cs typeface="微软雅黑 Light" charset="0"/>
            </a:endParaRPr>
          </a:p>
        </p:txBody>
      </p:sp>
      <p:sp>
        <p:nvSpPr>
          <p:cNvPr id="27" name="矩形 26"/>
          <p:cNvSpPr/>
          <p:nvPr/>
        </p:nvSpPr>
        <p:spPr bwMode="auto">
          <a:xfrm>
            <a:off x="5122312" y="3700521"/>
            <a:ext cx="2168128" cy="323165"/>
          </a:xfrm>
          <a:prstGeom prst="rect">
            <a:avLst/>
          </a:prstGeom>
        </p:spPr>
        <p:txBody>
          <a:bodyPr>
            <a:spAutoFit/>
          </a:bodyPr>
          <a:lstStyle/>
          <a:p>
            <a:pPr defTabSz="685800" fontAlgn="base">
              <a:spcBef>
                <a:spcPct val="0"/>
              </a:spcBef>
              <a:spcAft>
                <a:spcPct val="0"/>
              </a:spcAft>
            </a:pPr>
            <a:r>
              <a:rPr lang="zh-CN" altLang="en-US" sz="1500" b="1" dirty="0" smtClean="0">
                <a:solidFill>
                  <a:srgbClr val="FFFFFF"/>
                </a:solidFill>
                <a:ea typeface="微软雅黑 Light" charset="0"/>
                <a:cs typeface="微软雅黑 Light" charset="0"/>
              </a:rPr>
              <a:t>展示（未完成）</a:t>
            </a:r>
            <a:endParaRPr lang="zh-CN" altLang="en-US" sz="1500" b="1" dirty="0">
              <a:solidFill>
                <a:srgbClr val="FFFFFF"/>
              </a:solidFill>
              <a:ea typeface="微软雅黑 Light" charset="0"/>
              <a:cs typeface="微软雅黑 Light" charset="0"/>
            </a:endParaRPr>
          </a:p>
        </p:txBody>
      </p:sp>
      <p:sp>
        <p:nvSpPr>
          <p:cNvPr id="30" name="任意多边形 295"/>
          <p:cNvSpPr/>
          <p:nvPr/>
        </p:nvSpPr>
        <p:spPr>
          <a:xfrm rot="2700000">
            <a:off x="4805732" y="3820699"/>
            <a:ext cx="105885" cy="105885"/>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500">
              <a:solidFill>
                <a:srgbClr val="FFFFFF"/>
              </a:solidFill>
              <a:ea typeface="微软雅黑 Light"/>
            </a:endParaRPr>
          </a:p>
        </p:txBody>
      </p:sp>
      <p:sp>
        <p:nvSpPr>
          <p:cNvPr id="31" name="任意多边形 296"/>
          <p:cNvSpPr/>
          <p:nvPr/>
        </p:nvSpPr>
        <p:spPr>
          <a:xfrm rot="2700000">
            <a:off x="4771250" y="3776919"/>
            <a:ext cx="193446" cy="193446"/>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rgbClr val="FFFFFF"/>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685800">
              <a:defRPr/>
            </a:pPr>
            <a:endParaRPr lang="zh-CN" altLang="en-US" sz="1500">
              <a:solidFill>
                <a:srgbClr val="FFFFFF"/>
              </a:solidFill>
              <a:ea typeface="微软雅黑 Light"/>
            </a:endParaRPr>
          </a:p>
        </p:txBody>
      </p:sp>
    </p:spTree>
    <p:extLst>
      <p:ext uri="{BB962C8B-B14F-4D97-AF65-F5344CB8AC3E}">
        <p14:creationId xmlns:p14="http://schemas.microsoft.com/office/powerpoint/2010/main" val="317993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bg2">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8" name="组 7"/>
          <p:cNvGrpSpPr/>
          <p:nvPr/>
        </p:nvGrpSpPr>
        <p:grpSpPr>
          <a:xfrm>
            <a:off x="0" y="2927805"/>
            <a:ext cx="9144000" cy="1410990"/>
            <a:chOff x="0" y="2927805"/>
            <a:chExt cx="9144000" cy="1410990"/>
          </a:xfrm>
        </p:grpSpPr>
        <p:sp>
          <p:nvSpPr>
            <p:cNvPr id="3" name="矩形 2"/>
            <p:cNvSpPr/>
            <p:nvPr/>
          </p:nvSpPr>
          <p:spPr>
            <a:xfrm>
              <a:off x="0" y="2927805"/>
              <a:ext cx="9144000" cy="1410990"/>
            </a:xfrm>
            <a:prstGeom prst="rect">
              <a:avLst/>
            </a:prstGeom>
            <a:solidFill>
              <a:srgbClr val="7AB32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217"/>
            <p:cNvSpPr>
              <a:spLocks noChangeArrowheads="1"/>
            </p:cNvSpPr>
            <p:nvPr/>
          </p:nvSpPr>
          <p:spPr bwMode="auto">
            <a:xfrm>
              <a:off x="379592" y="3325367"/>
              <a:ext cx="1703028" cy="56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9" tIns="34289" rIns="68579" bIns="34289">
              <a:spAutoFit/>
            </a:bodyPr>
            <a:lstStyle/>
            <a:p>
              <a:pPr defTabSz="685800" fontAlgn="base">
                <a:lnSpc>
                  <a:spcPct val="90000"/>
                </a:lnSpc>
                <a:spcBef>
                  <a:spcPct val="0"/>
                </a:spcBef>
                <a:spcAft>
                  <a:spcPct val="0"/>
                </a:spcAft>
              </a:pPr>
              <a:r>
                <a:rPr lang="en-US" altLang="zh-CN" sz="3600" dirty="0" smtClean="0">
                  <a:solidFill>
                    <a:srgbClr val="FFFFFF"/>
                  </a:solidFill>
                  <a:ea typeface="微软雅黑 Light" charset="0"/>
                  <a:cs typeface="微软雅黑 Light" charset="0"/>
                </a:rPr>
                <a:t>01</a:t>
              </a:r>
              <a:r>
                <a:rPr lang="zh-CN" altLang="en-US" sz="3600" dirty="0" smtClean="0">
                  <a:solidFill>
                    <a:srgbClr val="FFFFFF"/>
                  </a:solidFill>
                  <a:ea typeface="微软雅黑 Light" charset="0"/>
                  <a:cs typeface="微软雅黑 Light" charset="0"/>
                </a:rPr>
                <a:t> </a:t>
              </a:r>
              <a:r>
                <a:rPr lang="zh-CN" altLang="en-US" sz="3600" dirty="0">
                  <a:solidFill>
                    <a:srgbClr val="FFFFFF"/>
                  </a:solidFill>
                  <a:ea typeface="微软雅黑 Light" charset="0"/>
                  <a:cs typeface="微软雅黑 Light" charset="0"/>
                </a:rPr>
                <a:t>主题</a:t>
              </a:r>
              <a:endParaRPr lang="zh-CN" altLang="en-US" sz="3600" dirty="0">
                <a:solidFill>
                  <a:srgbClr val="FFFFFF"/>
                </a:solidFill>
                <a:ea typeface="微软雅黑 Light" charset="0"/>
                <a:cs typeface="微软雅黑 Light" charset="0"/>
              </a:endParaRPr>
            </a:p>
          </p:txBody>
        </p:sp>
        <p:cxnSp>
          <p:nvCxnSpPr>
            <p:cNvPr id="6" name="直线连接符 5"/>
            <p:cNvCxnSpPr/>
            <p:nvPr/>
          </p:nvCxnSpPr>
          <p:spPr>
            <a:xfrm>
              <a:off x="3510331" y="3095360"/>
              <a:ext cx="0" cy="1075880"/>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7" name="矩形 6"/>
            <p:cNvSpPr/>
            <p:nvPr/>
          </p:nvSpPr>
          <p:spPr>
            <a:xfrm>
              <a:off x="3871922" y="3190871"/>
              <a:ext cx="4912667" cy="270780"/>
            </a:xfrm>
            <a:prstGeom prst="rect">
              <a:avLst/>
            </a:prstGeom>
          </p:spPr>
          <p:txBody>
            <a:bodyPr wrap="square">
              <a:spAutoFit/>
            </a:bodyPr>
            <a:lstStyle/>
            <a:p>
              <a:pPr lvl="0" defTabSz="457200">
                <a:lnSpc>
                  <a:spcPct val="130000"/>
                </a:lnSpc>
              </a:pPr>
              <a:endParaRPr lang="zh-CN" altLang="en-US" sz="1000" dirty="0">
                <a:solidFill>
                  <a:srgbClr val="FFFFFF"/>
                </a:solidFill>
                <a:latin typeface="Century Gothic"/>
                <a:ea typeface="微软雅黑"/>
              </a:endParaRPr>
            </a:p>
          </p:txBody>
        </p:sp>
      </p:grpSp>
    </p:spTree>
    <p:extLst>
      <p:ext uri="{BB962C8B-B14F-4D97-AF65-F5344CB8AC3E}">
        <p14:creationId xmlns:p14="http://schemas.microsoft.com/office/powerpoint/2010/main" val="22839945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021365" y="1148991"/>
            <a:ext cx="7554599" cy="3108543"/>
          </a:xfrm>
          <a:prstGeom prst="rect">
            <a:avLst/>
          </a:prstGeom>
        </p:spPr>
        <p:txBody>
          <a:bodyPr wrap="square">
            <a:spAutoFit/>
          </a:bodyPr>
          <a:lstStyle/>
          <a:p>
            <a:pPr defTabSz="685800" fontAlgn="base">
              <a:spcBef>
                <a:spcPct val="0"/>
              </a:spcBef>
              <a:spcAft>
                <a:spcPct val="0"/>
              </a:spcAft>
            </a:pPr>
            <a:r>
              <a:rPr lang="zh-CN" altLang="en-US" sz="3200" b="1" dirty="0">
                <a:solidFill>
                  <a:srgbClr val="FFFFFF"/>
                </a:solidFill>
                <a:ea typeface="微软雅黑 Light" charset="0"/>
                <a:cs typeface="微软雅黑 Light" charset="0"/>
              </a:rPr>
              <a:t>第二</a:t>
            </a:r>
            <a:r>
              <a:rPr lang="zh-CN" altLang="en-US" sz="3200" b="1" dirty="0" smtClean="0">
                <a:solidFill>
                  <a:srgbClr val="FFFFFF"/>
                </a:solidFill>
                <a:ea typeface="微软雅黑 Light" charset="0"/>
                <a:cs typeface="微软雅黑 Light" charset="0"/>
              </a:rPr>
              <a:t>人称赛车游戏</a:t>
            </a:r>
            <a:endParaRPr lang="en-US" altLang="zh-CN" sz="3200" b="1" dirty="0" smtClean="0">
              <a:solidFill>
                <a:srgbClr val="FFFFFF"/>
              </a:solidFill>
              <a:ea typeface="微软雅黑 Light" charset="0"/>
              <a:cs typeface="微软雅黑 Light" charset="0"/>
            </a:endParaRPr>
          </a:p>
          <a:p>
            <a:pPr defTabSz="685800" fontAlgn="base">
              <a:spcBef>
                <a:spcPct val="0"/>
              </a:spcBef>
              <a:spcAft>
                <a:spcPct val="0"/>
              </a:spcAft>
            </a:pPr>
            <a:r>
              <a:rPr lang="en-US" altLang="zh-CN" sz="3200" b="1" dirty="0">
                <a:solidFill>
                  <a:srgbClr val="FFFFFF"/>
                </a:solidFill>
                <a:ea typeface="微软雅黑 Light" charset="0"/>
                <a:cs typeface="微软雅黑 Light" charset="0"/>
              </a:rPr>
              <a:t>	</a:t>
            </a:r>
            <a:r>
              <a:rPr lang="en-US" altLang="zh-CN" sz="2000" b="1" dirty="0" smtClean="0">
                <a:solidFill>
                  <a:srgbClr val="FFFFFF"/>
                </a:solidFill>
                <a:ea typeface="微软雅黑 Light" charset="0"/>
                <a:cs typeface="微软雅黑 Light" charset="0"/>
              </a:rPr>
              <a:t> </a:t>
            </a:r>
          </a:p>
          <a:p>
            <a:pPr defTabSz="685800" fontAlgn="base">
              <a:spcBef>
                <a:spcPct val="0"/>
              </a:spcBef>
              <a:spcAft>
                <a:spcPct val="0"/>
              </a:spcAft>
            </a:pPr>
            <a:r>
              <a:rPr lang="en-US" altLang="zh-CN" sz="2000" b="1" dirty="0">
                <a:solidFill>
                  <a:srgbClr val="FFFFFF"/>
                </a:solidFill>
                <a:ea typeface="微软雅黑 Light" charset="0"/>
                <a:cs typeface="微软雅黑 Light" charset="0"/>
              </a:rPr>
              <a:t>	</a:t>
            </a:r>
            <a:r>
              <a:rPr lang="zh-CN" altLang="en-US" sz="2400" b="1" dirty="0" smtClean="0">
                <a:solidFill>
                  <a:srgbClr val="FFFFFF"/>
                </a:solidFill>
                <a:ea typeface="微软雅黑 Light" charset="0"/>
                <a:cs typeface="微软雅黑 Light" charset="0"/>
              </a:rPr>
              <a:t>使用键盘操控汽车在野外场景中移动。</a:t>
            </a:r>
            <a:endParaRPr lang="en-US" altLang="zh-CN" sz="2400" b="1" dirty="0" smtClean="0">
              <a:solidFill>
                <a:srgbClr val="FFFFFF"/>
              </a:solidFill>
              <a:ea typeface="微软雅黑 Light" charset="0"/>
              <a:cs typeface="微软雅黑 Light" charset="0"/>
            </a:endParaRPr>
          </a:p>
          <a:p>
            <a:pPr defTabSz="685800" fontAlgn="base">
              <a:spcBef>
                <a:spcPct val="0"/>
              </a:spcBef>
              <a:spcAft>
                <a:spcPct val="0"/>
              </a:spcAft>
            </a:pPr>
            <a:r>
              <a:rPr lang="en-US" altLang="zh-CN" sz="2000" b="1" dirty="0">
                <a:solidFill>
                  <a:srgbClr val="FFFFFF"/>
                </a:solidFill>
                <a:ea typeface="微软雅黑 Light" charset="0"/>
                <a:cs typeface="微软雅黑 Light" charset="0"/>
              </a:rPr>
              <a:t>	</a:t>
            </a:r>
            <a:endParaRPr lang="en-US" altLang="zh-CN" sz="2000" b="1" dirty="0" smtClean="0">
              <a:solidFill>
                <a:srgbClr val="FFFFFF"/>
              </a:solidFill>
              <a:ea typeface="微软雅黑 Light" charset="0"/>
              <a:cs typeface="微软雅黑 Light" charset="0"/>
            </a:endParaRPr>
          </a:p>
          <a:p>
            <a:pPr defTabSz="685800" fontAlgn="base">
              <a:spcBef>
                <a:spcPct val="0"/>
              </a:spcBef>
              <a:spcAft>
                <a:spcPct val="0"/>
              </a:spcAft>
            </a:pPr>
            <a:r>
              <a:rPr lang="zh-CN" altLang="en-US" sz="2000" b="1" dirty="0">
                <a:solidFill>
                  <a:srgbClr val="FFFFFF"/>
                </a:solidFill>
                <a:ea typeface="微软雅黑 Light" charset="0"/>
                <a:cs typeface="微软雅黑 Light" charset="0"/>
              </a:rPr>
              <a:t> </a:t>
            </a:r>
            <a:r>
              <a:rPr lang="en-US" altLang="zh-CN" sz="2000" b="1" dirty="0">
                <a:solidFill>
                  <a:srgbClr val="FFFFFF"/>
                </a:solidFill>
                <a:ea typeface="微软雅黑 Light" charset="0"/>
                <a:cs typeface="微软雅黑 Light" charset="0"/>
              </a:rPr>
              <a:t>	</a:t>
            </a:r>
            <a:endParaRPr lang="en-US" altLang="zh-CN" sz="2000" b="1" dirty="0" smtClean="0">
              <a:solidFill>
                <a:srgbClr val="FFFFFF"/>
              </a:solidFill>
              <a:ea typeface="微软雅黑 Light" charset="0"/>
              <a:cs typeface="微软雅黑 Light" charset="0"/>
            </a:endParaRPr>
          </a:p>
          <a:p>
            <a:pPr defTabSz="685800" fontAlgn="base">
              <a:spcBef>
                <a:spcPct val="0"/>
              </a:spcBef>
              <a:spcAft>
                <a:spcPct val="0"/>
              </a:spcAft>
            </a:pPr>
            <a:r>
              <a:rPr lang="en-US" altLang="zh-CN" sz="2800" b="1" dirty="0" smtClean="0">
                <a:solidFill>
                  <a:srgbClr val="FFFFFF"/>
                </a:solidFill>
                <a:ea typeface="微软雅黑 Light" charset="0"/>
                <a:cs typeface="微软雅黑 Light" charset="0"/>
              </a:rPr>
              <a:t>	</a:t>
            </a:r>
            <a:endParaRPr lang="en-US" altLang="zh-CN" sz="2800" b="1" dirty="0">
              <a:solidFill>
                <a:srgbClr val="FFFFFF"/>
              </a:solidFill>
              <a:ea typeface="微软雅黑 Light" charset="0"/>
              <a:cs typeface="微软雅黑 Light" charset="0"/>
            </a:endParaRPr>
          </a:p>
          <a:p>
            <a:pPr defTabSz="685800" fontAlgn="base">
              <a:spcBef>
                <a:spcPct val="0"/>
              </a:spcBef>
              <a:spcAft>
                <a:spcPct val="0"/>
              </a:spcAft>
            </a:pPr>
            <a:r>
              <a:rPr lang="en-US" altLang="zh-CN" sz="2000" b="1" dirty="0" smtClean="0">
                <a:solidFill>
                  <a:srgbClr val="FFFFFF"/>
                </a:solidFill>
                <a:ea typeface="微软雅黑 Light" charset="0"/>
                <a:cs typeface="微软雅黑 Light" charset="0"/>
              </a:rPr>
              <a:t>	</a:t>
            </a:r>
          </a:p>
          <a:p>
            <a:pPr defTabSz="685800" fontAlgn="base">
              <a:spcBef>
                <a:spcPct val="0"/>
              </a:spcBef>
              <a:spcAft>
                <a:spcPct val="0"/>
              </a:spcAft>
            </a:pPr>
            <a:endParaRPr lang="en-US" altLang="zh-CN" sz="2000" b="1" dirty="0">
              <a:solidFill>
                <a:srgbClr val="FFFFFF"/>
              </a:solidFill>
              <a:ea typeface="微软雅黑 Light" charset="0"/>
              <a:cs typeface="微软雅黑 Light" charset="0"/>
            </a:endParaRPr>
          </a:p>
        </p:txBody>
      </p:sp>
    </p:spTree>
    <p:extLst>
      <p:ext uri="{BB962C8B-B14F-4D97-AF65-F5344CB8AC3E}">
        <p14:creationId xmlns:p14="http://schemas.microsoft.com/office/powerpoint/2010/main" val="124060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bg2">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8" name="组 7"/>
          <p:cNvGrpSpPr/>
          <p:nvPr/>
        </p:nvGrpSpPr>
        <p:grpSpPr>
          <a:xfrm>
            <a:off x="0" y="2927805"/>
            <a:ext cx="9144000" cy="1410990"/>
            <a:chOff x="0" y="2927805"/>
            <a:chExt cx="9144000" cy="1410990"/>
          </a:xfrm>
        </p:grpSpPr>
        <p:sp>
          <p:nvSpPr>
            <p:cNvPr id="3" name="矩形 2"/>
            <p:cNvSpPr/>
            <p:nvPr/>
          </p:nvSpPr>
          <p:spPr>
            <a:xfrm>
              <a:off x="0" y="2927805"/>
              <a:ext cx="9144000" cy="1410990"/>
            </a:xfrm>
            <a:prstGeom prst="rect">
              <a:avLst/>
            </a:prstGeom>
            <a:solidFill>
              <a:srgbClr val="7AB32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217"/>
            <p:cNvSpPr>
              <a:spLocks noChangeArrowheads="1"/>
            </p:cNvSpPr>
            <p:nvPr/>
          </p:nvSpPr>
          <p:spPr bwMode="auto">
            <a:xfrm>
              <a:off x="379592" y="3325367"/>
              <a:ext cx="2626358" cy="56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9" tIns="34289" rIns="68579" bIns="34289">
              <a:spAutoFit/>
            </a:bodyPr>
            <a:lstStyle/>
            <a:p>
              <a:pPr defTabSz="685800" fontAlgn="base">
                <a:lnSpc>
                  <a:spcPct val="90000"/>
                </a:lnSpc>
                <a:spcBef>
                  <a:spcPct val="0"/>
                </a:spcBef>
                <a:spcAft>
                  <a:spcPct val="0"/>
                </a:spcAft>
              </a:pPr>
              <a:r>
                <a:rPr lang="en-US" altLang="zh-CN" sz="3600" dirty="0" smtClean="0">
                  <a:solidFill>
                    <a:srgbClr val="FFFFFF"/>
                  </a:solidFill>
                  <a:ea typeface="微软雅黑 Light" charset="0"/>
                  <a:cs typeface="微软雅黑 Light" charset="0"/>
                </a:rPr>
                <a:t>0</a:t>
              </a:r>
              <a:r>
                <a:rPr lang="en-US" altLang="zh-CN" sz="3600" dirty="0" smtClean="0">
                  <a:solidFill>
                    <a:srgbClr val="FFFFFF"/>
                  </a:solidFill>
                  <a:ea typeface="微软雅黑 Light" charset="0"/>
                  <a:cs typeface="微软雅黑 Light" charset="0"/>
                </a:rPr>
                <a:t>2 </a:t>
              </a:r>
              <a:r>
                <a:rPr lang="zh-CN" altLang="en-US" sz="3600" dirty="0" smtClean="0">
                  <a:solidFill>
                    <a:srgbClr val="FFFFFF"/>
                  </a:solidFill>
                  <a:ea typeface="微软雅黑 Light" charset="0"/>
                  <a:cs typeface="微软雅黑 Light" charset="0"/>
                </a:rPr>
                <a:t>基础功能</a:t>
              </a:r>
              <a:endParaRPr lang="zh-CN" altLang="en-US" sz="3600" dirty="0">
                <a:solidFill>
                  <a:srgbClr val="FFFFFF"/>
                </a:solidFill>
                <a:ea typeface="微软雅黑 Light" charset="0"/>
                <a:cs typeface="微软雅黑 Light" charset="0"/>
              </a:endParaRPr>
            </a:p>
          </p:txBody>
        </p:sp>
        <p:cxnSp>
          <p:nvCxnSpPr>
            <p:cNvPr id="6" name="直线连接符 5"/>
            <p:cNvCxnSpPr/>
            <p:nvPr/>
          </p:nvCxnSpPr>
          <p:spPr>
            <a:xfrm>
              <a:off x="3510331" y="3095360"/>
              <a:ext cx="0" cy="1075880"/>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7" name="矩形 6"/>
            <p:cNvSpPr/>
            <p:nvPr/>
          </p:nvSpPr>
          <p:spPr>
            <a:xfrm>
              <a:off x="3871922" y="3190871"/>
              <a:ext cx="4912667" cy="270780"/>
            </a:xfrm>
            <a:prstGeom prst="rect">
              <a:avLst/>
            </a:prstGeom>
          </p:spPr>
          <p:txBody>
            <a:bodyPr wrap="square">
              <a:spAutoFit/>
            </a:bodyPr>
            <a:lstStyle/>
            <a:p>
              <a:pPr lvl="0" defTabSz="457200">
                <a:lnSpc>
                  <a:spcPct val="130000"/>
                </a:lnSpc>
              </a:pPr>
              <a:endParaRPr lang="zh-CN" altLang="en-US" sz="1000" dirty="0">
                <a:solidFill>
                  <a:srgbClr val="FFFFFF"/>
                </a:solidFill>
                <a:latin typeface="Century Gothic"/>
                <a:ea typeface="微软雅黑"/>
              </a:endParaRPr>
            </a:p>
          </p:txBody>
        </p:sp>
      </p:grpSp>
    </p:spTree>
    <p:extLst>
      <p:ext uri="{BB962C8B-B14F-4D97-AF65-F5344CB8AC3E}">
        <p14:creationId xmlns:p14="http://schemas.microsoft.com/office/powerpoint/2010/main" val="23294167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1021365" y="1148991"/>
            <a:ext cx="7554599" cy="707886"/>
          </a:xfrm>
          <a:prstGeom prst="rect">
            <a:avLst/>
          </a:prstGeom>
        </p:spPr>
        <p:txBody>
          <a:bodyPr wrap="square">
            <a:spAutoFit/>
          </a:bodyPr>
          <a:lstStyle/>
          <a:p>
            <a:pPr defTabSz="685800" fontAlgn="base">
              <a:spcBef>
                <a:spcPct val="0"/>
              </a:spcBef>
              <a:spcAft>
                <a:spcPct val="0"/>
              </a:spcAft>
            </a:pPr>
            <a:r>
              <a:rPr lang="en-US" altLang="zh-CN" sz="2000" b="1" dirty="0" smtClean="0">
                <a:solidFill>
                  <a:srgbClr val="FFFFFF"/>
                </a:solidFill>
                <a:ea typeface="微软雅黑 Light" charset="0"/>
                <a:cs typeface="微软雅黑 Light" charset="0"/>
              </a:rPr>
              <a:t>	</a:t>
            </a:r>
          </a:p>
          <a:p>
            <a:pPr defTabSz="685800" fontAlgn="base">
              <a:spcBef>
                <a:spcPct val="0"/>
              </a:spcBef>
              <a:spcAft>
                <a:spcPct val="0"/>
              </a:spcAft>
            </a:pPr>
            <a:endParaRPr lang="en-US" altLang="zh-CN" sz="2000" b="1" dirty="0">
              <a:solidFill>
                <a:srgbClr val="FFFFFF"/>
              </a:solidFill>
              <a:ea typeface="微软雅黑 Light" charset="0"/>
              <a:cs typeface="微软雅黑 Light" charset="0"/>
            </a:endParaRPr>
          </a:p>
        </p:txBody>
      </p:sp>
      <p:sp>
        <p:nvSpPr>
          <p:cNvPr id="4" name="矩形 3"/>
          <p:cNvSpPr/>
          <p:nvPr/>
        </p:nvSpPr>
        <p:spPr bwMode="auto">
          <a:xfrm>
            <a:off x="1021365" y="1148991"/>
            <a:ext cx="7554599" cy="1877437"/>
          </a:xfrm>
          <a:prstGeom prst="rect">
            <a:avLst/>
          </a:prstGeom>
        </p:spPr>
        <p:txBody>
          <a:bodyPr wrap="square">
            <a:spAutoFit/>
          </a:bodyPr>
          <a:lstStyle/>
          <a:p>
            <a:pPr defTabSz="685800" fontAlgn="base">
              <a:spcBef>
                <a:spcPct val="0"/>
              </a:spcBef>
              <a:spcAft>
                <a:spcPct val="0"/>
              </a:spcAft>
            </a:pPr>
            <a:r>
              <a:rPr lang="en-US" altLang="zh-CN" sz="2800" b="1" dirty="0" smtClean="0">
                <a:solidFill>
                  <a:srgbClr val="FFFFFF"/>
                </a:solidFill>
                <a:ea typeface="微软雅黑 Light" charset="0"/>
                <a:cs typeface="微软雅黑 Light" charset="0"/>
              </a:rPr>
              <a:t>1.</a:t>
            </a:r>
            <a:r>
              <a:rPr lang="zh-CN" altLang="en-US" sz="2800" b="1" dirty="0" smtClean="0">
                <a:solidFill>
                  <a:srgbClr val="FFFFFF"/>
                </a:solidFill>
                <a:ea typeface="微软雅黑 Light" charset="0"/>
                <a:cs typeface="微软雅黑 Light" charset="0"/>
              </a:rPr>
              <a:t>视角</a:t>
            </a:r>
            <a:endParaRPr lang="en-US" altLang="zh-CN" sz="2800" b="1" dirty="0" smtClean="0">
              <a:solidFill>
                <a:srgbClr val="FFFFFF"/>
              </a:solidFill>
              <a:ea typeface="微软雅黑 Light" charset="0"/>
              <a:cs typeface="微软雅黑 Light" charset="0"/>
            </a:endParaRPr>
          </a:p>
          <a:p>
            <a:pPr defTabSz="685800" fontAlgn="base">
              <a:spcBef>
                <a:spcPct val="0"/>
              </a:spcBef>
              <a:spcAft>
                <a:spcPct val="0"/>
              </a:spcAft>
            </a:pPr>
            <a:r>
              <a:rPr lang="en-US" altLang="zh-CN" sz="2800" b="1" dirty="0">
                <a:solidFill>
                  <a:srgbClr val="FFFFFF"/>
                </a:solidFill>
                <a:ea typeface="微软雅黑 Light" charset="0"/>
                <a:cs typeface="微软雅黑 Light" charset="0"/>
              </a:rPr>
              <a:t>	</a:t>
            </a:r>
            <a:r>
              <a:rPr lang="zh-CN" altLang="en-US" sz="2000" b="1" dirty="0" smtClean="0">
                <a:solidFill>
                  <a:srgbClr val="FFFFFF"/>
                </a:solidFill>
                <a:ea typeface="微软雅黑 Light" charset="0"/>
                <a:cs typeface="微软雅黑 Light" charset="0"/>
              </a:rPr>
              <a:t>使用</a:t>
            </a:r>
            <a:r>
              <a:rPr lang="en-US" altLang="zh-CN" sz="2000" b="1" dirty="0" smtClean="0">
                <a:solidFill>
                  <a:srgbClr val="FFFFFF"/>
                </a:solidFill>
                <a:ea typeface="微软雅黑 Light" charset="0"/>
                <a:cs typeface="微软雅黑 Light" charset="0"/>
              </a:rPr>
              <a:t>camera roaming</a:t>
            </a:r>
            <a:r>
              <a:rPr lang="zh-CN" altLang="en-US" sz="2000" b="1" dirty="0" smtClean="0">
                <a:solidFill>
                  <a:srgbClr val="FFFFFF"/>
                </a:solidFill>
                <a:ea typeface="微软雅黑 Light" charset="0"/>
                <a:cs typeface="微软雅黑 Light" charset="0"/>
              </a:rPr>
              <a:t>使玩家处于第二人称的视角操控汽车。</a:t>
            </a:r>
            <a:r>
              <a:rPr lang="en-US" altLang="zh-CN" sz="2000" b="1" dirty="0" smtClean="0">
                <a:solidFill>
                  <a:srgbClr val="FFFFFF"/>
                </a:solidFill>
                <a:ea typeface="微软雅黑 Light" charset="0"/>
                <a:cs typeface="微软雅黑 Light" charset="0"/>
              </a:rPr>
              <a:t>	</a:t>
            </a:r>
            <a:endParaRPr lang="en-US" altLang="zh-CN" sz="2000" b="1" dirty="0">
              <a:solidFill>
                <a:srgbClr val="FFFFFF"/>
              </a:solidFill>
              <a:ea typeface="微软雅黑 Light" charset="0"/>
              <a:cs typeface="微软雅黑 Light" charset="0"/>
            </a:endParaRPr>
          </a:p>
          <a:p>
            <a:pPr defTabSz="685800" fontAlgn="base">
              <a:spcBef>
                <a:spcPct val="0"/>
              </a:spcBef>
              <a:spcAft>
                <a:spcPct val="0"/>
              </a:spcAft>
            </a:pPr>
            <a:r>
              <a:rPr lang="en-US" altLang="zh-CN" sz="2000" b="1" dirty="0" smtClean="0">
                <a:solidFill>
                  <a:srgbClr val="FFFFFF"/>
                </a:solidFill>
                <a:ea typeface="微软雅黑 Light" charset="0"/>
                <a:cs typeface="微软雅黑 Light" charset="0"/>
              </a:rPr>
              <a:t>	</a:t>
            </a:r>
          </a:p>
          <a:p>
            <a:pPr defTabSz="685800" fontAlgn="base">
              <a:spcBef>
                <a:spcPct val="0"/>
              </a:spcBef>
              <a:spcAft>
                <a:spcPct val="0"/>
              </a:spcAft>
            </a:pPr>
            <a:endParaRPr lang="en-US" altLang="zh-CN" sz="2000" b="1" dirty="0">
              <a:solidFill>
                <a:srgbClr val="FFFFFF"/>
              </a:solidFill>
              <a:ea typeface="微软雅黑 Light" charset="0"/>
              <a:cs typeface="微软雅黑 Light" charset="0"/>
            </a:endParaRPr>
          </a:p>
        </p:txBody>
      </p:sp>
    </p:spTree>
    <p:extLst>
      <p:ext uri="{BB962C8B-B14F-4D97-AF65-F5344CB8AC3E}">
        <p14:creationId xmlns:p14="http://schemas.microsoft.com/office/powerpoint/2010/main" val="408882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1021365" y="1148991"/>
            <a:ext cx="7554599" cy="707886"/>
          </a:xfrm>
          <a:prstGeom prst="rect">
            <a:avLst/>
          </a:prstGeom>
        </p:spPr>
        <p:txBody>
          <a:bodyPr wrap="square">
            <a:spAutoFit/>
          </a:bodyPr>
          <a:lstStyle/>
          <a:p>
            <a:pPr defTabSz="685800" fontAlgn="base">
              <a:spcBef>
                <a:spcPct val="0"/>
              </a:spcBef>
              <a:spcAft>
                <a:spcPct val="0"/>
              </a:spcAft>
            </a:pPr>
            <a:r>
              <a:rPr lang="en-US" altLang="zh-CN" sz="2000" b="1" dirty="0" smtClean="0">
                <a:solidFill>
                  <a:srgbClr val="FFFFFF"/>
                </a:solidFill>
                <a:ea typeface="微软雅黑 Light" charset="0"/>
                <a:cs typeface="微软雅黑 Light" charset="0"/>
              </a:rPr>
              <a:t>	</a:t>
            </a:r>
          </a:p>
          <a:p>
            <a:pPr defTabSz="685800" fontAlgn="base">
              <a:spcBef>
                <a:spcPct val="0"/>
              </a:spcBef>
              <a:spcAft>
                <a:spcPct val="0"/>
              </a:spcAft>
            </a:pPr>
            <a:endParaRPr lang="en-US" altLang="zh-CN" sz="2000" b="1" dirty="0">
              <a:solidFill>
                <a:srgbClr val="FFFFFF"/>
              </a:solidFill>
              <a:ea typeface="微软雅黑 Light" charset="0"/>
              <a:cs typeface="微软雅黑 Light" charset="0"/>
            </a:endParaRPr>
          </a:p>
        </p:txBody>
      </p:sp>
      <p:sp>
        <p:nvSpPr>
          <p:cNvPr id="4" name="矩形 3"/>
          <p:cNvSpPr/>
          <p:nvPr/>
        </p:nvSpPr>
        <p:spPr bwMode="auto">
          <a:xfrm>
            <a:off x="1021365" y="1148991"/>
            <a:ext cx="7554599" cy="2185214"/>
          </a:xfrm>
          <a:prstGeom prst="rect">
            <a:avLst/>
          </a:prstGeom>
        </p:spPr>
        <p:txBody>
          <a:bodyPr wrap="square">
            <a:spAutoFit/>
          </a:bodyPr>
          <a:lstStyle/>
          <a:p>
            <a:pPr defTabSz="685800" fontAlgn="base">
              <a:spcBef>
                <a:spcPct val="0"/>
              </a:spcBef>
              <a:spcAft>
                <a:spcPct val="0"/>
              </a:spcAft>
            </a:pPr>
            <a:r>
              <a:rPr lang="en-US" altLang="zh-CN" sz="2800" b="1" dirty="0" smtClean="0">
                <a:solidFill>
                  <a:srgbClr val="FFFFFF"/>
                </a:solidFill>
                <a:ea typeface="微软雅黑 Light" charset="0"/>
                <a:cs typeface="微软雅黑 Light" charset="0"/>
              </a:rPr>
              <a:t>2.</a:t>
            </a:r>
            <a:r>
              <a:rPr lang="zh-CN" altLang="en-US" sz="2800" b="1" dirty="0" smtClean="0">
                <a:solidFill>
                  <a:srgbClr val="FFFFFF"/>
                </a:solidFill>
                <a:ea typeface="微软雅黑 Light" charset="0"/>
                <a:cs typeface="微软雅黑 Light" charset="0"/>
              </a:rPr>
              <a:t>光照</a:t>
            </a:r>
            <a:endParaRPr lang="en-US" altLang="zh-CN" sz="2800" b="1" dirty="0" smtClean="0">
              <a:solidFill>
                <a:srgbClr val="FFFFFF"/>
              </a:solidFill>
              <a:ea typeface="微软雅黑 Light" charset="0"/>
              <a:cs typeface="微软雅黑 Light" charset="0"/>
            </a:endParaRPr>
          </a:p>
          <a:p>
            <a:pPr defTabSz="685800" fontAlgn="base">
              <a:spcBef>
                <a:spcPct val="0"/>
              </a:spcBef>
              <a:spcAft>
                <a:spcPct val="0"/>
              </a:spcAft>
            </a:pPr>
            <a:r>
              <a:rPr lang="en-US" altLang="zh-CN" sz="2800" b="1" dirty="0">
                <a:solidFill>
                  <a:srgbClr val="FFFFFF"/>
                </a:solidFill>
                <a:ea typeface="微软雅黑 Light" charset="0"/>
                <a:cs typeface="微软雅黑 Light" charset="0"/>
              </a:rPr>
              <a:t> </a:t>
            </a:r>
            <a:r>
              <a:rPr lang="en-US" altLang="zh-CN" sz="2800" b="1" dirty="0" smtClean="0">
                <a:solidFill>
                  <a:srgbClr val="FFFFFF"/>
                </a:solidFill>
                <a:ea typeface="微软雅黑 Light" charset="0"/>
                <a:cs typeface="微软雅黑 Light" charset="0"/>
              </a:rPr>
              <a:t>    </a:t>
            </a:r>
            <a:r>
              <a:rPr lang="zh-CN" altLang="en-US" sz="2000" b="1" dirty="0" smtClean="0">
                <a:solidFill>
                  <a:srgbClr val="FFFFFF"/>
                </a:solidFill>
                <a:ea typeface="微软雅黑 Light" charset="0"/>
                <a:cs typeface="微软雅黑 Light" charset="0"/>
              </a:rPr>
              <a:t>游戏场景是野外，使用</a:t>
            </a:r>
            <a:r>
              <a:rPr lang="en-US" altLang="zh-CN" sz="2000" b="1" dirty="0" err="1" smtClean="0">
                <a:solidFill>
                  <a:srgbClr val="FFFFFF"/>
                </a:solidFill>
                <a:ea typeface="微软雅黑 Light" charset="0"/>
                <a:cs typeface="微软雅黑 Light" charset="0"/>
              </a:rPr>
              <a:t>phong</a:t>
            </a:r>
            <a:r>
              <a:rPr lang="zh-CN" altLang="en-US" sz="2000" b="1" dirty="0" smtClean="0">
                <a:solidFill>
                  <a:srgbClr val="FFFFFF"/>
                </a:solidFill>
                <a:ea typeface="微软雅黑 Light" charset="0"/>
                <a:cs typeface="微软雅黑 Light" charset="0"/>
              </a:rPr>
              <a:t>光照明模型，模拟自然光照。包括日光，水的反射光照等等。</a:t>
            </a:r>
            <a:endParaRPr lang="en-US" altLang="zh-CN" sz="2000" b="1" dirty="0" smtClean="0">
              <a:solidFill>
                <a:srgbClr val="FFFFFF"/>
              </a:solidFill>
              <a:ea typeface="微软雅黑 Light" charset="0"/>
              <a:cs typeface="微软雅黑 Light" charset="0"/>
            </a:endParaRPr>
          </a:p>
          <a:p>
            <a:pPr defTabSz="685800" fontAlgn="base">
              <a:spcBef>
                <a:spcPct val="0"/>
              </a:spcBef>
              <a:spcAft>
                <a:spcPct val="0"/>
              </a:spcAft>
            </a:pPr>
            <a:r>
              <a:rPr lang="en-US" altLang="zh-CN" sz="2000" b="1" dirty="0" smtClean="0">
                <a:solidFill>
                  <a:srgbClr val="FFFFFF"/>
                </a:solidFill>
                <a:ea typeface="微软雅黑 Light" charset="0"/>
                <a:cs typeface="微软雅黑 Light" charset="0"/>
              </a:rPr>
              <a:t>       </a:t>
            </a:r>
            <a:r>
              <a:rPr lang="zh-CN" altLang="en-US" sz="2000" b="1" dirty="0" smtClean="0">
                <a:solidFill>
                  <a:srgbClr val="FFFFFF"/>
                </a:solidFill>
                <a:ea typeface="微软雅黑 Light" charset="0"/>
                <a:cs typeface="微软雅黑 Light" charset="0"/>
              </a:rPr>
              <a:t>在场景中模拟日出日落效果。</a:t>
            </a:r>
            <a:endParaRPr lang="en-US" altLang="zh-CN" sz="2000" b="1" dirty="0">
              <a:solidFill>
                <a:srgbClr val="FFFFFF"/>
              </a:solidFill>
              <a:ea typeface="微软雅黑 Light" charset="0"/>
              <a:cs typeface="微软雅黑 Light" charset="0"/>
            </a:endParaRPr>
          </a:p>
          <a:p>
            <a:pPr defTabSz="685800" fontAlgn="base">
              <a:spcBef>
                <a:spcPct val="0"/>
              </a:spcBef>
              <a:spcAft>
                <a:spcPct val="0"/>
              </a:spcAft>
            </a:pPr>
            <a:r>
              <a:rPr lang="en-US" altLang="zh-CN" sz="2000" b="1" dirty="0" smtClean="0">
                <a:solidFill>
                  <a:srgbClr val="FFFFFF"/>
                </a:solidFill>
                <a:ea typeface="微软雅黑 Light" charset="0"/>
                <a:cs typeface="微软雅黑 Light" charset="0"/>
              </a:rPr>
              <a:t>	</a:t>
            </a:r>
          </a:p>
          <a:p>
            <a:pPr defTabSz="685800" fontAlgn="base">
              <a:spcBef>
                <a:spcPct val="0"/>
              </a:spcBef>
              <a:spcAft>
                <a:spcPct val="0"/>
              </a:spcAft>
            </a:pPr>
            <a:endParaRPr lang="en-US" altLang="zh-CN" sz="2000" b="1" dirty="0">
              <a:solidFill>
                <a:srgbClr val="FFFFFF"/>
              </a:solidFill>
              <a:ea typeface="微软雅黑 Light" charset="0"/>
              <a:cs typeface="微软雅黑 Light" charset="0"/>
            </a:endParaRPr>
          </a:p>
        </p:txBody>
      </p:sp>
    </p:spTree>
    <p:extLst>
      <p:ext uri="{BB962C8B-B14F-4D97-AF65-F5344CB8AC3E}">
        <p14:creationId xmlns:p14="http://schemas.microsoft.com/office/powerpoint/2010/main" val="48175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1021365" y="1148991"/>
            <a:ext cx="7554599" cy="707886"/>
          </a:xfrm>
          <a:prstGeom prst="rect">
            <a:avLst/>
          </a:prstGeom>
        </p:spPr>
        <p:txBody>
          <a:bodyPr wrap="square">
            <a:spAutoFit/>
          </a:bodyPr>
          <a:lstStyle/>
          <a:p>
            <a:pPr defTabSz="685800" fontAlgn="base">
              <a:spcBef>
                <a:spcPct val="0"/>
              </a:spcBef>
              <a:spcAft>
                <a:spcPct val="0"/>
              </a:spcAft>
            </a:pPr>
            <a:r>
              <a:rPr lang="en-US" altLang="zh-CN" sz="2000" b="1" dirty="0" smtClean="0">
                <a:solidFill>
                  <a:srgbClr val="FFFFFF"/>
                </a:solidFill>
                <a:ea typeface="微软雅黑 Light" charset="0"/>
                <a:cs typeface="微软雅黑 Light" charset="0"/>
              </a:rPr>
              <a:t>	</a:t>
            </a:r>
          </a:p>
          <a:p>
            <a:pPr defTabSz="685800" fontAlgn="base">
              <a:spcBef>
                <a:spcPct val="0"/>
              </a:spcBef>
              <a:spcAft>
                <a:spcPct val="0"/>
              </a:spcAft>
            </a:pPr>
            <a:endParaRPr lang="en-US" altLang="zh-CN" sz="2000" b="1" dirty="0">
              <a:solidFill>
                <a:srgbClr val="FFFFFF"/>
              </a:solidFill>
              <a:ea typeface="微软雅黑 Light" charset="0"/>
              <a:cs typeface="微软雅黑 Light" charset="0"/>
            </a:endParaRPr>
          </a:p>
        </p:txBody>
      </p:sp>
      <p:sp>
        <p:nvSpPr>
          <p:cNvPr id="4" name="矩形 3"/>
          <p:cNvSpPr/>
          <p:nvPr/>
        </p:nvSpPr>
        <p:spPr bwMode="auto">
          <a:xfrm>
            <a:off x="1021365" y="1148991"/>
            <a:ext cx="7554599" cy="1569660"/>
          </a:xfrm>
          <a:prstGeom prst="rect">
            <a:avLst/>
          </a:prstGeom>
        </p:spPr>
        <p:txBody>
          <a:bodyPr wrap="square">
            <a:spAutoFit/>
          </a:bodyPr>
          <a:lstStyle/>
          <a:p>
            <a:pPr defTabSz="685800" fontAlgn="base">
              <a:spcBef>
                <a:spcPct val="0"/>
              </a:spcBef>
              <a:spcAft>
                <a:spcPct val="0"/>
              </a:spcAft>
            </a:pPr>
            <a:r>
              <a:rPr lang="en-US" altLang="zh-CN" sz="2800" b="1" dirty="0" smtClean="0">
                <a:solidFill>
                  <a:srgbClr val="FFFFFF"/>
                </a:solidFill>
                <a:ea typeface="微软雅黑 Light" charset="0"/>
                <a:cs typeface="微软雅黑 Light" charset="0"/>
              </a:rPr>
              <a:t>3.</a:t>
            </a:r>
            <a:r>
              <a:rPr lang="zh-CN" altLang="en-US" sz="2800" b="1" dirty="0" smtClean="0">
                <a:solidFill>
                  <a:srgbClr val="FFFFFF"/>
                </a:solidFill>
                <a:ea typeface="微软雅黑 Light" charset="0"/>
                <a:cs typeface="微软雅黑 Light" charset="0"/>
              </a:rPr>
              <a:t>纹理</a:t>
            </a:r>
            <a:endParaRPr lang="en-US" altLang="zh-CN" sz="2800" b="1" dirty="0" smtClean="0">
              <a:solidFill>
                <a:srgbClr val="FFFFFF"/>
              </a:solidFill>
              <a:ea typeface="微软雅黑 Light" charset="0"/>
              <a:cs typeface="微软雅黑 Light" charset="0"/>
            </a:endParaRPr>
          </a:p>
          <a:p>
            <a:pPr defTabSz="685800" fontAlgn="base">
              <a:spcBef>
                <a:spcPct val="0"/>
              </a:spcBef>
              <a:spcAft>
                <a:spcPct val="0"/>
              </a:spcAft>
            </a:pPr>
            <a:r>
              <a:rPr lang="en-US" altLang="zh-CN" sz="2800" b="1" dirty="0">
                <a:solidFill>
                  <a:srgbClr val="FFFFFF"/>
                </a:solidFill>
                <a:ea typeface="微软雅黑 Light" charset="0"/>
                <a:cs typeface="微软雅黑 Light" charset="0"/>
              </a:rPr>
              <a:t>	</a:t>
            </a:r>
            <a:r>
              <a:rPr lang="zh-CN" altLang="en-US" sz="2000" b="1" dirty="0" smtClean="0">
                <a:solidFill>
                  <a:srgbClr val="FFFFFF"/>
                </a:solidFill>
                <a:ea typeface="微软雅黑 Light" charset="0"/>
                <a:cs typeface="微软雅黑 Light" charset="0"/>
              </a:rPr>
              <a:t>使用</a:t>
            </a:r>
            <a:r>
              <a:rPr lang="en-US" altLang="zh-CN" sz="2000" b="1" dirty="0" smtClean="0">
                <a:solidFill>
                  <a:srgbClr val="FFFFFF"/>
                </a:solidFill>
                <a:ea typeface="微软雅黑 Light" charset="0"/>
                <a:cs typeface="微软雅黑 Light" charset="0"/>
              </a:rPr>
              <a:t>texture mapping</a:t>
            </a:r>
            <a:r>
              <a:rPr lang="zh-CN" altLang="en-US" sz="2000" b="1" dirty="0" smtClean="0">
                <a:solidFill>
                  <a:srgbClr val="FFFFFF"/>
                </a:solidFill>
                <a:ea typeface="微软雅黑 Light" charset="0"/>
                <a:cs typeface="微软雅黑 Light" charset="0"/>
              </a:rPr>
              <a:t>，设计汽车与岩石、沙漠和树木等物体。</a:t>
            </a:r>
            <a:endParaRPr lang="en-US" altLang="zh-CN" sz="2000" b="1" dirty="0" smtClean="0">
              <a:solidFill>
                <a:srgbClr val="FFFFFF"/>
              </a:solidFill>
              <a:ea typeface="微软雅黑 Light" charset="0"/>
              <a:cs typeface="微软雅黑 Light" charset="0"/>
            </a:endParaRPr>
          </a:p>
          <a:p>
            <a:pPr defTabSz="685800" fontAlgn="base">
              <a:spcBef>
                <a:spcPct val="0"/>
              </a:spcBef>
              <a:spcAft>
                <a:spcPct val="0"/>
              </a:spcAft>
            </a:pPr>
            <a:endParaRPr lang="en-US" altLang="zh-CN" sz="2000" b="1" dirty="0">
              <a:solidFill>
                <a:srgbClr val="FFFFFF"/>
              </a:solidFill>
              <a:ea typeface="微软雅黑 Light" charset="0"/>
              <a:cs typeface="微软雅黑 Light" charset="0"/>
            </a:endParaRPr>
          </a:p>
        </p:txBody>
      </p:sp>
    </p:spTree>
    <p:extLst>
      <p:ext uri="{BB962C8B-B14F-4D97-AF65-F5344CB8AC3E}">
        <p14:creationId xmlns:p14="http://schemas.microsoft.com/office/powerpoint/2010/main" val="246447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1021365" y="1148991"/>
            <a:ext cx="7554599" cy="707886"/>
          </a:xfrm>
          <a:prstGeom prst="rect">
            <a:avLst/>
          </a:prstGeom>
        </p:spPr>
        <p:txBody>
          <a:bodyPr wrap="square">
            <a:spAutoFit/>
          </a:bodyPr>
          <a:lstStyle/>
          <a:p>
            <a:pPr defTabSz="685800" fontAlgn="base">
              <a:spcBef>
                <a:spcPct val="0"/>
              </a:spcBef>
              <a:spcAft>
                <a:spcPct val="0"/>
              </a:spcAft>
            </a:pPr>
            <a:r>
              <a:rPr lang="en-US" altLang="zh-CN" sz="2000" b="1" dirty="0" smtClean="0">
                <a:solidFill>
                  <a:srgbClr val="FFFFFF"/>
                </a:solidFill>
                <a:ea typeface="微软雅黑 Light" charset="0"/>
                <a:cs typeface="微软雅黑 Light" charset="0"/>
              </a:rPr>
              <a:t>	</a:t>
            </a:r>
          </a:p>
          <a:p>
            <a:pPr defTabSz="685800" fontAlgn="base">
              <a:spcBef>
                <a:spcPct val="0"/>
              </a:spcBef>
              <a:spcAft>
                <a:spcPct val="0"/>
              </a:spcAft>
            </a:pPr>
            <a:endParaRPr lang="en-US" altLang="zh-CN" sz="2000" b="1" dirty="0">
              <a:solidFill>
                <a:srgbClr val="FFFFFF"/>
              </a:solidFill>
              <a:ea typeface="微软雅黑 Light" charset="0"/>
              <a:cs typeface="微软雅黑 Light" charset="0"/>
            </a:endParaRPr>
          </a:p>
        </p:txBody>
      </p:sp>
      <p:sp>
        <p:nvSpPr>
          <p:cNvPr id="4" name="矩形 3"/>
          <p:cNvSpPr/>
          <p:nvPr/>
        </p:nvSpPr>
        <p:spPr bwMode="auto">
          <a:xfrm>
            <a:off x="1021365" y="1148991"/>
            <a:ext cx="7554599" cy="1261884"/>
          </a:xfrm>
          <a:prstGeom prst="rect">
            <a:avLst/>
          </a:prstGeom>
        </p:spPr>
        <p:txBody>
          <a:bodyPr wrap="square">
            <a:spAutoFit/>
          </a:bodyPr>
          <a:lstStyle/>
          <a:p>
            <a:pPr defTabSz="685800" fontAlgn="base">
              <a:spcBef>
                <a:spcPct val="0"/>
              </a:spcBef>
              <a:spcAft>
                <a:spcPct val="0"/>
              </a:spcAft>
            </a:pPr>
            <a:r>
              <a:rPr lang="en-US" altLang="zh-CN" sz="2800" b="1" dirty="0">
                <a:solidFill>
                  <a:srgbClr val="FFFFFF"/>
                </a:solidFill>
                <a:ea typeface="微软雅黑 Light" charset="0"/>
                <a:cs typeface="微软雅黑 Light" charset="0"/>
              </a:rPr>
              <a:t>4</a:t>
            </a:r>
            <a:r>
              <a:rPr lang="en-US" altLang="zh-CN" sz="2800" b="1" dirty="0" smtClean="0">
                <a:solidFill>
                  <a:srgbClr val="FFFFFF"/>
                </a:solidFill>
                <a:ea typeface="微软雅黑 Light" charset="0"/>
                <a:cs typeface="微软雅黑 Light" charset="0"/>
              </a:rPr>
              <a:t>.</a:t>
            </a:r>
            <a:r>
              <a:rPr lang="zh-CN" altLang="en-US" sz="2800" b="1" dirty="0">
                <a:solidFill>
                  <a:srgbClr val="FFFFFF"/>
                </a:solidFill>
                <a:ea typeface="微软雅黑 Light" charset="0"/>
                <a:cs typeface="微软雅黑 Light" charset="0"/>
              </a:rPr>
              <a:t>阴影</a:t>
            </a:r>
            <a:endParaRPr lang="en-US" altLang="zh-CN" sz="2800" b="1" dirty="0" smtClean="0">
              <a:solidFill>
                <a:srgbClr val="FFFFFF"/>
              </a:solidFill>
              <a:ea typeface="微软雅黑 Light" charset="0"/>
              <a:cs typeface="微软雅黑 Light" charset="0"/>
            </a:endParaRPr>
          </a:p>
          <a:p>
            <a:pPr defTabSz="685800" fontAlgn="base">
              <a:spcBef>
                <a:spcPct val="0"/>
              </a:spcBef>
              <a:spcAft>
                <a:spcPct val="0"/>
              </a:spcAft>
            </a:pPr>
            <a:r>
              <a:rPr lang="en-US" altLang="zh-CN" sz="2800" b="1" dirty="0" smtClean="0">
                <a:solidFill>
                  <a:srgbClr val="FFFFFF"/>
                </a:solidFill>
                <a:ea typeface="微软雅黑 Light" charset="0"/>
                <a:cs typeface="微软雅黑 Light" charset="0"/>
              </a:rPr>
              <a:t>     </a:t>
            </a:r>
            <a:r>
              <a:rPr lang="zh-CN" altLang="en-US" sz="2000" b="1" dirty="0" smtClean="0">
                <a:solidFill>
                  <a:srgbClr val="FFFFFF"/>
                </a:solidFill>
                <a:ea typeface="微软雅黑 Light" charset="0"/>
                <a:cs typeface="微软雅黑 Light" charset="0"/>
              </a:rPr>
              <a:t>使用</a:t>
            </a:r>
            <a:r>
              <a:rPr lang="en-US" altLang="zh-CN" sz="2000" b="1" dirty="0" smtClean="0">
                <a:solidFill>
                  <a:srgbClr val="FFFFFF"/>
                </a:solidFill>
                <a:ea typeface="微软雅黑 Light" charset="0"/>
                <a:cs typeface="微软雅黑 Light" charset="0"/>
              </a:rPr>
              <a:t>shadow mapping</a:t>
            </a:r>
            <a:r>
              <a:rPr lang="zh-CN" altLang="en-US" sz="2000" b="1" dirty="0" smtClean="0">
                <a:solidFill>
                  <a:srgbClr val="FFFFFF"/>
                </a:solidFill>
                <a:ea typeface="微软雅黑 Light" charset="0"/>
                <a:cs typeface="微软雅黑 Light" charset="0"/>
              </a:rPr>
              <a:t>实时模拟自然光所产生的阴影，以及水波产生的阴影，使其看上去更加真实。</a:t>
            </a:r>
            <a:endParaRPr lang="en-US" altLang="zh-CN" sz="2000" b="1" dirty="0">
              <a:solidFill>
                <a:srgbClr val="FFFFFF"/>
              </a:solidFill>
              <a:ea typeface="微软雅黑 Light" charset="0"/>
              <a:cs typeface="微软雅黑 Light" charset="0"/>
            </a:endParaRPr>
          </a:p>
        </p:txBody>
      </p:sp>
    </p:spTree>
    <p:extLst>
      <p:ext uri="{BB962C8B-B14F-4D97-AF65-F5344CB8AC3E}">
        <p14:creationId xmlns:p14="http://schemas.microsoft.com/office/powerpoint/2010/main" val="1486483871"/>
      </p:ext>
    </p:extLst>
  </p:cSld>
  <p:clrMapOvr>
    <a:masterClrMapping/>
  </p:clrMapOvr>
</p:sld>
</file>

<file path=ppt/theme/theme1.xml><?xml version="1.0" encoding="utf-8"?>
<a:theme xmlns:a="http://schemas.openxmlformats.org/drawingml/2006/main" name="第一PPT，www.1ppt.com">
  <a:themeElements>
    <a:clrScheme name="自定义 3">
      <a:dk1>
        <a:srgbClr val="A3C5C4"/>
      </a:dk1>
      <a:lt1>
        <a:srgbClr val="397E9E"/>
      </a:lt1>
      <a:dk2>
        <a:srgbClr val="8BD773"/>
      </a:dk2>
      <a:lt2>
        <a:srgbClr val="384956"/>
      </a:lt2>
      <a:accent1>
        <a:srgbClr val="5CAD87"/>
      </a:accent1>
      <a:accent2>
        <a:srgbClr val="D17B64"/>
      </a:accent2>
      <a:accent3>
        <a:srgbClr val="F17978"/>
      </a:accent3>
      <a:accent4>
        <a:srgbClr val="E95454"/>
      </a:accent4>
      <a:accent5>
        <a:srgbClr val="EAA46A"/>
      </a:accent5>
      <a:accent6>
        <a:srgbClr val="A9DBA3"/>
      </a:accent6>
      <a:hlink>
        <a:srgbClr val="4F94DA"/>
      </a:hlink>
      <a:folHlink>
        <a:srgbClr val="EAD240"/>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sharepoint/v3/field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1079</TotalTime>
  <Words>293</Words>
  <Application>Microsoft Office PowerPoint</Application>
  <PresentationFormat>全屏显示(16:9)</PresentationFormat>
  <Paragraphs>64</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宋体</vt:lpstr>
      <vt:lpstr>微软雅黑</vt:lpstr>
      <vt:lpstr>微软雅黑 Light</vt:lpstr>
      <vt:lpstr>Arial</vt:lpstr>
      <vt:lpstr>Calibri</vt:lpstr>
      <vt:lpstr>Century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公司产品介绍</dc:title>
  <dc:creator>第一PPT</dc:creator>
  <cp:keywords>www.1ppt.com</cp:keywords>
  <cp:lastModifiedBy>zhangyzh36</cp:lastModifiedBy>
  <cp:revision>255</cp:revision>
  <dcterms:created xsi:type="dcterms:W3CDTF">2010-04-12T23:12:02Z</dcterms:created>
  <dcterms:modified xsi:type="dcterms:W3CDTF">2019-05-05T13:41:55Z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