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1248-62BB-94F3-3FDF-178329DFD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31ED-1E60-AE02-38A4-142493E7C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721D-6BBD-473F-E0AA-18E1C344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F09A-C81A-75A5-7C1F-524FECE7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E5F4-68AF-56F1-7CDB-04B43F82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332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510A-6B3C-1BC7-8C7D-BEAC1429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79FB-A44C-0DA8-3D94-4D5993164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720A-0CBA-0118-4325-498D28FB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4C82-3128-D995-A176-F5BF4734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20AF-1E09-DF9B-A00F-B20E7F3C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877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F859F-5F17-67FD-51A8-9DDDD1DB2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1B7BF-E109-A24B-2FD4-BE92158C3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8035-3F42-36A7-23CF-7CD48084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B20DA-CE2B-CA20-08B2-1B1512BC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A754E-A0CF-694E-A29F-30318978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965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619C-6C0C-6883-E8C4-68DF29F5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04E3-82C1-CD77-44D2-A639BBEB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1D6CC-9899-8689-DC5D-0C7F484B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E7BE-B073-1805-D0AE-CBF440A2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40B26-3AB3-06DB-2A1A-8CF328D5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58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6E80-8DC4-7D94-320B-E69A9D03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4B9E-E237-A901-DB4B-8F7269FF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8D64-C603-780D-7D9A-B1B5FE34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F5B69-2321-35D5-6B93-24D099F9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F4A2-B1E6-89DA-CF35-BD5419E0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15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547D-F6F9-FECB-8F8E-DE98B303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80B4-5C87-888A-DF1A-56049E184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B5F44-DFDF-0A65-8922-7DCC6B1C3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F8E7E-EF3D-8B85-9EC7-D4769ABA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9427F-0F5C-FFF0-6371-C8C76F04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4CD84-2DFA-9CDE-4C06-CA9785AE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438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9536-DF67-A3C4-4733-91B34479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C200-6132-CDEF-A3CE-A462E831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8C77-98A7-C1C8-43F6-F66CCB922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F298D-FBDC-9356-ED45-132338113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689E7-6936-4DE8-F675-7D3D2C31A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504CB-73B9-BFDB-1076-4C48EE25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A771A-10E8-0AAB-48BF-58896B0A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EBF74-4049-3184-7076-D878E24C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121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E94F-995A-71E4-479F-E22B9BF1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66E86-823A-9689-B91B-B255F314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71D67-89A7-5EC9-D39A-8BF84A74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351F9-193F-7E91-0B89-7FF0B497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901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95171-750B-FE71-2F57-5125C23B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51AC5-1C5A-442A-4B2D-B856A7B5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1E20-3D9C-9F5E-0721-4551303B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789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62E3-F699-6DFB-DA07-E54E6FDD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4DE8-4E83-34C7-AEE8-D503F828B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D499E-C2F8-1983-6660-B146A3CEE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A8614-28A7-8659-FA30-695D06B8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B1EC-8040-2967-C294-3F501F4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61927-A04B-DF0B-06E3-A634E67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595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0B7F-DEBF-0487-864B-B72038E7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B9D8E-DCF0-8FBD-7125-E6F3C8E72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9E78C-5F60-704F-85FD-9C9A3CEE1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81EB-0FA6-AEE5-C411-D12E6D02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3E5B7-3F47-8137-1860-92282B4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0E15-3A22-AF5F-0FF8-1FD4F7FD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614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DC003-1F7C-DF58-9483-847F6749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55BCB-EDBC-FF17-A500-4A8D9BD8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0130-6202-DB98-EB16-88674F4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5A7D-8DC7-6A40-8BBE-039182FA21DB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628D-C6BE-2335-3D17-D1A9C3135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0DCC-382B-F704-1C4B-54381ABFE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1CC94-96A5-E347-B1F2-F91165BEC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759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82B1-7064-202B-8E54-027A90A06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96A31-50EE-9035-D12B-315E56D56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397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15182-0046-738A-B8C7-E8C6CCA3945C}"/>
              </a:ext>
            </a:extLst>
          </p:cNvPr>
          <p:cNvGrpSpPr/>
          <p:nvPr/>
        </p:nvGrpSpPr>
        <p:grpSpPr>
          <a:xfrm>
            <a:off x="7801019" y="1019174"/>
            <a:ext cx="3998612" cy="4608906"/>
            <a:chOff x="8143557" y="948634"/>
            <a:chExt cx="3998612" cy="46089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248725-EE2F-042E-5A51-E800CF25B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" r="4350"/>
            <a:stretch/>
          </p:blipFill>
          <p:spPr>
            <a:xfrm>
              <a:off x="8789255" y="948634"/>
              <a:ext cx="2707215" cy="274147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AD458E-173F-17E1-2ABF-5952B62CE93E}"/>
                    </a:ext>
                  </a:extLst>
                </p:cNvPr>
                <p:cNvSpPr txBox="1"/>
                <p:nvPr/>
              </p:nvSpPr>
              <p:spPr>
                <a:xfrm>
                  <a:off x="8143557" y="4352338"/>
                  <a:ext cx="3998612" cy="12052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Baskerville" panose="02020502070401020303" pitchFamily="18" charset="0"/>
                      <a:ea typeface="Baskerville" panose="02020502070401020303" pitchFamily="18" charset="0"/>
                    </a:rPr>
                    <a:t>Fig. 4. Interference free framework. </a:t>
                  </a:r>
                  <a:r>
                    <a:rPr lang="en-US" i="1" dirty="0">
                      <a:latin typeface="Baskerville" panose="02020502070401020303" pitchFamily="18" charset="0"/>
                      <a:ea typeface="Baskerville" panose="02020502070401020303" pitchFamily="18" charset="0"/>
                    </a:rPr>
                    <a:t>x</a:t>
                  </a:r>
                  <a:r>
                    <a:rPr lang="en-US" dirty="0">
                      <a:latin typeface="Baskerville" panose="02020502070401020303" pitchFamily="18" charset="0"/>
                      <a:ea typeface="Baskerville" panose="02020502070401020303" pitchFamily="18" charset="0"/>
                    </a:rPr>
                    <a:t> is SU’s reported randomized location,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Baskerville" panose="02020502070401020303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US" dirty="0">
                      <a:latin typeface="Baskerville" panose="02020502070401020303" pitchFamily="18" charset="0"/>
                      <a:ea typeface="Baskerville" panose="02020502070401020303" pitchFamily="18" charset="0"/>
                    </a:rPr>
                    <a:t> and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Baskerville" panose="02020502070401020303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Baskerville" panose="02020502070401020303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dirty="0">
                      <a:latin typeface="Baskerville" panose="02020502070401020303" pitchFamily="18" charset="0"/>
                      <a:ea typeface="Baskerville" panose="02020502070401020303" pitchFamily="18" charset="0"/>
                    </a:rPr>
                    <a:t> are two possible accurate location of the SU.</a:t>
                  </a:r>
                  <a:endParaRPr lang="en-DE" dirty="0">
                    <a:latin typeface="Baskerville" panose="02020502070401020303" pitchFamily="18" charset="0"/>
                    <a:ea typeface="Baskerville" panose="02020502070401020303" pitchFamily="18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AD458E-173F-17E1-2ABF-5952B62C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57" y="4352338"/>
                  <a:ext cx="3998612" cy="1205202"/>
                </a:xfrm>
                <a:prstGeom prst="rect">
                  <a:avLst/>
                </a:prstGeom>
                <a:blipFill>
                  <a:blip r:embed="rId3"/>
                  <a:stretch>
                    <a:fillRect l="-1266" t="-2083" r="-1899" b="-833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D59718-CA82-333D-27F5-4D711D8340AF}"/>
              </a:ext>
            </a:extLst>
          </p:cNvPr>
          <p:cNvGrpSpPr/>
          <p:nvPr/>
        </p:nvGrpSpPr>
        <p:grpSpPr>
          <a:xfrm>
            <a:off x="170046" y="503728"/>
            <a:ext cx="3815973" cy="4155286"/>
            <a:chOff x="44172" y="503729"/>
            <a:chExt cx="3815973" cy="41552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C01B00D-3754-6971-F7B4-E66224F43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72" y="503729"/>
              <a:ext cx="3815973" cy="377236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77ADD-A5E1-A9A6-492F-82F8E43B7312}"/>
                </a:ext>
              </a:extLst>
            </p:cNvPr>
            <p:cNvSpPr txBox="1"/>
            <p:nvPr/>
          </p:nvSpPr>
          <p:spPr>
            <a:xfrm>
              <a:off x="639094" y="4289683"/>
              <a:ext cx="2626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Baskerville" panose="02020502070401020303" pitchFamily="18" charset="0"/>
                  <a:ea typeface="Baskerville" panose="02020502070401020303" pitchFamily="18" charset="0"/>
                </a:rPr>
                <a:t>(a) Inference attack to PU.</a:t>
              </a:r>
              <a:endParaRPr lang="en-DE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CBEE29-3461-3479-83E2-3F3484C3A013}"/>
              </a:ext>
            </a:extLst>
          </p:cNvPr>
          <p:cNvGrpSpPr/>
          <p:nvPr/>
        </p:nvGrpSpPr>
        <p:grpSpPr>
          <a:xfrm>
            <a:off x="3986019" y="503728"/>
            <a:ext cx="3718161" cy="4155286"/>
            <a:chOff x="4082663" y="503728"/>
            <a:chExt cx="3718161" cy="41552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901D39-0D7D-4FDE-91E2-741FA3A93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2663" y="503728"/>
              <a:ext cx="3718161" cy="377236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B16D90-B096-FBA2-16D6-3C5E0524F44A}"/>
                </a:ext>
              </a:extLst>
            </p:cNvPr>
            <p:cNvSpPr txBox="1"/>
            <p:nvPr/>
          </p:nvSpPr>
          <p:spPr>
            <a:xfrm>
              <a:off x="4239154" y="4289682"/>
              <a:ext cx="34051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Baskerville" panose="02020502070401020303" pitchFamily="18" charset="0"/>
                  <a:ea typeface="Baskerville" panose="02020502070401020303" pitchFamily="18" charset="0"/>
                </a:rPr>
                <a:t>(a) Privacy-preserving mechanism.</a:t>
              </a:r>
              <a:endParaRPr lang="en-DE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A7A878-93D9-D4B0-5DE9-252F236E8907}"/>
                  </a:ext>
                </a:extLst>
              </p:cNvPr>
              <p:cNvSpPr txBox="1"/>
              <p:nvPr/>
            </p:nvSpPr>
            <p:spPr>
              <a:xfrm>
                <a:off x="922432" y="4704750"/>
                <a:ext cx="61271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dirty="0">
                    <a:latin typeface="Baskerville" panose="02020502070401020303" pitchFamily="18" charset="0"/>
                    <a:ea typeface="Baskerville" panose="02020502070401020303" pitchFamily="18" charset="0"/>
                  </a:rPr>
                  <a:t>Fig. 2. </a:t>
                </a:r>
                <a:r>
                  <a:rPr lang="en-US" dirty="0">
                    <a:latin typeface="Baskerville" panose="02020502070401020303" pitchFamily="18" charset="0"/>
                    <a:ea typeface="Baskerville" panose="02020502070401020303" pitchFamily="18" charset="0"/>
                  </a:rPr>
                  <a:t>PU’s location privacy threat and countermeasure.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Baskerville" panose="02020502070401020303" pitchFamily="18" charset="0"/>
                    <a:ea typeface="Baskerville" panose="0202050207040102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Baskerville" panose="02020502070401020303" pitchFamily="18" charset="0"/>
                    <a:ea typeface="Baskerville" panose="0202050207040102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Baskerville" panose="02020502070401020303" pitchFamily="18" charset="0"/>
                    <a:ea typeface="Baskerville" panose="02020502070401020303" pitchFamily="18" charset="0"/>
                  </a:rPr>
                  <a:t> stand for three different query locations,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Baskerville" panose="02020502070401020303" pitchFamily="18" charset="0"/>
                    <a:ea typeface="Baskerville" panose="0202050207040102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Baskerville" panose="02020502070401020303" pitchFamily="18" charset="0"/>
                    <a:ea typeface="Baskerville" panose="0202050207040102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Baskerville" panose="02020502070401020303" pitchFamily="18" charset="0"/>
                    <a:ea typeface="Baskerville" panose="02020502070401020303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Baskerville" panose="02020502070401020303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i="1" dirty="0">
                    <a:latin typeface="Baskerville" panose="02020502070401020303" pitchFamily="18" charset="0"/>
                    <a:ea typeface="Baskerville" panose="02020502070401020303" pitchFamily="18" charset="0"/>
                  </a:rPr>
                  <a:t> </a:t>
                </a:r>
                <a:r>
                  <a:rPr lang="en-US" dirty="0">
                    <a:latin typeface="Baskerville" panose="02020502070401020303" pitchFamily="18" charset="0"/>
                    <a:ea typeface="Baskerville" panose="02020502070401020303" pitchFamily="18" charset="0"/>
                  </a:rPr>
                  <a:t>stand for their corresponding maximum transmit radius.</a:t>
                </a:r>
                <a:endParaRPr lang="en-DE" dirty="0">
                  <a:latin typeface="Baskerville" panose="02020502070401020303" pitchFamily="18" charset="0"/>
                  <a:ea typeface="Baskerville" panose="02020502070401020303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A7A878-93D9-D4B0-5DE9-252F236E8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32" y="4704750"/>
                <a:ext cx="6127174" cy="923330"/>
              </a:xfrm>
              <a:prstGeom prst="rect">
                <a:avLst/>
              </a:prstGeom>
              <a:blipFill>
                <a:blip r:embed="rId6"/>
                <a:stretch>
                  <a:fillRect l="-828" t="-2703" b="-945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55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Baskerville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Min</dc:creator>
  <cp:lastModifiedBy>Chen Min</cp:lastModifiedBy>
  <cp:revision>5</cp:revision>
  <dcterms:created xsi:type="dcterms:W3CDTF">2022-07-05T08:41:38Z</dcterms:created>
  <dcterms:modified xsi:type="dcterms:W3CDTF">2022-07-05T09:00:29Z</dcterms:modified>
</cp:coreProperties>
</file>