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930" r:id="rId2"/>
  </p:sldMasterIdLst>
  <p:notesMasterIdLst>
    <p:notesMasterId r:id="rId10"/>
  </p:notesMasterIdLst>
  <p:handoutMasterIdLst>
    <p:handoutMasterId r:id="rId11"/>
  </p:handoutMasterIdLst>
  <p:sldIdLst>
    <p:sldId id="1157" r:id="rId3"/>
    <p:sldId id="1107" r:id="rId4"/>
    <p:sldId id="1159" r:id="rId5"/>
    <p:sldId id="1161" r:id="rId6"/>
    <p:sldId id="1162" r:id="rId7"/>
    <p:sldId id="1160" r:id="rId8"/>
    <p:sldId id="1158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1717B7"/>
    <a:srgbClr val="FF47B0"/>
    <a:srgbClr val="FAB44C"/>
    <a:srgbClr val="CCECFF"/>
    <a:srgbClr val="00CCFF"/>
    <a:srgbClr val="0000FF"/>
    <a:srgbClr val="AEF77D"/>
    <a:srgbClr val="F6E7E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4426" autoAdjust="0"/>
  </p:normalViewPr>
  <p:slideViewPr>
    <p:cSldViewPr snapToGrid="0">
      <p:cViewPr varScale="1">
        <p:scale>
          <a:sx n="84" d="100"/>
          <a:sy n="84" d="100"/>
        </p:scale>
        <p:origin x="484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FA646B87-4FD0-4E59-BF0A-42175EDF4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81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2F94D467-3326-49CD-82F2-206809211F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6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7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00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6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64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66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2973388"/>
            <a:ext cx="6904567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454F-08D1-4FB6-9BEB-6AFFE95D7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8D32-43AD-4086-BA86-741620269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D6DA-6DDE-42FC-8C62-2C8158198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40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203200" y="869951"/>
            <a:ext cx="6908800" cy="1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05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995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04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276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067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8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674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343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02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B7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45DE5-D32C-4B21-8206-01148C691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70" y="-91440"/>
            <a:ext cx="1263220" cy="1263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755" y="5634702"/>
            <a:ext cx="2089165" cy="12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6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6071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835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94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2A5E-3108-47BC-BAA9-FBBB343EE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4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585-0CFB-476F-83D4-804BCE255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32E1-3477-4F6B-B272-7157490E8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BA4E-E3BB-4C8B-9043-CA250CF29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912-405E-4B42-BB8E-E36BCBD25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5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8CA4-3E26-4DD1-A9C0-EF7220765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2AF26-0E7B-4845-B2FE-4BABE2C71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48D94714-48EA-4B59-8429-64339F437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6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rgbClr val="1717B7"/>
          </a:solidFill>
          <a:latin typeface="+mn-lt"/>
          <a:ea typeface="微软雅黑" panose="020B0503020204020204" pitchFamily="34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 rot="10800000">
            <a:off x="203200" y="841376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7" r:id="rId1"/>
    <p:sldLayoutId id="2147485266" r:id="rId2"/>
    <p:sldLayoutId id="2147485267" r:id="rId3"/>
    <p:sldLayoutId id="2147485268" r:id="rId4"/>
    <p:sldLayoutId id="2147485269" r:id="rId5"/>
    <p:sldLayoutId id="2147485270" r:id="rId6"/>
    <p:sldLayoutId id="2147485271" r:id="rId7"/>
    <p:sldLayoutId id="2147485272" r:id="rId8"/>
    <p:sldLayoutId id="2147485273" r:id="rId9"/>
    <p:sldLayoutId id="2147485274" r:id="rId10"/>
    <p:sldLayoutId id="21474852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37803" y="3516618"/>
            <a:ext cx="2203874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800" kern="0" dirty="0"/>
              <a:t>Lab4</a:t>
            </a:r>
            <a:endParaRPr lang="zh-CN" alt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106465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</a:t>
            </a:r>
            <a:r>
              <a:rPr lang="en-US" altLang="zh-CN" dirty="0"/>
              <a:t>Nachos</a:t>
            </a:r>
            <a:r>
              <a:rPr lang="zh-CN" altLang="en-US" dirty="0"/>
              <a:t>内核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本次实验的目的在于改造</a:t>
            </a:r>
            <a:r>
              <a:rPr lang="en-US" altLang="zh-CN" sz="2400" kern="0" dirty="0"/>
              <a:t>Nachos</a:t>
            </a:r>
            <a:r>
              <a:rPr lang="zh-CN" altLang="en-US" sz="2400" kern="0" dirty="0"/>
              <a:t>内核以支持多道程序，实验分四部分</a:t>
            </a:r>
            <a:endParaRPr lang="en-US" altLang="zh-CN" sz="2400" dirty="0"/>
          </a:p>
          <a:p>
            <a:pPr lvl="1"/>
            <a:r>
              <a:rPr lang="zh-CN" altLang="en-US" sz="2400" dirty="0"/>
              <a:t>实现新的内存管理模块以支持基本分页管理</a:t>
            </a:r>
            <a:r>
              <a:rPr lang="en-US" altLang="zh-CN" sz="2400" dirty="0"/>
              <a:t>(40</a:t>
            </a:r>
            <a:r>
              <a:rPr lang="zh-CN" altLang="en-US" sz="2400" dirty="0"/>
              <a:t>分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Exec</a:t>
            </a:r>
            <a:r>
              <a:rPr lang="zh-CN" altLang="en-US" sz="2400" dirty="0"/>
              <a:t>系统调用</a:t>
            </a:r>
            <a:r>
              <a:rPr lang="en-US" altLang="zh-CN" sz="2400" dirty="0"/>
              <a:t>(50</a:t>
            </a:r>
            <a:r>
              <a:rPr lang="zh-CN" altLang="en-US" sz="2400" dirty="0"/>
              <a:t>分，重点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Exit</a:t>
            </a:r>
            <a:r>
              <a:rPr lang="zh-CN" altLang="en-US" sz="2400" dirty="0"/>
              <a:t>和</a:t>
            </a:r>
            <a:r>
              <a:rPr lang="en-US" altLang="zh-CN" sz="2400" dirty="0"/>
              <a:t>Join</a:t>
            </a:r>
            <a:r>
              <a:rPr lang="zh-CN" altLang="en-US" sz="2400" dirty="0"/>
              <a:t>系统调用</a:t>
            </a:r>
            <a:r>
              <a:rPr lang="en-US" altLang="zh-CN" sz="2400" dirty="0"/>
              <a:t>(</a:t>
            </a:r>
            <a:r>
              <a:rPr lang="zh-CN" altLang="en-US" sz="2400" dirty="0"/>
              <a:t>选做，各</a:t>
            </a:r>
            <a:r>
              <a:rPr lang="en-US" altLang="zh-CN" sz="2400" dirty="0"/>
              <a:t>20</a:t>
            </a:r>
            <a:r>
              <a:rPr lang="zh-CN" altLang="en-US" sz="2400" dirty="0"/>
              <a:t>分，共</a:t>
            </a:r>
            <a:r>
              <a:rPr lang="en-US" altLang="zh-CN" sz="2400" dirty="0"/>
              <a:t>40</a:t>
            </a:r>
            <a:r>
              <a:rPr lang="zh-CN" altLang="en-US" sz="2400" dirty="0"/>
              <a:t>分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建立和执行新的测试程序</a:t>
            </a:r>
            <a:r>
              <a:rPr lang="en-US" altLang="zh-CN" sz="2400" dirty="0"/>
              <a:t>(10</a:t>
            </a:r>
            <a:r>
              <a:rPr lang="zh-CN" altLang="en-US" sz="2400" dirty="0"/>
              <a:t>分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6924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实现新的内存管理模块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8508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Nachos</a:t>
            </a:r>
            <a:r>
              <a:rPr lang="zh-CN" altLang="en-US" sz="2400" kern="0" dirty="0"/>
              <a:t>并没有实现内存页的动态分配，每当其读取一个用户进程时，将其数据按顺序从内存页的起始页开始加载。</a:t>
            </a:r>
            <a:endParaRPr lang="en-US" altLang="zh-CN" sz="2400" dirty="0"/>
          </a:p>
          <a:p>
            <a:pPr lvl="1"/>
            <a:r>
              <a:rPr lang="zh-CN" altLang="en-US" sz="2000" dirty="0"/>
              <a:t>这意味着</a:t>
            </a:r>
            <a:r>
              <a:rPr lang="en-US" altLang="zh-CN" sz="2000" dirty="0"/>
              <a:t>Nachos</a:t>
            </a:r>
            <a:r>
              <a:rPr lang="zh-CN" altLang="en-US" sz="2000" dirty="0"/>
              <a:t>目前仅支持单道程序，见</a:t>
            </a:r>
            <a:r>
              <a:rPr lang="en-US" altLang="zh-CN" sz="2000" dirty="0"/>
              <a:t>userprog/addrspace.cc</a:t>
            </a:r>
          </a:p>
          <a:p>
            <a:pPr lvl="1"/>
            <a:r>
              <a:rPr lang="zh-CN" altLang="en-US" sz="2000" dirty="0"/>
              <a:t>因此我们要改写</a:t>
            </a:r>
            <a:r>
              <a:rPr lang="en-US" altLang="zh-CN" sz="2000" dirty="0" err="1"/>
              <a:t>addrspace.h</a:t>
            </a:r>
            <a:r>
              <a:rPr lang="zh-CN" altLang="en-US" sz="2000" dirty="0"/>
              <a:t>和</a:t>
            </a:r>
            <a:r>
              <a:rPr lang="en-US" altLang="zh-CN" sz="2000" dirty="0"/>
              <a:t>addrspace.cc</a:t>
            </a:r>
            <a:r>
              <a:rPr lang="zh-CN" altLang="en-US" sz="2000" dirty="0"/>
              <a:t>实现离散的内存分配和回收，以支持多道程序</a:t>
            </a:r>
            <a:endParaRPr lang="en-US" altLang="zh-CN" sz="2000" dirty="0"/>
          </a:p>
          <a:p>
            <a:pPr lvl="2"/>
            <a:r>
              <a:rPr lang="en-US" altLang="zh-CN" sz="1700" dirty="0"/>
              <a:t>Nachos</a:t>
            </a:r>
            <a:r>
              <a:rPr lang="zh-CN" altLang="en-US" sz="1700" dirty="0"/>
              <a:t>已经实现了分页的硬件支持，见</a:t>
            </a:r>
            <a:r>
              <a:rPr lang="en-US" altLang="zh-CN" sz="1700" dirty="0"/>
              <a:t>machine/translate.cc</a:t>
            </a:r>
            <a:r>
              <a:rPr lang="zh-CN" altLang="en-US" sz="1700" dirty="0"/>
              <a:t>和</a:t>
            </a:r>
            <a:r>
              <a:rPr lang="en-US" altLang="zh-CN" sz="1700" dirty="0"/>
              <a:t>machine/</a:t>
            </a:r>
            <a:r>
              <a:rPr lang="en-US" altLang="zh-CN" sz="1700" dirty="0" err="1"/>
              <a:t>translate.h</a:t>
            </a:r>
            <a:endParaRPr lang="en-US" altLang="zh-CN" sz="1700" dirty="0"/>
          </a:p>
          <a:p>
            <a:pPr lvl="2"/>
            <a:r>
              <a:rPr lang="zh-CN" altLang="en-US" sz="1700" dirty="0"/>
              <a:t>物理地址</a:t>
            </a:r>
            <a:r>
              <a:rPr lang="en-US" altLang="zh-CN" sz="1700" dirty="0"/>
              <a:t>=</a:t>
            </a:r>
            <a:r>
              <a:rPr lang="zh-CN" altLang="en-US" sz="1700" dirty="0"/>
              <a:t>基址</a:t>
            </a:r>
            <a:r>
              <a:rPr lang="en-US" altLang="zh-CN" sz="1700" dirty="0"/>
              <a:t>+</a:t>
            </a:r>
            <a:r>
              <a:rPr lang="zh-CN" altLang="en-US" sz="1700" dirty="0"/>
              <a:t>偏移量</a:t>
            </a:r>
            <a:endParaRPr lang="en-US" altLang="zh-CN" sz="1700" dirty="0"/>
          </a:p>
          <a:p>
            <a:pPr lvl="2"/>
            <a:r>
              <a:rPr lang="zh-CN" altLang="en-US" sz="1700" dirty="0"/>
              <a:t>基址</a:t>
            </a:r>
            <a:r>
              <a:rPr lang="en-US" altLang="zh-CN" sz="1700" dirty="0"/>
              <a:t>=int(</a:t>
            </a:r>
            <a:r>
              <a:rPr lang="zh-CN" altLang="en-US" sz="1700" dirty="0"/>
              <a:t>虚拟地址</a:t>
            </a:r>
            <a:r>
              <a:rPr lang="en-US" altLang="zh-CN" sz="1700" dirty="0"/>
              <a:t>/</a:t>
            </a:r>
            <a:r>
              <a:rPr lang="zh-CN" altLang="en-US" sz="1700" dirty="0"/>
              <a:t>页尺寸</a:t>
            </a:r>
            <a:r>
              <a:rPr lang="en-US" altLang="zh-CN" sz="1700" dirty="0"/>
              <a:t>)</a:t>
            </a:r>
            <a:r>
              <a:rPr lang="zh-CN" altLang="en-US" sz="1700" dirty="0"/>
              <a:t>，偏移量</a:t>
            </a:r>
            <a:r>
              <a:rPr lang="en-US" altLang="zh-CN" sz="1700" dirty="0"/>
              <a:t>=</a:t>
            </a:r>
            <a:r>
              <a:rPr lang="zh-CN" altLang="en-US" sz="1700" dirty="0"/>
              <a:t>虚拟地址</a:t>
            </a:r>
            <a:r>
              <a:rPr lang="en-US" altLang="zh-CN" sz="1700" dirty="0"/>
              <a:t>%</a:t>
            </a:r>
            <a:r>
              <a:rPr lang="zh-CN" altLang="en-US" sz="1700" dirty="0"/>
              <a:t>页尺寸</a:t>
            </a:r>
            <a:endParaRPr lang="en-US" altLang="zh-CN" sz="2000" dirty="0"/>
          </a:p>
          <a:p>
            <a:pPr lvl="1"/>
            <a:r>
              <a:rPr lang="zh-CN" altLang="en-US" sz="2000" dirty="0"/>
              <a:t>值得注意的是，我们需要对页框</a:t>
            </a:r>
            <a:r>
              <a:rPr lang="en-US" altLang="zh-CN" sz="2000" dirty="0"/>
              <a:t>(frame)</a:t>
            </a:r>
            <a:r>
              <a:rPr lang="zh-CN" altLang="en-US" sz="2000" dirty="0"/>
              <a:t>的使用情况进行管理</a:t>
            </a:r>
            <a:endParaRPr lang="en-US" altLang="zh-CN" sz="2000" dirty="0"/>
          </a:p>
          <a:p>
            <a:pPr lvl="2"/>
            <a:r>
              <a:rPr lang="zh-CN" altLang="en-US" sz="1700" dirty="0"/>
              <a:t>占用，释放，哪些被占用？哪些未占用？还有多少未占用？</a:t>
            </a:r>
            <a:r>
              <a:rPr lang="en-US" altLang="zh-CN" sz="1700" dirty="0"/>
              <a:t>…</a:t>
            </a:r>
          </a:p>
          <a:p>
            <a:pPr lvl="2"/>
            <a:r>
              <a:rPr lang="zh-CN" altLang="en-US" sz="1700" dirty="0"/>
              <a:t>这部分的实现请放在</a:t>
            </a:r>
            <a:r>
              <a:rPr lang="en-US" altLang="zh-CN" sz="1700" dirty="0" err="1"/>
              <a:t>userprog</a:t>
            </a:r>
            <a:r>
              <a:rPr lang="en-US" altLang="zh-CN" sz="1700" dirty="0"/>
              <a:t>/</a:t>
            </a:r>
            <a:r>
              <a:rPr lang="en-US" altLang="zh-CN" sz="1700" dirty="0" err="1"/>
              <a:t>memorymanager.h</a:t>
            </a:r>
            <a:r>
              <a:rPr lang="zh-CN" altLang="en-US" sz="1700" dirty="0"/>
              <a:t>和</a:t>
            </a:r>
            <a:r>
              <a:rPr lang="en-US" altLang="zh-CN" sz="1700" dirty="0"/>
              <a:t>userprog/memorymanager.cc</a:t>
            </a:r>
            <a:r>
              <a:rPr lang="zh-CN" altLang="en-US" sz="1700" dirty="0"/>
              <a:t>中</a:t>
            </a:r>
            <a:endParaRPr lang="en-US" altLang="zh-CN" sz="1700" dirty="0"/>
          </a:p>
          <a:p>
            <a:pPr lvl="1"/>
            <a:r>
              <a:rPr lang="zh-CN" altLang="en-US" sz="2000" dirty="0"/>
              <a:t>详细说明请见</a:t>
            </a:r>
            <a:r>
              <a:rPr lang="en-US" altLang="zh-CN" sz="2000" dirty="0"/>
              <a:t>Nachos-labs.pdf(p26,p27)</a:t>
            </a:r>
            <a:r>
              <a:rPr lang="zh-CN" altLang="en-US" sz="2000" dirty="0"/>
              <a:t>和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</a:t>
            </a:r>
            <a:endParaRPr lang="en-US" altLang="zh-CN" sz="1700" dirty="0"/>
          </a:p>
          <a:p>
            <a:pPr marL="909637" lvl="2" indent="0">
              <a:buNone/>
            </a:pPr>
            <a:endParaRPr lang="en-US" altLang="zh-CN" sz="170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1740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实现系统调用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8508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Exec</a:t>
            </a:r>
            <a:r>
              <a:rPr lang="zh-CN" altLang="en-US" sz="2400" kern="0" dirty="0"/>
              <a:t>系统调用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根据给定的可执行文件名创建一个进程，该进程执行这个可执行文件</a:t>
            </a:r>
            <a:endParaRPr lang="en-US" altLang="zh-CN" sz="2000" kern="0" dirty="0"/>
          </a:p>
          <a:p>
            <a:r>
              <a:rPr lang="en-US" altLang="zh-CN" sz="2400" kern="0" dirty="0"/>
              <a:t>Exit</a:t>
            </a:r>
            <a:r>
              <a:rPr lang="zh-CN" altLang="en-US" sz="2400" kern="0" dirty="0"/>
              <a:t>系统调用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回收资源、记录退出状态并唤醒可能的等待者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调用了</a:t>
            </a:r>
            <a:r>
              <a:rPr lang="en-US" altLang="zh-CN" sz="2000" kern="0" dirty="0"/>
              <a:t>Join</a:t>
            </a:r>
            <a:r>
              <a:rPr lang="zh-CN" altLang="en-US" sz="2000" kern="0" dirty="0"/>
              <a:t>的父进程</a:t>
            </a:r>
            <a:r>
              <a:rPr lang="en-US" altLang="zh-CN" sz="2000" kern="0" dirty="0"/>
              <a:t>)</a:t>
            </a:r>
          </a:p>
          <a:p>
            <a:r>
              <a:rPr lang="en-US" altLang="zh-CN" sz="2400" kern="0" dirty="0"/>
              <a:t>Join</a:t>
            </a:r>
            <a:r>
              <a:rPr lang="zh-CN" altLang="en-US" sz="2400" kern="0" dirty="0"/>
              <a:t>系统调用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阻塞调用</a:t>
            </a:r>
            <a:r>
              <a:rPr lang="en-US" altLang="zh-CN" sz="2000" kern="0" dirty="0"/>
              <a:t>Join</a:t>
            </a:r>
            <a:r>
              <a:rPr lang="zh-CN" altLang="en-US" sz="2000" kern="0" dirty="0"/>
              <a:t>的进程</a:t>
            </a:r>
            <a:r>
              <a:rPr lang="en-US" altLang="zh-CN" sz="2000" kern="0" dirty="0"/>
              <a:t>(Joiner)</a:t>
            </a:r>
            <a:r>
              <a:rPr lang="zh-CN" altLang="en-US" sz="2000" kern="0" dirty="0"/>
              <a:t>，直到其指定的子进程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Joinee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退出</a:t>
            </a:r>
            <a:r>
              <a:rPr lang="en-US" altLang="zh-CN" sz="2000" kern="0" dirty="0"/>
              <a:t>(Exit)</a:t>
            </a:r>
          </a:p>
          <a:p>
            <a:r>
              <a:rPr lang="zh-CN" altLang="en-US" sz="2400" kern="0" dirty="0"/>
              <a:t>详细的接口声明请见</a:t>
            </a:r>
            <a:r>
              <a:rPr lang="en-US" altLang="zh-CN" sz="2400" kern="0" dirty="0"/>
              <a:t>/</a:t>
            </a:r>
            <a:r>
              <a:rPr lang="en-US" altLang="zh-CN" sz="2400" kern="0" dirty="0" err="1"/>
              <a:t>userprog</a:t>
            </a:r>
            <a:r>
              <a:rPr lang="en-US" altLang="zh-CN" sz="2400" kern="0" dirty="0"/>
              <a:t>/</a:t>
            </a:r>
            <a:r>
              <a:rPr lang="en-US" altLang="zh-CN" sz="2400" kern="0" dirty="0" err="1"/>
              <a:t>syscall.h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Nachos-labs.pdf(p35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p36)</a:t>
            </a: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00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实现系统调用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8508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系统调用的入口在</a:t>
            </a:r>
            <a:r>
              <a:rPr lang="en-US" altLang="zh-CN" sz="2400" kern="0" dirty="0"/>
              <a:t>userprog/exception.cc</a:t>
            </a:r>
            <a:r>
              <a:rPr lang="zh-CN" altLang="en-US" sz="2400" kern="0" dirty="0"/>
              <a:t>中，目前仅包含了</a:t>
            </a:r>
            <a:r>
              <a:rPr lang="en-US" altLang="zh-CN" sz="2400" kern="0" dirty="0"/>
              <a:t>halt</a:t>
            </a:r>
            <a:r>
              <a:rPr lang="zh-CN" altLang="en-US" sz="2400" kern="0" dirty="0"/>
              <a:t>系统调用</a:t>
            </a:r>
            <a:endParaRPr lang="en-US" altLang="zh-CN" sz="2400" kern="0" dirty="0"/>
          </a:p>
          <a:p>
            <a:r>
              <a:rPr lang="zh-CN" altLang="en-US" sz="2400" kern="0" dirty="0"/>
              <a:t>必须维护一个表以管理所有进程，可以考虑使用</a:t>
            </a:r>
            <a:r>
              <a:rPr lang="en-US" altLang="zh-CN" sz="2400" kern="0" dirty="0"/>
              <a:t>Lab2</a:t>
            </a:r>
            <a:r>
              <a:rPr lang="zh-CN" altLang="en-US" sz="2400" kern="0" dirty="0"/>
              <a:t>里实现的</a:t>
            </a:r>
            <a:r>
              <a:rPr lang="en-US" altLang="zh-CN" sz="2400" kern="0" dirty="0"/>
              <a:t>Table</a:t>
            </a:r>
          </a:p>
          <a:p>
            <a:r>
              <a:rPr lang="zh-CN" altLang="en-US" sz="2400" kern="0" dirty="0"/>
              <a:t>你对系统调用的实现应该出现在</a:t>
            </a:r>
            <a:r>
              <a:rPr lang="en-US" altLang="zh-CN" sz="2400" kern="0" dirty="0"/>
              <a:t>exception.cc</a:t>
            </a:r>
            <a:r>
              <a:rPr lang="zh-CN" altLang="en-US" sz="2400" kern="0" dirty="0"/>
              <a:t>、</a:t>
            </a:r>
            <a:r>
              <a:rPr lang="en-US" altLang="zh-CN" sz="2400" kern="0" dirty="0" err="1"/>
              <a:t>processmanager.h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processmanager.cc</a:t>
            </a:r>
            <a:r>
              <a:rPr lang="zh-CN" altLang="en-US" sz="2400" kern="0" dirty="0"/>
              <a:t>中</a:t>
            </a:r>
            <a:endParaRPr lang="en-US" altLang="zh-CN" sz="2400" kern="0" dirty="0"/>
          </a:p>
          <a:p>
            <a:r>
              <a:rPr lang="zh-CN" altLang="en-US" sz="2400" kern="0" dirty="0"/>
              <a:t>更详细的实验说明和注意事项请见</a:t>
            </a:r>
            <a:r>
              <a:rPr lang="en-US" altLang="zh-CN" sz="2400" kern="0" dirty="0"/>
              <a:t>Nachos-labs.pdf(p27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p28)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word</a:t>
            </a:r>
            <a:r>
              <a:rPr lang="zh-CN" altLang="en-US" sz="2400" kern="0" dirty="0"/>
              <a:t>文档</a:t>
            </a:r>
            <a:endParaRPr lang="en-US" altLang="zh-CN" sz="2400" kern="0" dirty="0"/>
          </a:p>
          <a:p>
            <a:r>
              <a:rPr lang="zh-CN" altLang="en-US" sz="2400" kern="0" dirty="0"/>
              <a:t>一些函数及其参数的解释可查阅</a:t>
            </a:r>
            <a:r>
              <a:rPr lang="en-US" altLang="zh-CN" sz="2400" kern="0" dirty="0"/>
              <a:t>Nachos</a:t>
            </a:r>
            <a:r>
              <a:rPr lang="zh-CN" altLang="en-US" sz="2400" kern="0" dirty="0"/>
              <a:t>中文教程</a:t>
            </a:r>
            <a:endParaRPr lang="en-US" altLang="zh-CN" sz="2400" kern="0" dirty="0"/>
          </a:p>
          <a:p>
            <a:endParaRPr lang="en-US" altLang="zh-CN" sz="24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052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建立和执行新的测试程序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测试程序的需求请见</a:t>
            </a:r>
            <a:r>
              <a:rPr lang="en-US" altLang="zh-CN" sz="2400" kern="0" dirty="0"/>
              <a:t>(Nachos-labs.pdf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p29)</a:t>
            </a:r>
          </a:p>
          <a:p>
            <a:r>
              <a:rPr lang="zh-CN" altLang="en-US" sz="2400" kern="0" dirty="0"/>
              <a:t>测试程序保存在</a:t>
            </a:r>
            <a:r>
              <a:rPr lang="en-US" altLang="zh-CN" sz="2400" kern="0" dirty="0"/>
              <a:t>test</a:t>
            </a:r>
            <a:r>
              <a:rPr lang="zh-CN" altLang="en-US" sz="2400" kern="0" dirty="0"/>
              <a:t>目录下</a:t>
            </a:r>
            <a:endParaRPr lang="en-US" altLang="zh-CN" sz="2400" kern="0" dirty="0"/>
          </a:p>
          <a:p>
            <a:r>
              <a:rPr lang="zh-CN" altLang="en-US" sz="2400" kern="0" dirty="0"/>
              <a:t>测试程序的编译步骤和编写测试程序的一些注意事项请见</a:t>
            </a:r>
            <a:r>
              <a:rPr lang="en-US" altLang="zh-CN" sz="2400" kern="0" dirty="0"/>
              <a:t>word</a:t>
            </a:r>
            <a:r>
              <a:rPr lang="zh-CN" altLang="en-US" sz="2400" kern="0" dirty="0"/>
              <a:t>文档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1347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994063" y="3600438"/>
            <a:ext cx="2203874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54622249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vert="horz" rtlCol="0" anchor="ctr"/>
      <a:lstStyle>
        <a:defPPr algn="ctr">
          <a:defRPr sz="2400" b="1" dirty="0" smtClean="0">
            <a:solidFill>
              <a:schemeClr val="bg1"/>
            </a:solidFill>
            <a:latin typeface="黑体" pitchFamily="49" charset="-122"/>
            <a:ea typeface="黑体" pitchFamily="49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17087</TotalTime>
  <Words>502</Words>
  <Application>Microsoft Office PowerPoint</Application>
  <PresentationFormat>宽屏</PresentationFormat>
  <Paragraphs>71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华文新魏</vt:lpstr>
      <vt:lpstr>宋体</vt:lpstr>
      <vt:lpstr>微软雅黑</vt:lpstr>
      <vt:lpstr>Arial</vt:lpstr>
      <vt:lpstr>Verdana</vt:lpstr>
      <vt:lpstr>Wingdings</vt:lpstr>
      <vt:lpstr>Profile</vt:lpstr>
      <vt:lpstr>1_自定义设计方案</vt:lpstr>
      <vt:lpstr>PowerPoint 演示文稿</vt:lpstr>
      <vt:lpstr>改造Nachos内核</vt:lpstr>
      <vt:lpstr>实现新的内存管理模块</vt:lpstr>
      <vt:lpstr>实现系统调用</vt:lpstr>
      <vt:lpstr>实现系统调用</vt:lpstr>
      <vt:lpstr>建立和执行新的测试程序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中移动项目子任务四</dc:title>
  <dc:creator>Microsoft Office 用户</dc:creator>
  <cp:lastModifiedBy>童 逸琦</cp:lastModifiedBy>
  <cp:revision>498</cp:revision>
  <cp:lastPrinted>2011-06-08T05:26:08Z</cp:lastPrinted>
  <dcterms:created xsi:type="dcterms:W3CDTF">2017-02-24T04:08:57Z</dcterms:created>
  <dcterms:modified xsi:type="dcterms:W3CDTF">2019-12-03T12:16:15Z</dcterms:modified>
</cp:coreProperties>
</file>