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930" r:id="rId2"/>
  </p:sldMasterIdLst>
  <p:notesMasterIdLst>
    <p:notesMasterId r:id="rId10"/>
  </p:notesMasterIdLst>
  <p:handoutMasterIdLst>
    <p:handoutMasterId r:id="rId11"/>
  </p:handoutMasterIdLst>
  <p:sldIdLst>
    <p:sldId id="1157" r:id="rId3"/>
    <p:sldId id="1107" r:id="rId4"/>
    <p:sldId id="1158" r:id="rId5"/>
    <p:sldId id="1160" r:id="rId6"/>
    <p:sldId id="1161" r:id="rId7"/>
    <p:sldId id="1162" r:id="rId8"/>
    <p:sldId id="1163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1717B7"/>
    <a:srgbClr val="FF47B0"/>
    <a:srgbClr val="FAB44C"/>
    <a:srgbClr val="CCECFF"/>
    <a:srgbClr val="00CCFF"/>
    <a:srgbClr val="0000FF"/>
    <a:srgbClr val="AEF77D"/>
    <a:srgbClr val="F6E7E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84426" autoAdjust="0"/>
  </p:normalViewPr>
  <p:slideViewPr>
    <p:cSldViewPr snapToGrid="0">
      <p:cViewPr varScale="1">
        <p:scale>
          <a:sx n="84" d="100"/>
          <a:sy n="84" d="100"/>
        </p:scale>
        <p:origin x="484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FA646B87-4FD0-4E59-BF0A-42175EDF4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81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2F94D467-3326-49CD-82F2-206809211F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6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7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55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69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8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4D467-3326-49CD-82F2-206809211F7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1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2973388"/>
            <a:ext cx="6904567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3454F-08D1-4FB6-9BEB-6AFFE95D7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8D32-43AD-4086-BA86-741620269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D6DA-6DDE-42FC-8C62-2C8158198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40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203200" y="869951"/>
            <a:ext cx="6908800" cy="1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05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995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04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276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067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8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6748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343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028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B7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45DE5-D32C-4B21-8206-01148C691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70" y="-91440"/>
            <a:ext cx="1263220" cy="1263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755" y="5634702"/>
            <a:ext cx="2089165" cy="12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6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6071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835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94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2A5E-3108-47BC-BAA9-FBBB343EE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4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585-0CFB-476F-83D4-804BCE255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6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32E1-3477-4F6B-B272-7157490E8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ABA4E-E3BB-4C8B-9043-CA250CF29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4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912-405E-4B42-BB8E-E36BCBD25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5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8CA4-3E26-4DD1-A9C0-EF7220765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1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2AF26-0E7B-4845-B2FE-4BABE2C71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3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  <a:ea typeface="宋体" charset="0"/>
              </a:defRPr>
            </a:lvl1pPr>
          </a:lstStyle>
          <a:p>
            <a:pPr>
              <a:defRPr/>
            </a:pPr>
            <a:fld id="{48D94714-48EA-4B59-8429-64339F437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6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CC0000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rgbClr val="1717B7"/>
          </a:solidFill>
          <a:latin typeface="+mn-lt"/>
          <a:ea typeface="微软雅黑" panose="020B0503020204020204" pitchFamily="34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 rot="10800000">
            <a:off x="203200" y="841376"/>
            <a:ext cx="5757333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7" r:id="rId1"/>
    <p:sldLayoutId id="2147485266" r:id="rId2"/>
    <p:sldLayoutId id="2147485267" r:id="rId3"/>
    <p:sldLayoutId id="2147485268" r:id="rId4"/>
    <p:sldLayoutId id="2147485269" r:id="rId5"/>
    <p:sldLayoutId id="2147485270" r:id="rId6"/>
    <p:sldLayoutId id="2147485271" r:id="rId7"/>
    <p:sldLayoutId id="2147485272" r:id="rId8"/>
    <p:sldLayoutId id="2147485273" r:id="rId9"/>
    <p:sldLayoutId id="2147485274" r:id="rId10"/>
    <p:sldLayoutId id="21474852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37803" y="3516618"/>
            <a:ext cx="2203874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800" kern="0" dirty="0"/>
              <a:t>Lab3</a:t>
            </a:r>
            <a:endParaRPr lang="zh-CN" alt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106465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</a:t>
            </a:r>
            <a:r>
              <a:rPr lang="zh-CN" altLang="en-US" dirty="0"/>
              <a:t>下的线程编程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1074420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本次实验的目的在于掌握使用</a:t>
            </a:r>
            <a:r>
              <a:rPr lang="en-US" altLang="zh-CN" sz="2400" kern="0" dirty="0"/>
              <a:t>nachos</a:t>
            </a:r>
            <a:r>
              <a:rPr lang="zh-CN" altLang="en-US" sz="2400" kern="0" dirty="0"/>
              <a:t>中的线程编程解决较为复杂的并发问题，实验内容分为三个部分</a:t>
            </a:r>
            <a:endParaRPr lang="en-US" altLang="zh-CN" sz="2400" dirty="0"/>
          </a:p>
          <a:p>
            <a:pPr lvl="1"/>
            <a:r>
              <a:rPr lang="zh-CN" altLang="en-US" sz="2400" dirty="0"/>
              <a:t>实现事件栅栏原语并进行正确性测试（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lvl="1"/>
            <a:r>
              <a:rPr lang="zh-CN" altLang="en-US" sz="2400" dirty="0"/>
              <a:t>实现闹钟原语并进行正确性测试（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lvl="1"/>
            <a:r>
              <a:rPr lang="zh-CN" altLang="en-US" sz="2400" dirty="0"/>
              <a:t>利用事件栅栏和闹钟原语来解决电梯问题（</a:t>
            </a:r>
            <a:r>
              <a:rPr lang="en-US" altLang="zh-CN" sz="2400" dirty="0"/>
              <a:t>40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6924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事件栅栏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89077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事件栅栏（</a:t>
            </a:r>
            <a:r>
              <a:rPr lang="en-US" altLang="zh-CN" sz="2400" kern="0" dirty="0"/>
              <a:t>Event Barrier</a:t>
            </a:r>
            <a:r>
              <a:rPr lang="zh-CN" altLang="en-US" sz="2400" kern="0" dirty="0"/>
              <a:t>）是一种同步机制</a:t>
            </a:r>
            <a:endParaRPr lang="en-US" altLang="zh-CN" sz="2400" kern="0" dirty="0"/>
          </a:p>
          <a:p>
            <a:pPr lvl="1"/>
            <a:r>
              <a:rPr lang="zh-CN" altLang="en-US" sz="2000" kern="0" dirty="0"/>
              <a:t>使用事件栅栏可以让一组线程以同步的方式等待和应答某事件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张三、李四（两个线程）相约去植物园玩，在公寓门口集合</a:t>
            </a:r>
            <a:endParaRPr lang="en-US" altLang="zh-CN" sz="2000" kern="0" dirty="0"/>
          </a:p>
          <a:p>
            <a:pPr lvl="2"/>
            <a:r>
              <a:rPr lang="zh-CN" altLang="en-US" sz="1700" kern="0" dirty="0"/>
              <a:t>张三到了，李四没到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张三到了，李四到了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李四做事比较成熟，出发前确认一下大家都到了</a:t>
            </a:r>
            <a:endParaRPr lang="en-US" altLang="zh-CN" sz="1700" kern="0" dirty="0"/>
          </a:p>
          <a:p>
            <a:pPr lvl="2"/>
            <a:r>
              <a:rPr lang="zh-CN" altLang="en-US" sz="1700" kern="0" dirty="0"/>
              <a:t>出发！</a:t>
            </a:r>
            <a:endParaRPr lang="en-US" altLang="zh-CN" sz="1700" kern="0" dirty="0"/>
          </a:p>
          <a:p>
            <a:pPr lvl="1"/>
            <a:r>
              <a:rPr lang="zh-CN" altLang="en-US" sz="2000" dirty="0"/>
              <a:t>事件栅栏的调用者分为两类：或调用</a:t>
            </a:r>
            <a:r>
              <a:rPr lang="en-US" altLang="zh-CN" sz="2000" dirty="0"/>
              <a:t>Wait</a:t>
            </a:r>
            <a:r>
              <a:rPr lang="zh-CN" altLang="en-US" sz="2000" dirty="0"/>
              <a:t>操作（张三到了，等李四），或调用</a:t>
            </a:r>
            <a:r>
              <a:rPr lang="en-US" altLang="zh-CN" sz="2000" dirty="0"/>
              <a:t>Signal</a:t>
            </a:r>
            <a:r>
              <a:rPr lang="zh-CN" altLang="en-US" sz="2000" dirty="0"/>
              <a:t>操作（李四到了，先别急，广播询问一下确认大家都到了）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使用事件栅栏，事件栅栏的调用者最终都将同步通过栅栏（出发！）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如果他们原先不同步，进度较快的线程（张三）通过使自己阻塞而与进度慢的线程（李四）同步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17484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事件栅栏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89077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实验的更详细介绍，请见</a:t>
            </a:r>
            <a:r>
              <a:rPr lang="en-US" altLang="zh-CN" sz="2400" kern="0" dirty="0"/>
              <a:t>Nachos-lab3.3.1</a:t>
            </a:r>
          </a:p>
          <a:p>
            <a:r>
              <a:rPr lang="zh-CN" altLang="en-US" sz="2400" kern="0" dirty="0"/>
              <a:t>接口的简要说明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Wait() </a:t>
            </a:r>
            <a:r>
              <a:rPr lang="zh-CN" altLang="en-US" sz="2000" kern="0" dirty="0"/>
              <a:t>阻塞直到事件栅栏处于</a:t>
            </a:r>
            <a:r>
              <a:rPr lang="en-US" altLang="zh-CN" sz="2000" kern="0" dirty="0"/>
              <a:t>Signaled</a:t>
            </a:r>
            <a:r>
              <a:rPr lang="zh-CN" altLang="en-US" sz="2000" kern="0" dirty="0"/>
              <a:t>状态（事件栅栏的初始状态为</a:t>
            </a:r>
            <a:r>
              <a:rPr lang="en-US" altLang="zh-CN" sz="2000" kern="0" dirty="0" err="1"/>
              <a:t>Unsignaled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，如果事件栅栏已经处于</a:t>
            </a:r>
            <a:r>
              <a:rPr lang="en-US" altLang="zh-CN" sz="2000" kern="0" dirty="0"/>
              <a:t>Signaled</a:t>
            </a:r>
            <a:r>
              <a:rPr lang="zh-CN" altLang="en-US" sz="2000" kern="0" dirty="0"/>
              <a:t>状态，直接返回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Signal() </a:t>
            </a:r>
            <a:r>
              <a:rPr lang="zh-CN" altLang="en-US" sz="2000" kern="0" dirty="0"/>
              <a:t>将事件栅栏状态设置为</a:t>
            </a:r>
            <a:r>
              <a:rPr lang="en-US" altLang="zh-CN" sz="2000" kern="0" dirty="0"/>
              <a:t>Signaled</a:t>
            </a:r>
            <a:r>
              <a:rPr lang="zh-CN" altLang="en-US" sz="2000" kern="0" dirty="0"/>
              <a:t>，唤醒当前正在等待的所有线程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Complete() </a:t>
            </a:r>
            <a:r>
              <a:rPr lang="zh-CN" altLang="en-US" sz="2000" kern="0" dirty="0"/>
              <a:t>表明调用线程已经完成对事件的响应</a:t>
            </a:r>
            <a:r>
              <a:rPr lang="en-US" altLang="zh-CN" sz="2000" kern="0" dirty="0"/>
              <a:t>,</a:t>
            </a:r>
            <a:r>
              <a:rPr lang="zh-CN" altLang="en-US" sz="2000" kern="0" dirty="0"/>
              <a:t>并进行阻塞，直到所有其它等待线程完成响应</a:t>
            </a:r>
            <a:endParaRPr lang="en-US" altLang="zh-CN" sz="2000" kern="0" dirty="0"/>
          </a:p>
          <a:p>
            <a:pPr lvl="1"/>
            <a:r>
              <a:rPr lang="en-US" altLang="zh-CN" sz="2000" kern="0" dirty="0"/>
              <a:t>Waiters()</a:t>
            </a:r>
            <a:r>
              <a:rPr lang="zh-CN" altLang="en-US" sz="2000" kern="0" dirty="0"/>
              <a:t> 返回正在等待事件或尚未对事件响应的线程数目</a:t>
            </a:r>
            <a:endParaRPr lang="en-US" altLang="zh-CN" sz="2000" kern="0" dirty="0"/>
          </a:p>
          <a:p>
            <a:r>
              <a:rPr lang="zh-CN" altLang="en-US" sz="2400" kern="0" dirty="0"/>
              <a:t>你的实现应该出现在</a:t>
            </a:r>
            <a:r>
              <a:rPr lang="en-US" altLang="zh-CN" sz="2400" kern="0" dirty="0" err="1"/>
              <a:t>EventBarrier.h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EventBarrier.cc</a:t>
            </a:r>
            <a:r>
              <a:rPr lang="zh-CN" altLang="en-US" sz="2400" kern="0" dirty="0"/>
              <a:t>中，更多的注意事项请见</a:t>
            </a:r>
            <a:r>
              <a:rPr lang="en-US" altLang="zh-CN" sz="2400" kern="0" dirty="0"/>
              <a:t>03-Lab3.doc</a:t>
            </a: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marL="471487" lvl="1" indent="0">
              <a:buNone/>
            </a:pPr>
            <a:endParaRPr lang="en-US" altLang="zh-CN" sz="2000" kern="0" dirty="0"/>
          </a:p>
          <a:p>
            <a:pPr lvl="1"/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033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闹钟原语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89077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张三、李四（两个线程）睡觉前分别设置了</a:t>
            </a:r>
            <a:r>
              <a:rPr lang="en-US" altLang="zh-CN" sz="2400" kern="0" dirty="0"/>
              <a:t>10</a:t>
            </a:r>
            <a:r>
              <a:rPr lang="zh-CN" altLang="en-US" sz="2400" kern="0" dirty="0"/>
              <a:t>分钟和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分钟的闹钟，然后这张三、李四就睡着了（进入阻塞队列，</a:t>
            </a:r>
            <a:r>
              <a:rPr lang="en-US" altLang="zh-CN" sz="2400" kern="0" dirty="0" err="1"/>
              <a:t>currrntThread</a:t>
            </a:r>
            <a:r>
              <a:rPr lang="en-US" altLang="zh-CN" sz="2400" kern="0" dirty="0"/>
              <a:t>-&gt;Sleep()</a:t>
            </a:r>
            <a:r>
              <a:rPr lang="zh-CN" altLang="en-US" sz="2400" kern="0" dirty="0"/>
              <a:t>），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分钟后时间到了唤醒李四（进入就绪队列，</a:t>
            </a:r>
            <a:r>
              <a:rPr lang="en-US" altLang="zh-CN" sz="2400" kern="0" dirty="0" err="1"/>
              <a:t>ReadyToRun</a:t>
            </a:r>
            <a:r>
              <a:rPr lang="zh-CN" altLang="en-US" sz="2400" kern="0" dirty="0"/>
              <a:t>）</a:t>
            </a:r>
            <a:r>
              <a:rPr lang="en-US" altLang="zh-CN" sz="2400" kern="0" dirty="0"/>
              <a:t>,</a:t>
            </a:r>
            <a:r>
              <a:rPr lang="zh-CN" altLang="en-US" sz="2400" kern="0" dirty="0"/>
              <a:t>再过</a:t>
            </a:r>
            <a:r>
              <a:rPr lang="en-US" altLang="zh-CN" sz="2400" kern="0" dirty="0"/>
              <a:t>5</a:t>
            </a:r>
            <a:r>
              <a:rPr lang="zh-CN" altLang="en-US" sz="2400" kern="0" dirty="0"/>
              <a:t>分钟后唤醒张三</a:t>
            </a:r>
            <a:endParaRPr lang="en-US" altLang="zh-CN" sz="2400" kern="0" dirty="0"/>
          </a:p>
          <a:p>
            <a:r>
              <a:rPr lang="en-US" altLang="zh-CN" sz="2400" kern="0" dirty="0"/>
              <a:t>Nachos</a:t>
            </a:r>
            <a:r>
              <a:rPr lang="zh-CN" altLang="en-US" sz="2400" kern="0" dirty="0"/>
              <a:t>的计时器是模拟的，我们无法将这样的时间与现实世界的时间准确对应。</a:t>
            </a:r>
            <a:endParaRPr lang="en-US" altLang="zh-CN" sz="2400" kern="0" dirty="0"/>
          </a:p>
          <a:p>
            <a:r>
              <a:rPr lang="zh-CN" altLang="en-US" sz="2400" kern="0" dirty="0"/>
              <a:t>一些注意事项请阅读</a:t>
            </a:r>
            <a:r>
              <a:rPr lang="en-US" altLang="zh-CN" sz="2400" kern="0" dirty="0"/>
              <a:t>Nachos-lab3.3.2</a:t>
            </a:r>
            <a:r>
              <a:rPr lang="zh-CN" altLang="en-US" sz="2400" kern="0" dirty="0"/>
              <a:t>（比如张三、李四都睡了，没有人醒着，</a:t>
            </a:r>
            <a:r>
              <a:rPr lang="en-US" altLang="zh-CN" sz="2400" kern="0" dirty="0"/>
              <a:t>Nachos</a:t>
            </a:r>
            <a:r>
              <a:rPr lang="zh-CN" altLang="en-US" sz="2400" kern="0" dirty="0"/>
              <a:t>就停机了，该怎么办？）</a:t>
            </a:r>
            <a:endParaRPr lang="en-US" altLang="zh-CN" sz="2400" kern="0" dirty="0"/>
          </a:p>
          <a:p>
            <a:r>
              <a:rPr lang="zh-CN" altLang="en-US" sz="2400" kern="0" dirty="0"/>
              <a:t>可以考虑使用实验一实现的队列来存放张三和李四</a:t>
            </a:r>
            <a:endParaRPr lang="en-US" altLang="zh-CN" sz="2400" dirty="0"/>
          </a:p>
          <a:p>
            <a:r>
              <a:rPr lang="zh-CN" altLang="en-US" sz="2400" dirty="0"/>
              <a:t>你的接口定义和实现应该出现在</a:t>
            </a:r>
            <a:r>
              <a:rPr lang="en-US" altLang="zh-CN" sz="2400" dirty="0" err="1"/>
              <a:t>Alarm.h</a:t>
            </a:r>
            <a:r>
              <a:rPr lang="zh-CN" altLang="en-US" sz="2400" dirty="0"/>
              <a:t>和</a:t>
            </a:r>
            <a:r>
              <a:rPr lang="en-US" altLang="zh-CN" sz="2400" dirty="0"/>
              <a:t>Alarm.cc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2923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95269-19CD-4426-8A0B-C8B108F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 txBox="1">
            <a:spLocks/>
          </p:cNvSpPr>
          <p:nvPr/>
        </p:nvSpPr>
        <p:spPr bwMode="auto">
          <a:xfrm>
            <a:off x="762000" y="1767348"/>
            <a:ext cx="8907780" cy="49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FTP</a:t>
            </a:r>
            <a:r>
              <a:rPr lang="zh-CN" altLang="en-US" sz="2400" kern="0" dirty="0"/>
              <a:t>中包含了这部分所需要的头文件</a:t>
            </a:r>
            <a:r>
              <a:rPr lang="en-US" altLang="zh-CN" sz="2400" kern="0" dirty="0" err="1"/>
              <a:t>Elevator.h</a:t>
            </a:r>
            <a:r>
              <a:rPr lang="zh-CN" altLang="en-US" sz="2400" kern="0" dirty="0"/>
              <a:t>，其中包含了相应的接口声明</a:t>
            </a:r>
            <a:endParaRPr lang="en-US" altLang="zh-CN" sz="2400" kern="0" dirty="0"/>
          </a:p>
          <a:p>
            <a:r>
              <a:rPr lang="zh-CN" altLang="en-US" sz="2400" kern="0" dirty="0"/>
              <a:t>每一个电梯都是一个线程，每一位乘客也都是一个线程，这些线程之间的同步可以使用之前实现的任何同步机制</a:t>
            </a:r>
            <a:endParaRPr lang="en-US" altLang="zh-CN" sz="2400" kern="0" dirty="0"/>
          </a:p>
          <a:p>
            <a:r>
              <a:rPr lang="en-US" altLang="zh-CN" sz="2400" kern="0" dirty="0" err="1"/>
              <a:t>Elevator.h</a:t>
            </a:r>
            <a:r>
              <a:rPr lang="zh-CN" altLang="en-US" sz="2400" kern="0" dirty="0"/>
              <a:t>包括了一段注释了的代码，该代码是乘客的代码片段供同学们参考</a:t>
            </a:r>
            <a:endParaRPr lang="en-US" altLang="zh-CN" sz="2400" kern="0" dirty="0"/>
          </a:p>
          <a:p>
            <a:r>
              <a:rPr lang="zh-CN" altLang="en-US" sz="2400" kern="0" dirty="0"/>
              <a:t>你的实现应该出现在</a:t>
            </a:r>
            <a:r>
              <a:rPr lang="en-US" altLang="zh-CN" sz="2400" kern="0" dirty="0"/>
              <a:t>Elevator.cc</a:t>
            </a:r>
            <a:r>
              <a:rPr lang="zh-CN" altLang="en-US" sz="2400" kern="0" dirty="0"/>
              <a:t>中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1495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BEC3A-6F75-4086-81DD-A329649A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46" y="1762431"/>
            <a:ext cx="9986094" cy="42672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en-US" altLang="zh-CN" dirty="0"/>
          </a:p>
          <a:p>
            <a:pPr marL="471487" lvl="1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8CC3A36-DCA2-4D9E-A5C6-DB20D3A012DF}"/>
              </a:ext>
            </a:extLst>
          </p:cNvPr>
          <p:cNvSpPr txBox="1">
            <a:spLocks/>
          </p:cNvSpPr>
          <p:nvPr/>
        </p:nvSpPr>
        <p:spPr bwMode="auto">
          <a:xfrm>
            <a:off x="4437803" y="3516618"/>
            <a:ext cx="2203874" cy="7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1717B7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rgbClr val="CC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800" kern="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9494155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vert="horz" rtlCol="0" anchor="ctr"/>
      <a:lstStyle>
        <a:defPPr algn="ctr">
          <a:defRPr sz="2400" b="1" dirty="0" smtClean="0">
            <a:solidFill>
              <a:schemeClr val="bg1"/>
            </a:solidFill>
            <a:latin typeface="黑体" pitchFamily="49" charset="-122"/>
            <a:ea typeface="黑体" pitchFamily="49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16133</TotalTime>
  <Words>594</Words>
  <Application>Microsoft Office PowerPoint</Application>
  <PresentationFormat>宽屏</PresentationFormat>
  <Paragraphs>64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华文新魏</vt:lpstr>
      <vt:lpstr>宋体</vt:lpstr>
      <vt:lpstr>微软雅黑</vt:lpstr>
      <vt:lpstr>Arial</vt:lpstr>
      <vt:lpstr>Verdana</vt:lpstr>
      <vt:lpstr>Wingdings</vt:lpstr>
      <vt:lpstr>Profile</vt:lpstr>
      <vt:lpstr>1_自定义设计方案</vt:lpstr>
      <vt:lpstr>PowerPoint 演示文稿</vt:lpstr>
      <vt:lpstr>Nachos下的线程编程</vt:lpstr>
      <vt:lpstr>事件栅栏</vt:lpstr>
      <vt:lpstr>事件栅栏</vt:lpstr>
      <vt:lpstr>闹钟原语</vt:lpstr>
      <vt:lpstr>电梯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中移动项目子任务四</dc:title>
  <dc:creator>Microsoft Office 用户</dc:creator>
  <cp:lastModifiedBy>童 逸琦</cp:lastModifiedBy>
  <cp:revision>469</cp:revision>
  <cp:lastPrinted>2011-06-08T05:26:08Z</cp:lastPrinted>
  <dcterms:created xsi:type="dcterms:W3CDTF">2017-02-24T04:08:57Z</dcterms:created>
  <dcterms:modified xsi:type="dcterms:W3CDTF">2019-11-14T13:36:59Z</dcterms:modified>
</cp:coreProperties>
</file>