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930" r:id="rId2"/>
  </p:sldMasterIdLst>
  <p:notesMasterIdLst>
    <p:notesMasterId r:id="rId61"/>
  </p:notesMasterIdLst>
  <p:handoutMasterIdLst>
    <p:handoutMasterId r:id="rId62"/>
  </p:handoutMasterIdLst>
  <p:sldIdLst>
    <p:sldId id="1157" r:id="rId3"/>
    <p:sldId id="1168" r:id="rId4"/>
    <p:sldId id="1169" r:id="rId5"/>
    <p:sldId id="1188" r:id="rId6"/>
    <p:sldId id="1187" r:id="rId7"/>
    <p:sldId id="1189" r:id="rId8"/>
    <p:sldId id="1170" r:id="rId9"/>
    <p:sldId id="1190" r:id="rId10"/>
    <p:sldId id="1192" r:id="rId11"/>
    <p:sldId id="1193" r:id="rId12"/>
    <p:sldId id="1194" r:id="rId13"/>
    <p:sldId id="1171" r:id="rId14"/>
    <p:sldId id="1195" r:id="rId15"/>
    <p:sldId id="1196" r:id="rId16"/>
    <p:sldId id="1173" r:id="rId17"/>
    <p:sldId id="1197" r:id="rId18"/>
    <p:sldId id="1198" r:id="rId19"/>
    <p:sldId id="1199" r:id="rId20"/>
    <p:sldId id="1172" r:id="rId21"/>
    <p:sldId id="1174" r:id="rId22"/>
    <p:sldId id="1200" r:id="rId23"/>
    <p:sldId id="1201" r:id="rId24"/>
    <p:sldId id="1202" r:id="rId25"/>
    <p:sldId id="1181" r:id="rId26"/>
    <p:sldId id="1203" r:id="rId27"/>
    <p:sldId id="1204" r:id="rId28"/>
    <p:sldId id="1205" r:id="rId29"/>
    <p:sldId id="1206" r:id="rId30"/>
    <p:sldId id="1175" r:id="rId31"/>
    <p:sldId id="1180" r:id="rId32"/>
    <p:sldId id="1207" r:id="rId33"/>
    <p:sldId id="1208" r:id="rId34"/>
    <p:sldId id="1209" r:id="rId35"/>
    <p:sldId id="1210" r:id="rId36"/>
    <p:sldId id="1211" r:id="rId37"/>
    <p:sldId id="1179" r:id="rId38"/>
    <p:sldId id="1212" r:id="rId39"/>
    <p:sldId id="1213" r:id="rId40"/>
    <p:sldId id="1214" r:id="rId41"/>
    <p:sldId id="1215" r:id="rId42"/>
    <p:sldId id="1176" r:id="rId43"/>
    <p:sldId id="1182" r:id="rId44"/>
    <p:sldId id="1216" r:id="rId45"/>
    <p:sldId id="1217" r:id="rId46"/>
    <p:sldId id="1218" r:id="rId47"/>
    <p:sldId id="1219" r:id="rId48"/>
    <p:sldId id="1220" r:id="rId49"/>
    <p:sldId id="1183" r:id="rId50"/>
    <p:sldId id="1222" r:id="rId51"/>
    <p:sldId id="1221" r:id="rId52"/>
    <p:sldId id="1223" r:id="rId53"/>
    <p:sldId id="1224" r:id="rId54"/>
    <p:sldId id="1177" r:id="rId55"/>
    <p:sldId id="1226" r:id="rId56"/>
    <p:sldId id="1184" r:id="rId57"/>
    <p:sldId id="1185" r:id="rId58"/>
    <p:sldId id="1225" r:id="rId59"/>
    <p:sldId id="1178" r:id="rId6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1717B7"/>
    <a:srgbClr val="FF47B0"/>
    <a:srgbClr val="FAB44C"/>
    <a:srgbClr val="CCECFF"/>
    <a:srgbClr val="00CCFF"/>
    <a:srgbClr val="0000FF"/>
    <a:srgbClr val="AEF77D"/>
    <a:srgbClr val="F6E7E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84426" autoAdjust="0"/>
  </p:normalViewPr>
  <p:slideViewPr>
    <p:cSldViewPr snapToGrid="0">
      <p:cViewPr varScale="1">
        <p:scale>
          <a:sx n="84" d="100"/>
          <a:sy n="84" d="100"/>
        </p:scale>
        <p:origin x="496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FA646B87-4FD0-4E59-BF0A-42175EDF4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81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2F94D467-3326-49CD-82F2-206809211F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6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38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84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70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0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81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082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22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88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29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65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80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07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9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30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075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876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7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455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892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628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2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895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044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3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648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428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395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578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8973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74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7356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8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14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286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793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701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9194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256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5501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1038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5814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2122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0404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52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4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80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65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24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2973388"/>
            <a:ext cx="6904567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454F-08D1-4FB6-9BEB-6AFFE95D7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8D32-43AD-4086-BA86-741620269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D6DA-6DDE-42FC-8C62-2C8158198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40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203200" y="869951"/>
            <a:ext cx="6908800" cy="1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05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995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04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276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067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8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674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343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02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B7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45DE5-D32C-4B21-8206-01148C691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70" y="-91440"/>
            <a:ext cx="1263220" cy="1263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755" y="5634702"/>
            <a:ext cx="2089165" cy="12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6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6071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835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94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2A5E-3108-47BC-BAA9-FBBB343EE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4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585-0CFB-476F-83D4-804BCE255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32E1-3477-4F6B-B272-7157490E8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BA4E-E3BB-4C8B-9043-CA250CF29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912-405E-4B42-BB8E-E36BCBD25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5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8CA4-3E26-4DD1-A9C0-EF7220765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2AF26-0E7B-4845-B2FE-4BABE2C71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48D94714-48EA-4B59-8429-64339F437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6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rgbClr val="1717B7"/>
          </a:solidFill>
          <a:latin typeface="+mn-lt"/>
          <a:ea typeface="微软雅黑" panose="020B0503020204020204" pitchFamily="34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 rot="10800000">
            <a:off x="203200" y="841376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7" r:id="rId1"/>
    <p:sldLayoutId id="2147485266" r:id="rId2"/>
    <p:sldLayoutId id="2147485267" r:id="rId3"/>
    <p:sldLayoutId id="2147485268" r:id="rId4"/>
    <p:sldLayoutId id="2147485269" r:id="rId5"/>
    <p:sldLayoutId id="2147485270" r:id="rId6"/>
    <p:sldLayoutId id="2147485271" r:id="rId7"/>
    <p:sldLayoutId id="2147485272" r:id="rId8"/>
    <p:sldLayoutId id="2147485273" r:id="rId9"/>
    <p:sldLayoutId id="2147485274" r:id="rId10"/>
    <p:sldLayoutId id="21474852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626356" y="3516618"/>
            <a:ext cx="2203874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10646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65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考虑如下的页访问序列：</a:t>
            </a:r>
            <a:r>
              <a:rPr lang="en-US" altLang="zh-CN" sz="2400" kern="0" dirty="0"/>
              <a:t>7,0,1,2,0,3,0,4,2,3,0,3,2</a:t>
            </a:r>
            <a:r>
              <a:rPr lang="zh-CN" altLang="en-US" sz="2400" kern="0" dirty="0"/>
              <a:t>。请画出与图</a:t>
            </a:r>
            <a:r>
              <a:rPr lang="en-US" altLang="zh-CN" sz="2400" kern="0" dirty="0"/>
              <a:t>8.14</a:t>
            </a:r>
            <a:r>
              <a:rPr lang="zh-CN" altLang="en-US" sz="2400" kern="0" dirty="0"/>
              <a:t>类似的图形，说明页框的分配情况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FIFO(</a:t>
            </a:r>
            <a:r>
              <a:rPr lang="zh-CN" altLang="en-US" sz="2000" kern="0" dirty="0"/>
              <a:t>先进先出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因为图</a:t>
            </a:r>
            <a:r>
              <a:rPr lang="en-US" altLang="zh-CN" sz="1700" kern="0" dirty="0"/>
              <a:t>8.14</a:t>
            </a:r>
            <a:r>
              <a:rPr lang="zh-CN" altLang="en-US" sz="1700" kern="0" dirty="0"/>
              <a:t>的例子假设固定的为进程分配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故我们也假设固定的为进程分配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r>
              <a:rPr lang="en-US" altLang="zh-CN" sz="1700" kern="0" dirty="0"/>
              <a:t>(</a:t>
            </a:r>
            <a:r>
              <a:rPr lang="zh-CN" altLang="en-US" sz="1700" kern="0" dirty="0"/>
              <a:t>有同学按</a:t>
            </a:r>
            <a:r>
              <a:rPr lang="en-US" altLang="zh-CN" sz="1700" kern="0" dirty="0"/>
              <a:t>4</a:t>
            </a:r>
            <a:r>
              <a:rPr lang="zh-CN" altLang="en-US" sz="1700" kern="0" dirty="0"/>
              <a:t>个页框做，也对，题目没讲清楚</a:t>
            </a:r>
            <a:r>
              <a:rPr lang="en-US" altLang="zh-CN" sz="1700" kern="0" dirty="0"/>
              <a:t>)</a:t>
            </a:r>
          </a:p>
          <a:p>
            <a:pPr lvl="1"/>
            <a:r>
              <a:rPr lang="en-US" altLang="zh-CN" sz="2000" kern="0" dirty="0"/>
              <a:t>LRU(</a:t>
            </a:r>
            <a:r>
              <a:rPr lang="zh-CN" altLang="en-US" sz="2000" kern="0" dirty="0"/>
              <a:t>最近最少使用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时钟算法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查找使用位为</a:t>
            </a:r>
            <a:r>
              <a:rPr lang="en-US" altLang="zh-CN" sz="1700" kern="0" dirty="0"/>
              <a:t>0</a:t>
            </a:r>
            <a:r>
              <a:rPr lang="zh-CN" altLang="en-US" sz="1700" kern="0" dirty="0"/>
              <a:t>的页框，在这过程中，遇到使用位为</a:t>
            </a:r>
            <a:r>
              <a:rPr lang="en-US" altLang="zh-CN" sz="1700" kern="0" dirty="0"/>
              <a:t>1</a:t>
            </a:r>
            <a:r>
              <a:rPr lang="zh-CN" altLang="en-US" sz="1700" kern="0" dirty="0"/>
              <a:t>的页框，将其使用位置为</a:t>
            </a:r>
            <a:r>
              <a:rPr lang="en-US" altLang="zh-CN" sz="1700" kern="0" dirty="0"/>
              <a:t>0</a:t>
            </a:r>
          </a:p>
          <a:p>
            <a:pPr lvl="2"/>
            <a:r>
              <a:rPr lang="zh-CN" altLang="en-US" sz="1700" kern="0" dirty="0"/>
              <a:t>若全为</a:t>
            </a:r>
            <a:r>
              <a:rPr lang="en-US" altLang="zh-CN" sz="1700" kern="0" dirty="0"/>
              <a:t>1</a:t>
            </a:r>
            <a:r>
              <a:rPr lang="zh-CN" altLang="en-US" sz="1700" kern="0" dirty="0"/>
              <a:t>，则全置为</a:t>
            </a:r>
            <a:r>
              <a:rPr lang="en-US" altLang="zh-CN" sz="1700" kern="0" dirty="0"/>
              <a:t>0</a:t>
            </a: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225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65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考虑如下的页访问序列：</a:t>
            </a:r>
            <a:r>
              <a:rPr lang="en-US" altLang="zh-CN" sz="2400" kern="0" dirty="0"/>
              <a:t>7,0,1,2,0,3,0,4,2,3,0,3,2</a:t>
            </a:r>
            <a:r>
              <a:rPr lang="zh-CN" altLang="en-US" sz="2400" kern="0" dirty="0"/>
              <a:t>。请画出与图</a:t>
            </a:r>
            <a:r>
              <a:rPr lang="en-US" altLang="zh-CN" sz="2400" kern="0" dirty="0"/>
              <a:t>8.14</a:t>
            </a:r>
            <a:r>
              <a:rPr lang="zh-CN" altLang="en-US" sz="2400" kern="0" dirty="0"/>
              <a:t>类似的图形，说明页框的分配情况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FIFO(</a:t>
            </a:r>
            <a:r>
              <a:rPr lang="zh-CN" altLang="en-US" sz="2000" kern="0" dirty="0"/>
              <a:t>先进先出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因为图</a:t>
            </a:r>
            <a:r>
              <a:rPr lang="en-US" altLang="zh-CN" sz="1700" kern="0" dirty="0"/>
              <a:t>8.14</a:t>
            </a:r>
            <a:r>
              <a:rPr lang="zh-CN" altLang="en-US" sz="1700" kern="0" dirty="0"/>
              <a:t>的例子假设固定的为进程分配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故我们也假设固定的为进程分配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r>
              <a:rPr lang="en-US" altLang="zh-CN" sz="1700" kern="0" dirty="0"/>
              <a:t>(</a:t>
            </a:r>
            <a:r>
              <a:rPr lang="zh-CN" altLang="en-US" sz="1700" kern="0" dirty="0"/>
              <a:t>有同学按</a:t>
            </a:r>
            <a:r>
              <a:rPr lang="en-US" altLang="zh-CN" sz="1700" kern="0" dirty="0"/>
              <a:t>4</a:t>
            </a:r>
            <a:r>
              <a:rPr lang="zh-CN" altLang="en-US" sz="1700" kern="0" dirty="0"/>
              <a:t>个页框做，也对，题目没讲清楚</a:t>
            </a:r>
            <a:r>
              <a:rPr lang="en-US" altLang="zh-CN" sz="1700" kern="0" dirty="0"/>
              <a:t>)</a:t>
            </a:r>
          </a:p>
          <a:p>
            <a:pPr lvl="1"/>
            <a:r>
              <a:rPr lang="en-US" altLang="zh-CN" sz="2000" kern="0" dirty="0"/>
              <a:t>LRU(</a:t>
            </a:r>
            <a:r>
              <a:rPr lang="zh-CN" altLang="en-US" sz="2000" kern="0" dirty="0"/>
              <a:t>最近最少使用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时钟算法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查找使用位为</a:t>
            </a:r>
            <a:r>
              <a:rPr lang="en-US" altLang="zh-CN" sz="1700" kern="0" dirty="0"/>
              <a:t>0</a:t>
            </a:r>
            <a:r>
              <a:rPr lang="zh-CN" altLang="en-US" sz="1700" kern="0" dirty="0"/>
              <a:t>的页框，在这过程中，遇到使用位为</a:t>
            </a:r>
            <a:r>
              <a:rPr lang="en-US" altLang="zh-CN" sz="1700" kern="0" dirty="0"/>
              <a:t>1</a:t>
            </a:r>
            <a:r>
              <a:rPr lang="zh-CN" altLang="en-US" sz="1700" kern="0" dirty="0"/>
              <a:t>的页框，将其使用位置为</a:t>
            </a:r>
            <a:r>
              <a:rPr lang="en-US" altLang="zh-CN" sz="1700" kern="0" dirty="0"/>
              <a:t>0</a:t>
            </a:r>
          </a:p>
          <a:p>
            <a:pPr lvl="2"/>
            <a:r>
              <a:rPr lang="zh-CN" altLang="en-US" sz="1700" kern="0" dirty="0"/>
              <a:t>若全为</a:t>
            </a:r>
            <a:r>
              <a:rPr lang="en-US" altLang="zh-CN" sz="1700" kern="0" dirty="0"/>
              <a:t>1</a:t>
            </a:r>
            <a:r>
              <a:rPr lang="zh-CN" altLang="en-US" sz="1700" kern="0" dirty="0"/>
              <a:t>，则全置为</a:t>
            </a:r>
            <a:r>
              <a:rPr lang="en-US" altLang="zh-CN" sz="1700" kern="0" dirty="0"/>
              <a:t>0</a:t>
            </a:r>
          </a:p>
          <a:p>
            <a:pPr lvl="1"/>
            <a:r>
              <a:rPr lang="zh-CN" altLang="en-US" sz="2000" kern="0" dirty="0"/>
              <a:t>最佳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假设后续的页面访问序列是</a:t>
            </a:r>
            <a:r>
              <a:rPr lang="en-US" altLang="zh-CN" sz="2000" kern="0" dirty="0"/>
              <a:t>1,2,0,1,7,0,1)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en-US" altLang="zh-CN" sz="1700" kern="0" dirty="0"/>
              <a:t>OPT</a:t>
            </a:r>
            <a:r>
              <a:rPr lang="zh-CN" altLang="en-US" sz="1700" kern="0" dirty="0"/>
              <a:t>算法会置换下次访问距当前时间最长的那些页</a:t>
            </a: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7119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考虑一个进程的页访问序列，工作集为</a:t>
            </a:r>
            <a:r>
              <a:rPr lang="en-US" altLang="zh-CN" sz="2400" kern="0" dirty="0"/>
              <a:t>M</a:t>
            </a:r>
            <a:r>
              <a:rPr lang="zh-CN" altLang="en-US" sz="2400" kern="0" dirty="0"/>
              <a:t>个页框，最初都是空的。页访问串的长度为</a:t>
            </a:r>
            <a:r>
              <a:rPr lang="en-US" altLang="zh-CN" sz="2400" kern="0" dirty="0"/>
              <a:t>P</a:t>
            </a:r>
            <a:r>
              <a:rPr lang="zh-CN" altLang="en-US" sz="2400" kern="0" dirty="0"/>
              <a:t>，包含</a:t>
            </a:r>
            <a:r>
              <a:rPr lang="en-US" altLang="zh-CN" sz="2400" kern="0" dirty="0"/>
              <a:t>N</a:t>
            </a:r>
            <a:r>
              <a:rPr lang="zh-CN" altLang="en-US" sz="2400" kern="0" dirty="0"/>
              <a:t>个不同的页号。对任何一种页面置换算法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缺页中断次数的下限是多少？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缺页中断次数的上限是多少？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76440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400" kern="0" dirty="0"/>
                  <a:t>考虑一个进程的页访问序列，工作集为</a:t>
                </a:r>
                <a:r>
                  <a:rPr lang="en-US" altLang="zh-CN" sz="2400" kern="0" dirty="0"/>
                  <a:t>M</a:t>
                </a:r>
                <a:r>
                  <a:rPr lang="zh-CN" altLang="en-US" sz="2400" kern="0" dirty="0"/>
                  <a:t>个页框，最初都是空的。页访问串的长度为</a:t>
                </a:r>
                <a:r>
                  <a:rPr lang="en-US" altLang="zh-CN" sz="2400" kern="0" dirty="0"/>
                  <a:t>P</a:t>
                </a:r>
                <a:r>
                  <a:rPr lang="zh-CN" altLang="en-US" sz="2400" kern="0" dirty="0"/>
                  <a:t>，包含</a:t>
                </a:r>
                <a:r>
                  <a:rPr lang="en-US" altLang="zh-CN" sz="2400" kern="0" dirty="0"/>
                  <a:t>N</a:t>
                </a:r>
                <a:r>
                  <a:rPr lang="zh-CN" altLang="en-US" sz="2400" kern="0" dirty="0"/>
                  <a:t>个不同的页号。对任何一种页面置换算法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缺页中断次数的下限是多少？</a:t>
                </a:r>
                <a:endParaRPr lang="en-US" altLang="zh-CN" sz="2000" kern="0" dirty="0"/>
              </a:p>
              <a:p>
                <a:pPr lvl="2"/>
                <a:r>
                  <a:rPr lang="zh-CN" altLang="en-US" sz="1700" kern="0" dirty="0"/>
                  <a:t>已知工作集最初为空，假设</a:t>
                </a:r>
                <a:r>
                  <a:rPr lang="en-US" altLang="zh-CN" sz="1700" kern="0" dirty="0"/>
                  <a:t>M</a:t>
                </a:r>
                <a14:m>
                  <m:oMath xmlns:m="http://schemas.openxmlformats.org/officeDocument/2006/math">
                    <m:r>
                      <a:rPr lang="en-US" altLang="zh-CN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1700" kern="0" dirty="0"/>
                  <a:t>P</a:t>
                </a:r>
                <a:r>
                  <a:rPr lang="zh-CN" altLang="en-US" sz="1700" kern="0" dirty="0"/>
                  <a:t>，此时仅会缺页</a:t>
                </a:r>
                <a:r>
                  <a:rPr lang="en-US" altLang="zh-CN" sz="1700" kern="0" dirty="0"/>
                  <a:t>N</a:t>
                </a:r>
                <a:r>
                  <a:rPr lang="zh-CN" altLang="en-US" sz="1700" kern="0" dirty="0"/>
                  <a:t>次</a:t>
                </a:r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所以缺页中断次数的下限为</a:t>
                </a:r>
                <a:r>
                  <a:rPr lang="en-US" altLang="zh-CN" sz="1700" kern="0" dirty="0"/>
                  <a:t>N</a:t>
                </a:r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737" t="-1244" r="-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考虑一个进程的页访问序列，工作集为</a:t>
            </a:r>
            <a:r>
              <a:rPr lang="en-US" altLang="zh-CN" sz="2400" kern="0" dirty="0"/>
              <a:t>M</a:t>
            </a:r>
            <a:r>
              <a:rPr lang="zh-CN" altLang="en-US" sz="2400" kern="0" dirty="0"/>
              <a:t>个页框，最初都是空的。页访问串的长度为</a:t>
            </a:r>
            <a:r>
              <a:rPr lang="en-US" altLang="zh-CN" sz="2400" kern="0" dirty="0"/>
              <a:t>P</a:t>
            </a:r>
            <a:r>
              <a:rPr lang="zh-CN" altLang="en-US" sz="2400" kern="0" dirty="0"/>
              <a:t>，包含</a:t>
            </a:r>
            <a:r>
              <a:rPr lang="en-US" altLang="zh-CN" sz="2400" kern="0" dirty="0"/>
              <a:t>N</a:t>
            </a:r>
            <a:r>
              <a:rPr lang="zh-CN" altLang="en-US" sz="2400" kern="0" dirty="0"/>
              <a:t>个不同的页号。对任何一种页面置换算法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缺页中断次数的上限是多少？</a:t>
            </a:r>
            <a:endParaRPr lang="en-US" altLang="zh-CN" sz="2000" kern="0" dirty="0"/>
          </a:p>
          <a:p>
            <a:pPr lvl="2"/>
            <a:r>
              <a:rPr lang="zh-CN" altLang="en-US" sz="1700" dirty="0"/>
              <a:t>假设</a:t>
            </a:r>
            <a:r>
              <a:rPr lang="en-US" altLang="zh-CN" sz="1700" dirty="0"/>
              <a:t>M=1</a:t>
            </a:r>
            <a:r>
              <a:rPr lang="zh-CN" altLang="en-US" sz="1700" dirty="0"/>
              <a:t>，且页访问串相邻的页号均不相同，此时会缺页</a:t>
            </a:r>
            <a:r>
              <a:rPr lang="en-US" altLang="zh-CN" sz="1700" dirty="0"/>
              <a:t>P</a:t>
            </a:r>
            <a:r>
              <a:rPr lang="zh-CN" altLang="en-US" sz="1700" dirty="0"/>
              <a:t>次</a:t>
            </a:r>
            <a:endParaRPr lang="en-US" altLang="zh-CN" sz="1700" dirty="0"/>
          </a:p>
          <a:p>
            <a:pPr lvl="2"/>
            <a:r>
              <a:rPr lang="zh-CN" altLang="en-US" sz="1700" dirty="0"/>
              <a:t>所以缺页中断的上限为</a:t>
            </a:r>
            <a:r>
              <a:rPr lang="en-US" altLang="zh-CN" sz="1700" dirty="0"/>
              <a:t>P</a:t>
            </a:r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67291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8.18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考虑一个分页式的逻辑地址空间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由</a:t>
            </a:r>
            <a:r>
              <a:rPr lang="en-US" altLang="zh-CN" sz="2400" kern="0" dirty="0"/>
              <a:t>32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2KB</a:t>
            </a:r>
            <a:r>
              <a:rPr lang="zh-CN" altLang="en-US" sz="2400" kern="0" dirty="0"/>
              <a:t>的页组成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，将它映射到一个</a:t>
            </a:r>
            <a:r>
              <a:rPr lang="en-US" altLang="zh-CN" sz="2400" kern="0" dirty="0"/>
              <a:t>1MB</a:t>
            </a:r>
            <a:r>
              <a:rPr lang="zh-CN" altLang="en-US" sz="2400" kern="0" dirty="0"/>
              <a:t>的物理内存空间。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该处理器的逻辑地址格式是多少？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页表的长度和宽度是多少？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忽略“访问权限”位）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若物理内存空间减少一半，则会对页表有何影响？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6362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400" kern="0" dirty="0"/>
                  <a:t>考虑一个分页式的逻辑地址空间</a:t>
                </a:r>
                <a:r>
                  <a:rPr lang="en-US" altLang="zh-CN" sz="2400" kern="0" dirty="0"/>
                  <a:t>(</a:t>
                </a:r>
                <a:r>
                  <a:rPr lang="zh-CN" altLang="en-US" sz="2400" kern="0" dirty="0"/>
                  <a:t>由</a:t>
                </a:r>
                <a:r>
                  <a:rPr lang="en-US" altLang="zh-CN" sz="2400" kern="0" dirty="0"/>
                  <a:t>32</a:t>
                </a:r>
                <a:r>
                  <a:rPr lang="zh-CN" altLang="en-US" sz="2400" kern="0" dirty="0"/>
                  <a:t>个</a:t>
                </a:r>
                <a:r>
                  <a:rPr lang="en-US" altLang="zh-CN" sz="2400" kern="0" dirty="0"/>
                  <a:t>2KB</a:t>
                </a:r>
                <a:r>
                  <a:rPr lang="zh-CN" altLang="en-US" sz="2400" kern="0" dirty="0"/>
                  <a:t>的页组成</a:t>
                </a:r>
                <a:r>
                  <a:rPr lang="en-US" altLang="zh-CN" sz="2400" kern="0" dirty="0"/>
                  <a:t>)</a:t>
                </a:r>
                <a:r>
                  <a:rPr lang="zh-CN" altLang="en-US" sz="2400" kern="0" dirty="0"/>
                  <a:t>，将它映射到一个</a:t>
                </a:r>
                <a:r>
                  <a:rPr lang="en-US" altLang="zh-CN" sz="2400" kern="0" dirty="0"/>
                  <a:t>1MB</a:t>
                </a:r>
                <a:r>
                  <a:rPr lang="zh-CN" altLang="en-US" sz="2400" kern="0" dirty="0"/>
                  <a:t>的物理内存空间。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该处理器的逻辑地址格式是多少？</a:t>
                </a:r>
                <a:endParaRPr lang="en-US" altLang="zh-CN" sz="2000" kern="0" dirty="0"/>
              </a:p>
              <a:p>
                <a:pPr lvl="2"/>
                <a:r>
                  <a:rPr lang="zh-CN" altLang="en-US" sz="1700" kern="0" dirty="0"/>
                  <a:t>逻辑地址格式</a:t>
                </a:r>
                <a:r>
                  <a:rPr lang="en-US" altLang="zh-CN" sz="1700" kern="0" dirty="0"/>
                  <a:t>:</a:t>
                </a:r>
                <a:r>
                  <a:rPr lang="zh-CN" altLang="en-US" sz="1700" kern="0" dirty="0"/>
                  <a:t>页号</a:t>
                </a:r>
                <a:r>
                  <a:rPr lang="en-US" altLang="zh-CN" sz="1700" kern="0" dirty="0"/>
                  <a:t>+</a:t>
                </a:r>
                <a:r>
                  <a:rPr lang="zh-CN" altLang="en-US" sz="1700" kern="0" dirty="0"/>
                  <a:t>偏移量</a:t>
                </a:r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前几位代表页号，到底几位取决于页的总个数，</a:t>
                </a:r>
                <a:r>
                  <a:rPr lang="en-US" altLang="zh-CN" sz="1700" kern="0" dirty="0"/>
                  <a:t>32</a:t>
                </a:r>
                <a:r>
                  <a:rPr lang="zh-CN" altLang="en-US" sz="1700" kern="0" dirty="0"/>
                  <a:t>页</a:t>
                </a:r>
                <a:r>
                  <a:rPr lang="en-US" altLang="zh-CN" sz="1700" kern="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后几位代码偏移量，到底几位取决于页的大小，</a:t>
                </a:r>
                <a:r>
                  <a:rPr lang="en-US" altLang="zh-CN" sz="1700" kern="0" dirty="0"/>
                  <a:t>2KB=2048=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所以该处理器的逻辑地址格式为：前</a:t>
                </a:r>
                <a:r>
                  <a:rPr lang="en-US" altLang="zh-CN" sz="1700" kern="0" dirty="0"/>
                  <a:t>5</a:t>
                </a:r>
                <a:r>
                  <a:rPr lang="zh-CN" altLang="en-US" sz="1700" kern="0" dirty="0"/>
                  <a:t>位表示页号，后</a:t>
                </a:r>
                <a:r>
                  <a:rPr lang="en-US" altLang="zh-CN" sz="1700" kern="0" dirty="0"/>
                  <a:t>11</a:t>
                </a:r>
                <a:r>
                  <a:rPr lang="zh-CN" altLang="en-US" sz="1700" kern="0" dirty="0"/>
                  <a:t>位表示偏移量</a:t>
                </a:r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737" t="-12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4154DCF-C0A0-41F3-B20B-E3AC24E6A917}"/>
              </a:ext>
            </a:extLst>
          </p:cNvPr>
          <p:cNvSpPr/>
          <p:nvPr/>
        </p:nvSpPr>
        <p:spPr>
          <a:xfrm>
            <a:off x="5311140" y="4876800"/>
            <a:ext cx="20650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偏移量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5A586A-843B-4B74-AD1C-93AC993AC281}"/>
              </a:ext>
            </a:extLst>
          </p:cNvPr>
          <p:cNvSpPr/>
          <p:nvPr/>
        </p:nvSpPr>
        <p:spPr>
          <a:xfrm>
            <a:off x="4503420" y="4876800"/>
            <a:ext cx="8077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页号</a:t>
            </a:r>
          </a:p>
        </p:txBody>
      </p:sp>
    </p:spTree>
    <p:extLst>
      <p:ext uri="{BB962C8B-B14F-4D97-AF65-F5344CB8AC3E}">
        <p14:creationId xmlns:p14="http://schemas.microsoft.com/office/powerpoint/2010/main" val="36241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400" kern="0" dirty="0"/>
                  <a:t>考虑一个分页式的逻辑地址空间</a:t>
                </a:r>
                <a:r>
                  <a:rPr lang="en-US" altLang="zh-CN" sz="2400" kern="0" dirty="0"/>
                  <a:t>(</a:t>
                </a:r>
                <a:r>
                  <a:rPr lang="zh-CN" altLang="en-US" sz="2400" kern="0" dirty="0"/>
                  <a:t>由</a:t>
                </a:r>
                <a:r>
                  <a:rPr lang="en-US" altLang="zh-CN" sz="2400" kern="0" dirty="0"/>
                  <a:t>32</a:t>
                </a:r>
                <a:r>
                  <a:rPr lang="zh-CN" altLang="en-US" sz="2400" kern="0" dirty="0"/>
                  <a:t>个</a:t>
                </a:r>
                <a:r>
                  <a:rPr lang="en-US" altLang="zh-CN" sz="2400" kern="0" dirty="0"/>
                  <a:t>2KB</a:t>
                </a:r>
                <a:r>
                  <a:rPr lang="zh-CN" altLang="en-US" sz="2400" kern="0" dirty="0"/>
                  <a:t>的页组成</a:t>
                </a:r>
                <a:r>
                  <a:rPr lang="en-US" altLang="zh-CN" sz="2400" kern="0" dirty="0"/>
                  <a:t>)</a:t>
                </a:r>
                <a:r>
                  <a:rPr lang="zh-CN" altLang="en-US" sz="2400" kern="0" dirty="0"/>
                  <a:t>，将它映射到一个</a:t>
                </a:r>
                <a:r>
                  <a:rPr lang="en-US" altLang="zh-CN" sz="2400" kern="0" dirty="0"/>
                  <a:t>1MB</a:t>
                </a:r>
                <a:r>
                  <a:rPr lang="zh-CN" altLang="en-US" sz="2400" kern="0" dirty="0"/>
                  <a:t>的物理内存空间。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页表的长度和宽度是多少？</a:t>
                </a:r>
                <a:r>
                  <a:rPr lang="en-US" altLang="zh-CN" sz="2000" kern="0" dirty="0"/>
                  <a:t>(</a:t>
                </a:r>
                <a:r>
                  <a:rPr lang="zh-CN" altLang="en-US" sz="2000" kern="0" dirty="0"/>
                  <a:t>忽略</a:t>
                </a:r>
                <a:r>
                  <a:rPr lang="en-US" altLang="zh-CN" sz="2000" kern="0" dirty="0"/>
                  <a:t>”</a:t>
                </a:r>
                <a:r>
                  <a:rPr lang="zh-CN" altLang="en-US" sz="2000" kern="0" dirty="0"/>
                  <a:t>访问权限</a:t>
                </a:r>
                <a:r>
                  <a:rPr lang="en-US" altLang="zh-CN" sz="2000" kern="0" dirty="0"/>
                  <a:t>”</a:t>
                </a:r>
                <a:r>
                  <a:rPr lang="zh-CN" altLang="en-US" sz="2000" kern="0" dirty="0"/>
                  <a:t>位</a:t>
                </a:r>
                <a:r>
                  <a:rPr lang="en-US" altLang="zh-CN" sz="2000" kern="0" dirty="0"/>
                  <a:t>)</a:t>
                </a:r>
              </a:p>
              <a:p>
                <a:pPr lvl="2"/>
                <a:r>
                  <a:rPr lang="zh-CN" altLang="en-US" sz="1700" kern="0" dirty="0"/>
                  <a:t>页表的长度</a:t>
                </a:r>
                <a:r>
                  <a:rPr lang="en-US" altLang="zh-CN" sz="1700" kern="0" dirty="0"/>
                  <a:t>=</a:t>
                </a:r>
                <a:r>
                  <a:rPr lang="zh-CN" altLang="en-US" sz="1700" kern="0" dirty="0"/>
                  <a:t>页表项个数</a:t>
                </a:r>
                <a:r>
                  <a:rPr lang="en-US" altLang="zh-CN" sz="1700" kern="0" dirty="0"/>
                  <a:t>=32</a:t>
                </a:r>
              </a:p>
              <a:p>
                <a:pPr lvl="2"/>
                <a:r>
                  <a:rPr lang="zh-CN" altLang="en-US" sz="1700" kern="0" dirty="0"/>
                  <a:t>页表的宽度</a:t>
                </a:r>
                <a:r>
                  <a:rPr lang="en-US" altLang="zh-CN" sz="1700" kern="0" dirty="0"/>
                  <a:t>=</a:t>
                </a:r>
                <a:r>
                  <a:rPr lang="zh-CN" altLang="en-US" sz="1700" kern="0" dirty="0"/>
                  <a:t>页框的个数，且页框的大小等于页的大小</a:t>
                </a:r>
                <a:r>
                  <a:rPr lang="en-US" altLang="zh-CN" sz="1700" kern="0" dirty="0"/>
                  <a:t>(2KB),</a:t>
                </a:r>
                <a:r>
                  <a:rPr lang="zh-CN" altLang="en-US" sz="1700" kern="0" dirty="0"/>
                  <a:t>所以页框个数为</a:t>
                </a:r>
                <a:r>
                  <a:rPr lang="en-US" altLang="zh-CN" sz="1700" kern="0" dirty="0"/>
                  <a:t>1MB/2KB=1024KB/2KB=512=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页表的宽度为</a:t>
                </a:r>
                <a:r>
                  <a:rPr lang="en-US" altLang="zh-CN" sz="1700" kern="0" dirty="0"/>
                  <a:t>9</a:t>
                </a:r>
                <a:r>
                  <a:rPr lang="zh-CN" altLang="en-US" sz="1700" kern="0" dirty="0"/>
                  <a:t>位</a:t>
                </a:r>
                <a:endParaRPr lang="en-US" altLang="zh-CN" sz="1700" kern="0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737" t="-12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8BCCB47-0692-4DF6-B3CE-3391FBF17777}"/>
              </a:ext>
            </a:extLst>
          </p:cNvPr>
          <p:cNvSpPr/>
          <p:nvPr/>
        </p:nvSpPr>
        <p:spPr>
          <a:xfrm>
            <a:off x="5593080" y="4625340"/>
            <a:ext cx="20650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页框号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B26ED-18B8-4356-9805-BA7542DB0F79}"/>
              </a:ext>
            </a:extLst>
          </p:cNvPr>
          <p:cNvSpPr/>
          <p:nvPr/>
        </p:nvSpPr>
        <p:spPr>
          <a:xfrm>
            <a:off x="3291840" y="4625340"/>
            <a:ext cx="8077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页号</a:t>
            </a:r>
            <a:r>
              <a: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EF407-ED6F-49E1-B418-1DB4ED960DDC}"/>
              </a:ext>
            </a:extLst>
          </p:cNvPr>
          <p:cNvSpPr/>
          <p:nvPr/>
        </p:nvSpPr>
        <p:spPr>
          <a:xfrm>
            <a:off x="4099560" y="4625340"/>
            <a:ext cx="14935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一些控制位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79A830-18D3-4BA8-86F7-73B9BC023863}"/>
              </a:ext>
            </a:extLst>
          </p:cNvPr>
          <p:cNvSpPr/>
          <p:nvPr/>
        </p:nvSpPr>
        <p:spPr>
          <a:xfrm>
            <a:off x="5593080" y="4884420"/>
            <a:ext cx="20650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页框号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44C09C-7028-4801-B6D8-9114C807F124}"/>
              </a:ext>
            </a:extLst>
          </p:cNvPr>
          <p:cNvSpPr/>
          <p:nvPr/>
        </p:nvSpPr>
        <p:spPr>
          <a:xfrm>
            <a:off x="3291840" y="4884420"/>
            <a:ext cx="8077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页号</a:t>
            </a:r>
            <a:r>
              <a: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8FDCD4-F2EB-4535-9226-3A0D95364D2A}"/>
              </a:ext>
            </a:extLst>
          </p:cNvPr>
          <p:cNvSpPr/>
          <p:nvPr/>
        </p:nvSpPr>
        <p:spPr>
          <a:xfrm>
            <a:off x="4099560" y="4884420"/>
            <a:ext cx="14935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一些控制位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8B1E5A-124A-48E2-A0C2-22FB912210B4}"/>
              </a:ext>
            </a:extLst>
          </p:cNvPr>
          <p:cNvSpPr txBox="1"/>
          <p:nvPr/>
        </p:nvSpPr>
        <p:spPr>
          <a:xfrm>
            <a:off x="5059680" y="524869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B8AD49-F90E-4C18-BCBB-2053FEA24482}"/>
              </a:ext>
            </a:extLst>
          </p:cNvPr>
          <p:cNvSpPr/>
          <p:nvPr/>
        </p:nvSpPr>
        <p:spPr>
          <a:xfrm>
            <a:off x="5593080" y="5646419"/>
            <a:ext cx="20650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页框号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A55021-D50D-4A5C-99F8-8620AC938013}"/>
              </a:ext>
            </a:extLst>
          </p:cNvPr>
          <p:cNvSpPr/>
          <p:nvPr/>
        </p:nvSpPr>
        <p:spPr>
          <a:xfrm>
            <a:off x="3291840" y="5646419"/>
            <a:ext cx="8077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页号</a:t>
            </a:r>
            <a:r>
              <a: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</a:t>
            </a:r>
            <a:endParaRPr lang="zh-CN" alt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AF581F-D2F1-426A-8869-9AFC545DD2E2}"/>
              </a:ext>
            </a:extLst>
          </p:cNvPr>
          <p:cNvSpPr/>
          <p:nvPr/>
        </p:nvSpPr>
        <p:spPr>
          <a:xfrm>
            <a:off x="4099560" y="5646419"/>
            <a:ext cx="1493520" cy="25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一些控制位</a:t>
            </a:r>
          </a:p>
        </p:txBody>
      </p:sp>
    </p:spTree>
    <p:extLst>
      <p:ext uri="{BB962C8B-B14F-4D97-AF65-F5344CB8AC3E}">
        <p14:creationId xmlns:p14="http://schemas.microsoft.com/office/powerpoint/2010/main" val="376675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400" kern="0" dirty="0"/>
                  <a:t>考虑一个分页式的逻辑地址空间</a:t>
                </a:r>
                <a:r>
                  <a:rPr lang="en-US" altLang="zh-CN" sz="2400" kern="0" dirty="0"/>
                  <a:t>(</a:t>
                </a:r>
                <a:r>
                  <a:rPr lang="zh-CN" altLang="en-US" sz="2400" kern="0" dirty="0"/>
                  <a:t>由</a:t>
                </a:r>
                <a:r>
                  <a:rPr lang="en-US" altLang="zh-CN" sz="2400" kern="0" dirty="0"/>
                  <a:t>32</a:t>
                </a:r>
                <a:r>
                  <a:rPr lang="zh-CN" altLang="en-US" sz="2400" kern="0" dirty="0"/>
                  <a:t>个</a:t>
                </a:r>
                <a:r>
                  <a:rPr lang="en-US" altLang="zh-CN" sz="2400" kern="0" dirty="0"/>
                  <a:t>2KB</a:t>
                </a:r>
                <a:r>
                  <a:rPr lang="zh-CN" altLang="en-US" sz="2400" kern="0" dirty="0"/>
                  <a:t>的页组成</a:t>
                </a:r>
                <a:r>
                  <a:rPr lang="en-US" altLang="zh-CN" sz="2400" kern="0" dirty="0"/>
                  <a:t>)</a:t>
                </a:r>
                <a:r>
                  <a:rPr lang="zh-CN" altLang="en-US" sz="2400" kern="0" dirty="0"/>
                  <a:t>，将它映射到一个</a:t>
                </a:r>
                <a:r>
                  <a:rPr lang="en-US" altLang="zh-CN" sz="2400" kern="0" dirty="0"/>
                  <a:t>1MB</a:t>
                </a:r>
                <a:r>
                  <a:rPr lang="zh-CN" altLang="en-US" sz="2400" kern="0" dirty="0"/>
                  <a:t>的物理内存空间。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若物理内存空间减少一半，则会对页表有何影响？</a:t>
                </a:r>
                <a:endParaRPr lang="en-US" altLang="zh-CN" sz="2000" kern="0" dirty="0"/>
              </a:p>
              <a:p>
                <a:pPr lvl="2"/>
                <a:r>
                  <a:rPr lang="zh-CN" altLang="en-US" sz="1700" kern="0" dirty="0"/>
                  <a:t>页表的宽度</a:t>
                </a:r>
                <a:r>
                  <a:rPr lang="en-US" altLang="zh-CN" sz="1700" kern="0" dirty="0"/>
                  <a:t>=</a:t>
                </a:r>
                <a:r>
                  <a:rPr lang="zh-CN" altLang="en-US" sz="1700" kern="0" dirty="0"/>
                  <a:t>页框的个数，</a:t>
                </a:r>
                <a:r>
                  <a:rPr lang="en-US" altLang="zh-CN" sz="1700" kern="0" dirty="0"/>
                  <a:t>1MB/2KB=1024KB/2</a:t>
                </a:r>
                <a:r>
                  <a:rPr lang="zh-CN" altLang="en-US" sz="1700" kern="0" dirty="0"/>
                  <a:t>*</a:t>
                </a:r>
                <a:r>
                  <a:rPr lang="en-US" altLang="zh-CN" sz="1700" kern="0" dirty="0"/>
                  <a:t>2KB=256=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页表的宽度由</a:t>
                </a:r>
                <a:r>
                  <a:rPr lang="en-US" altLang="zh-CN" sz="1700" kern="0" dirty="0"/>
                  <a:t>9</a:t>
                </a:r>
                <a:r>
                  <a:rPr lang="zh-CN" altLang="en-US" sz="1700" kern="0" dirty="0"/>
                  <a:t>位减少到</a:t>
                </a:r>
                <a:r>
                  <a:rPr lang="en-US" altLang="zh-CN" sz="1700" kern="0" dirty="0"/>
                  <a:t>8</a:t>
                </a:r>
                <a:r>
                  <a:rPr lang="zh-CN" altLang="en-US" sz="1700" kern="0" dirty="0"/>
                  <a:t>位</a:t>
                </a: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737" t="-12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15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68664" y="3516618"/>
            <a:ext cx="2747857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第九章</a:t>
            </a:r>
          </a:p>
        </p:txBody>
      </p:sp>
    </p:spTree>
    <p:extLst>
      <p:ext uri="{BB962C8B-B14F-4D97-AF65-F5344CB8AC3E}">
        <p14:creationId xmlns:p14="http://schemas.microsoft.com/office/powerpoint/2010/main" val="105569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693645" y="3516618"/>
            <a:ext cx="2069296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53454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考虑下面的进程集</a:t>
            </a:r>
            <a:endParaRPr lang="en-US" altLang="zh-CN" sz="24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lvl="1"/>
            <a:r>
              <a:rPr lang="zh-CN" altLang="en-US" sz="2000" kern="0" dirty="0"/>
              <a:t>对于这个集合，给出类似于表</a:t>
            </a:r>
            <a:r>
              <a:rPr lang="en-US" altLang="zh-CN" sz="2000" kern="0" dirty="0"/>
              <a:t>9.5</a:t>
            </a:r>
            <a:r>
              <a:rPr lang="zh-CN" altLang="en-US" sz="2000" kern="0" dirty="0"/>
              <a:t>和图</a:t>
            </a:r>
            <a:r>
              <a:rPr lang="en-US" altLang="zh-CN" sz="2000" kern="0" dirty="0"/>
              <a:t>9.5</a:t>
            </a:r>
            <a:r>
              <a:rPr lang="zh-CN" altLang="en-US" sz="2000" kern="0" dirty="0"/>
              <a:t>的分析</a:t>
            </a:r>
            <a:endParaRPr lang="en-US" altLang="zh-CN" sz="2000" kern="0" dirty="0"/>
          </a:p>
          <a:p>
            <a:pPr lvl="2"/>
            <a:r>
              <a:rPr lang="zh-CN" altLang="en-US" sz="1700" dirty="0"/>
              <a:t>请参考书本</a:t>
            </a:r>
            <a:r>
              <a:rPr lang="en-US" altLang="zh-CN" sz="1700" dirty="0"/>
              <a:t>p263</a:t>
            </a:r>
            <a:r>
              <a:rPr lang="zh-CN" altLang="en-US" sz="1700" dirty="0"/>
              <a:t>、</a:t>
            </a:r>
            <a:r>
              <a:rPr lang="en-US" altLang="zh-CN" sz="1700" dirty="0"/>
              <a:t>p264</a:t>
            </a:r>
          </a:p>
          <a:p>
            <a:pPr lvl="2"/>
            <a:r>
              <a:rPr lang="zh-CN" altLang="en-US" sz="1700" dirty="0"/>
              <a:t>画图题普遍做的不理想，我整理了答案放在</a:t>
            </a:r>
            <a:r>
              <a:rPr lang="en-US" altLang="zh-CN" sz="1700" dirty="0"/>
              <a:t>word</a:t>
            </a:r>
            <a:r>
              <a:rPr lang="zh-CN" altLang="en-US" sz="1700" dirty="0"/>
              <a:t>文档中</a:t>
            </a:r>
            <a:r>
              <a:rPr lang="en-US" altLang="zh-CN" sz="1700" dirty="0"/>
              <a:t>(OS</a:t>
            </a:r>
            <a:r>
              <a:rPr lang="zh-CN" altLang="en-US" sz="1700" dirty="0"/>
              <a:t>习题解答</a:t>
            </a:r>
            <a:r>
              <a:rPr lang="en-US" altLang="zh-CN" sz="1700" dirty="0"/>
              <a:t>)</a:t>
            </a:r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6CE5C-DAA0-48B5-A78A-3FD4AF80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2281237"/>
            <a:ext cx="5819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多级反馈队列调度机制通常更倾向于哪种进程，是处理器密集型还是</a:t>
            </a:r>
            <a:r>
              <a:rPr lang="en-US" altLang="zh-CN" sz="2400" kern="0" dirty="0"/>
              <a:t>I/O</a:t>
            </a:r>
            <a:r>
              <a:rPr lang="zh-CN" altLang="en-US" sz="2400" kern="0" dirty="0"/>
              <a:t>密集型进程？请简单解释原因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16897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多级反馈队列调度机制通常更倾向于哪种进程，是处理器密集型还是</a:t>
            </a:r>
            <a:r>
              <a:rPr lang="en-US" altLang="zh-CN" sz="2400" kern="0" dirty="0"/>
              <a:t>I/O</a:t>
            </a:r>
            <a:r>
              <a:rPr lang="zh-CN" altLang="en-US" sz="2400" kern="0" dirty="0"/>
              <a:t>密集型进程？请简单解释原因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多级反馈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操作系统把处理器分配给一个进程，当这个进程被阻塞或被抢占时，就反馈到多个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更低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优先级队列的一个队列中</a:t>
            </a:r>
            <a:endParaRPr lang="en-US" altLang="zh-CN" sz="2000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D1DE6C-0AD4-4452-A892-FF0F52DD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48" y="3271307"/>
            <a:ext cx="4325303" cy="32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多级反馈队列调度机制通常更倾向于哪种进程，是处理器密集型还是</a:t>
            </a:r>
            <a:r>
              <a:rPr lang="en-US" altLang="zh-CN" sz="2400" kern="0" dirty="0"/>
              <a:t>I/O</a:t>
            </a:r>
            <a:r>
              <a:rPr lang="zh-CN" altLang="en-US" sz="2400" kern="0" dirty="0"/>
              <a:t>密集型进程？请简单解释原因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答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在多级反馈队列调度机制下，调度器更倾向于选择</a:t>
            </a:r>
            <a:r>
              <a:rPr lang="en-US" altLang="zh-CN" sz="2000" kern="0" dirty="0"/>
              <a:t>I/O</a:t>
            </a:r>
            <a:r>
              <a:rPr lang="zh-CN" altLang="en-US" sz="2000" kern="0" dirty="0"/>
              <a:t>密集型的进程进行分派。原因在与</a:t>
            </a:r>
            <a:r>
              <a:rPr lang="en-US" altLang="zh-CN" sz="2000" kern="0" dirty="0"/>
              <a:t>I/O</a:t>
            </a:r>
            <a:r>
              <a:rPr lang="zh-CN" altLang="en-US" sz="2000" kern="0" dirty="0"/>
              <a:t>密集型的进程会比较长时间的阻塞；在阻塞过程中，处理器密集型的进程得到多次分派执行，因而会很快进入低优先级的反馈队列中。这样，当</a:t>
            </a:r>
            <a:r>
              <a:rPr lang="en-US" altLang="zh-CN" sz="2000" kern="0" dirty="0"/>
              <a:t>I/O</a:t>
            </a:r>
            <a:r>
              <a:rPr lang="zh-CN" altLang="en-US" sz="2000" kern="0" dirty="0"/>
              <a:t>密集型的进程被唤醒后，通常会具有比处理器密集型的进程高得多的优先级，所以多级反馈队列调度机制会更倾向于</a:t>
            </a:r>
            <a:r>
              <a:rPr lang="en-US" altLang="zh-CN" sz="2000" kern="0" dirty="0"/>
              <a:t>I/O</a:t>
            </a:r>
            <a:r>
              <a:rPr lang="zh-CN" altLang="en-US" sz="2000" kern="0" dirty="0"/>
              <a:t>密集型进程</a:t>
            </a: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5680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从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到</a:t>
            </a:r>
            <a:r>
              <a:rPr lang="en-US" altLang="zh-CN" sz="2400" kern="0" dirty="0"/>
              <a:t>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个批作业同时达到计算机中心。它们估计运行时间分别为</a:t>
            </a:r>
            <a:r>
              <a:rPr lang="en-US" altLang="zh-CN" sz="2400" kern="0" dirty="0"/>
              <a:t>15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分钟，它们的优先级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外部定义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分别为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4(</a:t>
            </a:r>
            <a:r>
              <a:rPr lang="zh-CN" altLang="en-US" sz="2400" kern="0" dirty="0"/>
              <a:t>值越小，表示的优先级越高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。对下面的每种调度算法，确定每个进程的周转时间和所有作业的平均周转时间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忽略进程切换的开销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，并解释是如何得到这个结果的。对于最后三种情况，假设一次只有一个作业运行直至结束，且所有作业都完全是处理器密集型的。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时间片为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分钟的轮转法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优先级调度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FCFS(</a:t>
            </a:r>
            <a:r>
              <a:rPr lang="zh-CN" altLang="en-US" sz="2000" kern="0" dirty="0"/>
              <a:t>按</a:t>
            </a:r>
            <a:r>
              <a:rPr lang="en-US" altLang="zh-CN" sz="2000" kern="0" dirty="0"/>
              <a:t>15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</a:t>
            </a:r>
            <a:r>
              <a:rPr lang="zh-CN" altLang="en-US" sz="2000" kern="0" dirty="0"/>
              <a:t>的顺序执行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最短作业优先</a:t>
            </a:r>
            <a:endParaRPr lang="en-US" altLang="zh-CN" sz="20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2541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有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到</a:t>
            </a:r>
            <a:r>
              <a:rPr lang="en-US" altLang="zh-CN" sz="2400" kern="0" dirty="0"/>
              <a:t>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个处理器密集型批作业。它们估计运行时间分别为</a:t>
            </a:r>
            <a:r>
              <a:rPr lang="en-US" altLang="zh-CN" sz="2400" kern="0" dirty="0"/>
              <a:t>15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分钟，它们的优先级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外部定义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分别为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4(</a:t>
            </a:r>
            <a:r>
              <a:rPr lang="zh-CN" altLang="en-US" sz="2400" kern="0" dirty="0"/>
              <a:t>值越小，表示的优先级越高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。计算周转时间和平均周转时间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时间片为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分钟的轮转法</a:t>
            </a:r>
            <a:endParaRPr lang="en-US" altLang="zh-CN" sz="20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5129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有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到</a:t>
            </a:r>
            <a:r>
              <a:rPr lang="en-US" altLang="zh-CN" sz="2400" kern="0" dirty="0"/>
              <a:t>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个处理器密集型批作业。它们估计运行时间分别为</a:t>
            </a:r>
            <a:r>
              <a:rPr lang="en-US" altLang="zh-CN" sz="2400" kern="0" dirty="0"/>
              <a:t>15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分钟，它们的优先级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外部定义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分别为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4(</a:t>
            </a:r>
            <a:r>
              <a:rPr lang="zh-CN" altLang="en-US" sz="2400" kern="0" dirty="0"/>
              <a:t>值越小，表示的优先级越高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。计算周转时间和平均周转时间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时间片为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分钟的轮转法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优先级调度</a:t>
            </a:r>
            <a:endParaRPr lang="en-US" altLang="zh-CN" sz="2000" kern="0" dirty="0"/>
          </a:p>
          <a:p>
            <a:pPr lvl="2"/>
            <a:r>
              <a:rPr lang="en-US" altLang="zh-CN" sz="1700" kern="0" dirty="0"/>
              <a:t>0~9s</a:t>
            </a:r>
            <a:r>
              <a:rPr lang="zh-CN" altLang="en-US" sz="1700" kern="0" dirty="0"/>
              <a:t>，运行</a:t>
            </a:r>
            <a:r>
              <a:rPr lang="en-US" altLang="zh-CN" sz="1700" kern="0" dirty="0"/>
              <a:t>B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B</a:t>
            </a:r>
            <a:r>
              <a:rPr lang="zh-CN" altLang="en-US" sz="1700" kern="0" dirty="0"/>
              <a:t>的周转时间为</a:t>
            </a:r>
            <a:r>
              <a:rPr lang="en-US" altLang="zh-CN" sz="1700" kern="0" dirty="0"/>
              <a:t>9s</a:t>
            </a:r>
          </a:p>
          <a:p>
            <a:pPr lvl="2"/>
            <a:r>
              <a:rPr lang="en-US" altLang="zh-CN" sz="1700" kern="0" dirty="0"/>
              <a:t>9s~21s</a:t>
            </a:r>
            <a:r>
              <a:rPr lang="zh-CN" altLang="en-US" sz="1700" kern="0" dirty="0"/>
              <a:t>，运行</a:t>
            </a:r>
            <a:r>
              <a:rPr lang="en-US" altLang="zh-CN" sz="1700" kern="0" dirty="0"/>
              <a:t>E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E</a:t>
            </a:r>
            <a:r>
              <a:rPr lang="zh-CN" altLang="en-US" sz="1700" kern="0" dirty="0"/>
              <a:t>的周转时间为</a:t>
            </a:r>
            <a:r>
              <a:rPr lang="en-US" altLang="zh-CN" sz="1700" kern="0" dirty="0"/>
              <a:t>21s</a:t>
            </a:r>
          </a:p>
          <a:p>
            <a:pPr lvl="2"/>
            <a:r>
              <a:rPr lang="en-US" altLang="zh-CN" sz="1700" kern="0" dirty="0"/>
              <a:t>21s~36s</a:t>
            </a:r>
            <a:r>
              <a:rPr lang="zh-CN" altLang="en-US" sz="1700" kern="0" dirty="0"/>
              <a:t>，运行</a:t>
            </a:r>
            <a:r>
              <a:rPr lang="en-US" altLang="zh-CN" sz="1700" kern="0" dirty="0"/>
              <a:t>A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A</a:t>
            </a:r>
            <a:r>
              <a:rPr lang="zh-CN" altLang="en-US" sz="1700" kern="0" dirty="0"/>
              <a:t>的周转时间为</a:t>
            </a:r>
            <a:r>
              <a:rPr lang="en-US" altLang="zh-CN" sz="1700" kern="0" dirty="0"/>
              <a:t>36s</a:t>
            </a:r>
          </a:p>
          <a:p>
            <a:pPr lvl="2"/>
            <a:r>
              <a:rPr lang="en-US" altLang="zh-CN" sz="1700" kern="0" dirty="0"/>
              <a:t>36s~39s</a:t>
            </a:r>
            <a:r>
              <a:rPr lang="zh-CN" altLang="en-US" sz="1700" kern="0" dirty="0"/>
              <a:t>，运行</a:t>
            </a:r>
            <a:r>
              <a:rPr lang="en-US" altLang="zh-CN" sz="1700" kern="0" dirty="0"/>
              <a:t>C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C</a:t>
            </a:r>
            <a:r>
              <a:rPr lang="zh-CN" altLang="en-US" sz="1700" kern="0" dirty="0"/>
              <a:t>的周转时间为</a:t>
            </a:r>
            <a:r>
              <a:rPr lang="en-US" altLang="zh-CN" sz="1700" kern="0" dirty="0"/>
              <a:t>39s</a:t>
            </a:r>
          </a:p>
          <a:p>
            <a:pPr lvl="2"/>
            <a:r>
              <a:rPr lang="en-US" altLang="zh-CN" sz="1700" kern="0" dirty="0"/>
              <a:t>39s~45s</a:t>
            </a:r>
            <a:r>
              <a:rPr lang="zh-CN" altLang="en-US" sz="1700" kern="0" dirty="0"/>
              <a:t>，运行</a:t>
            </a:r>
            <a:r>
              <a:rPr lang="en-US" altLang="zh-CN" sz="1700" kern="0" dirty="0"/>
              <a:t>D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D</a:t>
            </a:r>
            <a:r>
              <a:rPr lang="zh-CN" altLang="en-US" sz="1700" kern="0" dirty="0"/>
              <a:t>的周转时间为</a:t>
            </a:r>
            <a:r>
              <a:rPr lang="en-US" altLang="zh-CN" sz="1700" kern="0" dirty="0"/>
              <a:t>45s</a:t>
            </a:r>
          </a:p>
          <a:p>
            <a:pPr lvl="2"/>
            <a:r>
              <a:rPr lang="zh-CN" altLang="en-US" sz="1700" kern="0" dirty="0"/>
              <a:t>平均周转时间</a:t>
            </a:r>
            <a:r>
              <a:rPr lang="en-US" altLang="zh-CN" sz="1700" kern="0" dirty="0"/>
              <a:t>=(9+21+36+39+45)/5=30s</a:t>
            </a:r>
          </a:p>
          <a:p>
            <a:pPr marL="909637" lvl="2" indent="0">
              <a:buNone/>
            </a:pP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7502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有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到</a:t>
            </a:r>
            <a:r>
              <a:rPr lang="en-US" altLang="zh-CN" sz="2400" kern="0" dirty="0"/>
              <a:t>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个处理器密集型批作业。它们估计运行时间分别为</a:t>
            </a:r>
            <a:r>
              <a:rPr lang="en-US" altLang="zh-CN" sz="2400" kern="0" dirty="0"/>
              <a:t>15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分钟，它们的优先级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外部定义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分别为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4(</a:t>
            </a:r>
            <a:r>
              <a:rPr lang="zh-CN" altLang="en-US" sz="2400" kern="0" dirty="0"/>
              <a:t>值越小，表示的优先级越高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。计算周转时间和平均周转时间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时间片为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分钟的轮转法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优先级调度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FCFS(</a:t>
            </a:r>
            <a:r>
              <a:rPr lang="zh-CN" altLang="en-US" sz="2000" kern="0" dirty="0"/>
              <a:t>按</a:t>
            </a:r>
            <a:r>
              <a:rPr lang="en-US" altLang="zh-CN" sz="2000" kern="0" dirty="0"/>
              <a:t>15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</a:t>
            </a:r>
            <a:r>
              <a:rPr lang="zh-CN" altLang="en-US" sz="2000" kern="0" dirty="0"/>
              <a:t>的顺序运行</a:t>
            </a:r>
            <a:r>
              <a:rPr lang="en-US" altLang="zh-CN" sz="2000" kern="0" dirty="0"/>
              <a:t>)</a:t>
            </a:r>
          </a:p>
          <a:p>
            <a:pPr lvl="2"/>
            <a:r>
              <a:rPr lang="zh-CN" altLang="en-US" sz="1700" kern="0" dirty="0"/>
              <a:t>先运行</a:t>
            </a:r>
            <a:r>
              <a:rPr lang="en-US" altLang="zh-CN" sz="1700" kern="0" dirty="0"/>
              <a:t>A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0~15s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15s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B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15s~24s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24s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C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24s~27s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27s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D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27s~33s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33s</a:t>
            </a:r>
          </a:p>
          <a:p>
            <a:pPr lvl="2"/>
            <a:r>
              <a:rPr lang="zh-CN" altLang="en-US" sz="1700" kern="0" dirty="0"/>
              <a:t>最后运行</a:t>
            </a:r>
            <a:r>
              <a:rPr lang="en-US" altLang="zh-CN" sz="1700" kern="0" dirty="0"/>
              <a:t>E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33s~45s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45s</a:t>
            </a:r>
          </a:p>
          <a:p>
            <a:pPr lvl="2"/>
            <a:r>
              <a:rPr lang="zh-CN" altLang="en-US" sz="1700" kern="0" dirty="0"/>
              <a:t>平均周转时间</a:t>
            </a:r>
            <a:r>
              <a:rPr lang="en-US" altLang="zh-CN" sz="1700" kern="0" dirty="0"/>
              <a:t>=(15+24+27+33+45)/5=28.8s</a:t>
            </a:r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49288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有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到</a:t>
            </a:r>
            <a:r>
              <a:rPr lang="en-US" altLang="zh-CN" sz="2400" kern="0" dirty="0"/>
              <a:t>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个处理器密集型批作业。它们估计运行时间分别为</a:t>
            </a:r>
            <a:r>
              <a:rPr lang="en-US" altLang="zh-CN" sz="2400" kern="0" dirty="0"/>
              <a:t>15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12</a:t>
            </a:r>
            <a:r>
              <a:rPr lang="zh-CN" altLang="en-US" sz="2400" kern="0" dirty="0"/>
              <a:t>分钟，它们的优先级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外部定义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分别为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7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9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4(</a:t>
            </a:r>
            <a:r>
              <a:rPr lang="zh-CN" altLang="en-US" sz="2400" kern="0" dirty="0"/>
              <a:t>值越小，表示的优先级越高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。计算周转时间和平均周转时间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时间片为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分钟的轮转法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优先级调度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FCFS(</a:t>
            </a:r>
            <a:r>
              <a:rPr lang="zh-CN" altLang="en-US" sz="2000" kern="0" dirty="0"/>
              <a:t>按</a:t>
            </a:r>
            <a:r>
              <a:rPr lang="en-US" altLang="zh-CN" sz="2000" kern="0" dirty="0"/>
              <a:t>15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、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</a:t>
            </a:r>
            <a:r>
              <a:rPr lang="zh-CN" altLang="en-US" sz="2000" kern="0" dirty="0"/>
              <a:t>的顺序运行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最短作业优先</a:t>
            </a:r>
            <a:endParaRPr lang="en-US" altLang="zh-CN" sz="2000" kern="0" dirty="0"/>
          </a:p>
          <a:p>
            <a:pPr lvl="2"/>
            <a:r>
              <a:rPr lang="en-US" altLang="zh-CN" sz="1700" kern="0" dirty="0"/>
              <a:t>C</a:t>
            </a:r>
            <a:r>
              <a:rPr lang="zh-CN" altLang="en-US" sz="1700" kern="0" dirty="0"/>
              <a:t>最短，先运行</a:t>
            </a:r>
            <a:r>
              <a:rPr lang="en-US" altLang="zh-CN" sz="1700" kern="0" dirty="0"/>
              <a:t>C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0~3s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3s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D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3s~9s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9s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B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9s~18s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18s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E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18s~30s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30s</a:t>
            </a:r>
          </a:p>
          <a:p>
            <a:pPr lvl="2"/>
            <a:r>
              <a:rPr lang="zh-CN" altLang="en-US" sz="1700" kern="0" dirty="0"/>
              <a:t>运行</a:t>
            </a:r>
            <a:r>
              <a:rPr lang="en-US" altLang="zh-CN" sz="1700" kern="0" dirty="0"/>
              <a:t>A</a:t>
            </a:r>
            <a:r>
              <a:rPr lang="zh-CN" altLang="en-US" sz="1700" kern="0" dirty="0"/>
              <a:t>，</a:t>
            </a:r>
            <a:r>
              <a:rPr lang="en-US" altLang="zh-CN" sz="1700" kern="0" dirty="0"/>
              <a:t>30s~45s</a:t>
            </a:r>
            <a:r>
              <a:rPr lang="zh-CN" altLang="en-US" sz="1700" kern="0" dirty="0"/>
              <a:t>，周转时间为</a:t>
            </a:r>
            <a:r>
              <a:rPr lang="en-US" altLang="zh-CN" sz="1700" kern="0" dirty="0"/>
              <a:t>45s</a:t>
            </a:r>
          </a:p>
          <a:p>
            <a:pPr lvl="2"/>
            <a:r>
              <a:rPr lang="zh-CN" altLang="en-US" sz="1700" kern="0" dirty="0"/>
              <a:t>平均运行时间</a:t>
            </a:r>
            <a:r>
              <a:rPr lang="en-US" altLang="zh-CN" sz="1700" kern="0" dirty="0"/>
              <a:t>=21s</a:t>
            </a:r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400" kern="0" dirty="0"/>
          </a:p>
          <a:p>
            <a:pPr marL="0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16617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68664" y="3516618"/>
            <a:ext cx="2747857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第十章</a:t>
            </a:r>
          </a:p>
        </p:txBody>
      </p:sp>
    </p:spTree>
    <p:extLst>
      <p:ext uri="{BB962C8B-B14F-4D97-AF65-F5344CB8AC3E}">
        <p14:creationId xmlns:p14="http://schemas.microsoft.com/office/powerpoint/2010/main" val="42723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假设当前运行进程的页表如下。所有数字都是十进制的，所有计数都是从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开始，所有地址都是内存字节地址。页尺寸为</a:t>
            </a:r>
            <a:r>
              <a:rPr lang="en-US" altLang="zh-CN" sz="2400" kern="0" dirty="0"/>
              <a:t>1024</a:t>
            </a:r>
            <a:r>
              <a:rPr lang="zh-CN" altLang="en-US" sz="2400" kern="0" dirty="0"/>
              <a:t>字节。</a:t>
            </a:r>
            <a:endParaRPr lang="en-US" altLang="zh-CN" sz="24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r>
              <a:rPr lang="zh-CN" altLang="en-US" sz="2000" kern="0" dirty="0"/>
              <a:t>详细描述虚拟地址是如何转换为物理地址的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若下列虚拟地址能转换为物理地址，物理地址是多少？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不处理可能出现的缺页中断</a:t>
            </a:r>
            <a:r>
              <a:rPr lang="en-US" altLang="zh-CN" sz="2000" kern="0" dirty="0"/>
              <a:t>)</a:t>
            </a:r>
          </a:p>
          <a:p>
            <a:pPr lvl="2"/>
            <a:r>
              <a:rPr lang="en-US" altLang="zh-CN" sz="1700" kern="0" dirty="0"/>
              <a:t>1052</a:t>
            </a:r>
          </a:p>
          <a:p>
            <a:pPr lvl="2"/>
            <a:r>
              <a:rPr lang="en-US" altLang="zh-CN" sz="1700" kern="0" dirty="0"/>
              <a:t>2221</a:t>
            </a:r>
          </a:p>
          <a:p>
            <a:pPr lvl="2"/>
            <a:r>
              <a:rPr lang="en-US" altLang="zh-CN" sz="1700" kern="0" dirty="0"/>
              <a:t>5449</a:t>
            </a:r>
            <a:endParaRPr lang="en-US" altLang="zh-CN" sz="140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95C38-0EA1-41F2-AFEC-20848AD7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2608166"/>
            <a:ext cx="6972300" cy="18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表如下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966DA-1672-4D97-ABBE-2461E51B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90" y="2918460"/>
            <a:ext cx="8118219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，先画到达时间、执行时间和最后期限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16453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，先画到达时间、执行时间和最后期限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1:ABC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76076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，先画到达时间、执行时间和最后期限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1:ABC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2:ACB</a:t>
            </a:r>
          </a:p>
          <a:p>
            <a:pPr lvl="1"/>
            <a:endParaRPr lang="en-US" altLang="zh-CN" sz="2000" kern="0" dirty="0"/>
          </a:p>
          <a:p>
            <a:pPr lvl="1"/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054486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，先画到达时间、执行时间和最后期限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1:ABC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2:ACB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3:BAC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4:BCA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5:CAB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6:CBA</a:t>
            </a:r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9044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这是一组周期任务</a:t>
            </a:r>
            <a:r>
              <a:rPr lang="en-US" altLang="zh-CN" sz="2000" kern="0" dirty="0"/>
              <a:t>(3</a:t>
            </a:r>
            <a:r>
              <a:rPr lang="zh-CN" altLang="en-US" sz="2000" kern="0" dirty="0"/>
              <a:t>个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，表</a:t>
            </a:r>
            <a:r>
              <a:rPr lang="en-US" altLang="zh-CN" sz="2000" kern="0" dirty="0"/>
              <a:t>10.7</a:t>
            </a:r>
            <a:r>
              <a:rPr lang="zh-CN" altLang="en-US" sz="2000" kern="0" dirty="0"/>
              <a:t>给出了它们的执行简表。按照类似于图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的形式，给出关于这组任务的调度图。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10.5</a:t>
            </a:r>
            <a:r>
              <a:rPr lang="zh-CN" altLang="en-US" sz="2000" kern="0" dirty="0"/>
              <a:t>，先画到达时间、执行时间和最后期限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1:ABC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2:ACB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3:BAC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4:BCA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5:CAB</a:t>
            </a:r>
          </a:p>
          <a:p>
            <a:pPr lvl="1"/>
            <a:r>
              <a:rPr lang="zh-CN" altLang="en-US" sz="2000" kern="0" dirty="0"/>
              <a:t>画固定优先级调度</a:t>
            </a:r>
            <a:r>
              <a:rPr lang="en-US" altLang="zh-CN" sz="2000" kern="0" dirty="0"/>
              <a:t>6:CBA</a:t>
            </a:r>
          </a:p>
          <a:p>
            <a:pPr lvl="1"/>
            <a:r>
              <a:rPr lang="zh-CN" altLang="en-US" sz="2000" kern="0" dirty="0"/>
              <a:t>画使用最后完成期限的最早最后期限调度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画法不唯一</a:t>
            </a:r>
            <a:r>
              <a:rPr lang="en-US" altLang="zh-CN" sz="2000" kern="0" dirty="0"/>
              <a:t>)</a:t>
            </a:r>
          </a:p>
          <a:p>
            <a:pPr marL="909637" lvl="2" indent="0">
              <a:buNone/>
            </a:pPr>
            <a:endParaRPr lang="en-US" altLang="zh-CN" sz="17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600161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考虑一组非周期性任务</a:t>
            </a:r>
            <a:r>
              <a:rPr lang="en-US" altLang="zh-CN" sz="2400" kern="0" dirty="0"/>
              <a:t>(5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，表</a:t>
            </a:r>
            <a:r>
              <a:rPr lang="en-US" altLang="zh-CN" sz="2400" kern="0" dirty="0"/>
              <a:t>10.8</a:t>
            </a:r>
            <a:r>
              <a:rPr lang="zh-CN" altLang="en-US" sz="2400" kern="0" dirty="0"/>
              <a:t>给出了它们的执行简表。按照类似于图</a:t>
            </a:r>
            <a:r>
              <a:rPr lang="en-US" altLang="zh-CN" sz="2400" kern="0" dirty="0"/>
              <a:t>10.6</a:t>
            </a:r>
            <a:r>
              <a:rPr lang="zh-CN" altLang="en-US" sz="2400" kern="0" dirty="0"/>
              <a:t>的形式，给出关于这组任务的调度图。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表如下</a:t>
            </a: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438069-126B-46D8-9719-A54E192D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188970"/>
            <a:ext cx="7353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考虑一组非周期性任务</a:t>
            </a:r>
            <a:r>
              <a:rPr lang="en-US" altLang="zh-CN" sz="2400" kern="0" dirty="0"/>
              <a:t>(5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，表</a:t>
            </a:r>
            <a:r>
              <a:rPr lang="en-US" altLang="zh-CN" sz="2400" kern="0" dirty="0"/>
              <a:t>10.8</a:t>
            </a:r>
            <a:r>
              <a:rPr lang="zh-CN" altLang="en-US" sz="2400" kern="0" dirty="0"/>
              <a:t>给出了它们的执行简表。按照类似于图</a:t>
            </a:r>
            <a:r>
              <a:rPr lang="en-US" altLang="zh-CN" sz="2400" kern="0" dirty="0"/>
              <a:t>10.6</a:t>
            </a:r>
            <a:r>
              <a:rPr lang="zh-CN" altLang="en-US" sz="2400" kern="0" dirty="0"/>
              <a:t>的形式，给出关于这组任务的调度图。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按照图</a:t>
            </a:r>
            <a:r>
              <a:rPr lang="en-US" altLang="zh-CN" sz="2000" kern="0" dirty="0"/>
              <a:t>10.6</a:t>
            </a:r>
            <a:r>
              <a:rPr lang="zh-CN" altLang="en-US" sz="2000" kern="0" dirty="0"/>
              <a:t>，先画要求，即到达时间和启动最后期限</a:t>
            </a:r>
            <a:endParaRPr lang="en-US" altLang="zh-CN" sz="20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55719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考虑一组非周期性任务</a:t>
            </a:r>
            <a:r>
              <a:rPr lang="en-US" altLang="zh-CN" sz="2400" kern="0" dirty="0"/>
              <a:t>(5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，表</a:t>
            </a:r>
            <a:r>
              <a:rPr lang="en-US" altLang="zh-CN" sz="2400" kern="0" dirty="0"/>
              <a:t>10.8</a:t>
            </a:r>
            <a:r>
              <a:rPr lang="zh-CN" altLang="en-US" sz="2400" kern="0" dirty="0"/>
              <a:t>给出了它们的执行简表。按照类似于图</a:t>
            </a:r>
            <a:r>
              <a:rPr lang="en-US" altLang="zh-CN" sz="2400" kern="0" dirty="0"/>
              <a:t>10.6</a:t>
            </a:r>
            <a:r>
              <a:rPr lang="zh-CN" altLang="en-US" sz="2400" kern="0" dirty="0"/>
              <a:t>的形式，给出关于这组任务的调度图。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先画要求，即到达时间和启动最后期限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画最早最后期限的图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该方案永远调度具有最早最后期限的就绪任务，并让该任务一直运行到完成</a:t>
            </a:r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976269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考虑一组非周期性任务</a:t>
            </a:r>
            <a:r>
              <a:rPr lang="en-US" altLang="zh-CN" sz="2400" kern="0" dirty="0"/>
              <a:t>(5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，表</a:t>
            </a:r>
            <a:r>
              <a:rPr lang="en-US" altLang="zh-CN" sz="2400" kern="0" dirty="0"/>
              <a:t>10.8</a:t>
            </a:r>
            <a:r>
              <a:rPr lang="zh-CN" altLang="en-US" sz="2400" kern="0" dirty="0"/>
              <a:t>给出了它们的执行简表。按照类似于图</a:t>
            </a:r>
            <a:r>
              <a:rPr lang="en-US" altLang="zh-CN" sz="2400" kern="0" dirty="0"/>
              <a:t>10.6</a:t>
            </a:r>
            <a:r>
              <a:rPr lang="zh-CN" altLang="en-US" sz="2400" kern="0" dirty="0"/>
              <a:t>的形式，给出关于这组任务的调度图。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先画要求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画最早最后期限的图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该方案永远调度具有最早最后期限的就绪任务，并让该任务一直运行到完成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画有自愿空闲时间的最早最后期限的图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该方案总是调度最后期限最早的合格任务，并让该任务运行直到完成</a:t>
            </a: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095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详细描述虚拟地址是如何转换为物理地址的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从虚拟地址中求页号和页内偏移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利用公式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虚地址</a:t>
            </a:r>
            <a:r>
              <a:rPr lang="en-US" altLang="zh-CN" sz="2000" kern="0" dirty="0"/>
              <a:t>=</a:t>
            </a:r>
            <a:r>
              <a:rPr lang="zh-CN" altLang="en-US" sz="2000" kern="0" dirty="0"/>
              <a:t>页号</a:t>
            </a:r>
            <a:r>
              <a:rPr lang="en-US" altLang="zh-CN" sz="2000" kern="0" dirty="0"/>
              <a:t>*</a:t>
            </a:r>
            <a:r>
              <a:rPr lang="zh-CN" altLang="en-US" sz="2000" kern="0" dirty="0"/>
              <a:t>页长</a:t>
            </a:r>
            <a:r>
              <a:rPr lang="en-US" altLang="zh-CN" sz="2000" kern="0" dirty="0"/>
              <a:t>+</a:t>
            </a:r>
            <a:r>
              <a:rPr lang="zh-CN" altLang="en-US" sz="2000" kern="0" dirty="0"/>
              <a:t>页内偏移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利用页表由页号求取对应的块号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页框号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求其物理地址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利用公式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物理地址</a:t>
            </a:r>
            <a:r>
              <a:rPr lang="en-US" altLang="zh-CN" sz="2000" kern="0" dirty="0"/>
              <a:t>=</a:t>
            </a:r>
            <a:r>
              <a:rPr lang="zh-CN" altLang="en-US" sz="2000" kern="0" dirty="0"/>
              <a:t>块号</a:t>
            </a:r>
            <a:r>
              <a:rPr lang="en-US" altLang="zh-CN" sz="2000" kern="0" dirty="0"/>
              <a:t>*</a:t>
            </a:r>
            <a:r>
              <a:rPr lang="zh-CN" altLang="en-US" sz="2000" kern="0" dirty="0"/>
              <a:t>块长</a:t>
            </a:r>
            <a:r>
              <a:rPr lang="en-US" altLang="zh-CN" sz="2000" kern="0" dirty="0"/>
              <a:t>+</a:t>
            </a:r>
            <a:r>
              <a:rPr lang="zh-CN" altLang="en-US" sz="2000" kern="0" dirty="0"/>
              <a:t>块内偏移，注意块长</a:t>
            </a:r>
            <a:r>
              <a:rPr lang="en-US" altLang="zh-CN" sz="2000" kern="0" dirty="0"/>
              <a:t>=</a:t>
            </a:r>
            <a:r>
              <a:rPr lang="zh-CN" altLang="en-US" sz="2000" kern="0" dirty="0"/>
              <a:t>页长，块内偏移</a:t>
            </a:r>
            <a:r>
              <a:rPr lang="en-US" altLang="zh-CN" sz="2000" kern="0" dirty="0"/>
              <a:t>=</a:t>
            </a:r>
            <a:r>
              <a:rPr lang="zh-CN" altLang="en-US" sz="2000" kern="0" dirty="0"/>
              <a:t>页内偏移</a:t>
            </a:r>
            <a:r>
              <a:rPr lang="en-US" altLang="zh-CN" sz="2000" kern="0" dirty="0"/>
              <a:t>)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83506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考虑一组非周期性任务</a:t>
            </a:r>
            <a:r>
              <a:rPr lang="en-US" altLang="zh-CN" sz="2400" kern="0" dirty="0"/>
              <a:t>(5</a:t>
            </a:r>
            <a:r>
              <a:rPr lang="zh-CN" altLang="en-US" sz="2400" kern="0" dirty="0"/>
              <a:t>个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，表</a:t>
            </a:r>
            <a:r>
              <a:rPr lang="en-US" altLang="zh-CN" sz="2400" kern="0" dirty="0"/>
              <a:t>10.8</a:t>
            </a:r>
            <a:r>
              <a:rPr lang="zh-CN" altLang="en-US" sz="2400" kern="0" dirty="0"/>
              <a:t>给出了它们的执行简表。按照类似于图</a:t>
            </a:r>
            <a:r>
              <a:rPr lang="en-US" altLang="zh-CN" sz="2400" kern="0" dirty="0"/>
              <a:t>10.6</a:t>
            </a:r>
            <a:r>
              <a:rPr lang="zh-CN" altLang="en-US" sz="2400" kern="0" dirty="0"/>
              <a:t>的形式，给出关于这组任务的调度图。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先画要求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画最早最后期限的图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该方案永远调度具有最早最后期限的就绪任务，并让该任务一直运行到完成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画有自愿空闲时间的最早最后期限的图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该方案总是调度最后期限最早的合格任务，并让该任务运行直到完成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画先来先服务</a:t>
            </a:r>
            <a:r>
              <a:rPr lang="en-US" altLang="zh-CN" sz="2000" kern="0" dirty="0"/>
              <a:t>(FCFS)</a:t>
            </a:r>
            <a:r>
              <a:rPr lang="zh-CN" altLang="en-US" sz="2000" kern="0" dirty="0"/>
              <a:t>的图</a:t>
            </a:r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227207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68664" y="3516618"/>
            <a:ext cx="2747857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第十一章</a:t>
            </a:r>
          </a:p>
        </p:txBody>
      </p:sp>
    </p:spTree>
    <p:extLst>
      <p:ext uri="{BB962C8B-B14F-4D97-AF65-F5344CB8AC3E}">
        <p14:creationId xmlns:p14="http://schemas.microsoft.com/office/powerpoint/2010/main" val="215676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处，并沿磁道号减小的方向移动。</a:t>
            </a:r>
            <a:endParaRPr lang="en-US" altLang="zh-CN" sz="2000" kern="0" dirty="0"/>
          </a:p>
          <a:p>
            <a:r>
              <a:rPr lang="zh-CN" altLang="en-US" sz="2000" kern="0" dirty="0"/>
              <a:t>假设磁头沿磁道号增大的方向移动，请给出同样的分析。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641259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处，并沿磁道号减小的方向移动。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先画</a:t>
            </a:r>
            <a:r>
              <a:rPr lang="en-US" altLang="zh-CN" sz="1600" kern="0" dirty="0"/>
              <a:t>FIFO(</a:t>
            </a:r>
            <a:r>
              <a:rPr lang="zh-CN" altLang="en-US" sz="1600" kern="0" dirty="0"/>
              <a:t>先进先出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调度的表，按顺序处理队列中的项目，与表</a:t>
            </a:r>
            <a:r>
              <a:rPr lang="en-US" altLang="zh-CN" sz="1600" kern="0" dirty="0"/>
              <a:t>11.2</a:t>
            </a:r>
            <a:r>
              <a:rPr lang="zh-CN" altLang="en-US" sz="1600" kern="0" dirty="0"/>
              <a:t>类似，假设从磁道</a:t>
            </a:r>
            <a:r>
              <a:rPr lang="en-US" altLang="zh-CN" sz="1600" kern="0" dirty="0"/>
              <a:t>100</a:t>
            </a:r>
            <a:r>
              <a:rPr lang="zh-CN" altLang="en-US" sz="1600" kern="0" dirty="0"/>
              <a:t>处开始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664905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处，并沿磁道号减小的方向移动。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先画</a:t>
            </a:r>
            <a:r>
              <a:rPr lang="en-US" altLang="zh-CN" sz="1600" kern="0" dirty="0"/>
              <a:t>FIFO(</a:t>
            </a:r>
            <a:r>
              <a:rPr lang="zh-CN" altLang="en-US" sz="1600" kern="0" dirty="0"/>
              <a:t>先进先出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调度的表，按顺序处理队列中的项目，与表</a:t>
            </a:r>
            <a:r>
              <a:rPr lang="en-US" altLang="zh-CN" sz="1600" kern="0" dirty="0"/>
              <a:t>11.2</a:t>
            </a:r>
            <a:r>
              <a:rPr lang="zh-CN" altLang="en-US" sz="1600" kern="0" dirty="0"/>
              <a:t>类似，假设从磁道</a:t>
            </a:r>
            <a:r>
              <a:rPr lang="en-US" altLang="zh-CN" sz="1600" kern="0" dirty="0"/>
              <a:t>100</a:t>
            </a:r>
            <a:r>
              <a:rPr lang="zh-CN" altLang="en-US" sz="1600" kern="0" dirty="0"/>
              <a:t>处开始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画</a:t>
            </a:r>
            <a:r>
              <a:rPr lang="en-US" altLang="zh-CN" sz="1600" kern="0" dirty="0"/>
              <a:t>SSTF(</a:t>
            </a:r>
            <a:r>
              <a:rPr lang="zh-CN" altLang="en-US" sz="1600" kern="0" dirty="0"/>
              <a:t>最短服务时间优先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调度的表，该策略会选择使磁头臂从当前位置开始移动最少的磁盘</a:t>
            </a:r>
            <a:r>
              <a:rPr lang="en-US" altLang="zh-CN" sz="1600" kern="0" dirty="0"/>
              <a:t>I/O</a:t>
            </a:r>
            <a:r>
              <a:rPr lang="zh-CN" altLang="en-US" sz="1600" kern="0" dirty="0"/>
              <a:t>请求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marL="471487" lvl="1" indent="0">
              <a:buNone/>
            </a:pPr>
            <a:r>
              <a:rPr lang="en-US" altLang="zh-CN" kern="0" dirty="0"/>
              <a:t>	</a:t>
            </a: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688944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处，并沿磁道号减小的方向移动。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先画</a:t>
            </a:r>
            <a:r>
              <a:rPr lang="en-US" altLang="zh-CN" sz="1600" kern="0" dirty="0"/>
              <a:t>FIFO(</a:t>
            </a:r>
            <a:r>
              <a:rPr lang="zh-CN" altLang="en-US" sz="1600" kern="0" dirty="0"/>
              <a:t>先进先出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调度的表，按顺序处理队列中的项目，与表</a:t>
            </a:r>
            <a:r>
              <a:rPr lang="en-US" altLang="zh-CN" sz="1600" kern="0" dirty="0"/>
              <a:t>11.2</a:t>
            </a:r>
            <a:r>
              <a:rPr lang="zh-CN" altLang="en-US" sz="1600" kern="0" dirty="0"/>
              <a:t>类似，假设从磁道</a:t>
            </a:r>
            <a:r>
              <a:rPr lang="en-US" altLang="zh-CN" sz="1600" kern="0" dirty="0"/>
              <a:t>100</a:t>
            </a:r>
            <a:r>
              <a:rPr lang="zh-CN" altLang="en-US" sz="1600" kern="0" dirty="0"/>
              <a:t>处开始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画</a:t>
            </a:r>
            <a:r>
              <a:rPr lang="en-US" altLang="zh-CN" sz="1600" kern="0" dirty="0"/>
              <a:t>SSTF(</a:t>
            </a:r>
            <a:r>
              <a:rPr lang="zh-CN" altLang="en-US" sz="1600" kern="0" dirty="0"/>
              <a:t>最短服务时间优先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调度的表，该策略会选择使磁头臂从当前位置开始移动最少的磁盘</a:t>
            </a:r>
            <a:r>
              <a:rPr lang="en-US" altLang="zh-CN" sz="1600" kern="0" dirty="0"/>
              <a:t>I/O</a:t>
            </a:r>
            <a:r>
              <a:rPr lang="zh-CN" altLang="en-US" sz="1600" kern="0" dirty="0"/>
              <a:t>请求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画</a:t>
            </a:r>
            <a:r>
              <a:rPr lang="en-US" altLang="zh-CN" sz="1600" kern="0" dirty="0"/>
              <a:t>SCAN(</a:t>
            </a:r>
            <a:r>
              <a:rPr lang="zh-CN" altLang="en-US" sz="1600" kern="0" dirty="0"/>
              <a:t>扫描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调度的表，该策略会要求磁头臂仅沿一个方向移动，并在途中满足所有未完成的请求，直到它到达这个方向的最后一个磁道，接着反转服务方向，沿相反方向继续扫描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该调度策略与磁头移动方向有关</a:t>
            </a:r>
            <a:endParaRPr lang="en-US" altLang="zh-CN" sz="1600" kern="0" dirty="0"/>
          </a:p>
          <a:p>
            <a:pPr marL="471487" lvl="1" indent="0">
              <a:buNone/>
            </a:pPr>
            <a:r>
              <a:rPr lang="en-US" altLang="zh-CN" kern="0" dirty="0"/>
              <a:t>	</a:t>
            </a: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950440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处，并沿磁道号减小的方向移动。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先画</a:t>
            </a:r>
            <a:r>
              <a:rPr lang="en-US" altLang="zh-CN" sz="1600" kern="0" dirty="0"/>
              <a:t>FIFO(</a:t>
            </a:r>
            <a:r>
              <a:rPr lang="zh-CN" altLang="en-US" sz="1600" kern="0" dirty="0"/>
              <a:t>先进先出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调度的表，按顺序处理队列中的项目，与表</a:t>
            </a:r>
            <a:r>
              <a:rPr lang="en-US" altLang="zh-CN" sz="1600" kern="0" dirty="0"/>
              <a:t>11.2</a:t>
            </a:r>
            <a:r>
              <a:rPr lang="zh-CN" altLang="en-US" sz="1600" kern="0" dirty="0"/>
              <a:t>类似，假设从磁道</a:t>
            </a:r>
            <a:r>
              <a:rPr lang="en-US" altLang="zh-CN" sz="1600" kern="0" dirty="0"/>
              <a:t>100</a:t>
            </a:r>
            <a:r>
              <a:rPr lang="zh-CN" altLang="en-US" sz="1600" kern="0" dirty="0"/>
              <a:t>处开始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画</a:t>
            </a:r>
            <a:r>
              <a:rPr lang="en-US" altLang="zh-CN" sz="1600" kern="0" dirty="0"/>
              <a:t>SSTF(</a:t>
            </a:r>
            <a:r>
              <a:rPr lang="zh-CN" altLang="en-US" sz="1600" kern="0" dirty="0"/>
              <a:t>最短服务时间优先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调度的表，该策略会选择使磁头臂从当前位置开始移动最少的磁盘</a:t>
            </a:r>
            <a:r>
              <a:rPr lang="en-US" altLang="zh-CN" sz="1600" kern="0" dirty="0"/>
              <a:t>I/O</a:t>
            </a:r>
            <a:r>
              <a:rPr lang="zh-CN" altLang="en-US" sz="1600" kern="0" dirty="0"/>
              <a:t>请求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该调度策略与磁头移动方向无关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画</a:t>
            </a:r>
            <a:r>
              <a:rPr lang="en-US" altLang="zh-CN" sz="1600" kern="0" dirty="0"/>
              <a:t>SCAN(</a:t>
            </a:r>
            <a:r>
              <a:rPr lang="zh-CN" altLang="en-US" sz="1600" kern="0" dirty="0"/>
              <a:t>扫描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调度的表，该策略会要求磁头臂仅沿一个方向移动，并在途中满足所有未完成的请求，直到它到达这个方向的最后一个磁道，接着反转服务方向，沿相反方向继续扫描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该调度策略与磁头移动方向有关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最后画</a:t>
            </a:r>
            <a:r>
              <a:rPr lang="en-US" altLang="zh-CN" sz="1600" kern="0" dirty="0"/>
              <a:t>C-SCAN(</a:t>
            </a:r>
            <a:r>
              <a:rPr lang="zh-CN" altLang="en-US" sz="1600" kern="0" dirty="0"/>
              <a:t>循环扫描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调度的表，该策略把扫描限定在一个方向上。因此，当访问到沿某个方向的最后一个磁道时，磁头臂返回到磁盘相反方向末端的磁道，并再次开始扫描。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该调度策略与磁头移动方向有关</a:t>
            </a:r>
            <a:endParaRPr lang="en-US" altLang="zh-CN" sz="1600" kern="0" dirty="0"/>
          </a:p>
          <a:p>
            <a:pPr marL="471487" lvl="1" indent="0">
              <a:buNone/>
            </a:pPr>
            <a:r>
              <a:rPr lang="en-US" altLang="zh-CN" kern="0" dirty="0"/>
              <a:t>	</a:t>
            </a: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847391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使用与表</a:t>
            </a:r>
            <a:r>
              <a:rPr lang="en-US" altLang="zh-CN" sz="2000" kern="0" dirty="0"/>
              <a:t>11.2</a:t>
            </a:r>
            <a:r>
              <a:rPr lang="zh-CN" altLang="en-US" sz="2000" kern="0" dirty="0"/>
              <a:t>类似的方式，分析下列磁道请求顺序</a:t>
            </a:r>
            <a:r>
              <a:rPr lang="en-US" altLang="zh-CN" sz="2000" kern="0" dirty="0"/>
              <a:t>:27,129,110,186,147,41,10,64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120</a:t>
            </a:r>
            <a:r>
              <a:rPr lang="zh-CN" altLang="en-US" sz="2000" kern="0" dirty="0"/>
              <a:t>。假设磁头最初定位在磁道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处，并沿磁道号</a:t>
            </a:r>
            <a:r>
              <a:rPr lang="zh-CN" altLang="en-US" sz="2000" kern="0" dirty="0">
                <a:solidFill>
                  <a:srgbClr val="FF0000"/>
                </a:solidFill>
              </a:rPr>
              <a:t>增大</a:t>
            </a:r>
            <a:r>
              <a:rPr lang="zh-CN" altLang="en-US" sz="2000" kern="0" dirty="0"/>
              <a:t>的方向移动。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前两个调度策略</a:t>
            </a:r>
            <a:r>
              <a:rPr lang="en-US" altLang="zh-CN" sz="2000" kern="0" dirty="0"/>
              <a:t>(FIFO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SSTF)</a:t>
            </a:r>
            <a:r>
              <a:rPr lang="zh-CN" altLang="en-US" sz="2000" kern="0" dirty="0"/>
              <a:t>与磁头移动方向无关，所以不变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后两个调度策略</a:t>
            </a:r>
            <a:r>
              <a:rPr lang="en-US" altLang="zh-CN" sz="2000" kern="0" dirty="0"/>
              <a:t>(SCAN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C-SCAN)</a:t>
            </a:r>
            <a:r>
              <a:rPr lang="zh-CN" altLang="en-US" sz="2000" kern="0" dirty="0"/>
              <a:t>与磁头方向有关，所以有变化</a:t>
            </a:r>
            <a:endParaRPr lang="en-US" altLang="zh-CN" sz="20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88955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考虑一个磁盘，它有</a:t>
            </a:r>
            <a:r>
              <a:rPr lang="en-US" altLang="zh-CN" sz="2000" kern="0" dirty="0"/>
              <a:t>N</a:t>
            </a:r>
            <a:r>
              <a:rPr lang="zh-CN" altLang="en-US" sz="2000" kern="0" dirty="0"/>
              <a:t>个磁道，磁道号从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到</a:t>
            </a:r>
            <a:r>
              <a:rPr lang="en-US" altLang="zh-CN" sz="2000" kern="0" dirty="0"/>
              <a:t>N-1</a:t>
            </a:r>
            <a:r>
              <a:rPr lang="zh-CN" altLang="en-US" sz="2000" kern="0" dirty="0"/>
              <a:t>，并假设请求的扇区随机地均匀分布在磁盘上。现在计算一次寻道平均跨越的磁盘数。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计算磁头当前位于磁道</a:t>
            </a:r>
            <a:r>
              <a:rPr lang="en-US" altLang="zh-CN" sz="2000" kern="0" dirty="0"/>
              <a:t>t</a:t>
            </a:r>
            <a:r>
              <a:rPr lang="zh-CN" altLang="en-US" sz="2000" kern="0" dirty="0"/>
              <a:t>时，寻道长度为</a:t>
            </a:r>
            <a:r>
              <a:rPr lang="en-US" altLang="zh-CN" sz="2000" kern="0" dirty="0"/>
              <a:t>j</a:t>
            </a:r>
            <a:r>
              <a:rPr lang="zh-CN" altLang="en-US" sz="2000" kern="0" dirty="0"/>
              <a:t>的概率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提示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这是一个求所有组合数的问题，所有磁道位置作为寻道目标的概率相同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对任意的磁头当前位置，计算寻道长度为</a:t>
            </a:r>
            <a:r>
              <a:rPr lang="en-US" altLang="zh-CN" sz="2000" kern="0" dirty="0"/>
              <a:t>K</a:t>
            </a:r>
            <a:r>
              <a:rPr lang="zh-CN" altLang="en-US" sz="2000" kern="0" dirty="0"/>
              <a:t>的概率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提示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包括所有移动了</a:t>
            </a:r>
            <a:r>
              <a:rPr lang="en-US" altLang="zh-CN" sz="2000" kern="0" dirty="0"/>
              <a:t>K</a:t>
            </a:r>
            <a:r>
              <a:rPr lang="zh-CN" altLang="en-US" sz="2000" kern="0" dirty="0"/>
              <a:t>个磁道的概率之和</a:t>
            </a:r>
            <a:r>
              <a:rPr lang="en-US" altLang="zh-CN" sz="2000" kern="0" dirty="0"/>
              <a:t>)</a:t>
            </a:r>
          </a:p>
          <a:p>
            <a:pPr lvl="1"/>
            <a:r>
              <a:rPr lang="zh-CN" altLang="en-US" sz="2000" kern="0" dirty="0"/>
              <a:t>使用下面计算期望值的公式，计算一次寻道平均跨越的磁道数量；</a:t>
            </a:r>
            <a:r>
              <a:rPr lang="en-US" altLang="zh-CN" sz="2000" kern="0" dirty="0"/>
              <a:t>	</a:t>
            </a:r>
            <a:br>
              <a:rPr lang="en-US" altLang="zh-CN" sz="2000" kern="0" dirty="0"/>
            </a:b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r>
              <a:rPr lang="zh-CN" altLang="en-US" sz="2000" dirty="0"/>
              <a:t>说明当</a:t>
            </a:r>
            <a:r>
              <a:rPr lang="en-US" altLang="zh-CN" sz="2000" dirty="0"/>
              <a:t>N</a:t>
            </a:r>
            <a:r>
              <a:rPr lang="zh-CN" altLang="en-US" sz="2000" dirty="0"/>
              <a:t>较大时，一次寻道平均跨越的磁盘数接近</a:t>
            </a:r>
            <a:r>
              <a:rPr lang="en-US" altLang="zh-CN" sz="2000" dirty="0"/>
              <a:t>N/3</a:t>
            </a:r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DDF636-6CA5-4305-A1FD-A0031273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206240"/>
            <a:ext cx="4282895" cy="10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000" kern="0" dirty="0"/>
                  <a:t>考虑一个磁盘，它有</a:t>
                </a:r>
                <a:r>
                  <a:rPr lang="en-US" altLang="zh-CN" sz="2000" kern="0" dirty="0"/>
                  <a:t>N</a:t>
                </a:r>
                <a:r>
                  <a:rPr lang="zh-CN" altLang="en-US" sz="2000" kern="0" dirty="0"/>
                  <a:t>个磁道，磁道号从</a:t>
                </a:r>
                <a:r>
                  <a:rPr lang="en-US" altLang="zh-CN" sz="2000" kern="0" dirty="0"/>
                  <a:t>0</a:t>
                </a:r>
                <a:r>
                  <a:rPr lang="zh-CN" altLang="en-US" sz="2000" kern="0" dirty="0"/>
                  <a:t>到</a:t>
                </a:r>
                <a:r>
                  <a:rPr lang="en-US" altLang="zh-CN" sz="2000" kern="0" dirty="0"/>
                  <a:t>N-1</a:t>
                </a:r>
                <a:r>
                  <a:rPr lang="zh-CN" altLang="en-US" sz="2000" kern="0" dirty="0"/>
                  <a:t>，并假设请求的扇区随机地均匀分布在磁盘上。现在计算一次寻道平均跨越的磁盘数。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计算磁头当前位于磁道</a:t>
                </a:r>
                <a:r>
                  <a:rPr lang="en-US" altLang="zh-CN" sz="2000" kern="0" dirty="0"/>
                  <a:t>t</a:t>
                </a:r>
                <a:r>
                  <a:rPr lang="zh-CN" altLang="en-US" sz="2000" kern="0" dirty="0"/>
                  <a:t>时，寻道长度为</a:t>
                </a:r>
                <a:r>
                  <a:rPr lang="en-US" altLang="zh-CN" sz="2000" kern="0" dirty="0"/>
                  <a:t>j</a:t>
                </a:r>
                <a:r>
                  <a:rPr lang="zh-CN" altLang="en-US" sz="2000" kern="0" dirty="0"/>
                  <a:t>的概率</a:t>
                </a:r>
                <a:r>
                  <a:rPr lang="en-US" altLang="zh-CN" sz="2000" kern="0" dirty="0"/>
                  <a:t>(</a:t>
                </a:r>
                <a:r>
                  <a:rPr lang="zh-CN" altLang="en-US" sz="2000" kern="0" dirty="0"/>
                  <a:t>提示</a:t>
                </a:r>
                <a:r>
                  <a:rPr lang="en-US" altLang="zh-CN" sz="2000" kern="0" dirty="0"/>
                  <a:t>:</a:t>
                </a:r>
                <a:r>
                  <a:rPr lang="zh-CN" altLang="en-US" sz="2000" kern="0" dirty="0"/>
                  <a:t>这是一个求所有组合数的问题，所有磁道位置作为寻道目标的概率相同</a:t>
                </a:r>
                <a:r>
                  <a:rPr lang="en-US" altLang="zh-CN" sz="2000" kern="0" dirty="0"/>
                  <a:t>)</a:t>
                </a:r>
              </a:p>
              <a:p>
                <a:pPr lvl="2"/>
                <a:r>
                  <a:rPr lang="zh-CN" altLang="en-US" sz="1700" kern="0" dirty="0"/>
                  <a:t>可以画一个图辅助解答</a:t>
                </a:r>
                <a:endParaRPr lang="en-US" altLang="zh-CN" sz="1700" kern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700" kern="0" dirty="0"/>
                  <a:t>时，只能在一个方向寻道，</a:t>
                </a:r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1700" kern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700" kern="0" dirty="0"/>
                  <a:t>时，也只能在一个方向寻道，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700" b="1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1700" kern="0" dirty="0"/>
                  <a:t>时，能在两个方向寻道，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综上所述，</a:t>
                </a:r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𝒘𝒉𝒆𝒏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𝒐𝒓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𝒘𝒉𝒆𝒏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510" t="-871" r="-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3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再看看这几个位的作用</a:t>
            </a: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r>
              <a:rPr lang="zh-CN" altLang="en-US" sz="2000" kern="0" dirty="0"/>
              <a:t>有效位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用于区分内存的页面和磁盘的页面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该位被置为有效时，相关联的页面是合法的并且存在于内存中</a:t>
            </a:r>
            <a:r>
              <a:rPr lang="en-US" altLang="zh-CN" sz="2000" kern="0" dirty="0"/>
              <a:t>)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引用位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又称访问位，在内存中对页面进行读操作后，引用位设置为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，修改位不变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修改位</a:t>
            </a:r>
            <a:r>
              <a:rPr lang="en-US" altLang="zh-CN" sz="2000" kern="0" dirty="0"/>
              <a:t>:</a:t>
            </a:r>
            <a:r>
              <a:rPr lang="zh-CN" altLang="en-US" sz="2000" kern="0" dirty="0"/>
              <a:t>相应页的内容从上次装入内存到现在是否已改变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被写过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，在内存中页面进行写操作后，引用位设置为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，修改位设置为</a:t>
            </a:r>
            <a:r>
              <a:rPr lang="en-US" altLang="zh-CN" sz="2000" kern="0" dirty="0"/>
              <a:t>1</a:t>
            </a:r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95C38-0EA1-41F2-AFEC-20848AD7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310986"/>
            <a:ext cx="6972300" cy="18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01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000" kern="0" dirty="0"/>
                  <a:t>考虑一个磁盘，它有</a:t>
                </a:r>
                <a:r>
                  <a:rPr lang="en-US" altLang="zh-CN" sz="2000" kern="0" dirty="0"/>
                  <a:t>N</a:t>
                </a:r>
                <a:r>
                  <a:rPr lang="zh-CN" altLang="en-US" sz="2000" kern="0" dirty="0"/>
                  <a:t>个磁道，磁道号从</a:t>
                </a:r>
                <a:r>
                  <a:rPr lang="en-US" altLang="zh-CN" sz="2000" kern="0" dirty="0"/>
                  <a:t>0</a:t>
                </a:r>
                <a:r>
                  <a:rPr lang="zh-CN" altLang="en-US" sz="2000" kern="0" dirty="0"/>
                  <a:t>到</a:t>
                </a:r>
                <a:r>
                  <a:rPr lang="en-US" altLang="zh-CN" sz="2000" kern="0" dirty="0"/>
                  <a:t>N-1</a:t>
                </a:r>
                <a:r>
                  <a:rPr lang="zh-CN" altLang="en-US" sz="2000" kern="0" dirty="0"/>
                  <a:t>，并假设请求的扇区随机地均匀分布在磁盘上。现在计算一次寻道平均跨越的磁盘数。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对任意的磁头当前位置，计算寻道长度为</a:t>
                </a:r>
                <a:r>
                  <a:rPr lang="en-US" altLang="zh-CN" sz="2000" kern="0" dirty="0"/>
                  <a:t>K</a:t>
                </a:r>
                <a:r>
                  <a:rPr lang="zh-CN" altLang="en-US" sz="2000" kern="0" dirty="0"/>
                  <a:t>的概率</a:t>
                </a:r>
                <a:r>
                  <a:rPr lang="en-US" altLang="zh-CN" sz="2000" kern="0" dirty="0"/>
                  <a:t>(</a:t>
                </a:r>
                <a:r>
                  <a:rPr lang="zh-CN" altLang="en-US" sz="2000" kern="0" dirty="0"/>
                  <a:t>提示</a:t>
                </a:r>
                <a:r>
                  <a:rPr lang="en-US" altLang="zh-CN" sz="2000" kern="0" dirty="0"/>
                  <a:t>:</a:t>
                </a:r>
                <a:r>
                  <a:rPr lang="zh-CN" altLang="en-US" sz="2000" kern="0" dirty="0"/>
                  <a:t>包括所有移动了</a:t>
                </a:r>
                <a:r>
                  <a:rPr lang="en-US" altLang="zh-CN" sz="2000" kern="0" dirty="0"/>
                  <a:t>K</a:t>
                </a:r>
                <a:r>
                  <a:rPr lang="zh-CN" altLang="en-US" sz="2000" kern="0" dirty="0"/>
                  <a:t>个磁道的概率之和</a:t>
                </a:r>
                <a:r>
                  <a:rPr lang="en-US" altLang="zh-CN" sz="2000" kern="0" dirty="0"/>
                  <a:t>)</a:t>
                </a:r>
              </a:p>
              <a:p>
                <a:pPr lvl="2"/>
                <a:r>
                  <a:rPr lang="zh-CN" altLang="en-US" sz="1700" kern="0" dirty="0"/>
                  <a:t>设寻道长度为</a:t>
                </a:r>
                <a:r>
                  <a:rPr lang="en-US" altLang="zh-CN" sz="1700" kern="0" dirty="0"/>
                  <a:t>K</a:t>
                </a:r>
                <a:r>
                  <a:rPr lang="zh-CN" altLang="en-US" sz="1700" kern="0" dirty="0"/>
                  <a:t>的概率为</a:t>
                </a:r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则由题意得</a:t>
                </a:r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700" b="1" kern="0" dirty="0"/>
              </a:p>
              <a:p>
                <a:pPr lvl="2"/>
                <a:r>
                  <a:rPr lang="zh-CN" altLang="en-US" sz="1700" kern="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sz="1700" kern="0" dirty="0"/>
                  <a:t> </a:t>
                </a:r>
                <a:r>
                  <a:rPr lang="zh-CN" altLang="en-US" sz="1700" kern="0" dirty="0"/>
                  <a:t>表示磁头平移至</a:t>
                </a:r>
                <a:r>
                  <a:rPr lang="en-US" altLang="zh-CN" sz="1700" kern="0" dirty="0"/>
                  <a:t>t</a:t>
                </a:r>
                <a:r>
                  <a:rPr lang="zh-CN" altLang="en-US" sz="1700" kern="0" dirty="0"/>
                  <a:t>的概率</a:t>
                </a:r>
                <a:endParaRPr lang="en-US" altLang="zh-CN" sz="1700" kern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1700" kern="0" dirty="0"/>
                  <a:t>表示在磁头移至</a:t>
                </a:r>
                <a:r>
                  <a:rPr lang="en-US" altLang="zh-CN" sz="1700" kern="0" dirty="0"/>
                  <a:t>t</a:t>
                </a:r>
                <a:r>
                  <a:rPr lang="zh-CN" altLang="en-US" sz="1700" kern="0" dirty="0"/>
                  <a:t>时，寻道长度为</a:t>
                </a:r>
                <a:r>
                  <a:rPr lang="en-US" altLang="zh-CN" sz="1700" kern="0" dirty="0"/>
                  <a:t>K</a:t>
                </a:r>
                <a:r>
                  <a:rPr lang="zh-CN" altLang="en-US" sz="1700" kern="0" dirty="0"/>
                  <a:t>的条件概率</a:t>
                </a:r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化简得，</a:t>
                </a:r>
                <a:r>
                  <a:rPr lang="en-US" altLang="zh-CN" sz="17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e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由题</a:t>
                </a:r>
                <a:r>
                  <a:rPr lang="en-US" altLang="zh-CN" sz="1700" kern="0" dirty="0"/>
                  <a:t>a</a:t>
                </a:r>
                <a:r>
                  <a:rPr lang="zh-CN" altLang="en-US" sz="1700" kern="0" dirty="0"/>
                  <a:t>得，当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700" kern="0" dirty="0"/>
                  <a:t>时，</a:t>
                </a:r>
                <a:r>
                  <a:rPr lang="en-US" altLang="zh-CN" sz="17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zh-CN" altLang="en-US" sz="1700" kern="0" dirty="0"/>
                  <a:t>，即共有</a:t>
                </a:r>
                <a:r>
                  <a:rPr lang="en-US" altLang="zh-CN" sz="1700" kern="0" dirty="0"/>
                  <a:t>2K</a:t>
                </a:r>
                <a:r>
                  <a:rPr lang="zh-CN" altLang="en-US" sz="1700" kern="0" dirty="0"/>
                  <a:t>个</a:t>
                </a:r>
                <a:r>
                  <a:rPr lang="en-US" altLang="zh-CN" sz="1700" kern="0" dirty="0"/>
                  <a:t>1/N</a:t>
                </a:r>
              </a:p>
              <a:p>
                <a:pPr lvl="2"/>
                <a:r>
                  <a:rPr lang="zh-CN" altLang="en-US" sz="1700" kern="0" dirty="0"/>
                  <a:t>由题</a:t>
                </a:r>
                <a:r>
                  <a:rPr lang="en-US" altLang="zh-CN" sz="1700" kern="0" dirty="0"/>
                  <a:t>a</a:t>
                </a:r>
                <a:r>
                  <a:rPr lang="zh-CN" altLang="en-US" sz="1700" kern="0" dirty="0"/>
                  <a:t>得，当</a:t>
                </a:r>
                <a14:m>
                  <m:oMath xmlns:m="http://schemas.openxmlformats.org/officeDocument/2006/math"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700" kern="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1700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700" ker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700" ker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zh-CN" altLang="en-US" sz="1700" kern="0" dirty="0"/>
                  <a:t>，即共有</a:t>
                </a:r>
                <a:r>
                  <a:rPr lang="en-US" altLang="zh-CN" sz="1700" kern="0" dirty="0"/>
                  <a:t>(N-2K)</a:t>
                </a:r>
                <a:r>
                  <a:rPr lang="zh-CN" altLang="en-US" sz="1700" kern="0" dirty="0"/>
                  <a:t>个</a:t>
                </a:r>
                <a:r>
                  <a:rPr lang="en-US" altLang="zh-CN" sz="1700" kern="0" dirty="0"/>
                  <a:t>2/N</a:t>
                </a:r>
              </a:p>
              <a:p>
                <a:pPr lvl="2"/>
                <a:r>
                  <a:rPr lang="zh-CN" altLang="en-US" sz="1700" kern="0" dirty="0"/>
                  <a:t>综上，</a:t>
                </a:r>
                <a:r>
                  <a:rPr lang="en-US" altLang="zh-CN" sz="17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e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  <m:r>
                      <a:rPr lang="en-US" altLang="zh-CN" sz="1700" b="1" i="0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d>
                      <m:d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num>
                          <m:den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d>
                              <m:dPr>
                                <m:ctrlP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700" b="1" i="1" kern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510" t="-871" r="-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66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000" kern="0" dirty="0"/>
                  <a:t>考虑一个磁盘，它有</a:t>
                </a:r>
                <a:r>
                  <a:rPr lang="en-US" altLang="zh-CN" sz="2000" kern="0" dirty="0"/>
                  <a:t>N</a:t>
                </a:r>
                <a:r>
                  <a:rPr lang="zh-CN" altLang="en-US" sz="2000" kern="0" dirty="0"/>
                  <a:t>个磁道，磁道号从</a:t>
                </a:r>
                <a:r>
                  <a:rPr lang="en-US" altLang="zh-CN" sz="2000" kern="0" dirty="0"/>
                  <a:t>0</a:t>
                </a:r>
                <a:r>
                  <a:rPr lang="zh-CN" altLang="en-US" sz="2000" kern="0" dirty="0"/>
                  <a:t>到</a:t>
                </a:r>
                <a:r>
                  <a:rPr lang="en-US" altLang="zh-CN" sz="2000" kern="0" dirty="0"/>
                  <a:t>N-1</a:t>
                </a:r>
                <a:r>
                  <a:rPr lang="zh-CN" altLang="en-US" sz="2000" kern="0" dirty="0"/>
                  <a:t>，并假设请求的扇区随机地均匀分布在磁盘上。现在计算一次寻道平均跨越的磁盘数。</a:t>
                </a:r>
                <a:endParaRPr lang="en-US" altLang="zh-CN" sz="2000" kern="0" dirty="0"/>
              </a:p>
              <a:p>
                <a:pPr lvl="1"/>
                <a:r>
                  <a:rPr lang="zh-CN" altLang="en-US" sz="2000" kern="0" dirty="0"/>
                  <a:t>使用下面计算期望值的公式，计算一次寻道平均跨越的磁道数量</a:t>
                </a:r>
                <a:r>
                  <a:rPr lang="en-US" altLang="zh-CN" sz="2000" kern="0" dirty="0"/>
                  <a:t>:</a:t>
                </a:r>
              </a:p>
              <a:p>
                <a:pPr lvl="1"/>
                <a:endParaRPr lang="en-US" altLang="zh-CN" sz="2000" kern="0" dirty="0"/>
              </a:p>
              <a:p>
                <a:pPr lvl="2"/>
                <a:endParaRPr lang="en-US" altLang="zh-CN" sz="1700" b="1" i="1" kern="0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zh-CN" sz="1700" i="1" kern="0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zh-CN" sz="1700" b="1" i="1" kern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sz="1700" kern="0" dirty="0"/>
                  <a:t>由题</a:t>
                </a:r>
                <a:r>
                  <a:rPr lang="en-US" altLang="zh-CN" sz="1700" kern="0" dirty="0"/>
                  <a:t>b</a:t>
                </a:r>
                <a:r>
                  <a:rPr lang="zh-CN" altLang="en-US" sz="1700" kern="0" dirty="0"/>
                  <a:t>得，期望值</a:t>
                </a:r>
                <a14:m>
                  <m:oMath xmlns:m="http://schemas.openxmlformats.org/officeDocument/2006/math"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17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700" kern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zh-CN" altLang="en-US" sz="1700" kern="0" dirty="0"/>
                  <a:t>根据提示得，</a:t>
                </a:r>
                <a:r>
                  <a:rPr lang="en-US" altLang="zh-CN" sz="17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7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altLang="zh-CN" sz="17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17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7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7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zh-CN" sz="1700" kern="0" dirty="0"/>
              </a:p>
              <a:p>
                <a:pPr lvl="2"/>
                <a:r>
                  <a:rPr lang="zh-CN" altLang="en-US" sz="1700" kern="0" dirty="0"/>
                  <a:t>化简得，</a:t>
                </a:r>
                <a:r>
                  <a:rPr lang="en-US" altLang="zh-CN" sz="17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7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700" b="1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17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700" b="1" i="1" kern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zh-CN" sz="1700" kern="0" dirty="0"/>
              </a:p>
              <a:p>
                <a:pPr lvl="2"/>
                <a:r>
                  <a:rPr lang="en-US" altLang="zh-CN" sz="1700" kern="0" dirty="0"/>
                  <a:t>PS</a:t>
                </a:r>
                <a:r>
                  <a:rPr lang="zh-CN" altLang="en-US" sz="1700" kern="0" dirty="0"/>
                  <a:t>：这里其实不严谨，你注意到了吗？</a:t>
                </a:r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lvl="2"/>
                <a:endParaRPr lang="en-US" altLang="zh-CN" sz="1700" kern="0" dirty="0"/>
              </a:p>
              <a:p>
                <a:pPr marL="471487" lvl="1" indent="0">
                  <a:buNone/>
                </a:pP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kern="0" dirty="0"/>
              </a:p>
              <a:p>
                <a:pPr lvl="1"/>
                <a:endParaRPr lang="en-US" altLang="zh-CN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ADBEC3A-6F75-4086-81DD-A329649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767348"/>
                <a:ext cx="10744200" cy="4900151"/>
              </a:xfrm>
              <a:prstGeom prst="rect">
                <a:avLst/>
              </a:prstGeom>
              <a:blipFill>
                <a:blip r:embed="rId3"/>
                <a:stretch>
                  <a:fillRect l="-510" t="-871" r="-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A7586EE-CB68-42A2-AD25-4E3A32D9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92" y="2842260"/>
            <a:ext cx="4282895" cy="10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考虑一个磁盘，它有</a:t>
            </a:r>
            <a:r>
              <a:rPr lang="en-US" altLang="zh-CN" sz="2000" kern="0" dirty="0"/>
              <a:t>N</a:t>
            </a:r>
            <a:r>
              <a:rPr lang="zh-CN" altLang="en-US" sz="2000" kern="0" dirty="0"/>
              <a:t>个磁道，磁道号从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到</a:t>
            </a:r>
            <a:r>
              <a:rPr lang="en-US" altLang="zh-CN" sz="2000" kern="0" dirty="0"/>
              <a:t>N-1</a:t>
            </a:r>
            <a:r>
              <a:rPr lang="zh-CN" altLang="en-US" sz="2000" kern="0" dirty="0"/>
              <a:t>，并假设请求的扇区随机地均匀分布在磁盘上。现在计算一次寻道平均跨越的磁盘数。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说明当</a:t>
            </a:r>
            <a:r>
              <a:rPr lang="en-US" altLang="zh-CN" sz="2000" kern="0" dirty="0"/>
              <a:t>N</a:t>
            </a:r>
            <a:r>
              <a:rPr lang="zh-CN" altLang="en-US" sz="2000" kern="0" dirty="0"/>
              <a:t>较大时，一次寻道平均跨越的磁道数接近</a:t>
            </a:r>
            <a:r>
              <a:rPr lang="en-US" altLang="zh-CN" sz="2000" kern="0" dirty="0"/>
              <a:t>N/3:</a:t>
            </a:r>
            <a:endParaRPr lang="en-US" altLang="zh-CN" sz="1700" b="1" i="1" kern="0" dirty="0">
              <a:latin typeface="Cambria Math" panose="02040503050406030204" pitchFamily="18" charset="0"/>
            </a:endParaRPr>
          </a:p>
          <a:p>
            <a:pPr lvl="2"/>
            <a:r>
              <a:rPr lang="zh-CN" altLang="en-US" sz="1700" kern="0" dirty="0"/>
              <a:t>由</a:t>
            </a:r>
            <a:r>
              <a:rPr lang="en-US" altLang="zh-CN" sz="1700" kern="0" dirty="0"/>
              <a:t>c</a:t>
            </a:r>
            <a:r>
              <a:rPr lang="zh-CN" altLang="en-US" sz="1700" kern="0" dirty="0"/>
              <a:t>得，一次寻道平均跨越的磁盘数量</a:t>
            </a:r>
            <a:r>
              <a:rPr lang="en-US" altLang="zh-CN" sz="1700" kern="0" dirty="0"/>
              <a:t>=N/3 – 1/3N</a:t>
            </a:r>
          </a:p>
          <a:p>
            <a:pPr lvl="2"/>
            <a:r>
              <a:rPr lang="zh-CN" altLang="en-US" sz="1700" kern="0" dirty="0"/>
              <a:t>显然，当</a:t>
            </a:r>
            <a:r>
              <a:rPr lang="en-US" altLang="zh-CN" sz="1700" kern="0" dirty="0"/>
              <a:t>N</a:t>
            </a:r>
            <a:r>
              <a:rPr lang="zh-CN" altLang="en-US" sz="1700" kern="0" dirty="0"/>
              <a:t>比较大时，</a:t>
            </a:r>
            <a:r>
              <a:rPr lang="en-US" altLang="zh-CN" sz="1700" kern="0" dirty="0"/>
              <a:t>1/3N</a:t>
            </a:r>
            <a:r>
              <a:rPr lang="zh-CN" altLang="en-US" sz="1700" kern="0" dirty="0"/>
              <a:t>可以忽略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所以当</a:t>
            </a:r>
            <a:r>
              <a:rPr lang="en-US" altLang="zh-CN" sz="1700" kern="0" dirty="0"/>
              <a:t>N</a:t>
            </a:r>
            <a:r>
              <a:rPr lang="zh-CN" altLang="en-US" sz="1700" kern="0" dirty="0"/>
              <a:t>较大时，一次寻道平均跨越的磁道数接近</a:t>
            </a:r>
            <a:r>
              <a:rPr lang="en-US" altLang="zh-CN" sz="1700" kern="0" dirty="0"/>
              <a:t>N/3</a:t>
            </a:r>
          </a:p>
          <a:p>
            <a:pPr lvl="2"/>
            <a:r>
              <a:rPr lang="zh-CN" altLang="en-US" sz="1700" kern="0" dirty="0"/>
              <a:t>很多同学写了极限式，这是错误的，</a:t>
            </a:r>
            <a:r>
              <a:rPr lang="zh-CN" altLang="en-US" sz="1700" kern="0" dirty="0">
                <a:solidFill>
                  <a:srgbClr val="FF0000"/>
                </a:solidFill>
              </a:rPr>
              <a:t>这个式子的极限不存在</a:t>
            </a:r>
            <a:r>
              <a:rPr lang="en-US" altLang="zh-CN" sz="1700" kern="0" dirty="0">
                <a:solidFill>
                  <a:srgbClr val="FF0000"/>
                </a:solidFill>
              </a:rPr>
              <a:t>!</a:t>
            </a:r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68091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68664" y="3516618"/>
            <a:ext cx="2747857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第十二章</a:t>
            </a:r>
          </a:p>
        </p:txBody>
      </p:sp>
    </p:spTree>
    <p:extLst>
      <p:ext uri="{BB962C8B-B14F-4D97-AF65-F5344CB8AC3E}">
        <p14:creationId xmlns:p14="http://schemas.microsoft.com/office/powerpoint/2010/main" val="2738603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12.8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使用目录的优点是什么？</a:t>
            </a:r>
            <a:endParaRPr lang="en-US" altLang="zh-CN" sz="20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11249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12.8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使用目录的优点是什么？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采用一级目录结构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简单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采用二级目录结构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有利于文件的管理、共享和保护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适用于多用户系统，不同的用户可以命名相同文件名的文件</a:t>
            </a:r>
            <a:endParaRPr lang="en-US" altLang="zh-CN" sz="1700" kern="0" dirty="0"/>
          </a:p>
          <a:p>
            <a:pPr lvl="1"/>
            <a:r>
              <a:rPr lang="zh-CN" altLang="en-US" sz="2000" kern="0" dirty="0"/>
              <a:t>采用多级目录结构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便于文件分类，可为每一类文件建立一个子目录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查找速度快，因为每个目录下的文件数目较少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可以实现文件共享</a:t>
            </a:r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lvl="2"/>
            <a:endParaRPr lang="en-US" altLang="zh-CN" sz="1700" kern="0" dirty="0"/>
          </a:p>
          <a:p>
            <a:pPr marL="909637" lvl="2" indent="0">
              <a:buNone/>
            </a:pPr>
            <a:endParaRPr lang="en-US" altLang="zh-CN" sz="17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08240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12.9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目录可当作一种只能通过受限方式访问的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特殊文件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来实现，也可当作普通文件来实现。这两种方法分别有哪些优点和缺点？</a:t>
            </a: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570810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12.9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目录可当作一种只能通过受限方式访问的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特殊文件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来实现，也可当作普通文件来实现。这两种方法分别有哪些优点和缺点？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目录就是一个特殊的文件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如果将目录通过受限方式访问的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特殊文件</a:t>
            </a:r>
            <a:r>
              <a:rPr lang="en-US" altLang="zh-CN" sz="2000" kern="0" dirty="0"/>
              <a:t>”</a:t>
            </a:r>
            <a:r>
              <a:rPr lang="zh-CN" altLang="en-US" sz="2000" kern="0" dirty="0"/>
              <a:t>来实现，那么安全性会加强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如果将目录当做普通文件实现，那么会使得操作系统更统一的管理对象，更容易的创建和管理用户目录。</a:t>
            </a:r>
            <a:endParaRPr lang="en-US" altLang="zh-CN" sz="20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100498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987015" y="3516618"/>
            <a:ext cx="1482556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729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若下列虚拟地址能转换为物理地址，物理地址是多少</a:t>
            </a:r>
            <a:r>
              <a:rPr lang="en-US" altLang="zh-CN" sz="2400" kern="0" dirty="0"/>
              <a:t>?(</a:t>
            </a:r>
            <a:r>
              <a:rPr lang="zh-CN" altLang="en-US" sz="2400" kern="0" dirty="0"/>
              <a:t>不处理可能出现的缺页中断</a:t>
            </a:r>
            <a:r>
              <a:rPr lang="en-US" altLang="zh-CN" sz="2400" kern="0" dirty="0"/>
              <a:t>)</a:t>
            </a: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pPr lvl="1"/>
            <a:r>
              <a:rPr lang="en-US" altLang="zh-CN" sz="2000" kern="0" dirty="0"/>
              <a:t>1052=1024</a:t>
            </a:r>
            <a:r>
              <a:rPr lang="zh-CN" altLang="en-US" sz="2000" kern="0" dirty="0"/>
              <a:t>*</a:t>
            </a:r>
            <a:r>
              <a:rPr lang="en-US" altLang="zh-CN" sz="2000" kern="0" dirty="0"/>
              <a:t>1+28</a:t>
            </a:r>
            <a:r>
              <a:rPr lang="zh-CN" altLang="en-US" sz="2000" kern="0" dirty="0"/>
              <a:t>，查页表得有效位为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，页框号为</a:t>
            </a:r>
            <a:r>
              <a:rPr lang="en-US" altLang="zh-CN" sz="2000" kern="0" dirty="0"/>
              <a:t>7</a:t>
            </a:r>
            <a:r>
              <a:rPr lang="zh-CN" altLang="en-US" sz="2000" kern="0" dirty="0"/>
              <a:t>，则物理地址</a:t>
            </a:r>
            <a:r>
              <a:rPr lang="en-US" altLang="zh-CN" sz="2000" kern="0" dirty="0"/>
              <a:t>=7*1024+28=7196</a:t>
            </a:r>
          </a:p>
          <a:p>
            <a:pPr lvl="1"/>
            <a:r>
              <a:rPr lang="en-US" altLang="zh-CN" sz="2000" kern="0" dirty="0"/>
              <a:t>2221=1024*2+173</a:t>
            </a:r>
            <a:r>
              <a:rPr lang="zh-CN" altLang="en-US" sz="2000" kern="0" dirty="0"/>
              <a:t>，查页表得有效位为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，发生缺页中断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5499=1024</a:t>
            </a:r>
            <a:r>
              <a:rPr lang="zh-CN" altLang="en-US" sz="2000" kern="0" dirty="0"/>
              <a:t>*</a:t>
            </a:r>
            <a:r>
              <a:rPr lang="en-US" altLang="zh-CN" sz="2000" kern="0" dirty="0"/>
              <a:t>5+379</a:t>
            </a:r>
            <a:r>
              <a:rPr lang="zh-CN" altLang="en-US" sz="2000" kern="0" dirty="0"/>
              <a:t>，查页表得有效位为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，页框号为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，则物理地址</a:t>
            </a:r>
            <a:endParaRPr lang="en-US" altLang="zh-CN" sz="2000" kern="0" dirty="0"/>
          </a:p>
          <a:p>
            <a:pPr marL="471487" lvl="1" indent="0">
              <a:buNone/>
            </a:pPr>
            <a:r>
              <a:rPr lang="en-US" altLang="zh-CN" sz="2000" kern="0" dirty="0"/>
              <a:t>	=379</a:t>
            </a:r>
            <a:r>
              <a:rPr lang="zh-CN" altLang="en-US" sz="2000" kern="0" dirty="0"/>
              <a:t> 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95C38-0EA1-41F2-AFEC-20848AD7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676746"/>
            <a:ext cx="6972300" cy="18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考虑如下的页访问序列：</a:t>
            </a:r>
            <a:r>
              <a:rPr lang="en-US" altLang="zh-CN" sz="2400" kern="0" dirty="0"/>
              <a:t>7,0,1,2,0,3,0,4,2,3,0,3,2</a:t>
            </a:r>
            <a:r>
              <a:rPr lang="zh-CN" altLang="en-US" sz="2400" kern="0" dirty="0"/>
              <a:t>。请画出与图</a:t>
            </a:r>
            <a:r>
              <a:rPr lang="en-US" altLang="zh-CN" sz="2400" kern="0" dirty="0"/>
              <a:t>8.14</a:t>
            </a:r>
            <a:r>
              <a:rPr lang="zh-CN" altLang="en-US" sz="2400" kern="0" dirty="0"/>
              <a:t>类似的图形，说明页框的分配情况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FIFO(</a:t>
            </a:r>
            <a:r>
              <a:rPr lang="zh-CN" altLang="en-US" sz="2000" kern="0" dirty="0"/>
              <a:t>先进先出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LRU(</a:t>
            </a:r>
            <a:r>
              <a:rPr lang="zh-CN" altLang="en-US" sz="2000" kern="0" dirty="0"/>
              <a:t>最近最少使用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时钟算法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最佳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假设后续的页面访问序列是</a:t>
            </a:r>
            <a:r>
              <a:rPr lang="en-US" altLang="zh-CN" sz="2000" kern="0" dirty="0"/>
              <a:t>1,2,0,1,7,0,1)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对以上每种策略分别给出发生的缺页中断次数和缺页率。只计算页框初始化后发生的缺页中断</a:t>
            </a:r>
            <a:endParaRPr lang="en-US" altLang="zh-CN" sz="1100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74433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altLang="zh-CN" dirty="0"/>
              <a:t>8.4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9"/>
            <a:ext cx="10744200" cy="23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考虑如下的页访问序列：</a:t>
            </a:r>
            <a:r>
              <a:rPr lang="en-US" altLang="zh-CN" sz="2400" kern="0" dirty="0"/>
              <a:t>7,0,1,2,0,3,0,4,2,3,0,3,2</a:t>
            </a:r>
            <a:r>
              <a:rPr lang="zh-CN" altLang="en-US" sz="2400" kern="0" dirty="0"/>
              <a:t>。请画出与图</a:t>
            </a:r>
            <a:r>
              <a:rPr lang="en-US" altLang="zh-CN" sz="2400" kern="0" dirty="0"/>
              <a:t>8.14</a:t>
            </a:r>
            <a:r>
              <a:rPr lang="zh-CN" altLang="en-US" sz="2400" kern="0" dirty="0"/>
              <a:t>类似的图形，说明页框的分配情况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FIFO(</a:t>
            </a:r>
            <a:r>
              <a:rPr lang="zh-CN" altLang="en-US" sz="2000" kern="0" dirty="0"/>
              <a:t>先进先出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因为图</a:t>
            </a:r>
            <a:r>
              <a:rPr lang="en-US" altLang="zh-CN" sz="1700" kern="0" dirty="0"/>
              <a:t>8.14</a:t>
            </a:r>
            <a:r>
              <a:rPr lang="zh-CN" altLang="en-US" sz="1700" kern="0" dirty="0"/>
              <a:t>的例子假设固定的为进程分配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故我们也假设固定的为进程分配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r>
              <a:rPr lang="en-US" altLang="zh-CN" sz="1700" kern="0" dirty="0"/>
              <a:t>(</a:t>
            </a:r>
            <a:r>
              <a:rPr lang="zh-CN" altLang="en-US" sz="1700" kern="0" dirty="0"/>
              <a:t>有同学按</a:t>
            </a:r>
            <a:r>
              <a:rPr lang="en-US" altLang="zh-CN" sz="1700" kern="0" dirty="0"/>
              <a:t>4</a:t>
            </a:r>
            <a:r>
              <a:rPr lang="zh-CN" altLang="en-US" sz="1700" kern="0" dirty="0"/>
              <a:t>个页框做，也对，题目没讲清楚</a:t>
            </a:r>
            <a:r>
              <a:rPr lang="en-US" altLang="zh-CN" sz="1700" kern="0" dirty="0"/>
              <a:t>)</a:t>
            </a: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987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65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考虑如下的页访问序列：</a:t>
            </a:r>
            <a:r>
              <a:rPr lang="en-US" altLang="zh-CN" sz="2400" kern="0" dirty="0"/>
              <a:t>7,0,1,2,0,3,0,4,2,3,0,3,2</a:t>
            </a:r>
            <a:r>
              <a:rPr lang="zh-CN" altLang="en-US" sz="2400" kern="0" dirty="0"/>
              <a:t>。请画出与图</a:t>
            </a:r>
            <a:r>
              <a:rPr lang="en-US" altLang="zh-CN" sz="2400" kern="0" dirty="0"/>
              <a:t>8.14</a:t>
            </a:r>
            <a:r>
              <a:rPr lang="zh-CN" altLang="en-US" sz="2400" kern="0" dirty="0"/>
              <a:t>类似的图形，说明页框的分配情况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FIFO(</a:t>
            </a:r>
            <a:r>
              <a:rPr lang="zh-CN" altLang="en-US" sz="2000" kern="0" dirty="0"/>
              <a:t>先进先出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因为图</a:t>
            </a:r>
            <a:r>
              <a:rPr lang="en-US" altLang="zh-CN" sz="1700" kern="0" dirty="0"/>
              <a:t>8.14</a:t>
            </a:r>
            <a:r>
              <a:rPr lang="zh-CN" altLang="en-US" sz="1700" kern="0" dirty="0"/>
              <a:t>的例子假设固定的为进程分配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故我们也假设固定的为进程分配</a:t>
            </a:r>
            <a:r>
              <a:rPr lang="en-US" altLang="zh-CN" sz="1700" kern="0" dirty="0"/>
              <a:t>3</a:t>
            </a:r>
            <a:r>
              <a:rPr lang="zh-CN" altLang="en-US" sz="1700" kern="0" dirty="0"/>
              <a:t>个页框</a:t>
            </a:r>
            <a:r>
              <a:rPr lang="en-US" altLang="zh-CN" sz="1700" kern="0" dirty="0"/>
              <a:t>(</a:t>
            </a:r>
            <a:r>
              <a:rPr lang="zh-CN" altLang="en-US" sz="1700" kern="0" dirty="0"/>
              <a:t>有同学按</a:t>
            </a:r>
            <a:r>
              <a:rPr lang="en-US" altLang="zh-CN" sz="1700" kern="0" dirty="0"/>
              <a:t>4</a:t>
            </a:r>
            <a:r>
              <a:rPr lang="zh-CN" altLang="en-US" sz="1700" kern="0" dirty="0"/>
              <a:t>个页框做，也对，题目没讲清楚</a:t>
            </a:r>
            <a:r>
              <a:rPr lang="en-US" altLang="zh-CN" sz="1700" kern="0" dirty="0"/>
              <a:t>)</a:t>
            </a:r>
          </a:p>
          <a:p>
            <a:pPr lvl="1"/>
            <a:r>
              <a:rPr lang="en-US" altLang="zh-CN" sz="2000" kern="0" dirty="0"/>
              <a:t>LRU(</a:t>
            </a:r>
            <a:r>
              <a:rPr lang="zh-CN" altLang="en-US" sz="2000" kern="0" dirty="0"/>
              <a:t>最近最少使用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算法</a:t>
            </a:r>
            <a:endParaRPr lang="en-US" altLang="zh-CN" sz="2000" kern="0" dirty="0"/>
          </a:p>
          <a:p>
            <a:pPr lvl="2"/>
            <a:r>
              <a:rPr lang="en-US" altLang="zh-CN" sz="1700" kern="0" dirty="0"/>
              <a:t>LRU</a:t>
            </a:r>
            <a:r>
              <a:rPr lang="zh-CN" altLang="en-US" sz="1700" kern="0" dirty="0"/>
              <a:t>策略置换内存中最长时间未被引用的页</a:t>
            </a:r>
            <a:endParaRPr lang="en-US" altLang="zh-CN" sz="1700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02343312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vert="horz" rtlCol="0" anchor="ctr"/>
      <a:lstStyle>
        <a:defPPr algn="ctr">
          <a:defRPr sz="2400" b="1" dirty="0" smtClean="0">
            <a:solidFill>
              <a:schemeClr val="bg1"/>
            </a:solidFill>
            <a:latin typeface="黑体" pitchFamily="49" charset="-122"/>
            <a:ea typeface="黑体" pitchFamily="49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18640</TotalTime>
  <Words>4915</Words>
  <Application>Microsoft Office PowerPoint</Application>
  <PresentationFormat>宽屏</PresentationFormat>
  <Paragraphs>555</Paragraphs>
  <Slides>58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黑体</vt:lpstr>
      <vt:lpstr>华文新魏</vt:lpstr>
      <vt:lpstr>宋体</vt:lpstr>
      <vt:lpstr>微软雅黑</vt:lpstr>
      <vt:lpstr>Arial</vt:lpstr>
      <vt:lpstr>Cambria Math</vt:lpstr>
      <vt:lpstr>Verdana</vt:lpstr>
      <vt:lpstr>Wingdings</vt:lpstr>
      <vt:lpstr>Profile</vt:lpstr>
      <vt:lpstr>1_自定义设计方案</vt:lpstr>
      <vt:lpstr>PowerPoint 演示文稿</vt:lpstr>
      <vt:lpstr>PowerPoint 演示文稿</vt:lpstr>
      <vt:lpstr>8.1</vt:lpstr>
      <vt:lpstr>8.1</vt:lpstr>
      <vt:lpstr>8.1</vt:lpstr>
      <vt:lpstr>8.1</vt:lpstr>
      <vt:lpstr>8.4</vt:lpstr>
      <vt:lpstr>8.4</vt:lpstr>
      <vt:lpstr>8.4</vt:lpstr>
      <vt:lpstr>8.4</vt:lpstr>
      <vt:lpstr>8.4</vt:lpstr>
      <vt:lpstr>8.12</vt:lpstr>
      <vt:lpstr>8.12</vt:lpstr>
      <vt:lpstr>8.12</vt:lpstr>
      <vt:lpstr>8.18</vt:lpstr>
      <vt:lpstr>8.18</vt:lpstr>
      <vt:lpstr>8.18</vt:lpstr>
      <vt:lpstr>8.18</vt:lpstr>
      <vt:lpstr>PowerPoint 演示文稿</vt:lpstr>
      <vt:lpstr>9.2</vt:lpstr>
      <vt:lpstr>9.2</vt:lpstr>
      <vt:lpstr>9.2</vt:lpstr>
      <vt:lpstr>9.2</vt:lpstr>
      <vt:lpstr>9.16</vt:lpstr>
      <vt:lpstr>9.16</vt:lpstr>
      <vt:lpstr>9.16</vt:lpstr>
      <vt:lpstr>9.16</vt:lpstr>
      <vt:lpstr>9.16</vt:lpstr>
      <vt:lpstr>PowerPoint 演示文稿</vt:lpstr>
      <vt:lpstr>10.1</vt:lpstr>
      <vt:lpstr>10.1</vt:lpstr>
      <vt:lpstr>10.1</vt:lpstr>
      <vt:lpstr>10.1</vt:lpstr>
      <vt:lpstr>10.1</vt:lpstr>
      <vt:lpstr>10.1</vt:lpstr>
      <vt:lpstr>10.2</vt:lpstr>
      <vt:lpstr>10.2</vt:lpstr>
      <vt:lpstr>10.2</vt:lpstr>
      <vt:lpstr>10.2</vt:lpstr>
      <vt:lpstr>10.2</vt:lpstr>
      <vt:lpstr>PowerPoint 演示文稿</vt:lpstr>
      <vt:lpstr>11.3</vt:lpstr>
      <vt:lpstr>11.3</vt:lpstr>
      <vt:lpstr>11.3</vt:lpstr>
      <vt:lpstr>11.3</vt:lpstr>
      <vt:lpstr>11.3</vt:lpstr>
      <vt:lpstr>11.3</vt:lpstr>
      <vt:lpstr>11.4</vt:lpstr>
      <vt:lpstr>11.4</vt:lpstr>
      <vt:lpstr>11.4</vt:lpstr>
      <vt:lpstr>11.4</vt:lpstr>
      <vt:lpstr>11.4</vt:lpstr>
      <vt:lpstr>PowerPoint 演示文稿</vt:lpstr>
      <vt:lpstr>12.8</vt:lpstr>
      <vt:lpstr>12.8</vt:lpstr>
      <vt:lpstr>12.9</vt:lpstr>
      <vt:lpstr>12.9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中移动项目子任务四</dc:title>
  <dc:creator>Microsoft Office 用户</dc:creator>
  <cp:lastModifiedBy>童 逸琦</cp:lastModifiedBy>
  <cp:revision>657</cp:revision>
  <cp:lastPrinted>2011-06-08T05:26:08Z</cp:lastPrinted>
  <dcterms:created xsi:type="dcterms:W3CDTF">2017-02-24T04:08:57Z</dcterms:created>
  <dcterms:modified xsi:type="dcterms:W3CDTF">2019-12-19T12:45:18Z</dcterms:modified>
</cp:coreProperties>
</file>