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1" r:id="rId10"/>
    <p:sldId id="262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8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93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740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56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544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715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33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57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6114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224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5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52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6053B5-F786-AE40-813B-781389239A09}" type="datetimeFigureOut">
              <a:rPr lang="ru-UA" smtClean="0"/>
              <a:t>09/25/2022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3569E-E06D-6340-B72B-E5BE670DCBD4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JavaStarWebsite/jsp/HomePageView.j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33706-D61A-2F64-53F6-CBE3AA936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000"/>
            <a:ext cx="9144000" cy="205523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Praktikum Anwendungssysteme</a:t>
            </a:r>
            <a:endParaRPr lang="ru-UA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89094-0BDB-E9E5-5287-A12ABBC0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492"/>
            <a:ext cx="9144000" cy="49810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Präsentation von 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Zhanna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Belloni und Dmytro Poliskyi</a:t>
            </a:r>
            <a:endParaRPr lang="ru-U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9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2DF42-B0CD-6EEB-639D-681D1FEF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79" y="826051"/>
            <a:ext cx="9601200" cy="537519"/>
          </a:xfrm>
        </p:spPr>
        <p:txBody>
          <a:bodyPr>
            <a:normAutofit fontScale="90000"/>
          </a:bodyPr>
          <a:lstStyle/>
          <a:p>
            <a:r>
              <a:rPr lang="de-DE" dirty="0"/>
              <a:t>6. Live-Vorführung</a:t>
            </a:r>
            <a:endParaRPr lang="ru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9363-E517-46D6-BDE4-C25E0DC3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hlinkClick r:id="rId2"/>
              </a:rPr>
              <a:t>JavaStar</a:t>
            </a:r>
            <a:r>
              <a:rPr lang="de-DE" dirty="0">
                <a:hlinkClick r:id="rId2"/>
              </a:rPr>
              <a:t> Live Vorführung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136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8577C-D8E1-A894-CC9A-B8B8504D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0501"/>
          </a:xfrm>
        </p:spPr>
        <p:txBody>
          <a:bodyPr>
            <a:normAutofit fontScale="90000"/>
          </a:bodyPr>
          <a:lstStyle/>
          <a:p>
            <a:r>
              <a:rPr lang="de-DE" dirty="0"/>
              <a:t>7. </a:t>
            </a:r>
            <a: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kann in Zukunft verbessert werden?</a:t>
            </a:r>
            <a:b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DF506-3756-2C9F-1FE2-599168AE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71"/>
            <a:ext cx="9601200" cy="38485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Benutzer-Bewertung</a:t>
            </a: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weitere Themen und Aufgaben</a:t>
            </a:r>
            <a:endParaRPr lang="ru-RU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aufgezeichnete Online-Vorlesungen zur Erklärung des Themas</a:t>
            </a:r>
          </a:p>
          <a:p>
            <a:pPr>
              <a:buFontTx/>
              <a:buChar char="-"/>
            </a:pPr>
            <a:r>
              <a:rPr lang="de-DE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„Achievements“</a:t>
            </a:r>
            <a:endParaRPr lang="ru-UA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4DF06E-E323-E67F-39FA-657C0D9D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91" y="4214355"/>
            <a:ext cx="2300417" cy="23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58E6-FAC5-47FA-AB0F-3B907BA61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5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F47DA-9F59-A592-8085-A7EC7FB9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1361"/>
            <a:ext cx="9601200" cy="739239"/>
          </a:xfrm>
        </p:spPr>
        <p:txBody>
          <a:bodyPr/>
          <a:lstStyle/>
          <a:p>
            <a:r>
              <a:rPr lang="de-DE" dirty="0"/>
              <a:t>Agenda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D325A-CB50-1227-CB45-BADB782F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5657"/>
            <a:ext cx="9601200" cy="5153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de-DE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Einführung. Zweck und Vorteile der Anwendung.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Architektursystem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Struktur von Projekt 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Webanwendungsablauf </a:t>
            </a: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Datenspeicherung</a:t>
            </a:r>
            <a:endParaRPr lang="de-DE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Live-Vorführung 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kann in Zukunft verbessert werden?</a:t>
            </a: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endParaRPr lang="de-DE" sz="1400" dirty="0"/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endParaRPr lang="ru-UA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929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82893-FDAC-CE9B-153D-6AC103BE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613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Einführung</a:t>
            </a:r>
            <a:b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F7494-39AF-1858-B0D6-0AF6BF41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87982"/>
          </a:xfrm>
        </p:spPr>
        <p:txBody>
          <a:bodyPr/>
          <a:lstStyle/>
          <a:p>
            <a:pPr marL="0" lvl="0" indent="0">
              <a:buNone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ist der Zweck?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Ressource, mit der man das Programmieren von Anfang an lernen kann</a:t>
            </a:r>
            <a:endParaRPr lang="ru-U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gibt Theorie, Benotungssystem, Möglichkeit der richtige Antworten zu sehen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Vorteilen sind:</a:t>
            </a:r>
          </a:p>
          <a:p>
            <a:pPr lvl="0">
              <a:buFontTx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einfache Schnittstelle für den Benutzer 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einfaches Testkonstruktionssystem für Lehrer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Zugang zu fast allem auf der Website</a:t>
            </a:r>
          </a:p>
          <a:p>
            <a:pPr lvl="0">
              <a:buFontTx/>
              <a:buChar char="-"/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leichte Verständlichkeit</a:t>
            </a:r>
            <a:endParaRPr lang="ru-U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5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E85-4F4A-4B18-A4B2-58B42940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Architektursystem</a:t>
            </a:r>
            <a:endParaRPr lang="de-DE" dirty="0"/>
          </a:p>
        </p:txBody>
      </p:sp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88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B373A-41FE-47C2-95B6-FE57C4AB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506" y="3957639"/>
            <a:ext cx="1562100" cy="116205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7D653-C479-B3A7-E5E3-BD96F425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862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Die Struktur von Projekt</a:t>
            </a:r>
            <a:br>
              <a:rPr lang="de-DE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UA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E5D18-1F86-46C2-B7B8-3ECAF4AC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06" y="1843086"/>
            <a:ext cx="225742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70ED2B-8E8E-42EC-AABD-35247EC0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56" y="1394145"/>
            <a:ext cx="3941757" cy="1409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4A0F27-679F-45A8-8435-B8CBF7109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91" y="2098730"/>
            <a:ext cx="1770306" cy="1515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219C1-18EC-4CD2-B6FA-13F3DB2ED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766" y="2300702"/>
            <a:ext cx="1369831" cy="1582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42AFF1-4E2A-4481-B219-9A1CD4A66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931" y="3883322"/>
            <a:ext cx="1441641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4975D4-AA54-4133-B804-2264C825F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055" y="4401939"/>
            <a:ext cx="2605086" cy="928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28F36D-9B4A-42B8-BB19-BDD09A328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8287" y="4093319"/>
            <a:ext cx="617240" cy="6172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FE61F2-C080-4A4B-88D7-C6809E008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572" y="4819368"/>
            <a:ext cx="2765402" cy="14792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3BB2AE1-B868-4665-B87A-21D6104D9AE6}"/>
              </a:ext>
            </a:extLst>
          </p:cNvPr>
          <p:cNvSpPr/>
          <p:nvPr/>
        </p:nvSpPr>
        <p:spPr>
          <a:xfrm>
            <a:off x="2298891" y="4355347"/>
            <a:ext cx="362992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DE97DB-8CC4-4AED-B998-62B8DB70D6CC}"/>
              </a:ext>
            </a:extLst>
          </p:cNvPr>
          <p:cNvSpPr/>
          <p:nvPr/>
        </p:nvSpPr>
        <p:spPr>
          <a:xfrm>
            <a:off x="2298890" y="4536274"/>
            <a:ext cx="561207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7EE899-B439-44AC-8CC7-03EFD001286E}"/>
              </a:ext>
            </a:extLst>
          </p:cNvPr>
          <p:cNvSpPr/>
          <p:nvPr/>
        </p:nvSpPr>
        <p:spPr>
          <a:xfrm>
            <a:off x="2267493" y="4888609"/>
            <a:ext cx="362991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1CAE7-8832-49DA-8344-E5A42B41411F}"/>
              </a:ext>
            </a:extLst>
          </p:cNvPr>
          <p:cNvSpPr/>
          <p:nvPr/>
        </p:nvSpPr>
        <p:spPr>
          <a:xfrm>
            <a:off x="2298891" y="4183939"/>
            <a:ext cx="261846" cy="218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E85-4F4A-4B18-A4B2-58B42940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43" y="1070881"/>
            <a:ext cx="4081272" cy="667486"/>
          </a:xfrm>
        </p:spPr>
        <p:txBody>
          <a:bodyPr>
            <a:normAutofit/>
          </a:bodyPr>
          <a:lstStyle/>
          <a:p>
            <a:r>
              <a:rPr lang="de-DE" sz="3600" dirty="0"/>
              <a:t>Registrierung (1)</a:t>
            </a:r>
          </a:p>
        </p:txBody>
      </p:sp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F6855-8AB5-4B3A-B298-B9B36FEFCBE9}"/>
              </a:ext>
            </a:extLst>
          </p:cNvPr>
          <p:cNvSpPr txBox="1"/>
          <p:nvPr/>
        </p:nvSpPr>
        <p:spPr>
          <a:xfrm>
            <a:off x="2595734" y="2489060"/>
            <a:ext cx="1591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/>
              <a:t>/</a:t>
            </a:r>
            <a:r>
              <a:rPr lang="en-DE" sz="1200" dirty="0" err="1"/>
              <a:t>jsp</a:t>
            </a:r>
            <a:r>
              <a:rPr lang="en-DE" sz="1200" dirty="0"/>
              <a:t>/</a:t>
            </a:r>
            <a:r>
              <a:rPr lang="en-DE" sz="1200" dirty="0" err="1"/>
              <a:t>RegisterView.jsp</a:t>
            </a:r>
            <a:endParaRPr lang="en-DE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E8432C3-7C7C-4906-B715-8F5D4A93F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21" y="3510640"/>
            <a:ext cx="3019356" cy="132879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B1EC9C8-9A31-416C-8AD5-14D6EE60D796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18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37839 0.144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44609 0.0180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5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376B4-1DA7-4116-9C8D-004ABA85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32" y="3661627"/>
            <a:ext cx="1517896" cy="10709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DB8067-0E2A-454F-9C16-26AAFFABC4CA}"/>
              </a:ext>
            </a:extLst>
          </p:cNvPr>
          <p:cNvSpPr txBox="1"/>
          <p:nvPr/>
        </p:nvSpPr>
        <p:spPr>
          <a:xfrm>
            <a:off x="7242132" y="3577820"/>
            <a:ext cx="801823" cy="553998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Username, </a:t>
            </a:r>
            <a:br>
              <a:rPr lang="en-US" sz="1000" dirty="0"/>
            </a:br>
            <a:r>
              <a:rPr lang="en-US" sz="1000" dirty="0"/>
              <a:t>password,</a:t>
            </a:r>
            <a:br>
              <a:rPr lang="en-US" sz="1000" dirty="0"/>
            </a:br>
            <a:r>
              <a:rPr lang="en-US" sz="1000" dirty="0"/>
              <a:t>email</a:t>
            </a:r>
            <a:endParaRPr lang="en-DE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5E323-3E6F-4685-8E92-442DA9308B94}"/>
              </a:ext>
            </a:extLst>
          </p:cNvPr>
          <p:cNvSpPr txBox="1"/>
          <p:nvPr/>
        </p:nvSpPr>
        <p:spPr>
          <a:xfrm>
            <a:off x="6894523" y="5716151"/>
            <a:ext cx="47481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  <a:endParaRPr lang="en-D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C0D5ED-332C-46FD-A397-4BCCB803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103" y="3530754"/>
            <a:ext cx="3378965" cy="11083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F3E1BC-A148-4C4E-A913-DD4CF17DBF78}"/>
              </a:ext>
            </a:extLst>
          </p:cNvPr>
          <p:cNvSpPr txBox="1"/>
          <p:nvPr/>
        </p:nvSpPr>
        <p:spPr>
          <a:xfrm>
            <a:off x="3381754" y="4331415"/>
            <a:ext cx="1554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/</a:t>
            </a:r>
            <a:r>
              <a:rPr lang="en-DE" sz="1200" dirty="0" err="1"/>
              <a:t>jsp</a:t>
            </a:r>
            <a:r>
              <a:rPr lang="en-DE" sz="1200" dirty="0"/>
              <a:t>/Register</a:t>
            </a:r>
            <a:r>
              <a:rPr lang="en-US" sz="1200" dirty="0"/>
              <a:t>Appl</a:t>
            </a:r>
            <a:r>
              <a:rPr lang="en-DE" sz="1200" dirty="0"/>
              <a:t>.</a:t>
            </a:r>
            <a:r>
              <a:rPr lang="en-DE" sz="1200" dirty="0" err="1"/>
              <a:t>jsp</a:t>
            </a:r>
            <a:endParaRPr lang="en-DE" sz="1200" dirty="0"/>
          </a:p>
          <a:p>
            <a:endParaRPr lang="en-DE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729FB72-2CEF-4ECF-99C5-E6308ED98861}"/>
              </a:ext>
            </a:extLst>
          </p:cNvPr>
          <p:cNvSpPr txBox="1">
            <a:spLocks/>
          </p:cNvSpPr>
          <p:nvPr/>
        </p:nvSpPr>
        <p:spPr>
          <a:xfrm>
            <a:off x="1972443" y="1070881"/>
            <a:ext cx="4081272" cy="66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Registrierung (2)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AF57588-19E8-4649-80D2-027B1B700E70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90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40808 -0.237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08047 0.2675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0429 -0.290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57162 0.0164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3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1">
            <a:extLst>
              <a:ext uri="{FF2B5EF4-FFF2-40B4-BE49-F238E27FC236}">
                <a16:creationId xmlns:a16="http://schemas.microsoft.com/office/drawing/2014/main" id="{D27C9C9B-7E97-49ED-B237-1FC7DAC50FC0}"/>
              </a:ext>
            </a:extLst>
          </p:cNvPr>
          <p:cNvSpPr/>
          <p:nvPr/>
        </p:nvSpPr>
        <p:spPr>
          <a:xfrm>
            <a:off x="1817344" y="1984249"/>
            <a:ext cx="8725688" cy="42963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5" name="Shape2">
            <a:extLst>
              <a:ext uri="{FF2B5EF4-FFF2-40B4-BE49-F238E27FC236}">
                <a16:creationId xmlns:a16="http://schemas.microsoft.com/office/drawing/2014/main" id="{2FF674A2-0F96-43CE-89F1-83715ABC993D}"/>
              </a:ext>
            </a:extLst>
          </p:cNvPr>
          <p:cNvSpPr>
            <a:spLocks/>
          </p:cNvSpPr>
          <p:nvPr/>
        </p:nvSpPr>
        <p:spPr bwMode="auto">
          <a:xfrm>
            <a:off x="4980007" y="2881592"/>
            <a:ext cx="1681916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 Server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3">
            <a:extLst>
              <a:ext uri="{FF2B5EF4-FFF2-40B4-BE49-F238E27FC236}">
                <a16:creationId xmlns:a16="http://schemas.microsoft.com/office/drawing/2014/main" id="{73CB7379-7D25-4091-87DA-DDCD50335DD5}"/>
              </a:ext>
            </a:extLst>
          </p:cNvPr>
          <p:cNvSpPr/>
          <p:nvPr/>
        </p:nvSpPr>
        <p:spPr>
          <a:xfrm>
            <a:off x="6924106" y="2313132"/>
            <a:ext cx="2754048" cy="2216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22F8DDE2-4AEB-4178-94C5-6FA4785ACC19}"/>
              </a:ext>
            </a:extLst>
          </p:cNvPr>
          <p:cNvSpPr>
            <a:spLocks/>
          </p:cNvSpPr>
          <p:nvPr/>
        </p:nvSpPr>
        <p:spPr bwMode="auto">
          <a:xfrm>
            <a:off x="7225256" y="2750896"/>
            <a:ext cx="1947482" cy="718667"/>
          </a:xfrm>
          <a:custGeom>
            <a:avLst/>
            <a:gdLst>
              <a:gd name="T0" fmla="*/ 419100 w 21600"/>
              <a:gd name="T1" fmla="*/ 0 h 21600"/>
              <a:gd name="T2" fmla="*/ 838200 w 21600"/>
              <a:gd name="T3" fmla="*/ 195263 h 21600"/>
              <a:gd name="T4" fmla="*/ 419100 w 21600"/>
              <a:gd name="T5" fmla="*/ 390525 h 21600"/>
              <a:gd name="T6" fmla="*/ 0 w 21600"/>
              <a:gd name="T7" fmla="*/ 195263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Servlet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hape5">
            <a:extLst>
              <a:ext uri="{FF2B5EF4-FFF2-40B4-BE49-F238E27FC236}">
                <a16:creationId xmlns:a16="http://schemas.microsoft.com/office/drawing/2014/main" id="{A8501F59-91CA-4994-8E48-D9AAC9CBC538}"/>
              </a:ext>
            </a:extLst>
          </p:cNvPr>
          <p:cNvSpPr>
            <a:spLocks/>
          </p:cNvSpPr>
          <p:nvPr/>
        </p:nvSpPr>
        <p:spPr bwMode="auto">
          <a:xfrm>
            <a:off x="7829610" y="5474724"/>
            <a:ext cx="1688394" cy="455740"/>
          </a:xfrm>
          <a:custGeom>
            <a:avLst/>
            <a:gdLst>
              <a:gd name="T0" fmla="*/ 733486 w 21600"/>
              <a:gd name="T1" fmla="*/ 0 h 21600"/>
              <a:gd name="T2" fmla="*/ 1466971 w 21600"/>
              <a:gd name="T3" fmla="*/ 124038 h 21600"/>
              <a:gd name="T4" fmla="*/ 733486 w 21600"/>
              <a:gd name="T5" fmla="*/ 248076 h 21600"/>
              <a:gd name="T6" fmla="*/ 0 w 21600"/>
              <a:gd name="T7" fmla="*/ 124038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F"/>
                <a:ea typeface="AR PL SungtiL GB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6">
            <a:extLst>
              <a:ext uri="{FF2B5EF4-FFF2-40B4-BE49-F238E27FC236}">
                <a16:creationId xmlns:a16="http://schemas.microsoft.com/office/drawing/2014/main" id="{5B83E94F-82CB-41FA-A23F-2A08A80DB3EC}"/>
              </a:ext>
            </a:extLst>
          </p:cNvPr>
          <p:cNvSpPr/>
          <p:nvPr/>
        </p:nvSpPr>
        <p:spPr>
          <a:xfrm>
            <a:off x="3092583" y="3095624"/>
            <a:ext cx="761288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Shape6">
            <a:extLst>
              <a:ext uri="{FF2B5EF4-FFF2-40B4-BE49-F238E27FC236}">
                <a16:creationId xmlns:a16="http://schemas.microsoft.com/office/drawing/2014/main" id="{2833F6E4-8A62-4057-B9DD-972FA71D17F7}"/>
              </a:ext>
            </a:extLst>
          </p:cNvPr>
          <p:cNvSpPr/>
          <p:nvPr/>
        </p:nvSpPr>
        <p:spPr>
          <a:xfrm>
            <a:off x="4197533" y="3052614"/>
            <a:ext cx="746535" cy="10517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2" name="Shape7">
            <a:extLst>
              <a:ext uri="{FF2B5EF4-FFF2-40B4-BE49-F238E27FC236}">
                <a16:creationId xmlns:a16="http://schemas.microsoft.com/office/drawing/2014/main" id="{2E234658-CC50-4B50-BD1D-7B725530ABD5}"/>
              </a:ext>
            </a:extLst>
          </p:cNvPr>
          <p:cNvSpPr/>
          <p:nvPr/>
        </p:nvSpPr>
        <p:spPr>
          <a:xfrm>
            <a:off x="6778671" y="4619248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3" name="Shape7">
            <a:extLst>
              <a:ext uri="{FF2B5EF4-FFF2-40B4-BE49-F238E27FC236}">
                <a16:creationId xmlns:a16="http://schemas.microsoft.com/office/drawing/2014/main" id="{FFD5F2D2-EDE5-4ACA-9E89-896BE879728E}"/>
              </a:ext>
            </a:extLst>
          </p:cNvPr>
          <p:cNvSpPr/>
          <p:nvPr/>
        </p:nvSpPr>
        <p:spPr>
          <a:xfrm>
            <a:off x="8882091" y="4836445"/>
            <a:ext cx="290647" cy="4557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4" name="Shape8">
            <a:extLst>
              <a:ext uri="{FF2B5EF4-FFF2-40B4-BE49-F238E27FC236}">
                <a16:creationId xmlns:a16="http://schemas.microsoft.com/office/drawing/2014/main" id="{3105051C-B95F-44DA-AFFF-F3BCA6997CF8}"/>
              </a:ext>
            </a:extLst>
          </p:cNvPr>
          <p:cNvSpPr/>
          <p:nvPr/>
        </p:nvSpPr>
        <p:spPr>
          <a:xfrm>
            <a:off x="3047694" y="3362325"/>
            <a:ext cx="771616" cy="14022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squar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E02ACA4-1F32-44A1-B5ED-612F0AA9FF9C}"/>
              </a:ext>
            </a:extLst>
          </p:cNvPr>
          <p:cNvSpPr>
            <a:spLocks/>
          </p:cNvSpPr>
          <p:nvPr/>
        </p:nvSpPr>
        <p:spPr bwMode="auto">
          <a:xfrm>
            <a:off x="4187319" y="3323303"/>
            <a:ext cx="678668" cy="140228"/>
          </a:xfrm>
          <a:custGeom>
            <a:avLst/>
            <a:gdLst>
              <a:gd name="T0" fmla="*/ 146050 w 21600"/>
              <a:gd name="T1" fmla="*/ 0 h 21600"/>
              <a:gd name="T2" fmla="*/ 292100 w 21600"/>
              <a:gd name="T3" fmla="*/ 38100 h 21600"/>
              <a:gd name="T4" fmla="*/ 146050 w 21600"/>
              <a:gd name="T5" fmla="*/ 76200 h 21600"/>
              <a:gd name="T6" fmla="*/ 0 w 21600"/>
              <a:gd name="T7" fmla="*/ 381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700 w 21600"/>
              <a:gd name="T13" fmla="*/ 5400 h 21600"/>
              <a:gd name="T14" fmla="*/ 216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hape9">
            <a:extLst>
              <a:ext uri="{FF2B5EF4-FFF2-40B4-BE49-F238E27FC236}">
                <a16:creationId xmlns:a16="http://schemas.microsoft.com/office/drawing/2014/main" id="{5D8F0D39-CEA2-485E-B722-B5B869900C85}"/>
              </a:ext>
            </a:extLst>
          </p:cNvPr>
          <p:cNvSpPr/>
          <p:nvPr/>
        </p:nvSpPr>
        <p:spPr>
          <a:xfrm>
            <a:off x="7026016" y="4583458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7" name="Shape9">
            <a:extLst>
              <a:ext uri="{FF2B5EF4-FFF2-40B4-BE49-F238E27FC236}">
                <a16:creationId xmlns:a16="http://schemas.microsoft.com/office/drawing/2014/main" id="{3EDA65C8-0230-443B-8067-DC110030EC41}"/>
              </a:ext>
            </a:extLst>
          </p:cNvPr>
          <p:cNvSpPr/>
          <p:nvPr/>
        </p:nvSpPr>
        <p:spPr>
          <a:xfrm>
            <a:off x="9172738" y="4775236"/>
            <a:ext cx="323105" cy="47326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8" name="Shape6">
            <a:extLst>
              <a:ext uri="{FF2B5EF4-FFF2-40B4-BE49-F238E27FC236}">
                <a16:creationId xmlns:a16="http://schemas.microsoft.com/office/drawing/2014/main" id="{1B3DF097-D900-4140-ADCE-751747472DAB}"/>
              </a:ext>
            </a:extLst>
          </p:cNvPr>
          <p:cNvSpPr/>
          <p:nvPr/>
        </p:nvSpPr>
        <p:spPr>
          <a:xfrm>
            <a:off x="2673996" y="5689897"/>
            <a:ext cx="239833" cy="10737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D1C2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9" name="Shape8">
            <a:extLst>
              <a:ext uri="{FF2B5EF4-FFF2-40B4-BE49-F238E27FC236}">
                <a16:creationId xmlns:a16="http://schemas.microsoft.com/office/drawing/2014/main" id="{A66B2D84-8344-4EDA-83B3-33DAD952C4C8}"/>
              </a:ext>
            </a:extLst>
          </p:cNvPr>
          <p:cNvSpPr/>
          <p:nvPr/>
        </p:nvSpPr>
        <p:spPr>
          <a:xfrm>
            <a:off x="2729242" y="5866745"/>
            <a:ext cx="242558" cy="14763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BF44"/>
          </a:solidFill>
          <a:ln w="12700">
            <a:solidFill>
              <a:srgbClr val="3465A4"/>
            </a:solidFill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r>
              <a:rPr lang="en-US" sz="1200" kern="150" dirty="0">
                <a:effectLst/>
                <a:latin typeface="Liberation Serif"/>
                <a:ea typeface="AR PL SungtiL GB"/>
                <a:cs typeface="Lohit Devanagari"/>
              </a:rPr>
              <a:t> </a:t>
            </a:r>
            <a:endParaRPr lang="en-DE" sz="12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20" name="Shape10">
            <a:extLst>
              <a:ext uri="{FF2B5EF4-FFF2-40B4-BE49-F238E27FC236}">
                <a16:creationId xmlns:a16="http://schemas.microsoft.com/office/drawing/2014/main" id="{9E170640-D360-4BA3-8365-16240307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3" y="5633382"/>
            <a:ext cx="105608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Request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11">
            <a:extLst>
              <a:ext uri="{FF2B5EF4-FFF2-40B4-BE49-F238E27FC236}">
                <a16:creationId xmlns:a16="http://schemas.microsoft.com/office/drawing/2014/main" id="{97B86B60-2811-4898-A9E4-E65AF9EB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92" y="5823882"/>
            <a:ext cx="1253671" cy="26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Response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">
            <a:extLst>
              <a:ext uri="{FF2B5EF4-FFF2-40B4-BE49-F238E27FC236}">
                <a16:creationId xmlns:a16="http://schemas.microsoft.com/office/drawing/2014/main" id="{3A738B1C-CD63-4154-B63E-D620E111E3D7}"/>
              </a:ext>
            </a:extLst>
          </p:cNvPr>
          <p:cNvSpPr>
            <a:spLocks/>
          </p:cNvSpPr>
          <p:nvPr/>
        </p:nvSpPr>
        <p:spPr bwMode="auto">
          <a:xfrm>
            <a:off x="2047313" y="2850769"/>
            <a:ext cx="1870027" cy="736195"/>
          </a:xfrm>
          <a:custGeom>
            <a:avLst/>
            <a:gdLst>
              <a:gd name="T0" fmla="*/ 547726 w 21600"/>
              <a:gd name="T1" fmla="*/ 0 h 21600"/>
              <a:gd name="T2" fmla="*/ 1095451 w 21600"/>
              <a:gd name="T3" fmla="*/ 200162 h 21600"/>
              <a:gd name="T4" fmla="*/ 547726 w 21600"/>
              <a:gd name="T5" fmla="*/ 400324 h 21600"/>
              <a:gd name="T6" fmla="*/ 0 w 21600"/>
              <a:gd name="T7" fmla="*/ 20016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12700">
            <a:solidFill>
              <a:srgbClr val="3465A4"/>
            </a:solidFill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WebBrowser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C433DED8-00E9-4095-92A0-596A2B5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5E94D549-4A86-416D-A61A-706CFD41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4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5" name="Shape10">
            <a:extLst>
              <a:ext uri="{FF2B5EF4-FFF2-40B4-BE49-F238E27FC236}">
                <a16:creationId xmlns:a16="http://schemas.microsoft.com/office/drawing/2014/main" id="{34C17D7E-70E7-48B5-9D35-91C9E05A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218" y="5607529"/>
            <a:ext cx="1143408" cy="3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AR PL SungtiL GB"/>
                <a:cs typeface="Lohit Devanagari"/>
              </a:rPr>
              <a:t>Database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12DDDA9-5135-4B0A-A327-80C31158265C}"/>
              </a:ext>
            </a:extLst>
          </p:cNvPr>
          <p:cNvSpPr/>
          <p:nvPr/>
        </p:nvSpPr>
        <p:spPr>
          <a:xfrm>
            <a:off x="6283121" y="5094555"/>
            <a:ext cx="959011" cy="99460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AD0D8-8FB2-42B3-B289-68F51F7D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26" y="3718370"/>
            <a:ext cx="2006814" cy="16081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5E4EBC-6B6B-4FA7-8F9A-54965C2C4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645" y="3290623"/>
            <a:ext cx="1890937" cy="480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C0F990-96CA-46C1-A80C-6A2DDC44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467" y="5930464"/>
            <a:ext cx="1232845" cy="5345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DADF02-7207-4AE4-A854-5FD90A4C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882" y="3321695"/>
            <a:ext cx="1301235" cy="1207859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C51430D8-6BA6-4B5F-B583-7BAF115F8153}"/>
              </a:ext>
            </a:extLst>
          </p:cNvPr>
          <p:cNvSpPr txBox="1">
            <a:spLocks/>
          </p:cNvSpPr>
          <p:nvPr/>
        </p:nvSpPr>
        <p:spPr>
          <a:xfrm>
            <a:off x="1972443" y="1070881"/>
            <a:ext cx="4081272" cy="66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Übungen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8EEA535-495D-49A0-A536-964E8653FD4D}"/>
              </a:ext>
            </a:extLst>
          </p:cNvPr>
          <p:cNvSpPr txBox="1">
            <a:spLocks/>
          </p:cNvSpPr>
          <p:nvPr/>
        </p:nvSpPr>
        <p:spPr>
          <a:xfrm>
            <a:off x="1149096" y="4249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Webanwendungsablauf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9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44193 -0.35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7019 0.400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6471 -0.376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" y="-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1 -0.37615 L -0.26654 -0.058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52748 0.087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A39F7-D987-CC31-C99D-DC4A5F82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de-DE" dirty="0"/>
              <a:t>5. Datenspeicherung</a:t>
            </a:r>
            <a:endParaRPr lang="ru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F1DA69-38C7-441D-B50A-C6FCB3F5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92747"/>
              </p:ext>
            </p:extLst>
          </p:nvPr>
        </p:nvGraphicFramePr>
        <p:xfrm>
          <a:off x="3155971" y="2138483"/>
          <a:ext cx="4629785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4216041963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1211175295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1520316369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3682944829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444658979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 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email CHAR(32)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Password CHAR(16)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active CHAR(1)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admin CHAR(1)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45750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PRIMARY KEY 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9220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E73E7F-BF32-447C-AA2B-DA8AEE46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82964"/>
              </p:ext>
            </p:extLst>
          </p:nvPr>
        </p:nvGraphicFramePr>
        <p:xfrm>
          <a:off x="3155971" y="3132782"/>
          <a:ext cx="4942840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465700146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982158957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4099606250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464306824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Id 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Time TIMESTAMP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 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Comment CHAR(512)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39769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SERIAL PRIMARY KEY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5153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A99114-C105-43C5-89F3-669237A92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03376"/>
              </p:ext>
            </p:extLst>
          </p:nvPr>
        </p:nvGraphicFramePr>
        <p:xfrm>
          <a:off x="3146107" y="4093645"/>
          <a:ext cx="6052185" cy="711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816639635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931844033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71864502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669638538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1884004806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Id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INTEGER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exercise_text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exercise_out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exercise_solution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 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exercise_test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VARCHAR(1024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61143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PRIMARY KEY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2310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094042-418D-413F-8C60-454E29C1A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80893"/>
              </p:ext>
            </p:extLst>
          </p:nvPr>
        </p:nvGraphicFramePr>
        <p:xfrm>
          <a:off x="3146107" y="5262387"/>
          <a:ext cx="581279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110">
                  <a:extLst>
                    <a:ext uri="{9D8B030D-6E8A-4147-A177-3AD203B41FA5}">
                      <a16:colId xmlns:a16="http://schemas.microsoft.com/office/drawing/2014/main" val="911894748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422512465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814018053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647023171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142015224"/>
                    </a:ext>
                  </a:extLst>
                </a:gridCol>
              </a:tblGrid>
              <a:tr h="15367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userid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CHAR(32)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exerciseid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INTEGER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tried_to_solved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compile_error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test_error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BOOL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68698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FOREIGN KEY (</a:t>
                      </a:r>
                      <a:r>
                        <a:rPr lang="en-US" sz="1100" kern="0" dirty="0" err="1">
                          <a:effectLst/>
                        </a:rPr>
                        <a:t>userid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br>
                        <a:rPr lang="en-US" sz="1100" kern="0" dirty="0">
                          <a:effectLst/>
                        </a:rPr>
                      </a:br>
                      <a:r>
                        <a:rPr lang="en-US" sz="1100" kern="0" dirty="0">
                          <a:effectLst/>
                        </a:rPr>
                        <a:t>REFERENCES account(</a:t>
                      </a:r>
                      <a:r>
                        <a:rPr lang="en-US" sz="1100" kern="0" dirty="0" err="1">
                          <a:effectLst/>
                        </a:rPr>
                        <a:t>userid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DE" sz="1200" kern="15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DE" sz="1200" kern="150" dirty="0">
                        <a:effectLst/>
                        <a:latin typeface="Liberation Serif"/>
                        <a:ea typeface="AR PL SungtiL GB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260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1B5DAC-9963-4A37-B0C1-FB822C56EDCA}"/>
              </a:ext>
            </a:extLst>
          </p:cNvPr>
          <p:cNvSpPr txBox="1"/>
          <p:nvPr/>
        </p:nvSpPr>
        <p:spPr>
          <a:xfrm>
            <a:off x="1837678" y="216549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526C6-229F-4801-94C0-4BE6B298A990}"/>
              </a:ext>
            </a:extLst>
          </p:cNvPr>
          <p:cNvSpPr txBox="1"/>
          <p:nvPr/>
        </p:nvSpPr>
        <p:spPr>
          <a:xfrm>
            <a:off x="1837678" y="314387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2E2ED-4F7E-4C3A-9181-D541B60581B6}"/>
              </a:ext>
            </a:extLst>
          </p:cNvPr>
          <p:cNvSpPr txBox="1"/>
          <p:nvPr/>
        </p:nvSpPr>
        <p:spPr>
          <a:xfrm>
            <a:off x="1837678" y="4264896"/>
            <a:ext cx="10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D8A8D-E46B-4E11-AB24-3C507A0219AC}"/>
              </a:ext>
            </a:extLst>
          </p:cNvPr>
          <p:cNvSpPr txBox="1"/>
          <p:nvPr/>
        </p:nvSpPr>
        <p:spPr>
          <a:xfrm>
            <a:off x="1837678" y="526505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08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{5AD1B017-B047-DE49-9E69-B341CDBFF89A}tf10001072</Template>
  <TotalTime>844</TotalTime>
  <Words>414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</vt:lpstr>
      <vt:lpstr>Franklin Gothic Book</vt:lpstr>
      <vt:lpstr>Liberation Serif</vt:lpstr>
      <vt:lpstr>Verdana</vt:lpstr>
      <vt:lpstr>Уголки</vt:lpstr>
      <vt:lpstr>Praktikum Anwendungssysteme</vt:lpstr>
      <vt:lpstr>Agenda</vt:lpstr>
      <vt:lpstr>1. Einführung </vt:lpstr>
      <vt:lpstr>2. Architektursystem</vt:lpstr>
      <vt:lpstr>3. Die Struktur von Projekt </vt:lpstr>
      <vt:lpstr>Registrierung (1)</vt:lpstr>
      <vt:lpstr>PowerPoint Presentation</vt:lpstr>
      <vt:lpstr>PowerPoint Presentation</vt:lpstr>
      <vt:lpstr>5. Datenspeicherung</vt:lpstr>
      <vt:lpstr>6. Live-Vorführung</vt:lpstr>
      <vt:lpstr>7. Was kann in Zukunft verbessert werden?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Anwendungssysteme</dc:title>
  <dc:creator>Дмитрий Полисский</dc:creator>
  <cp:lastModifiedBy>Belloni, Stefano</cp:lastModifiedBy>
  <cp:revision>64</cp:revision>
  <dcterms:created xsi:type="dcterms:W3CDTF">2022-09-24T22:08:34Z</dcterms:created>
  <dcterms:modified xsi:type="dcterms:W3CDTF">2022-09-25T14:38:58Z</dcterms:modified>
</cp:coreProperties>
</file>