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1" r:id="rId10"/>
    <p:sldId id="270" r:id="rId11"/>
    <p:sldId id="262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8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937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0740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565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544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715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33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5579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6114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2243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5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527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JavaStarWebsite/jsp/HomePageView.j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33706-D61A-2F64-53F6-CBE3AA936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000"/>
            <a:ext cx="9144000" cy="205523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Praktikum Anwendungssysteme</a:t>
            </a:r>
            <a:endParaRPr lang="ru-UA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489094-0BDB-E9E5-5287-A12ABBC0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2492"/>
            <a:ext cx="9144000" cy="49810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Präsentation von 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Zhanna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Belloni und Dmytro Poliskyi</a:t>
            </a:r>
            <a:endParaRPr lang="ru-U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9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4DFF-2E42-41B3-8393-652401BD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Besonderheit in unserem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47C7-B8A6-42E1-886A-3EDFEE42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2369"/>
            <a:ext cx="9601200" cy="4225031"/>
          </a:xfrm>
        </p:spPr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AR PL SungtiL GB"/>
              </a:rPr>
              <a:t>Die Möglichkeit neue Skripte und Übungen einfach hinzufügen</a:t>
            </a:r>
          </a:p>
          <a:p>
            <a:pPr lvl="1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AR PL SungtiL GB"/>
              </a:rPr>
              <a:t>Hinzufüge eine neue File in der </a:t>
            </a:r>
            <a:r>
              <a:rPr lang="de-DE" sz="1800" dirty="0" err="1">
                <a:latin typeface="Calibri" panose="020F0502020204030204" pitchFamily="34" charset="0"/>
                <a:ea typeface="AR PL SungtiL GB"/>
              </a:rPr>
              <a:t>html</a:t>
            </a:r>
            <a:r>
              <a:rPr lang="de-DE" sz="1800" dirty="0">
                <a:latin typeface="Calibri" panose="020F0502020204030204" pitchFamily="34" charset="0"/>
                <a:ea typeface="AR PL SungtiL GB"/>
              </a:rPr>
              <a:t> Verzeichnis</a:t>
            </a:r>
          </a:p>
          <a:p>
            <a:pPr lvl="1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AR PL SungtiL GB"/>
              </a:rPr>
              <a:t>Schreibt der Hinhalte des Skripts</a:t>
            </a:r>
          </a:p>
          <a:p>
            <a:pPr lvl="1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AR PL SungtiL GB"/>
              </a:rPr>
              <a:t>In </a:t>
            </a:r>
            <a:r>
              <a:rPr lang="de-DE" sz="1800" dirty="0" err="1">
                <a:latin typeface="Calibri" panose="020F0502020204030204" pitchFamily="34" charset="0"/>
                <a:ea typeface="AR PL SungtiL GB"/>
              </a:rPr>
              <a:t>GuiBean</a:t>
            </a:r>
            <a:r>
              <a:rPr lang="de-DE" sz="1800" dirty="0">
                <a:latin typeface="Calibri" panose="020F0502020204030204" pitchFamily="34" charset="0"/>
                <a:ea typeface="AR PL SungtiL GB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AR PL SungtiL GB"/>
              </a:rPr>
              <a:t>erweiter</a:t>
            </a:r>
            <a:r>
              <a:rPr lang="de-DE" sz="1800" dirty="0">
                <a:latin typeface="Calibri" panose="020F0502020204030204" pitchFamily="34" charset="0"/>
                <a:ea typeface="AR PL SungtiL GB"/>
              </a:rPr>
              <a:t> die Liste</a:t>
            </a:r>
            <a:br>
              <a:rPr lang="de-DE" sz="1800" dirty="0">
                <a:latin typeface="Calibri" panose="020F0502020204030204" pitchFamily="34" charset="0"/>
                <a:ea typeface="AR PL SungtiL GB"/>
              </a:rPr>
            </a:br>
            <a:r>
              <a:rPr lang="de-DE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de-DE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lessonList</a:t>
            </a:r>
            <a:endParaRPr lang="de-DE" sz="1800" b="1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marL="530352" lvl="1" indent="0">
              <a:buNone/>
            </a:pPr>
            <a:r>
              <a:rPr lang="de-DE" sz="1800" b="1" dirty="0">
                <a:solidFill>
                  <a:srgbClr val="0000C0"/>
                </a:solidFill>
                <a:latin typeface="Consolas" panose="020B0609020204030204" pitchFamily="49" charset="0"/>
                <a:ea typeface="AR PL SungtiL GB"/>
              </a:rPr>
              <a:t>	</a:t>
            </a:r>
            <a:r>
              <a:rPr lang="de-DE" sz="1800" dirty="0">
                <a:latin typeface="Calibri" panose="020F0502020204030204" pitchFamily="34" charset="0"/>
                <a:ea typeface="AR PL SungtiL GB"/>
              </a:rPr>
              <a:t>mit der Name des neue File</a:t>
            </a:r>
            <a:br>
              <a:rPr lang="de-DE" sz="1800" dirty="0">
                <a:latin typeface="Calibri" panose="020F0502020204030204" pitchFamily="34" charset="0"/>
                <a:ea typeface="AR PL SungtiL GB"/>
              </a:rPr>
            </a:br>
            <a:br>
              <a:rPr lang="de-DE" sz="1800" b="1" dirty="0">
                <a:solidFill>
                  <a:srgbClr val="0000C0"/>
                </a:solidFill>
                <a:latin typeface="Consolas" panose="020B0609020204030204" pitchFamily="49" charset="0"/>
                <a:ea typeface="AR PL SungtiL GB"/>
              </a:rPr>
            </a:br>
            <a:endParaRPr lang="de-DE" sz="1800" dirty="0">
              <a:latin typeface="Calibri" panose="020F0502020204030204" pitchFamily="34" charset="0"/>
              <a:ea typeface="AR PL SungtiL GB"/>
            </a:endParaRPr>
          </a:p>
          <a:p>
            <a:pPr lvl="1">
              <a:buFont typeface="+mj-lt"/>
              <a:buAutoNum type="arabicPeriod"/>
            </a:pPr>
            <a:endParaRPr lang="de-DE" sz="1800" dirty="0">
              <a:latin typeface="Calibri" panose="020F0502020204030204" pitchFamily="34" charset="0"/>
              <a:ea typeface="AR PL SungtiL GB"/>
            </a:endParaRPr>
          </a:p>
          <a:p>
            <a:pPr lvl="1">
              <a:buFont typeface="+mj-lt"/>
              <a:buAutoNum type="arabicPeriod"/>
            </a:pPr>
            <a:endParaRPr lang="de-DE" sz="1800" dirty="0">
              <a:effectLst/>
              <a:latin typeface="Calibri" panose="020F0502020204030204" pitchFamily="34" charset="0"/>
              <a:ea typeface="AR PL SungtiL GB"/>
            </a:endParaRPr>
          </a:p>
          <a:p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D6C7E-6946-4E63-AD94-E2A48788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84" y="2001395"/>
            <a:ext cx="2190466" cy="28432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AB93A7-345E-43A2-BF05-88FCFEF511E7}"/>
              </a:ext>
            </a:extLst>
          </p:cNvPr>
          <p:cNvSpPr/>
          <p:nvPr/>
        </p:nvSpPr>
        <p:spPr>
          <a:xfrm>
            <a:off x="9421293" y="4252378"/>
            <a:ext cx="1012055" cy="168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EBB3F5-51B9-4C90-9C33-E3B8D04A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4" y="3218221"/>
            <a:ext cx="4081818" cy="2842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D4699D-3F8A-4AEB-A253-7D08D847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293" y="3670143"/>
            <a:ext cx="2998078" cy="3090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086EB4-0E48-447E-8AB9-4C0B07535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859" y="4008371"/>
            <a:ext cx="5172546" cy="266309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CEA1440-6F23-44E0-B3CB-115A66747441}"/>
              </a:ext>
            </a:extLst>
          </p:cNvPr>
          <p:cNvSpPr/>
          <p:nvPr/>
        </p:nvSpPr>
        <p:spPr>
          <a:xfrm>
            <a:off x="9414501" y="2890371"/>
            <a:ext cx="1138029" cy="16867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6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2DF42-B0CD-6EEB-639D-681D1FEF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79" y="826051"/>
            <a:ext cx="9601200" cy="537519"/>
          </a:xfrm>
        </p:spPr>
        <p:txBody>
          <a:bodyPr>
            <a:normAutofit fontScale="90000"/>
          </a:bodyPr>
          <a:lstStyle/>
          <a:p>
            <a:r>
              <a:rPr lang="de-DE" dirty="0"/>
              <a:t>7. Live-Vorführung</a:t>
            </a:r>
            <a:endParaRPr lang="ru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79363-E517-46D6-BDE4-C25E0DC3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hlinkClick r:id="rId2"/>
              </a:rPr>
              <a:t>JavaStar</a:t>
            </a:r>
            <a:r>
              <a:rPr lang="de-DE" dirty="0">
                <a:hlinkClick r:id="rId2"/>
              </a:rPr>
              <a:t> Live Vorführung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9136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8577C-D8E1-A894-CC9A-B8B8504D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0501"/>
          </a:xfrm>
        </p:spPr>
        <p:txBody>
          <a:bodyPr>
            <a:normAutofit fontScale="90000"/>
          </a:bodyPr>
          <a:lstStyle/>
          <a:p>
            <a:r>
              <a:rPr lang="de-DE" dirty="0"/>
              <a:t>8. </a:t>
            </a:r>
            <a:r>
              <a:rPr lang="de-DE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kann in Zukunft verbessert werden?</a:t>
            </a:r>
            <a:br>
              <a:rPr lang="de-DE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DF506-3756-2C9F-1FE2-599168AE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71"/>
            <a:ext cx="9601200" cy="384859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Benutzer-Bewertung</a:t>
            </a:r>
          </a:p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weitere Themen und Aufgaben</a:t>
            </a:r>
            <a:endParaRPr lang="ru-RU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aufgezeichnete Online-Vorlesungen zur Erklärung des Themas</a:t>
            </a:r>
          </a:p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„Achievements“</a:t>
            </a:r>
            <a:endParaRPr lang="ru-UA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4DF06E-E323-E67F-39FA-657C0D9D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91" y="4214355"/>
            <a:ext cx="2300417" cy="23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58E6-FAC5-47FA-AB0F-3B907BA61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</a:t>
            </a:r>
            <a:r>
              <a:rPr lang="de-DE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5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F47DA-9F59-A592-8085-A7EC7FB9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1361"/>
            <a:ext cx="9601200" cy="739239"/>
          </a:xfrm>
        </p:spPr>
        <p:txBody>
          <a:bodyPr/>
          <a:lstStyle/>
          <a:p>
            <a:r>
              <a:rPr lang="de-DE" dirty="0"/>
              <a:t>Agenda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D325A-CB50-1227-CB45-BADB782F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5657"/>
            <a:ext cx="9601200" cy="51538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de-DE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Einführung. Zweck und Vorteile der Anwendung.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Architektursystem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Die Struktur von Projekt 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Webanwendungsablauf 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Datenspeicherung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Besonderheit in unserem Projekt</a:t>
            </a:r>
            <a:endParaRPr lang="de-DE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Live-Vorführung </a:t>
            </a:r>
            <a:endParaRPr lang="de-D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kann in Zukunft verbessert werden?</a:t>
            </a:r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endParaRPr lang="de-DE" sz="1400" dirty="0"/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endParaRPr lang="de-DE" sz="1600" dirty="0"/>
          </a:p>
          <a:p>
            <a:pPr marL="342900" indent="-342900">
              <a:buAutoNum type="arabicPeriod"/>
            </a:pPr>
            <a:endParaRPr lang="ru-UA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929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82893-FDAC-CE9B-153D-6AC103BE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613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Einführung</a:t>
            </a:r>
            <a:br>
              <a:rPr lang="de-DE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F7494-39AF-1858-B0D6-0AF6BF41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4287982"/>
          </a:xfrm>
        </p:spPr>
        <p:txBody>
          <a:bodyPr/>
          <a:lstStyle/>
          <a:p>
            <a:pPr marL="0" lvl="0" indent="0">
              <a:buNone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ist der Zweck?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Ressource, mit der man das Programmieren von Anfang an lernen kann</a:t>
            </a:r>
            <a:endParaRPr lang="ru-U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gibt Theorie, Benotungssystem, Möglichkeit der richtige Antworten zu sehen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Vorteilen sind:</a:t>
            </a:r>
          </a:p>
          <a:p>
            <a:pPr lvl="0">
              <a:buFontTx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einfache Schnittstelle für den Benutzer </a:t>
            </a:r>
          </a:p>
          <a:p>
            <a:pPr lvl="0">
              <a:buFontTx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einfaches Testkonstruktionssystem für Lehrer</a:t>
            </a:r>
          </a:p>
          <a:p>
            <a:pPr lvl="0">
              <a:buFontTx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Zugang zu fast allem auf der Website</a:t>
            </a:r>
          </a:p>
          <a:p>
            <a:pPr lvl="0">
              <a:buFontTx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leichte Verständlichkeit</a:t>
            </a:r>
            <a:endParaRPr lang="ru-U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15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DE85-4F4A-4B18-A4B2-58B42940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Architektursystem</a:t>
            </a:r>
            <a:endParaRPr lang="de-DE" dirty="0"/>
          </a:p>
        </p:txBody>
      </p:sp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5E94D549-4A86-416D-A61A-706CFD41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883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AB373A-41FE-47C2-95B6-FE57C4AB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506" y="3957639"/>
            <a:ext cx="1562100" cy="116205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7D653-C479-B3A7-E5E3-BD96F425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862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Die Struktur von Projekt</a:t>
            </a:r>
            <a:br>
              <a:rPr lang="de-DE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UA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E5D18-1F86-46C2-B7B8-3ECAF4AC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06" y="1843086"/>
            <a:ext cx="2257425" cy="105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70ED2B-8E8E-42EC-AABD-35247EC0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56" y="1394145"/>
            <a:ext cx="3941757" cy="1409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4A0F27-679F-45A8-8435-B8CBF7109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91" y="2098730"/>
            <a:ext cx="1770306" cy="1515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219C1-18EC-4CD2-B6FA-13F3DB2ED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766" y="2300702"/>
            <a:ext cx="1369831" cy="1582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42AFF1-4E2A-4481-B219-9A1CD4A66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931" y="3883322"/>
            <a:ext cx="1441641" cy="116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4975D4-AA54-4133-B804-2264C825F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055" y="4401939"/>
            <a:ext cx="2605086" cy="928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28F36D-9B4A-42B8-BB19-BDD09A328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8287" y="4093319"/>
            <a:ext cx="617240" cy="6172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FE61F2-C080-4A4B-88D7-C6809E008F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9572" y="4819368"/>
            <a:ext cx="2765402" cy="14792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F3BB2AE1-B868-4665-B87A-21D6104D9AE6}"/>
              </a:ext>
            </a:extLst>
          </p:cNvPr>
          <p:cNvSpPr/>
          <p:nvPr/>
        </p:nvSpPr>
        <p:spPr>
          <a:xfrm>
            <a:off x="2298891" y="4355347"/>
            <a:ext cx="362992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DE97DB-8CC4-4AED-B998-62B8DB70D6CC}"/>
              </a:ext>
            </a:extLst>
          </p:cNvPr>
          <p:cNvSpPr/>
          <p:nvPr/>
        </p:nvSpPr>
        <p:spPr>
          <a:xfrm>
            <a:off x="2298890" y="4536274"/>
            <a:ext cx="561207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7EE899-B439-44AC-8CC7-03EFD001286E}"/>
              </a:ext>
            </a:extLst>
          </p:cNvPr>
          <p:cNvSpPr/>
          <p:nvPr/>
        </p:nvSpPr>
        <p:spPr>
          <a:xfrm>
            <a:off x="2267493" y="4888609"/>
            <a:ext cx="362991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1CAE7-8832-49DA-8344-E5A42B41411F}"/>
              </a:ext>
            </a:extLst>
          </p:cNvPr>
          <p:cNvSpPr/>
          <p:nvPr/>
        </p:nvSpPr>
        <p:spPr>
          <a:xfrm>
            <a:off x="2298891" y="4183939"/>
            <a:ext cx="261846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DE85-4F4A-4B18-A4B2-58B42940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43" y="1070881"/>
            <a:ext cx="4081272" cy="667486"/>
          </a:xfrm>
        </p:spPr>
        <p:txBody>
          <a:bodyPr>
            <a:normAutofit/>
          </a:bodyPr>
          <a:lstStyle/>
          <a:p>
            <a:r>
              <a:rPr lang="de-DE" sz="3600" dirty="0"/>
              <a:t>Registrierung (1)</a:t>
            </a:r>
          </a:p>
        </p:txBody>
      </p:sp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F6855-8AB5-4B3A-B298-B9B36FEFCBE9}"/>
              </a:ext>
            </a:extLst>
          </p:cNvPr>
          <p:cNvSpPr txBox="1"/>
          <p:nvPr/>
        </p:nvSpPr>
        <p:spPr>
          <a:xfrm>
            <a:off x="2595734" y="2489060"/>
            <a:ext cx="1591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200" dirty="0"/>
              <a:t>/</a:t>
            </a:r>
            <a:r>
              <a:rPr lang="en-DE" sz="1200" dirty="0" err="1"/>
              <a:t>jsp</a:t>
            </a:r>
            <a:r>
              <a:rPr lang="en-DE" sz="1200" dirty="0"/>
              <a:t>/</a:t>
            </a:r>
            <a:r>
              <a:rPr lang="en-DE" sz="1200" dirty="0" err="1"/>
              <a:t>RegisterView.jsp</a:t>
            </a:r>
            <a:endParaRPr lang="en-DE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E8432C3-7C7C-4906-B715-8F5D4A93F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21" y="3510640"/>
            <a:ext cx="3019356" cy="1328793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B1EC9C8-9A31-416C-8AD5-14D6EE60D796}"/>
              </a:ext>
            </a:extLst>
          </p:cNvPr>
          <p:cNvSpPr txBox="1">
            <a:spLocks/>
          </p:cNvSpPr>
          <p:nvPr/>
        </p:nvSpPr>
        <p:spPr>
          <a:xfrm>
            <a:off x="1149096" y="4249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Webanwendungsablauf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18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37839 0.144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9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44609 0.0180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05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5E94D549-4A86-416D-A61A-706CFD41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376B4-1DA7-4116-9C8D-004ABA856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32" y="3661627"/>
            <a:ext cx="1517896" cy="10709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DB8067-0E2A-454F-9C16-26AAFFABC4CA}"/>
              </a:ext>
            </a:extLst>
          </p:cNvPr>
          <p:cNvSpPr txBox="1"/>
          <p:nvPr/>
        </p:nvSpPr>
        <p:spPr>
          <a:xfrm>
            <a:off x="7242132" y="3577820"/>
            <a:ext cx="801823" cy="553998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Username, </a:t>
            </a:r>
            <a:br>
              <a:rPr lang="en-US" sz="1000" dirty="0"/>
            </a:br>
            <a:r>
              <a:rPr lang="en-US" sz="1000" dirty="0"/>
              <a:t>password,</a:t>
            </a:r>
            <a:br>
              <a:rPr lang="en-US" sz="1000" dirty="0"/>
            </a:br>
            <a:r>
              <a:rPr lang="en-US" sz="1000" dirty="0"/>
              <a:t>email</a:t>
            </a:r>
            <a:endParaRPr lang="en-DE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5E323-3E6F-4685-8E92-442DA9308B94}"/>
              </a:ext>
            </a:extLst>
          </p:cNvPr>
          <p:cNvSpPr txBox="1"/>
          <p:nvPr/>
        </p:nvSpPr>
        <p:spPr>
          <a:xfrm>
            <a:off x="6894523" y="5716151"/>
            <a:ext cx="47481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  <a:endParaRPr lang="en-D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C0D5ED-332C-46FD-A397-4BCCB803F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103" y="3530754"/>
            <a:ext cx="3378965" cy="11083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F3E1BC-A148-4C4E-A913-DD4CF17DBF78}"/>
              </a:ext>
            </a:extLst>
          </p:cNvPr>
          <p:cNvSpPr txBox="1"/>
          <p:nvPr/>
        </p:nvSpPr>
        <p:spPr>
          <a:xfrm>
            <a:off x="3381754" y="4331415"/>
            <a:ext cx="1554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/</a:t>
            </a:r>
            <a:r>
              <a:rPr lang="en-DE" sz="1200" dirty="0" err="1"/>
              <a:t>jsp</a:t>
            </a:r>
            <a:r>
              <a:rPr lang="en-DE" sz="1200" dirty="0"/>
              <a:t>/Register</a:t>
            </a:r>
            <a:r>
              <a:rPr lang="en-US" sz="1200" dirty="0"/>
              <a:t>Appl</a:t>
            </a:r>
            <a:r>
              <a:rPr lang="en-DE" sz="1200" dirty="0"/>
              <a:t>.</a:t>
            </a:r>
            <a:r>
              <a:rPr lang="en-DE" sz="1200" dirty="0" err="1"/>
              <a:t>jsp</a:t>
            </a:r>
            <a:endParaRPr lang="en-DE" sz="1200" dirty="0"/>
          </a:p>
          <a:p>
            <a:endParaRPr lang="en-DE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729FB72-2CEF-4ECF-99C5-E6308ED98861}"/>
              </a:ext>
            </a:extLst>
          </p:cNvPr>
          <p:cNvSpPr txBox="1">
            <a:spLocks/>
          </p:cNvSpPr>
          <p:nvPr/>
        </p:nvSpPr>
        <p:spPr>
          <a:xfrm>
            <a:off x="1972443" y="1070881"/>
            <a:ext cx="4081272" cy="667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Registrierung (2)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AF57588-19E8-4649-80D2-027B1B700E70}"/>
              </a:ext>
            </a:extLst>
          </p:cNvPr>
          <p:cNvSpPr txBox="1">
            <a:spLocks/>
          </p:cNvSpPr>
          <p:nvPr/>
        </p:nvSpPr>
        <p:spPr>
          <a:xfrm>
            <a:off x="1149096" y="4249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Webanwendungsablauf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590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40808 -0.237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08047 0.2675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10429 -0.2907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57162 0.0164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33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5E94D549-4A86-416D-A61A-706CFD41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AD0D8-8FB2-42B3-B289-68F51F7D3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26" y="3718370"/>
            <a:ext cx="2006814" cy="16081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5E4EBC-6B6B-4FA7-8F9A-54965C2C4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645" y="3290623"/>
            <a:ext cx="1890937" cy="4802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C0F990-96CA-46C1-A80C-6A2DDC44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467" y="5930464"/>
            <a:ext cx="1232845" cy="5345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DADF02-7207-4AE4-A854-5FD90A4C3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882" y="3321695"/>
            <a:ext cx="1301235" cy="1207859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C51430D8-6BA6-4B5F-B583-7BAF115F8153}"/>
              </a:ext>
            </a:extLst>
          </p:cNvPr>
          <p:cNvSpPr txBox="1">
            <a:spLocks/>
          </p:cNvSpPr>
          <p:nvPr/>
        </p:nvSpPr>
        <p:spPr>
          <a:xfrm>
            <a:off x="1972443" y="1070881"/>
            <a:ext cx="4081272" cy="667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Übungen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8EEA535-495D-49A0-A536-964E8653FD4D}"/>
              </a:ext>
            </a:extLst>
          </p:cNvPr>
          <p:cNvSpPr txBox="1">
            <a:spLocks/>
          </p:cNvSpPr>
          <p:nvPr/>
        </p:nvSpPr>
        <p:spPr>
          <a:xfrm>
            <a:off x="1149096" y="4249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Webanwendungsablauf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9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44193 -0.35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7019 0.400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06471 -0.376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" y="-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1 -0.37615 L -0.26654 -0.058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52748 0.087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3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A39F7-D987-CC31-C99D-DC4A5F82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de-DE" dirty="0"/>
              <a:t>5. Datenspeicherung</a:t>
            </a:r>
            <a:endParaRPr lang="ru-U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F1DA69-38C7-441D-B50A-C6FCB3F5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92747"/>
              </p:ext>
            </p:extLst>
          </p:nvPr>
        </p:nvGraphicFramePr>
        <p:xfrm>
          <a:off x="3155971" y="2138483"/>
          <a:ext cx="4629785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4216041963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1211175295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1520316369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3682944829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444658979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userid CHAR(32)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email CHAR(32)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Password CHAR(16)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active CHAR(1)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admin CHAR(1)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5750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PRIMARY KEY 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9220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E73E7F-BF32-447C-AA2B-DA8AEE46C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82964"/>
              </p:ext>
            </p:extLst>
          </p:nvPr>
        </p:nvGraphicFramePr>
        <p:xfrm>
          <a:off x="3155971" y="3132782"/>
          <a:ext cx="4942840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465700146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982158957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4099606250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464306824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Id 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Time TIMESTAMP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userid CHAR(32)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Comment CHAR(512)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39769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SERIAL PRIMARY KEY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5153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A99114-C105-43C5-89F3-669237A92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03376"/>
              </p:ext>
            </p:extLst>
          </p:nvPr>
        </p:nvGraphicFramePr>
        <p:xfrm>
          <a:off x="3146107" y="4093645"/>
          <a:ext cx="6052185" cy="711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816639635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931844033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71864502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669638538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1884004806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Id 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INTEGER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exercise_text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VARCHAR(1024)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exercise_out 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VARCHAR(1024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exercise_solution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 VARCHAR(1024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exercise_test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VARCHAR(1024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611435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PRIMARY KEY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2310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094042-418D-413F-8C60-454E29C1A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80893"/>
              </p:ext>
            </p:extLst>
          </p:nvPr>
        </p:nvGraphicFramePr>
        <p:xfrm>
          <a:off x="3146107" y="5262387"/>
          <a:ext cx="581279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110">
                  <a:extLst>
                    <a:ext uri="{9D8B030D-6E8A-4147-A177-3AD203B41FA5}">
                      <a16:colId xmlns:a16="http://schemas.microsoft.com/office/drawing/2014/main" val="911894748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4225124659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814018053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647023171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142015224"/>
                    </a:ext>
                  </a:extLst>
                </a:gridCol>
              </a:tblGrid>
              <a:tr h="15367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userid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CHAR(32)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exerciseid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INTEGER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tried_to_solved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BOOL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compile_error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BOOL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test_error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BOOL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68698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FOREIGN KEY (</a:t>
                      </a:r>
                      <a:r>
                        <a:rPr lang="en-US" sz="1100" kern="0" dirty="0" err="1">
                          <a:effectLst/>
                        </a:rPr>
                        <a:t>userid</a:t>
                      </a:r>
                      <a:r>
                        <a:rPr lang="en-US" sz="1100" kern="0" dirty="0">
                          <a:effectLst/>
                        </a:rPr>
                        <a:t>)</a:t>
                      </a:r>
                      <a:br>
                        <a:rPr lang="en-US" sz="1100" kern="0" dirty="0">
                          <a:effectLst/>
                        </a:rPr>
                      </a:br>
                      <a:r>
                        <a:rPr lang="en-US" sz="1100" kern="0" dirty="0">
                          <a:effectLst/>
                        </a:rPr>
                        <a:t>REFERENCES account(</a:t>
                      </a:r>
                      <a:r>
                        <a:rPr lang="en-US" sz="1100" kern="0" dirty="0" err="1">
                          <a:effectLst/>
                        </a:rPr>
                        <a:t>userid</a:t>
                      </a:r>
                      <a:r>
                        <a:rPr lang="en-US" sz="1100" kern="0" dirty="0">
                          <a:effectLst/>
                        </a:rPr>
                        <a:t>)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2601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1B5DAC-9963-4A37-B0C1-FB822C56EDCA}"/>
              </a:ext>
            </a:extLst>
          </p:cNvPr>
          <p:cNvSpPr txBox="1"/>
          <p:nvPr/>
        </p:nvSpPr>
        <p:spPr>
          <a:xfrm>
            <a:off x="1837678" y="216549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526C6-229F-4801-94C0-4BE6B298A990}"/>
              </a:ext>
            </a:extLst>
          </p:cNvPr>
          <p:cNvSpPr txBox="1"/>
          <p:nvPr/>
        </p:nvSpPr>
        <p:spPr>
          <a:xfrm>
            <a:off x="1837678" y="314387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2E2ED-4F7E-4C3A-9181-D541B60581B6}"/>
              </a:ext>
            </a:extLst>
          </p:cNvPr>
          <p:cNvSpPr txBox="1"/>
          <p:nvPr/>
        </p:nvSpPr>
        <p:spPr>
          <a:xfrm>
            <a:off x="1837678" y="4264896"/>
            <a:ext cx="108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D8A8D-E46B-4E11-AB24-3C507A0219AC}"/>
              </a:ext>
            </a:extLst>
          </p:cNvPr>
          <p:cNvSpPr txBox="1"/>
          <p:nvPr/>
        </p:nvSpPr>
        <p:spPr>
          <a:xfrm>
            <a:off x="1837678" y="526505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086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{5AD1B017-B047-DE49-9E69-B341CDBFF89A}tf10001072</Template>
  <TotalTime>911</TotalTime>
  <Words>465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</vt:lpstr>
      <vt:lpstr>Franklin Gothic Book</vt:lpstr>
      <vt:lpstr>Liberation Serif</vt:lpstr>
      <vt:lpstr>Verdana</vt:lpstr>
      <vt:lpstr>Уголки</vt:lpstr>
      <vt:lpstr>Praktikum Anwendungssysteme</vt:lpstr>
      <vt:lpstr>Agenda</vt:lpstr>
      <vt:lpstr>1. Einführung </vt:lpstr>
      <vt:lpstr>2. Architektursystem</vt:lpstr>
      <vt:lpstr>3. Die Struktur von Projekt </vt:lpstr>
      <vt:lpstr>Registrierung (1)</vt:lpstr>
      <vt:lpstr>PowerPoint Presentation</vt:lpstr>
      <vt:lpstr>PowerPoint Presentation</vt:lpstr>
      <vt:lpstr>5. Datenspeicherung</vt:lpstr>
      <vt:lpstr>6. Besonderheit in unserem Projekt</vt:lpstr>
      <vt:lpstr>7. Live-Vorführung</vt:lpstr>
      <vt:lpstr>8. Was kann in Zukunft verbessert werden? 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Anwendungssysteme</dc:title>
  <dc:creator>Дмитрий Полисский</dc:creator>
  <cp:lastModifiedBy>Belloni, Stefano</cp:lastModifiedBy>
  <cp:revision>86</cp:revision>
  <dcterms:created xsi:type="dcterms:W3CDTF">2022-09-24T22:08:34Z</dcterms:created>
  <dcterms:modified xsi:type="dcterms:W3CDTF">2022-09-25T15:45:31Z</dcterms:modified>
</cp:coreProperties>
</file>