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'Tech products sold'!$C$1</c:f>
              <c:strCache>
                <c:ptCount val="1"/>
                <c:pt idx="0">
                  <c:v>Sold Tech Products, pcs.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FE-427B-8152-608E42CEB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FE-427B-8152-608E42CEB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FE-427B-8152-608E42CEB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FE-427B-8152-608E42CEBC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FE-427B-8152-608E42CEBC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FE-427B-8152-608E42CEBC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0FE-427B-8152-608E42CEBC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0FE-427B-8152-608E42CEBC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0FE-427B-8152-608E42CEBC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0FE-427B-8152-608E42CEBC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0FE-427B-8152-608E42CEBCB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0FE-427B-8152-608E42CEBCB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0FE-427B-8152-608E42CEBCB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0FE-427B-8152-608E42CEBCB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0FE-427B-8152-608E42CEBCB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0FE-427B-8152-608E42CEBCB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0FE-427B-8152-608E42CEBCB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0FE-427B-8152-608E42CEBC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'Tech products sold'!$B$2:$B$18</c:f>
              <c:strCache>
                <c:ptCount val="17"/>
                <c:pt idx="0">
                  <c:v>telephony</c:v>
                </c:pt>
                <c:pt idx="1">
                  <c:v>auto</c:v>
                </c:pt>
                <c:pt idx="2">
                  <c:v>electronics</c:v>
                </c:pt>
                <c:pt idx="3">
                  <c:v>consoles_games</c:v>
                </c:pt>
                <c:pt idx="4">
                  <c:v>home_appliances</c:v>
                </c:pt>
                <c:pt idx="5">
                  <c:v>small_appliances</c:v>
                </c:pt>
                <c:pt idx="6">
                  <c:v>audio</c:v>
                </c:pt>
                <c:pt idx="7">
                  <c:v>air_conditioning</c:v>
                </c:pt>
                <c:pt idx="8">
                  <c:v>fixed_telephony</c:v>
                </c:pt>
                <c:pt idx="9">
                  <c:v>home_appliances_2</c:v>
                </c:pt>
                <c:pt idx="10">
                  <c:v>computers</c:v>
                </c:pt>
                <c:pt idx="11">
                  <c:v>signaling_and_security</c:v>
                </c:pt>
                <c:pt idx="12">
                  <c:v>tablets_printing_image</c:v>
                </c:pt>
                <c:pt idx="13">
                  <c:v>small_appliances_home_oven_and_coffee</c:v>
                </c:pt>
                <c:pt idx="14">
                  <c:v>dvds_blu_ray</c:v>
                </c:pt>
                <c:pt idx="15">
                  <c:v>portable_kitchen_food_processors</c:v>
                </c:pt>
                <c:pt idx="16">
                  <c:v>pc_gamer</c:v>
                </c:pt>
              </c:strCache>
            </c:strRef>
          </c:cat>
          <c:val>
            <c:numRef>
              <c:f>'Tech products sold'!$C$2:$C$18</c:f>
              <c:numCache>
                <c:formatCode>0</c:formatCode>
                <c:ptCount val="17"/>
                <c:pt idx="0">
                  <c:v>4545</c:v>
                </c:pt>
                <c:pt idx="1">
                  <c:v>4235</c:v>
                </c:pt>
                <c:pt idx="2">
                  <c:v>2767</c:v>
                </c:pt>
                <c:pt idx="3">
                  <c:v>1137</c:v>
                </c:pt>
                <c:pt idx="4">
                  <c:v>771</c:v>
                </c:pt>
                <c:pt idx="5">
                  <c:v>679</c:v>
                </c:pt>
                <c:pt idx="6">
                  <c:v>364</c:v>
                </c:pt>
                <c:pt idx="7">
                  <c:v>297</c:v>
                </c:pt>
                <c:pt idx="8">
                  <c:v>264</c:v>
                </c:pt>
                <c:pt idx="9">
                  <c:v>238</c:v>
                </c:pt>
                <c:pt idx="10">
                  <c:v>203</c:v>
                </c:pt>
                <c:pt idx="11">
                  <c:v>199</c:v>
                </c:pt>
                <c:pt idx="12">
                  <c:v>83</c:v>
                </c:pt>
                <c:pt idx="13">
                  <c:v>76</c:v>
                </c:pt>
                <c:pt idx="14">
                  <c:v>64</c:v>
                </c:pt>
                <c:pt idx="15">
                  <c:v>15</c:v>
                </c:pt>
                <c:pt idx="1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60FE-427B-8152-608E42CEBC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8336470484587"/>
          <c:y val="9.8906636670416201E-2"/>
          <c:w val="0.34511663529515413"/>
          <c:h val="0.887829958755155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Eniac`s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274" y="5200073"/>
            <a:ext cx="6967890" cy="1408365"/>
          </a:xfrm>
        </p:spPr>
        <p:txBody>
          <a:bodyPr>
            <a:normAutofit/>
          </a:bodyPr>
          <a:lstStyle/>
          <a:p>
            <a:r>
              <a:rPr lang="de-DE" dirty="0" smtClean="0"/>
              <a:t>Zhanna </a:t>
            </a:r>
            <a:r>
              <a:rPr lang="de-DE" dirty="0" smtClean="0"/>
              <a:t>Borodaeva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time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Average </a:t>
            </a:r>
            <a:r>
              <a:rPr lang="de-DE" dirty="0" err="1" smtClean="0"/>
              <a:t>Delivery</a:t>
            </a:r>
            <a:r>
              <a:rPr lang="de-DE" dirty="0" smtClean="0"/>
              <a:t> time: 12.5 </a:t>
            </a:r>
            <a:r>
              <a:rPr lang="de-DE" dirty="0" err="1" smtClean="0"/>
              <a:t>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21140"/>
              </p:ext>
            </p:extLst>
          </p:nvPr>
        </p:nvGraphicFramePr>
        <p:xfrm>
          <a:off x="2326409" y="2826328"/>
          <a:ext cx="3594100" cy="233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820">
                  <a:extLst>
                    <a:ext uri="{9D8B030D-6E8A-4147-A177-3AD203B41FA5}">
                      <a16:colId xmlns:a16="http://schemas.microsoft.com/office/drawing/2014/main" val="3150428844"/>
                    </a:ext>
                  </a:extLst>
                </a:gridCol>
                <a:gridCol w="1293204">
                  <a:extLst>
                    <a:ext uri="{9D8B030D-6E8A-4147-A177-3AD203B41FA5}">
                      <a16:colId xmlns:a16="http://schemas.microsoft.com/office/drawing/2014/main" val="2353246887"/>
                    </a:ext>
                  </a:extLst>
                </a:gridCol>
                <a:gridCol w="1058076">
                  <a:extLst>
                    <a:ext uri="{9D8B030D-6E8A-4147-A177-3AD203B41FA5}">
                      <a16:colId xmlns:a16="http://schemas.microsoft.com/office/drawing/2014/main" val="3740371778"/>
                    </a:ext>
                  </a:extLst>
                </a:gridCol>
              </a:tblGrid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Delivery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Orders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239048"/>
                  </a:ext>
                </a:extLst>
              </a:tr>
              <a:tr h="570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On time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89805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93%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6609132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Delayed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6673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7%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3455488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96478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53278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6263"/>
              </p:ext>
            </p:extLst>
          </p:nvPr>
        </p:nvGraphicFramePr>
        <p:xfrm>
          <a:off x="6179127" y="2826328"/>
          <a:ext cx="2539999" cy="86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val="2343395368"/>
                    </a:ext>
                  </a:extLst>
                </a:gridCol>
              </a:tblGrid>
              <a:tr h="48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Average Delivery Time, days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0083041"/>
                  </a:ext>
                </a:extLst>
              </a:tr>
              <a:tr h="384086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12.5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08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smtClean="0">
                <a:solidFill>
                  <a:schemeClr val="accent3"/>
                </a:solidFill>
              </a:rPr>
              <a:t>Heavy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5596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&lt;=2276.75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Heavy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2.4 days 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slightly associated with weight: 7% (light) and 8% (heavy)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7829"/>
              </p:ext>
            </p:extLst>
          </p:nvPr>
        </p:nvGraphicFramePr>
        <p:xfrm>
          <a:off x="627927" y="2863273"/>
          <a:ext cx="6280873" cy="2022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482">
                  <a:extLst>
                    <a:ext uri="{9D8B030D-6E8A-4147-A177-3AD203B41FA5}">
                      <a16:colId xmlns:a16="http://schemas.microsoft.com/office/drawing/2014/main" val="3533368140"/>
                    </a:ext>
                  </a:extLst>
                </a:gridCol>
                <a:gridCol w="789220">
                  <a:extLst>
                    <a:ext uri="{9D8B030D-6E8A-4147-A177-3AD203B41FA5}">
                      <a16:colId xmlns:a16="http://schemas.microsoft.com/office/drawing/2014/main" val="2255727223"/>
                    </a:ext>
                  </a:extLst>
                </a:gridCol>
                <a:gridCol w="1940164">
                  <a:extLst>
                    <a:ext uri="{9D8B030D-6E8A-4147-A177-3AD203B41FA5}">
                      <a16:colId xmlns:a16="http://schemas.microsoft.com/office/drawing/2014/main" val="3786899153"/>
                    </a:ext>
                  </a:extLst>
                </a:gridCol>
                <a:gridCol w="1068735">
                  <a:extLst>
                    <a:ext uri="{9D8B030D-6E8A-4147-A177-3AD203B41FA5}">
                      <a16:colId xmlns:a16="http://schemas.microsoft.com/office/drawing/2014/main" val="1267718676"/>
                    </a:ext>
                  </a:extLst>
                </a:gridCol>
                <a:gridCol w="1200272">
                  <a:extLst>
                    <a:ext uri="{9D8B030D-6E8A-4147-A177-3AD203B41FA5}">
                      <a16:colId xmlns:a16="http://schemas.microsoft.com/office/drawing/2014/main" val="2791926118"/>
                    </a:ext>
                  </a:extLst>
                </a:gridCol>
              </a:tblGrid>
              <a:tr h="503557">
                <a:tc>
                  <a:txBody>
                    <a:bodyPr/>
                    <a:lstStyle/>
                    <a:p>
                      <a:pPr algn="l" fontAlgn="b"/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7963633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Light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32.90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5672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2393352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81518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644836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12.08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87190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100%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665616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Heavy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35.32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1737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012572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21270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92%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5632793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13.69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23007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43527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6167"/>
              </p:ext>
            </p:extLst>
          </p:nvPr>
        </p:nvGraphicFramePr>
        <p:xfrm>
          <a:off x="498764" y="5200073"/>
          <a:ext cx="2179782" cy="932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4078093823"/>
                    </a:ext>
                  </a:extLst>
                </a:gridCol>
              </a:tblGrid>
              <a:tr h="619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AVG_Product_Weight</a:t>
                      </a:r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, gr.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083177"/>
                  </a:ext>
                </a:extLst>
              </a:tr>
              <a:tr h="313611"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2276.75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2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57" y="258618"/>
            <a:ext cx="8593883" cy="2041237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2: </a:t>
            </a:r>
            <a:br>
              <a:rPr lang="de-DE" dirty="0" smtClean="0"/>
            </a:b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deliveres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</a:t>
            </a:r>
            <a:r>
              <a:rPr lang="de-DE" dirty="0" err="1" smtClean="0">
                <a:solidFill>
                  <a:schemeClr val="accent3"/>
                </a:solidFill>
              </a:rPr>
              <a:t>TiME</a:t>
            </a: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b="1" dirty="0" err="1" smtClean="0">
                <a:solidFill>
                  <a:schemeClr val="accent3"/>
                </a:solidFill>
              </a:rPr>
              <a:t>overall</a:t>
            </a:r>
            <a:r>
              <a:rPr lang="de-DE" b="1" dirty="0" smtClean="0">
                <a:solidFill>
                  <a:schemeClr val="accent3"/>
                </a:solidFill>
              </a:rPr>
              <a:t>: MAGIST IS RECOMMENDED </a:t>
            </a:r>
            <a:r>
              <a:rPr lang="de-DE" b="1" dirty="0" err="1" smtClean="0">
                <a:solidFill>
                  <a:schemeClr val="accent3"/>
                </a:solidFill>
              </a:rPr>
              <a:t>to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work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392218"/>
            <a:ext cx="8746835" cy="3611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SUMMARY: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93%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all </a:t>
            </a:r>
            <a:r>
              <a:rPr lang="de-DE" b="1" dirty="0" err="1" smtClean="0">
                <a:solidFill>
                  <a:schemeClr val="tx1"/>
                </a:solidFill>
              </a:rPr>
              <a:t>orders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delivered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on time</a:t>
            </a:r>
            <a:endParaRPr lang="de-DE" dirty="0" smtClean="0"/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Percentage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delayed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orders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slightly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associated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>: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err="1" smtClean="0">
                <a:solidFill>
                  <a:schemeClr val="accent3"/>
                </a:solidFill>
              </a:rPr>
              <a:t>Weight</a:t>
            </a:r>
            <a:r>
              <a:rPr lang="de-DE" b="1" dirty="0" smtClean="0">
                <a:solidFill>
                  <a:schemeClr val="accent3"/>
                </a:solidFill>
              </a:rPr>
              <a:t>:  Heavy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 </a:t>
            </a:r>
            <a:r>
              <a:rPr lang="de-DE" b="1" dirty="0" smtClean="0">
                <a:solidFill>
                  <a:schemeClr val="accent3"/>
                </a:solidFill>
              </a:rPr>
              <a:t>1 %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Light Orders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endParaRPr lang="de-DE" dirty="0" smtClean="0"/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sz="1900" b="1" dirty="0" smtClean="0"/>
              <a:t>OVERALL SUMMARY: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dirty="0" smtClean="0"/>
              <a:t>MAGIST IS RECOMMENDED AS A GOOD MARKETPLACE TO PROMOTE APPLE PRODUCTS AND DELIVER THEM ON TIME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endParaRPr lang="de-DE" dirty="0" smtClean="0"/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QuestioN</a:t>
            </a:r>
            <a:r>
              <a:rPr lang="de-DE" dirty="0" smtClean="0"/>
              <a:t> 1. </a:t>
            </a:r>
            <a:br>
              <a:rPr lang="de-DE" dirty="0" smtClean="0"/>
            </a:br>
            <a:r>
              <a:rPr lang="de-DE" dirty="0" smtClean="0"/>
              <a:t>Is </a:t>
            </a:r>
            <a:r>
              <a:rPr lang="de-DE" dirty="0" err="1" smtClean="0"/>
              <a:t>Magist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6720"/>
            <a:ext cx="7837424" cy="70104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12949"/>
              </p:ext>
            </p:extLst>
          </p:nvPr>
        </p:nvGraphicFramePr>
        <p:xfrm>
          <a:off x="789464" y="1615444"/>
          <a:ext cx="4178776" cy="5159804"/>
        </p:xfrm>
        <a:graphic>
          <a:graphicData uri="http://schemas.openxmlformats.org/drawingml/2006/table">
            <a:tbl>
              <a:tblPr/>
              <a:tblGrid>
                <a:gridCol w="340822">
                  <a:extLst>
                    <a:ext uri="{9D8B030D-6E8A-4147-A177-3AD203B41FA5}">
                      <a16:colId xmlns:a16="http://schemas.microsoft.com/office/drawing/2014/main" val="4179319685"/>
                    </a:ext>
                  </a:extLst>
                </a:gridCol>
                <a:gridCol w="3008126">
                  <a:extLst>
                    <a:ext uri="{9D8B030D-6E8A-4147-A177-3AD203B41FA5}">
                      <a16:colId xmlns:a16="http://schemas.microsoft.com/office/drawing/2014/main" val="2404106295"/>
                    </a:ext>
                  </a:extLst>
                </a:gridCol>
                <a:gridCol w="829828">
                  <a:extLst>
                    <a:ext uri="{9D8B030D-6E8A-4147-A177-3AD203B41FA5}">
                      <a16:colId xmlns:a16="http://schemas.microsoft.com/office/drawing/2014/main" val="1913574032"/>
                    </a:ext>
                  </a:extLst>
                </a:gridCol>
              </a:tblGrid>
              <a:tr h="412544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3925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23399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90827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air_conditioning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5768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consoles_games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90920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dvds_blu_ray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2533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4272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83913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210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3977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94067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pc_gamer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48382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498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small_appliances_home_oven_and_coffee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9872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portable_kitchen_food_processors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51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signaling_and_security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088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tablets_printing_image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71365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83930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fixed_telephony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522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1512"/>
              </p:ext>
            </p:extLst>
          </p:nvPr>
        </p:nvGraphicFramePr>
        <p:xfrm>
          <a:off x="5506720" y="1693863"/>
          <a:ext cx="4704080" cy="1984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702">
                  <a:extLst>
                    <a:ext uri="{9D8B030D-6E8A-4147-A177-3AD203B41FA5}">
                      <a16:colId xmlns:a16="http://schemas.microsoft.com/office/drawing/2014/main" val="1540939240"/>
                    </a:ext>
                  </a:extLst>
                </a:gridCol>
                <a:gridCol w="1684177">
                  <a:extLst>
                    <a:ext uri="{9D8B030D-6E8A-4147-A177-3AD203B41FA5}">
                      <a16:colId xmlns:a16="http://schemas.microsoft.com/office/drawing/2014/main" val="224093900"/>
                    </a:ext>
                  </a:extLst>
                </a:gridCol>
                <a:gridCol w="929201">
                  <a:extLst>
                    <a:ext uri="{9D8B030D-6E8A-4147-A177-3AD203B41FA5}">
                      <a16:colId xmlns:a16="http://schemas.microsoft.com/office/drawing/2014/main" val="1766340936"/>
                    </a:ext>
                  </a:extLst>
                </a:gridCol>
              </a:tblGrid>
              <a:tr h="76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Category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</a:t>
                      </a:r>
                      <a:r>
                        <a:rPr lang="en-US" sz="1100" u="none" strike="noStrike" dirty="0" smtClean="0">
                          <a:effectLst/>
                        </a:rPr>
                        <a:t>Categories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699401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categories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7660700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56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76%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910099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14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76" y="8077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: 14%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38538"/>
              </p:ext>
            </p:extLst>
          </p:nvPr>
        </p:nvGraphicFramePr>
        <p:xfrm>
          <a:off x="81281" y="2918206"/>
          <a:ext cx="4602479" cy="209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163">
                  <a:extLst>
                    <a:ext uri="{9D8B030D-6E8A-4147-A177-3AD203B41FA5}">
                      <a16:colId xmlns:a16="http://schemas.microsoft.com/office/drawing/2014/main" val="2471539781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3779207136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65303069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Products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Pieces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24878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Products Sold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15946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894492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Products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96704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169534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Products Sold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112650</a:t>
                      </a:r>
                      <a:endParaRPr lang="en-150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41732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41087"/>
              </p:ext>
            </p:extLst>
          </p:nvPr>
        </p:nvGraphicFramePr>
        <p:xfrm>
          <a:off x="4958081" y="1269492"/>
          <a:ext cx="7233920" cy="53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5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6" y="3042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smtClean="0"/>
              <a:t>47% - expensive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53188"/>
              </p:ext>
            </p:extLst>
          </p:nvPr>
        </p:nvGraphicFramePr>
        <p:xfrm>
          <a:off x="853440" y="1686560"/>
          <a:ext cx="1635760" cy="100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1230734142"/>
                    </a:ext>
                  </a:extLst>
                </a:gridCol>
              </a:tblGrid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AVERAGE</a:t>
                      </a:r>
                      <a:r>
                        <a:rPr lang="en-US" sz="1600" b="1" u="none" strike="noStrike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PRICE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3301066"/>
                  </a:ext>
                </a:extLst>
              </a:tr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120.65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45323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9110"/>
              </p:ext>
            </p:extLst>
          </p:nvPr>
        </p:nvGraphicFramePr>
        <p:xfrm>
          <a:off x="2692400" y="1686560"/>
          <a:ext cx="4937759" cy="3835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val="126231304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985770343"/>
                    </a:ext>
                  </a:extLst>
                </a:gridCol>
                <a:gridCol w="683001">
                  <a:extLst>
                    <a:ext uri="{9D8B030D-6E8A-4147-A177-3AD203B41FA5}">
                      <a16:colId xmlns:a16="http://schemas.microsoft.com/office/drawing/2014/main" val="2297966257"/>
                    </a:ext>
                  </a:extLst>
                </a:gridCol>
                <a:gridCol w="1254033">
                  <a:extLst>
                    <a:ext uri="{9D8B030D-6E8A-4147-A177-3AD203B41FA5}">
                      <a16:colId xmlns:a16="http://schemas.microsoft.com/office/drawing/2014/main" val="2801174363"/>
                    </a:ext>
                  </a:extLst>
                </a:gridCol>
              </a:tblGrid>
              <a:tr h="33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 Price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Price_Level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Sold Tech Products, pcs.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82406096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1098.34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203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32857804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small_appliances_home_oven_and_coffee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624.29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76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17391904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home_appliances_2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476.12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238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92216716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280.78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679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17224906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portable_kitchen_food_processors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264.57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33177157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fixed_telephony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225.69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0229765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air_conditioning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185.27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297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99765759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pc_gamer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171.77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68344441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auto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139.96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4235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169533489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audio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139.25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364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322051155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consoles_games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138.49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1137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21726458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108.09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6245263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103.98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511811167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93.74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64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908503191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90.70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583808990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71.21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4545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8519364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57.91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2767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47691759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15946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508532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9352"/>
              </p:ext>
            </p:extLst>
          </p:nvPr>
        </p:nvGraphicFramePr>
        <p:xfrm>
          <a:off x="2692400" y="5715844"/>
          <a:ext cx="3761740" cy="76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874">
                  <a:extLst>
                    <a:ext uri="{9D8B030D-6E8A-4147-A177-3AD203B41FA5}">
                      <a16:colId xmlns:a16="http://schemas.microsoft.com/office/drawing/2014/main" val="3984800950"/>
                    </a:ext>
                  </a:extLst>
                </a:gridCol>
                <a:gridCol w="1695866">
                  <a:extLst>
                    <a:ext uri="{9D8B030D-6E8A-4147-A177-3AD203B41FA5}">
                      <a16:colId xmlns:a16="http://schemas.microsoft.com/office/drawing/2014/main" val="3642637892"/>
                    </a:ext>
                  </a:extLst>
                </a:gridCol>
              </a:tblGrid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Expensive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 &gt; 120.65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7381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Cheap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&lt;= </a:t>
                      </a:r>
                      <a:r>
                        <a:rPr lang="en-US" sz="1100" b="1" u="none" strike="noStrike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120.65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7899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679"/>
              </p:ext>
            </p:extLst>
          </p:nvPr>
        </p:nvGraphicFramePr>
        <p:xfrm>
          <a:off x="8121650" y="1686560"/>
          <a:ext cx="322707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23">
                  <a:extLst>
                    <a:ext uri="{9D8B030D-6E8A-4147-A177-3AD203B41FA5}">
                      <a16:colId xmlns:a16="http://schemas.microsoft.com/office/drawing/2014/main" val="623172883"/>
                    </a:ext>
                  </a:extLst>
                </a:gridCol>
                <a:gridCol w="959399">
                  <a:extLst>
                    <a:ext uri="{9D8B030D-6E8A-4147-A177-3AD203B41FA5}">
                      <a16:colId xmlns:a16="http://schemas.microsoft.com/office/drawing/2014/main" val="3744609332"/>
                    </a:ext>
                  </a:extLst>
                </a:gridCol>
                <a:gridCol w="1098948">
                  <a:extLst>
                    <a:ext uri="{9D8B030D-6E8A-4147-A177-3AD203B41FA5}">
                      <a16:colId xmlns:a16="http://schemas.microsoft.com/office/drawing/2014/main" val="307853278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Price_Level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Pieces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90287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7517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009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8429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42695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15946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766679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692400" y="180101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39%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/>
              <a:t> </a:t>
            </a:r>
            <a:r>
              <a:rPr lang="en-150" dirty="0" smtClean="0"/>
              <a:t>–</a:t>
            </a:r>
            <a:r>
              <a:rPr lang="de-DE" dirty="0" smtClean="0"/>
              <a:t> 25 </a:t>
            </a:r>
            <a:r>
              <a:rPr lang="de-DE" dirty="0" err="1" smtClean="0"/>
              <a:t>months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06998"/>
              </p:ext>
            </p:extLst>
          </p:nvPr>
        </p:nvGraphicFramePr>
        <p:xfrm>
          <a:off x="920496" y="2463805"/>
          <a:ext cx="1310640" cy="130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000">
                  <a:extLst>
                    <a:ext uri="{9D8B030D-6E8A-4147-A177-3AD203B41FA5}">
                      <a16:colId xmlns:a16="http://schemas.microsoft.com/office/drawing/2014/main" val="4006539225"/>
                    </a:ext>
                  </a:extLst>
                </a:gridCol>
                <a:gridCol w="960640">
                  <a:extLst>
                    <a:ext uri="{9D8B030D-6E8A-4147-A177-3AD203B41FA5}">
                      <a16:colId xmlns:a16="http://schemas.microsoft.com/office/drawing/2014/main" val="330655355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M</a:t>
                      </a:r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onths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4468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072430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12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40350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3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68526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40842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4595"/>
              </p:ext>
            </p:extLst>
          </p:nvPr>
        </p:nvGraphicFramePr>
        <p:xfrm>
          <a:off x="2580640" y="2407925"/>
          <a:ext cx="3403600" cy="141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318">
                  <a:extLst>
                    <a:ext uri="{9D8B030D-6E8A-4147-A177-3AD203B41FA5}">
                      <a16:colId xmlns:a16="http://schemas.microsoft.com/office/drawing/2014/main" val="2963474053"/>
                    </a:ext>
                  </a:extLst>
                </a:gridCol>
                <a:gridCol w="924013">
                  <a:extLst>
                    <a:ext uri="{9D8B030D-6E8A-4147-A177-3AD203B41FA5}">
                      <a16:colId xmlns:a16="http://schemas.microsoft.com/office/drawing/2014/main" val="4201330682"/>
                    </a:ext>
                  </a:extLst>
                </a:gridCol>
                <a:gridCol w="1097269">
                  <a:extLst>
                    <a:ext uri="{9D8B030D-6E8A-4147-A177-3AD203B41FA5}">
                      <a16:colId xmlns:a16="http://schemas.microsoft.com/office/drawing/2014/main" val="370595739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Seller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990528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 </a:t>
                      </a:r>
                      <a:endParaRPr lang="en-US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1192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39%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9489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1903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61%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040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 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3095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0697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093"/>
              </p:ext>
            </p:extLst>
          </p:nvPr>
        </p:nvGraphicFramePr>
        <p:xfrm>
          <a:off x="6258560" y="2407925"/>
          <a:ext cx="4683760" cy="362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1822">
                  <a:extLst>
                    <a:ext uri="{9D8B030D-6E8A-4147-A177-3AD203B41FA5}">
                      <a16:colId xmlns:a16="http://schemas.microsoft.com/office/drawing/2014/main" val="2246014278"/>
                    </a:ext>
                  </a:extLst>
                </a:gridCol>
                <a:gridCol w="1601938">
                  <a:extLst>
                    <a:ext uri="{9D8B030D-6E8A-4147-A177-3AD203B41FA5}">
                      <a16:colId xmlns:a16="http://schemas.microsoft.com/office/drawing/2014/main" val="961339671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Tech_Sellers_Number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75839885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9117619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728033598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259110298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67551115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61833819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2531083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8973451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2735361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7869158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7752663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80878153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42130605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3894479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957032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tablets_printing_image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679664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565875240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1566225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1192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7584837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21400" y="492013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602480" y="5035629"/>
            <a:ext cx="1381760" cy="393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440" y="477073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Low </a:t>
            </a:r>
            <a:r>
              <a:rPr lang="de-DE" dirty="0" err="1" smtClean="0">
                <a:solidFill>
                  <a:schemeClr val="accent3"/>
                </a:solidFill>
              </a:rPr>
              <a:t>level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of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competition</a:t>
            </a:r>
            <a:r>
              <a:rPr lang="de-DE" dirty="0" smtClean="0">
                <a:solidFill>
                  <a:schemeClr val="accent3"/>
                </a:solidFill>
              </a:rPr>
              <a:t> in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Computers </a:t>
            </a:r>
            <a:r>
              <a:rPr lang="de-DE" dirty="0" err="1" smtClean="0">
                <a:solidFill>
                  <a:schemeClr val="accent3"/>
                </a:solidFill>
              </a:rPr>
              <a:t>segment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probable </a:t>
            </a:r>
            <a:r>
              <a:rPr lang="de-DE" dirty="0" err="1" smtClean="0">
                <a:solidFill>
                  <a:schemeClr val="accent3"/>
                </a:solidFill>
              </a:rPr>
              <a:t>business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opportunity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2 094 494.26 </a:t>
            </a:r>
            <a:r>
              <a:rPr lang="de-DE" dirty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3"/>
                </a:solidFill>
              </a:rPr>
              <a:t>Total)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83 779.7 (Monthly)</a:t>
            </a:r>
            <a:r>
              <a:rPr lang="en-US" dirty="0" smtClean="0"/>
              <a:t> USD are received by Tech sellers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8492"/>
              </p:ext>
            </p:extLst>
          </p:nvPr>
        </p:nvGraphicFramePr>
        <p:xfrm>
          <a:off x="498764" y="2447631"/>
          <a:ext cx="4156363" cy="364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437">
                  <a:extLst>
                    <a:ext uri="{9D8B030D-6E8A-4147-A177-3AD203B41FA5}">
                      <a16:colId xmlns:a16="http://schemas.microsoft.com/office/drawing/2014/main" val="3222357907"/>
                    </a:ext>
                  </a:extLst>
                </a:gridCol>
                <a:gridCol w="1042926">
                  <a:extLst>
                    <a:ext uri="{9D8B030D-6E8A-4147-A177-3AD203B41FA5}">
                      <a16:colId xmlns:a16="http://schemas.microsoft.com/office/drawing/2014/main" val="2417496144"/>
                    </a:ext>
                  </a:extLst>
                </a:gridCol>
              </a:tblGrid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74445156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592720.11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37748991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323667.53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28969898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222963.13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407918908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small_appliances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190648.58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97348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160246.74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96340269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157465.22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35632815"/>
                  </a:ext>
                </a:extLst>
              </a:tr>
              <a:tr h="167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113317.74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285197526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80171.53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83310105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59583.00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6424181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55024.96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47813816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50688.50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00922330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47445.71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5999943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21509.23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79365841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7528.41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21804747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5999.39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26178554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3968.53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6524046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1545.95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415772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2094494.26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9068193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7905" y="2869667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9223"/>
              </p:ext>
            </p:extLst>
          </p:nvPr>
        </p:nvGraphicFramePr>
        <p:xfrm>
          <a:off x="5680364" y="2738538"/>
          <a:ext cx="5283199" cy="130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380">
                  <a:extLst>
                    <a:ext uri="{9D8B030D-6E8A-4147-A177-3AD203B41FA5}">
                      <a16:colId xmlns:a16="http://schemas.microsoft.com/office/drawing/2014/main" val="394772608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96653184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81505168"/>
                    </a:ext>
                  </a:extLst>
                </a:gridCol>
                <a:gridCol w="1215799">
                  <a:extLst>
                    <a:ext uri="{9D8B030D-6E8A-4147-A177-3AD203B41FA5}">
                      <a16:colId xmlns:a16="http://schemas.microsoft.com/office/drawing/2014/main" val="3292087669"/>
                    </a:ext>
                  </a:extLst>
                </a:gridCol>
              </a:tblGrid>
              <a:tr h="329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Sellers_Type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8832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2094494.26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83779.77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799804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2127286.62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85091.46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37349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4221780.88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168871.24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0123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0109" y="484919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Expensive </a:t>
            </a:r>
            <a:r>
              <a:rPr lang="de-DE" dirty="0" err="1" smtClean="0">
                <a:solidFill>
                  <a:schemeClr val="accent3"/>
                </a:solidFill>
              </a:rPr>
              <a:t>computers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are</a:t>
            </a:r>
            <a:r>
              <a:rPr lang="de-DE" dirty="0" smtClean="0">
                <a:solidFill>
                  <a:schemeClr val="accent3"/>
                </a:solidFill>
              </a:rPr>
              <a:t> on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3</a:t>
            </a:r>
            <a:r>
              <a:rPr lang="de-DE" baseline="30000" dirty="0" smtClean="0">
                <a:solidFill>
                  <a:schemeClr val="accent3"/>
                </a:solidFill>
              </a:rPr>
              <a:t>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802909" y="4756727"/>
            <a:ext cx="1579418" cy="8312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1: </a:t>
            </a:r>
            <a:br>
              <a:rPr lang="de-DE" dirty="0" smtClean="0"/>
            </a:br>
            <a:r>
              <a:rPr lang="de-DE" dirty="0" smtClean="0"/>
              <a:t>Yes,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>
                <a:solidFill>
                  <a:schemeClr val="accent3"/>
                </a:solidFill>
              </a:rPr>
              <a:t>good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tech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425608"/>
            <a:ext cx="8418391" cy="3578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REASONS FOR:</a:t>
            </a:r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Tech </a:t>
            </a:r>
            <a:r>
              <a:rPr lang="de-DE" b="1" dirty="0" err="1" smtClean="0">
                <a:solidFill>
                  <a:schemeClr val="accent3"/>
                </a:solidFill>
              </a:rPr>
              <a:t>categories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QUARTER (24%)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(14%), </a:t>
            </a:r>
            <a:r>
              <a:rPr lang="de-DE" b="1" dirty="0" smtClean="0">
                <a:solidFill>
                  <a:schemeClr val="accent3"/>
                </a:solidFill>
              </a:rPr>
              <a:t>expensive </a:t>
            </a:r>
            <a:r>
              <a:rPr lang="de-DE" b="1" dirty="0" err="1" smtClean="0">
                <a:solidFill>
                  <a:schemeClr val="accent3"/>
                </a:solidFill>
              </a:rPr>
              <a:t>tech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HALF (47%)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Tech </a:t>
            </a:r>
            <a:r>
              <a:rPr lang="de-DE" dirty="0" err="1" smtClean="0"/>
              <a:t>seller</a:t>
            </a:r>
            <a:r>
              <a:rPr lang="de-DE" dirty="0" smtClean="0"/>
              <a:t> find </a:t>
            </a:r>
            <a:r>
              <a:rPr lang="de-DE" b="1" dirty="0" err="1" smtClean="0">
                <a:solidFill>
                  <a:schemeClr val="accent3"/>
                </a:solidFill>
              </a:rPr>
              <a:t>Magist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is</a:t>
            </a:r>
            <a:r>
              <a:rPr lang="de-DE" b="1" dirty="0" smtClean="0">
                <a:solidFill>
                  <a:schemeClr val="accent3"/>
                </a:solidFill>
              </a:rPr>
              <a:t> an </a:t>
            </a:r>
            <a:r>
              <a:rPr lang="de-DE" b="1" dirty="0" err="1" smtClean="0">
                <a:solidFill>
                  <a:schemeClr val="accent3"/>
                </a:solidFill>
              </a:rPr>
              <a:t>attractive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place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  <a:r>
              <a:rPr lang="de-DE" b="1" dirty="0" smtClean="0">
                <a:solidFill>
                  <a:schemeClr val="accent3"/>
                </a:solidFill>
              </a:rPr>
              <a:t>39%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low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competition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level</a:t>
            </a:r>
            <a:r>
              <a:rPr lang="de-DE" b="1" dirty="0" smtClean="0">
                <a:solidFill>
                  <a:schemeClr val="accent3"/>
                </a:solidFill>
              </a:rPr>
              <a:t> in Expensive Computer </a:t>
            </a:r>
            <a:r>
              <a:rPr lang="de-DE" b="1" dirty="0" err="1" smtClean="0">
                <a:solidFill>
                  <a:schemeClr val="accent3"/>
                </a:solidFill>
              </a:rPr>
              <a:t>Niche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</a:t>
            </a:r>
            <a:r>
              <a:rPr lang="de-DE" b="1" dirty="0" smtClean="0">
                <a:solidFill>
                  <a:schemeClr val="accent3"/>
                </a:solidFill>
              </a:rPr>
              <a:t>MARKETING OPPORTUNITY </a:t>
            </a:r>
            <a:r>
              <a:rPr lang="de-DE" dirty="0" err="1" smtClean="0"/>
              <a:t>for</a:t>
            </a:r>
            <a:r>
              <a:rPr lang="de-DE" dirty="0" smtClean="0"/>
              <a:t> ENIAC‘S APPLE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chemeClr val="tx1"/>
              </a:buClr>
              <a:buFont typeface="Corbel" panose="020B0503020204020204" pitchFamily="34" charset="0"/>
              <a:buChar char="−"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b="1" dirty="0" smtClean="0"/>
              <a:t>QUESTIONABLE POINTS:</a:t>
            </a: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r>
              <a:rPr lang="de-DE" b="1" dirty="0" err="1" smtClean="0">
                <a:solidFill>
                  <a:schemeClr val="accent3"/>
                </a:solidFill>
              </a:rPr>
              <a:t>Whether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expected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sales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income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and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profit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meet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the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Eniac‘s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financial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goals</a:t>
            </a:r>
            <a:r>
              <a:rPr lang="de-DE" b="1" dirty="0" smtClean="0">
                <a:solidFill>
                  <a:schemeClr val="accent3"/>
                </a:solidFill>
              </a:rPr>
              <a:t>?</a:t>
            </a: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QuestioN</a:t>
            </a:r>
            <a:r>
              <a:rPr lang="de-DE" dirty="0" smtClean="0"/>
              <a:t> 2. </a:t>
            </a:r>
            <a:br>
              <a:rPr lang="de-DE" dirty="0" smtClean="0"/>
            </a:br>
            <a:r>
              <a:rPr lang="en-US" dirty="0" smtClean="0"/>
              <a:t>Are </a:t>
            </a:r>
            <a:r>
              <a:rPr lang="en-US" dirty="0"/>
              <a:t>orders delivered on time?</a:t>
            </a:r>
          </a:p>
        </p:txBody>
      </p:sp>
    </p:spTree>
    <p:extLst>
      <p:ext uri="{BB962C8B-B14F-4D97-AF65-F5344CB8AC3E}">
        <p14:creationId xmlns:p14="http://schemas.microsoft.com/office/powerpoint/2010/main" val="3338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789</Words>
  <Application>Microsoft Office PowerPoint</Application>
  <PresentationFormat>Widescreen</PresentationFormat>
  <Paragraphs>381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Gill Sans MT</vt:lpstr>
      <vt:lpstr>Wingdings</vt:lpstr>
      <vt:lpstr>Parcel</vt:lpstr>
      <vt:lpstr>Eniac`s strategy</vt:lpstr>
      <vt:lpstr>QuestioN 1.  Is Magist a good place for tech products?</vt:lpstr>
      <vt:lpstr>What categories of tech products does magist have?</vt:lpstr>
      <vt:lpstr>tech categories sold: 14% of all products</vt:lpstr>
      <vt:lpstr>47% - expensive tech products</vt:lpstr>
      <vt:lpstr>39% of all sellers are technical – 25 months of sales </vt:lpstr>
      <vt:lpstr>2 094 494.26 (Total) and 83 779.7 (Monthly) USD are received by Tech sellers</vt:lpstr>
      <vt:lpstr>Conclusion 1:  Yes, Magist seems to be a good place for tech products</vt:lpstr>
      <vt:lpstr>QuestioN 2.  Are orders delivered on time?</vt:lpstr>
      <vt:lpstr>93% of ORDERs are delivered on time. Average Delivery time: 12.5 days</vt:lpstr>
      <vt:lpstr>Are Heavy products being delayed more  often? </vt:lpstr>
      <vt:lpstr>Conclusion 2:  Magist deliveres 93% of orders on TiME  overall: MAGIST IS RECOMMENDED to work with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Zhanna Borodaeva</dc:creator>
  <cp:lastModifiedBy>Zhanna Borodaeva</cp:lastModifiedBy>
  <cp:revision>40</cp:revision>
  <dcterms:created xsi:type="dcterms:W3CDTF">2022-06-02T05:36:48Z</dcterms:created>
  <dcterms:modified xsi:type="dcterms:W3CDTF">2022-09-27T11:45:49Z</dcterms:modified>
</cp:coreProperties>
</file>