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ofPieChart>
        <c:ofPieType val="bar"/>
        <c:varyColors val="1"/>
        <c:ser>
          <c:idx val="0"/>
          <c:order val="0"/>
          <c:tx>
            <c:strRef>
              <c:f>'Tech products sold'!$C$1</c:f>
              <c:strCache>
                <c:ptCount val="1"/>
                <c:pt idx="0">
                  <c:v>Sold Tech Products, pcs.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0FE-427B-8152-608E42CEBCB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0FE-427B-8152-608E42CEBCB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0FE-427B-8152-608E42CEBCB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0FE-427B-8152-608E42CEBCB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0FE-427B-8152-608E42CEBCB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60FE-427B-8152-608E42CEBCB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60FE-427B-8152-608E42CEBCB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60FE-427B-8152-608E42CEBCB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60FE-427B-8152-608E42CEBCB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60FE-427B-8152-608E42CEBCB8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60FE-427B-8152-608E42CEBCB8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60FE-427B-8152-608E42CEBCB8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60FE-427B-8152-608E42CEBCB8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60FE-427B-8152-608E42CEBCB8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60FE-427B-8152-608E42CEBCB8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60FE-427B-8152-608E42CEBCB8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60FE-427B-8152-608E42CEBCB8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60FE-427B-8152-608E42CEBCB8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'Tech products sold'!$B$2:$B$18</c:f>
              <c:strCache>
                <c:ptCount val="17"/>
                <c:pt idx="0">
                  <c:v>telephony</c:v>
                </c:pt>
                <c:pt idx="1">
                  <c:v>auto</c:v>
                </c:pt>
                <c:pt idx="2">
                  <c:v>electronics</c:v>
                </c:pt>
                <c:pt idx="3">
                  <c:v>consoles_games</c:v>
                </c:pt>
                <c:pt idx="4">
                  <c:v>home_appliances</c:v>
                </c:pt>
                <c:pt idx="5">
                  <c:v>small_appliances</c:v>
                </c:pt>
                <c:pt idx="6">
                  <c:v>audio</c:v>
                </c:pt>
                <c:pt idx="7">
                  <c:v>air_conditioning</c:v>
                </c:pt>
                <c:pt idx="8">
                  <c:v>fixed_telephony</c:v>
                </c:pt>
                <c:pt idx="9">
                  <c:v>home_appliances_2</c:v>
                </c:pt>
                <c:pt idx="10">
                  <c:v>computers</c:v>
                </c:pt>
                <c:pt idx="11">
                  <c:v>signaling_and_security</c:v>
                </c:pt>
                <c:pt idx="12">
                  <c:v>tablets_printing_image</c:v>
                </c:pt>
                <c:pt idx="13">
                  <c:v>small_appliances_home_oven_and_coffee</c:v>
                </c:pt>
                <c:pt idx="14">
                  <c:v>dvds_blu_ray</c:v>
                </c:pt>
                <c:pt idx="15">
                  <c:v>portable_kitchen_food_processors</c:v>
                </c:pt>
                <c:pt idx="16">
                  <c:v>pc_gamer</c:v>
                </c:pt>
              </c:strCache>
            </c:strRef>
          </c:cat>
          <c:val>
            <c:numRef>
              <c:f>'Tech products sold'!$C$2:$C$18</c:f>
              <c:numCache>
                <c:formatCode>0</c:formatCode>
                <c:ptCount val="17"/>
                <c:pt idx="0">
                  <c:v>4545</c:v>
                </c:pt>
                <c:pt idx="1">
                  <c:v>4235</c:v>
                </c:pt>
                <c:pt idx="2">
                  <c:v>2767</c:v>
                </c:pt>
                <c:pt idx="3">
                  <c:v>1137</c:v>
                </c:pt>
                <c:pt idx="4">
                  <c:v>771</c:v>
                </c:pt>
                <c:pt idx="5">
                  <c:v>679</c:v>
                </c:pt>
                <c:pt idx="6">
                  <c:v>364</c:v>
                </c:pt>
                <c:pt idx="7">
                  <c:v>297</c:v>
                </c:pt>
                <c:pt idx="8">
                  <c:v>264</c:v>
                </c:pt>
                <c:pt idx="9">
                  <c:v>238</c:v>
                </c:pt>
                <c:pt idx="10">
                  <c:v>203</c:v>
                </c:pt>
                <c:pt idx="11">
                  <c:v>199</c:v>
                </c:pt>
                <c:pt idx="12">
                  <c:v>83</c:v>
                </c:pt>
                <c:pt idx="13">
                  <c:v>76</c:v>
                </c:pt>
                <c:pt idx="14">
                  <c:v>64</c:v>
                </c:pt>
                <c:pt idx="15">
                  <c:v>15</c:v>
                </c:pt>
                <c:pt idx="1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60FE-427B-8152-608E42CEBCB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488336470484587"/>
          <c:y val="9.8906636670416201E-2"/>
          <c:w val="0.34511663529515413"/>
          <c:h val="0.8878299587551555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4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3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2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4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89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5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4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2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1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3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8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Eniac`s</a:t>
            </a:r>
            <a:r>
              <a:rPr lang="de-DE" dirty="0" smtClean="0"/>
              <a:t> </a:t>
            </a:r>
            <a:r>
              <a:rPr lang="de-DE" dirty="0" err="1" smtClean="0"/>
              <a:t>strategy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3274" y="5368544"/>
            <a:ext cx="6801612" cy="1239894"/>
          </a:xfrm>
        </p:spPr>
        <p:txBody>
          <a:bodyPr/>
          <a:lstStyle/>
          <a:p>
            <a:r>
              <a:rPr lang="de-DE" dirty="0" smtClean="0"/>
              <a:t>GROUP 4</a:t>
            </a:r>
          </a:p>
          <a:p>
            <a:r>
              <a:rPr lang="de-DE" dirty="0" smtClean="0"/>
              <a:t>Zhanna Borodaeva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1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93% </a:t>
            </a:r>
            <a:r>
              <a:rPr lang="de-DE" dirty="0" err="1" smtClean="0"/>
              <a:t>of</a:t>
            </a:r>
            <a:r>
              <a:rPr lang="de-DE" dirty="0" smtClean="0"/>
              <a:t> ORDERs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delivered</a:t>
            </a:r>
            <a:r>
              <a:rPr lang="de-DE" dirty="0" smtClean="0"/>
              <a:t> </a:t>
            </a:r>
            <a:r>
              <a:rPr lang="de-DE" dirty="0" smtClean="0">
                <a:solidFill>
                  <a:schemeClr val="accent3"/>
                </a:solidFill>
              </a:rPr>
              <a:t>on time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>Average </a:t>
            </a:r>
            <a:r>
              <a:rPr lang="de-DE" dirty="0" err="1" smtClean="0"/>
              <a:t>Delivery</a:t>
            </a:r>
            <a:r>
              <a:rPr lang="de-DE" dirty="0" smtClean="0"/>
              <a:t> time: 12.5 </a:t>
            </a:r>
            <a:r>
              <a:rPr lang="de-DE" dirty="0" err="1" smtClean="0"/>
              <a:t>days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521140"/>
              </p:ext>
            </p:extLst>
          </p:nvPr>
        </p:nvGraphicFramePr>
        <p:xfrm>
          <a:off x="2326409" y="2826328"/>
          <a:ext cx="3594100" cy="2339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2820">
                  <a:extLst>
                    <a:ext uri="{9D8B030D-6E8A-4147-A177-3AD203B41FA5}">
                      <a16:colId xmlns:a16="http://schemas.microsoft.com/office/drawing/2014/main" val="3150428844"/>
                    </a:ext>
                  </a:extLst>
                </a:gridCol>
                <a:gridCol w="1293204">
                  <a:extLst>
                    <a:ext uri="{9D8B030D-6E8A-4147-A177-3AD203B41FA5}">
                      <a16:colId xmlns:a16="http://schemas.microsoft.com/office/drawing/2014/main" val="2353246887"/>
                    </a:ext>
                  </a:extLst>
                </a:gridCol>
                <a:gridCol w="1058076">
                  <a:extLst>
                    <a:ext uri="{9D8B030D-6E8A-4147-A177-3AD203B41FA5}">
                      <a16:colId xmlns:a16="http://schemas.microsoft.com/office/drawing/2014/main" val="3740371778"/>
                    </a:ext>
                  </a:extLst>
                </a:gridCol>
              </a:tblGrid>
              <a:tr h="5898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Delivery Status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Orders 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Percentage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21239048"/>
                  </a:ext>
                </a:extLst>
              </a:tr>
              <a:tr h="57021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On time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89805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93%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36609132"/>
                  </a:ext>
                </a:extLst>
              </a:tr>
              <a:tr h="5898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Delayed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6673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 dirty="0">
                          <a:effectLst/>
                        </a:rPr>
                        <a:t>7%</a:t>
                      </a:r>
                      <a:endParaRPr lang="en-150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63455488"/>
                  </a:ext>
                </a:extLst>
              </a:tr>
              <a:tr h="5898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96478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 dirty="0">
                          <a:effectLst/>
                        </a:rPr>
                        <a:t>100%</a:t>
                      </a:r>
                      <a:endParaRPr lang="en-150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453278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546263"/>
              </p:ext>
            </p:extLst>
          </p:nvPr>
        </p:nvGraphicFramePr>
        <p:xfrm>
          <a:off x="6179127" y="2826328"/>
          <a:ext cx="2539999" cy="8682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9999">
                  <a:extLst>
                    <a:ext uri="{9D8B030D-6E8A-4147-A177-3AD203B41FA5}">
                      <a16:colId xmlns:a16="http://schemas.microsoft.com/office/drawing/2014/main" val="2343395368"/>
                    </a:ext>
                  </a:extLst>
                </a:gridCol>
              </a:tblGrid>
              <a:tr h="484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Average Delivery Time, days</a:t>
                      </a:r>
                      <a:endParaRPr lang="en-US" sz="16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70083041"/>
                  </a:ext>
                </a:extLst>
              </a:tr>
              <a:tr h="384086">
                <a:tc>
                  <a:txBody>
                    <a:bodyPr/>
                    <a:lstStyle/>
                    <a:p>
                      <a:pPr algn="ctr" fontAlgn="b"/>
                      <a:r>
                        <a:rPr lang="en-150" sz="1600" b="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12.5</a:t>
                      </a:r>
                      <a:endParaRPr lang="en-150" sz="16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94084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40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Are </a:t>
            </a:r>
            <a:r>
              <a:rPr lang="de-DE" dirty="0" err="1" smtClean="0">
                <a:solidFill>
                  <a:schemeClr val="accent3"/>
                </a:solidFill>
              </a:rPr>
              <a:t>BiG</a:t>
            </a:r>
            <a:r>
              <a:rPr lang="de-DE" dirty="0" smtClean="0">
                <a:solidFill>
                  <a:schemeClr val="accent3"/>
                </a:solidFill>
              </a:rPr>
              <a:t> VOLUME </a:t>
            </a:r>
            <a:r>
              <a:rPr lang="de-DE" dirty="0" err="1" smtClean="0">
                <a:solidFill>
                  <a:schemeClr val="accent3"/>
                </a:solidFill>
              </a:rPr>
              <a:t>products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being</a:t>
            </a:r>
            <a:r>
              <a:rPr lang="de-DE" dirty="0" smtClean="0"/>
              <a:t> </a:t>
            </a:r>
            <a:r>
              <a:rPr lang="de-DE" dirty="0" err="1" smtClean="0"/>
              <a:t>delayed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 </a:t>
            </a:r>
            <a:r>
              <a:rPr lang="de-DE" dirty="0" err="1" smtClean="0"/>
              <a:t>often</a:t>
            </a:r>
            <a:r>
              <a:rPr lang="de-DE" dirty="0" smtClean="0"/>
              <a:t>?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068461"/>
              </p:ext>
            </p:extLst>
          </p:nvPr>
        </p:nvGraphicFramePr>
        <p:xfrm>
          <a:off x="627928" y="2759651"/>
          <a:ext cx="6382472" cy="19435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9865">
                  <a:extLst>
                    <a:ext uri="{9D8B030D-6E8A-4147-A177-3AD203B41FA5}">
                      <a16:colId xmlns:a16="http://schemas.microsoft.com/office/drawing/2014/main" val="827031895"/>
                    </a:ext>
                  </a:extLst>
                </a:gridCol>
                <a:gridCol w="1282193">
                  <a:extLst>
                    <a:ext uri="{9D8B030D-6E8A-4147-A177-3AD203B41FA5}">
                      <a16:colId xmlns:a16="http://schemas.microsoft.com/office/drawing/2014/main" val="1497318366"/>
                    </a:ext>
                  </a:extLst>
                </a:gridCol>
                <a:gridCol w="1538631">
                  <a:extLst>
                    <a:ext uri="{9D8B030D-6E8A-4147-A177-3AD203B41FA5}">
                      <a16:colId xmlns:a16="http://schemas.microsoft.com/office/drawing/2014/main" val="404925604"/>
                    </a:ext>
                  </a:extLst>
                </a:gridCol>
                <a:gridCol w="1096987">
                  <a:extLst>
                    <a:ext uri="{9D8B030D-6E8A-4147-A177-3AD203B41FA5}">
                      <a16:colId xmlns:a16="http://schemas.microsoft.com/office/drawing/2014/main" val="4107583149"/>
                    </a:ext>
                  </a:extLst>
                </a:gridCol>
                <a:gridCol w="854796">
                  <a:extLst>
                    <a:ext uri="{9D8B030D-6E8A-4147-A177-3AD203B41FA5}">
                      <a16:colId xmlns:a16="http://schemas.microsoft.com/office/drawing/2014/main" val="1404993908"/>
                    </a:ext>
                  </a:extLst>
                </a:gridCol>
              </a:tblGrid>
              <a:tr h="481067">
                <a:tc>
                  <a:txBody>
                    <a:bodyPr/>
                    <a:lstStyle/>
                    <a:p>
                      <a:pPr algn="l" fontAlgn="b"/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Status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Average delivery time, Days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Quantity, pcs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Percentage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78765475"/>
                  </a:ext>
                </a:extLst>
              </a:tr>
              <a:tr h="24461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Small Volume Products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Delayed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32.84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4660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6%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77309472"/>
                  </a:ext>
                </a:extLst>
              </a:tr>
              <a:tr h="2364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On 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150" sz="1100" u="none" strike="noStrike">
                          <a:effectLst/>
                        </a:rPr>
                        <a:t> 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 dirty="0">
                          <a:effectLst/>
                        </a:rPr>
                        <a:t>67891</a:t>
                      </a:r>
                      <a:endParaRPr lang="en-150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 dirty="0">
                          <a:effectLst/>
                        </a:rPr>
                        <a:t>94%</a:t>
                      </a:r>
                      <a:endParaRPr lang="en-150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22203148"/>
                  </a:ext>
                </a:extLst>
              </a:tr>
              <a:tr h="244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Overall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12.02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72551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100%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67049301"/>
                  </a:ext>
                </a:extLst>
              </a:tr>
              <a:tr h="24461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Big Volume Products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Delayed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34.54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2749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7%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38688704"/>
                  </a:ext>
                </a:extLst>
              </a:tr>
              <a:tr h="2364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On 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150" sz="1100" u="none" strike="noStrike">
                          <a:effectLst/>
                        </a:rPr>
                        <a:t> 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34897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93%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84767740"/>
                  </a:ext>
                </a:extLst>
              </a:tr>
              <a:tr h="244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Overall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13.17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37646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 dirty="0">
                          <a:effectLst/>
                        </a:rPr>
                        <a:t>100%</a:t>
                      </a:r>
                      <a:endParaRPr lang="en-150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194347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349337"/>
              </p:ext>
            </p:extLst>
          </p:nvPr>
        </p:nvGraphicFramePr>
        <p:xfrm>
          <a:off x="627928" y="5200073"/>
          <a:ext cx="1808619" cy="8866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8619">
                  <a:extLst>
                    <a:ext uri="{9D8B030D-6E8A-4147-A177-3AD203B41FA5}">
                      <a16:colId xmlns:a16="http://schemas.microsoft.com/office/drawing/2014/main" val="387559103"/>
                    </a:ext>
                  </a:extLst>
                </a:gridCol>
              </a:tblGrid>
              <a:tr h="42101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solidFill>
                            <a:schemeClr val="accent3"/>
                          </a:solidFill>
                          <a:effectLst/>
                        </a:rPr>
                        <a:t>AVG_Volume</a:t>
                      </a:r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, cm3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10996456"/>
                  </a:ext>
                </a:extLst>
              </a:tr>
              <a:tr h="465681"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12107.2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83464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137537"/>
              </p:ext>
            </p:extLst>
          </p:nvPr>
        </p:nvGraphicFramePr>
        <p:xfrm>
          <a:off x="2801504" y="5200073"/>
          <a:ext cx="4042641" cy="8866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1507">
                  <a:extLst>
                    <a:ext uri="{9D8B030D-6E8A-4147-A177-3AD203B41FA5}">
                      <a16:colId xmlns:a16="http://schemas.microsoft.com/office/drawing/2014/main" val="2854439475"/>
                    </a:ext>
                  </a:extLst>
                </a:gridCol>
                <a:gridCol w="2321134">
                  <a:extLst>
                    <a:ext uri="{9D8B030D-6E8A-4147-A177-3AD203B41FA5}">
                      <a16:colId xmlns:a16="http://schemas.microsoft.com/office/drawing/2014/main" val="892032722"/>
                    </a:ext>
                  </a:extLst>
                </a:gridCol>
              </a:tblGrid>
              <a:tr h="42290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Where 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Small product has volume &lt;=12107.2 cm</a:t>
                      </a:r>
                      <a:r>
                        <a:rPr lang="en-US" sz="1100" b="1" u="none" strike="noStrike" baseline="30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1996330"/>
                  </a:ext>
                </a:extLst>
              </a:tr>
              <a:tr h="4637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Big product has volume &gt; 12107.2 cm</a:t>
                      </a:r>
                      <a:r>
                        <a:rPr lang="en-US" sz="1100" b="1" u="none" strike="noStrike" baseline="30000" dirty="0">
                          <a:solidFill>
                            <a:schemeClr val="tx1"/>
                          </a:solidFill>
                          <a:effectLst/>
                        </a:rPr>
                        <a:t>3 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4104956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75357" y="2579573"/>
            <a:ext cx="43041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Big volume products </a:t>
            </a:r>
            <a:r>
              <a:rPr lang="en-US" dirty="0"/>
              <a:t>are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delivered later </a:t>
            </a:r>
            <a:r>
              <a:rPr lang="en-US" dirty="0"/>
              <a:t>than small volume </a:t>
            </a:r>
            <a:r>
              <a:rPr lang="en-US" dirty="0" smtClean="0"/>
              <a:t>products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Delayed big volume products </a:t>
            </a:r>
            <a:r>
              <a:rPr lang="en-US" dirty="0"/>
              <a:t>are delivered on average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1.7 days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later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Percentage of delayed products </a:t>
            </a:r>
            <a:r>
              <a:rPr lang="en-US" dirty="0"/>
              <a:t>is only slightly associated with volume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6% - small volume; 7% - big volume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6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Are </a:t>
            </a:r>
            <a:r>
              <a:rPr lang="de-DE" dirty="0" smtClean="0">
                <a:solidFill>
                  <a:schemeClr val="accent3"/>
                </a:solidFill>
              </a:rPr>
              <a:t>Heavy </a:t>
            </a:r>
            <a:r>
              <a:rPr lang="de-DE" dirty="0" err="1" smtClean="0">
                <a:solidFill>
                  <a:schemeClr val="accent3"/>
                </a:solidFill>
              </a:rPr>
              <a:t>products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being</a:t>
            </a:r>
            <a:r>
              <a:rPr lang="de-DE" dirty="0" smtClean="0"/>
              <a:t> </a:t>
            </a:r>
            <a:r>
              <a:rPr lang="de-DE" dirty="0" err="1" smtClean="0"/>
              <a:t>delayed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 </a:t>
            </a:r>
            <a:r>
              <a:rPr lang="de-DE" dirty="0" err="1" smtClean="0"/>
              <a:t>often</a:t>
            </a:r>
            <a:r>
              <a:rPr lang="de-DE" dirty="0" smtClean="0"/>
              <a:t>?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15596"/>
              </p:ext>
            </p:extLst>
          </p:nvPr>
        </p:nvGraphicFramePr>
        <p:xfrm>
          <a:off x="2801504" y="5200073"/>
          <a:ext cx="4042641" cy="8866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1507">
                  <a:extLst>
                    <a:ext uri="{9D8B030D-6E8A-4147-A177-3AD203B41FA5}">
                      <a16:colId xmlns:a16="http://schemas.microsoft.com/office/drawing/2014/main" val="2854439475"/>
                    </a:ext>
                  </a:extLst>
                </a:gridCol>
                <a:gridCol w="2321134">
                  <a:extLst>
                    <a:ext uri="{9D8B030D-6E8A-4147-A177-3AD203B41FA5}">
                      <a16:colId xmlns:a16="http://schemas.microsoft.com/office/drawing/2014/main" val="892032722"/>
                    </a:ext>
                  </a:extLst>
                </a:gridCol>
              </a:tblGrid>
              <a:tr h="42290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Where 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Light </a:t>
                      </a:r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product has </a:t>
                      </a:r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weight &lt;=2276.75 gr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1996330"/>
                  </a:ext>
                </a:extLst>
              </a:tr>
              <a:tr h="4637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Heavy </a:t>
                      </a:r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product has </a:t>
                      </a:r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weight </a:t>
                      </a:r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&gt; </a:t>
                      </a:r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2276.75 gr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4104956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75357" y="2579573"/>
            <a:ext cx="43041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Heavy products </a:t>
            </a:r>
            <a:r>
              <a:rPr lang="en-US" dirty="0"/>
              <a:t>are delivered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later </a:t>
            </a:r>
            <a:r>
              <a:rPr lang="en-US" dirty="0"/>
              <a:t>than light </a:t>
            </a:r>
            <a:r>
              <a:rPr lang="en-US" dirty="0" smtClean="0"/>
              <a:t>products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Delayed heavy products </a:t>
            </a:r>
            <a:r>
              <a:rPr lang="en-US" dirty="0"/>
              <a:t>are delivered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2.4 days later </a:t>
            </a:r>
            <a:r>
              <a:rPr lang="en-US" dirty="0"/>
              <a:t>than light </a:t>
            </a:r>
            <a:r>
              <a:rPr lang="en-US" dirty="0" smtClean="0"/>
              <a:t>products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Percentage of delayed products </a:t>
            </a:r>
            <a:r>
              <a:rPr lang="en-US" dirty="0"/>
              <a:t>is only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slightly associated with weight: 7% (light) and 8% (heavy)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497829"/>
              </p:ext>
            </p:extLst>
          </p:nvPr>
        </p:nvGraphicFramePr>
        <p:xfrm>
          <a:off x="627927" y="2863273"/>
          <a:ext cx="6280873" cy="20227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2482">
                  <a:extLst>
                    <a:ext uri="{9D8B030D-6E8A-4147-A177-3AD203B41FA5}">
                      <a16:colId xmlns:a16="http://schemas.microsoft.com/office/drawing/2014/main" val="3533368140"/>
                    </a:ext>
                  </a:extLst>
                </a:gridCol>
                <a:gridCol w="789220">
                  <a:extLst>
                    <a:ext uri="{9D8B030D-6E8A-4147-A177-3AD203B41FA5}">
                      <a16:colId xmlns:a16="http://schemas.microsoft.com/office/drawing/2014/main" val="2255727223"/>
                    </a:ext>
                  </a:extLst>
                </a:gridCol>
                <a:gridCol w="1940164">
                  <a:extLst>
                    <a:ext uri="{9D8B030D-6E8A-4147-A177-3AD203B41FA5}">
                      <a16:colId xmlns:a16="http://schemas.microsoft.com/office/drawing/2014/main" val="3786899153"/>
                    </a:ext>
                  </a:extLst>
                </a:gridCol>
                <a:gridCol w="1068735">
                  <a:extLst>
                    <a:ext uri="{9D8B030D-6E8A-4147-A177-3AD203B41FA5}">
                      <a16:colId xmlns:a16="http://schemas.microsoft.com/office/drawing/2014/main" val="1267718676"/>
                    </a:ext>
                  </a:extLst>
                </a:gridCol>
                <a:gridCol w="1200272">
                  <a:extLst>
                    <a:ext uri="{9D8B030D-6E8A-4147-A177-3AD203B41FA5}">
                      <a16:colId xmlns:a16="http://schemas.microsoft.com/office/drawing/2014/main" val="2791926118"/>
                    </a:ext>
                  </a:extLst>
                </a:gridCol>
              </a:tblGrid>
              <a:tr h="503557">
                <a:tc>
                  <a:txBody>
                    <a:bodyPr/>
                    <a:lstStyle/>
                    <a:p>
                      <a:pPr algn="l" fontAlgn="b"/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Status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Average delivery time, Days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Quantity, pcs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Percentage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37963633"/>
                  </a:ext>
                </a:extLst>
              </a:tr>
              <a:tr h="256046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Light Products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Delayed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32.90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5672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7%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52393352"/>
                  </a:ext>
                </a:extLst>
              </a:tr>
              <a:tr h="2475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On 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150" sz="1100" u="none" strike="noStrike">
                          <a:effectLst/>
                        </a:rPr>
                        <a:t> 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81518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93%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2644836"/>
                  </a:ext>
                </a:extLst>
              </a:tr>
              <a:tr h="2560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Overall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12.08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87190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100%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65665616"/>
                  </a:ext>
                </a:extLst>
              </a:tr>
              <a:tr h="256046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Heavy Products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Delayed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35.32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1737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8%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80125721"/>
                  </a:ext>
                </a:extLst>
              </a:tr>
              <a:tr h="2475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On 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150" sz="1100" u="none" strike="noStrike">
                          <a:effectLst/>
                        </a:rPr>
                        <a:t> 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 dirty="0">
                          <a:effectLst/>
                        </a:rPr>
                        <a:t>21270</a:t>
                      </a:r>
                      <a:endParaRPr lang="en-150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 dirty="0">
                          <a:effectLst/>
                        </a:rPr>
                        <a:t>92%</a:t>
                      </a:r>
                      <a:endParaRPr lang="en-150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15632793"/>
                  </a:ext>
                </a:extLst>
              </a:tr>
              <a:tr h="2560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Overall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13.69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23007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 dirty="0">
                          <a:effectLst/>
                        </a:rPr>
                        <a:t>100%</a:t>
                      </a:r>
                      <a:endParaRPr lang="en-150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4435271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186167"/>
              </p:ext>
            </p:extLst>
          </p:nvPr>
        </p:nvGraphicFramePr>
        <p:xfrm>
          <a:off x="498764" y="5200073"/>
          <a:ext cx="2179782" cy="9328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9782">
                  <a:extLst>
                    <a:ext uri="{9D8B030D-6E8A-4147-A177-3AD203B41FA5}">
                      <a16:colId xmlns:a16="http://schemas.microsoft.com/office/drawing/2014/main" val="4078093823"/>
                    </a:ext>
                  </a:extLst>
                </a:gridCol>
              </a:tblGrid>
              <a:tr h="619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 smtClean="0">
                          <a:solidFill>
                            <a:schemeClr val="accent3"/>
                          </a:solidFill>
                          <a:effectLst/>
                        </a:rPr>
                        <a:t>AVG_Product_Weight</a:t>
                      </a:r>
                      <a:r>
                        <a:rPr lang="en-US" sz="1600" b="1" u="none" strike="noStrike" dirty="0" smtClean="0">
                          <a:solidFill>
                            <a:schemeClr val="accent3"/>
                          </a:solidFill>
                          <a:effectLst/>
                        </a:rPr>
                        <a:t>, gr.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38083177"/>
                  </a:ext>
                </a:extLst>
              </a:tr>
              <a:tr h="313611"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2276.75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16203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96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4657" y="258618"/>
            <a:ext cx="8593883" cy="2041237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Conclusion</a:t>
            </a:r>
            <a:r>
              <a:rPr lang="de-DE" dirty="0" smtClean="0"/>
              <a:t> 2: </a:t>
            </a:r>
            <a:br>
              <a:rPr lang="de-DE" dirty="0" smtClean="0"/>
            </a:br>
            <a:r>
              <a:rPr lang="de-DE" dirty="0" err="1" smtClean="0"/>
              <a:t>Magist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chemeClr val="tx1"/>
                </a:solidFill>
              </a:rPr>
              <a:t>deliveres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accent3"/>
                </a:solidFill>
              </a:rPr>
              <a:t>93%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orders</a:t>
            </a:r>
            <a:r>
              <a:rPr lang="de-DE" dirty="0" smtClean="0"/>
              <a:t> </a:t>
            </a:r>
            <a:r>
              <a:rPr lang="de-DE" dirty="0" smtClean="0">
                <a:solidFill>
                  <a:schemeClr val="accent3"/>
                </a:solidFill>
              </a:rPr>
              <a:t>on </a:t>
            </a:r>
            <a:r>
              <a:rPr lang="de-DE" dirty="0" err="1" smtClean="0">
                <a:solidFill>
                  <a:schemeClr val="accent3"/>
                </a:solidFill>
              </a:rPr>
              <a:t>TiME</a:t>
            </a:r>
            <a:r>
              <a:rPr lang="de-DE" dirty="0" smtClean="0">
                <a:solidFill>
                  <a:schemeClr val="accent3"/>
                </a:solidFill>
              </a:rPr>
              <a:t/>
            </a:r>
            <a:br>
              <a:rPr lang="de-DE" dirty="0" smtClean="0">
                <a:solidFill>
                  <a:schemeClr val="accent3"/>
                </a:solidFill>
              </a:rPr>
            </a:br>
            <a:r>
              <a:rPr lang="de-DE" dirty="0" smtClean="0">
                <a:solidFill>
                  <a:schemeClr val="accent3"/>
                </a:solidFill>
              </a:rPr>
              <a:t/>
            </a:r>
            <a:br>
              <a:rPr lang="de-DE" dirty="0" smtClean="0">
                <a:solidFill>
                  <a:schemeClr val="accent3"/>
                </a:solidFill>
              </a:rPr>
            </a:br>
            <a:r>
              <a:rPr lang="de-DE" b="1" dirty="0" err="1" smtClean="0">
                <a:solidFill>
                  <a:schemeClr val="accent3"/>
                </a:solidFill>
              </a:rPr>
              <a:t>overall</a:t>
            </a:r>
            <a:r>
              <a:rPr lang="de-DE" b="1" dirty="0" smtClean="0">
                <a:solidFill>
                  <a:schemeClr val="accent3"/>
                </a:solidFill>
              </a:rPr>
              <a:t>: MAGIST IS RECOMMENDED </a:t>
            </a:r>
            <a:r>
              <a:rPr lang="de-DE" b="1" dirty="0" err="1" smtClean="0">
                <a:solidFill>
                  <a:schemeClr val="accent3"/>
                </a:solidFill>
              </a:rPr>
              <a:t>to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work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with</a:t>
            </a:r>
            <a:r>
              <a:rPr lang="de-DE" dirty="0" smtClean="0"/>
              <a:t/>
            </a:r>
            <a:br>
              <a:rPr lang="de-DE" dirty="0" smtClean="0"/>
            </a:b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182" y="2392218"/>
            <a:ext cx="8746835" cy="361141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de-DE" b="1" dirty="0" smtClean="0"/>
              <a:t>SUMMARY:</a:t>
            </a:r>
          </a:p>
          <a:p>
            <a:pPr>
              <a:lnSpc>
                <a:spcPct val="120000"/>
              </a:lnSpc>
              <a:buClr>
                <a:srgbClr val="FF0000"/>
              </a:buClr>
              <a:buFont typeface="Gill Sans MT" panose="020B0502020104020203" pitchFamily="34" charset="0"/>
              <a:buChar char="+"/>
            </a:pPr>
            <a:r>
              <a:rPr lang="de-DE" b="1" dirty="0" smtClean="0">
                <a:solidFill>
                  <a:schemeClr val="accent3"/>
                </a:solidFill>
              </a:rPr>
              <a:t>93% </a:t>
            </a:r>
            <a:r>
              <a:rPr lang="de-DE" b="1" dirty="0" err="1" smtClean="0">
                <a:solidFill>
                  <a:schemeClr val="tx1"/>
                </a:solidFill>
              </a:rPr>
              <a:t>of</a:t>
            </a:r>
            <a:r>
              <a:rPr lang="de-DE" b="1" dirty="0" smtClean="0">
                <a:solidFill>
                  <a:schemeClr val="tx1"/>
                </a:solidFill>
              </a:rPr>
              <a:t> all </a:t>
            </a:r>
            <a:r>
              <a:rPr lang="de-DE" b="1" dirty="0" err="1" smtClean="0">
                <a:solidFill>
                  <a:schemeClr val="tx1"/>
                </a:solidFill>
              </a:rPr>
              <a:t>orders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are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delivered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smtClean="0">
                <a:solidFill>
                  <a:schemeClr val="accent3"/>
                </a:solidFill>
              </a:rPr>
              <a:t>on time</a:t>
            </a:r>
            <a:endParaRPr lang="de-DE" dirty="0" smtClean="0"/>
          </a:p>
          <a:p>
            <a:pPr>
              <a:lnSpc>
                <a:spcPct val="120000"/>
              </a:lnSpc>
              <a:buClr>
                <a:srgbClr val="FF0000"/>
              </a:buClr>
              <a:buFont typeface="Gill Sans MT" panose="020B0502020104020203" pitchFamily="34" charset="0"/>
              <a:buChar char="+"/>
            </a:pPr>
            <a:r>
              <a:rPr lang="de-DE" dirty="0" smtClean="0"/>
              <a:t>Percentage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delayed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orders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slightly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associated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with</a:t>
            </a:r>
            <a:r>
              <a:rPr lang="de-DE" dirty="0" smtClean="0"/>
              <a:t>:</a:t>
            </a:r>
          </a:p>
          <a:p>
            <a:pPr lvl="1">
              <a:lnSpc>
                <a:spcPct val="120000"/>
              </a:lnSpc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de-DE" b="1" dirty="0" smtClean="0">
                <a:solidFill>
                  <a:schemeClr val="accent3"/>
                </a:solidFill>
              </a:rPr>
              <a:t>Volume:  Big Volume </a:t>
            </a:r>
            <a:r>
              <a:rPr lang="de-DE" dirty="0" smtClean="0"/>
              <a:t>Orders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delayed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chemeClr val="accent3"/>
                </a:solidFill>
              </a:rPr>
              <a:t>1 %  </a:t>
            </a:r>
            <a:r>
              <a:rPr lang="de-DE" b="1" dirty="0" err="1" smtClean="0">
                <a:solidFill>
                  <a:schemeClr val="accent3"/>
                </a:solidFill>
              </a:rPr>
              <a:t>more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frequent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than</a:t>
            </a:r>
            <a:r>
              <a:rPr lang="de-DE" dirty="0" smtClean="0"/>
              <a:t> Small Volume </a:t>
            </a:r>
            <a:r>
              <a:rPr lang="de-DE" dirty="0" err="1" smtClean="0"/>
              <a:t>orders</a:t>
            </a:r>
            <a:endParaRPr lang="de-DE" dirty="0" smtClean="0"/>
          </a:p>
          <a:p>
            <a:pPr lvl="1">
              <a:lnSpc>
                <a:spcPct val="120000"/>
              </a:lnSpc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de-DE" b="1" dirty="0" err="1" smtClean="0">
                <a:solidFill>
                  <a:schemeClr val="accent3"/>
                </a:solidFill>
              </a:rPr>
              <a:t>Weight</a:t>
            </a:r>
            <a:r>
              <a:rPr lang="de-DE" b="1" dirty="0" smtClean="0">
                <a:solidFill>
                  <a:schemeClr val="accent3"/>
                </a:solidFill>
              </a:rPr>
              <a:t>:  Heavy Orders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delayed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 </a:t>
            </a:r>
            <a:r>
              <a:rPr lang="de-DE" b="1" dirty="0" smtClean="0">
                <a:solidFill>
                  <a:schemeClr val="accent3"/>
                </a:solidFill>
              </a:rPr>
              <a:t>1 % </a:t>
            </a:r>
            <a:r>
              <a:rPr lang="de-DE" b="1" dirty="0" err="1" smtClean="0">
                <a:solidFill>
                  <a:schemeClr val="accent3"/>
                </a:solidFill>
              </a:rPr>
              <a:t>more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frequent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than</a:t>
            </a:r>
            <a:r>
              <a:rPr lang="de-DE" dirty="0" smtClean="0"/>
              <a:t> Light Orders</a:t>
            </a:r>
          </a:p>
          <a:p>
            <a:pPr marL="228600" lvl="1" indent="0">
              <a:lnSpc>
                <a:spcPct val="120000"/>
              </a:lnSpc>
              <a:buClr>
                <a:srgbClr val="FF0000"/>
              </a:buClr>
              <a:buNone/>
            </a:pPr>
            <a:endParaRPr lang="de-DE" dirty="0" smtClean="0"/>
          </a:p>
          <a:p>
            <a:pPr marL="228600" lvl="1" indent="0">
              <a:lnSpc>
                <a:spcPct val="120000"/>
              </a:lnSpc>
              <a:buClr>
                <a:srgbClr val="FF0000"/>
              </a:buClr>
              <a:buNone/>
            </a:pPr>
            <a:r>
              <a:rPr lang="de-DE" sz="1900" b="1" dirty="0" smtClean="0"/>
              <a:t>OVERALL SUMMARY:</a:t>
            </a:r>
          </a:p>
          <a:p>
            <a:pPr marL="228600" lvl="1" indent="0">
              <a:lnSpc>
                <a:spcPct val="120000"/>
              </a:lnSpc>
              <a:buClr>
                <a:srgbClr val="FF0000"/>
              </a:buClr>
              <a:buNone/>
            </a:pPr>
            <a:r>
              <a:rPr lang="de-DE" dirty="0" smtClean="0"/>
              <a:t>MAGIST IS RECOMMENDED AS A GOOD MARKETPLACE TO PROMOTE APPLE PRODUCTS AND DELIVER THEM ON TIME </a:t>
            </a:r>
            <a:r>
              <a:rPr lang="de-DE" dirty="0" err="1" smtClean="0"/>
              <a:t>provided</a:t>
            </a:r>
            <a:r>
              <a:rPr lang="de-DE" dirty="0" smtClean="0"/>
              <a:t> </a:t>
            </a:r>
            <a:r>
              <a:rPr lang="de-DE" dirty="0" err="1" smtClean="0"/>
              <a:t>financial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goals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met</a:t>
            </a:r>
            <a:endParaRPr lang="de-DE" dirty="0" smtClean="0"/>
          </a:p>
          <a:p>
            <a:pPr>
              <a:buClr>
                <a:schemeClr val="tx1"/>
              </a:buClr>
              <a:buFont typeface="Gill Sans MT" panose="020B0502020104020203" pitchFamily="34" charset="0"/>
              <a:buChar char="?"/>
            </a:pPr>
            <a:endParaRPr lang="de-DE" b="1" dirty="0" smtClean="0">
              <a:solidFill>
                <a:schemeClr val="accent3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ru-RU" b="1" dirty="0" smtClean="0">
              <a:solidFill>
                <a:schemeClr val="accent3"/>
              </a:solidFill>
            </a:endParaRPr>
          </a:p>
          <a:p>
            <a:pPr>
              <a:buClr>
                <a:schemeClr val="tx1"/>
              </a:buClr>
              <a:buFont typeface="Gill Sans MT" panose="020B0502020104020203" pitchFamily="34" charset="0"/>
              <a:buChar char="?"/>
            </a:pPr>
            <a:endParaRPr lang="de-DE" b="1" dirty="0" smtClean="0">
              <a:solidFill>
                <a:schemeClr val="accent3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de-DE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de-DE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de-DE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4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QuestioN</a:t>
            </a:r>
            <a:r>
              <a:rPr lang="de-DE" dirty="0" smtClean="0"/>
              <a:t> 1. </a:t>
            </a:r>
            <a:br>
              <a:rPr lang="de-DE" dirty="0" smtClean="0"/>
            </a:br>
            <a:r>
              <a:rPr lang="de-DE" dirty="0" smtClean="0"/>
              <a:t>Is </a:t>
            </a:r>
            <a:r>
              <a:rPr lang="de-DE" dirty="0" err="1" smtClean="0"/>
              <a:t>Magist</a:t>
            </a:r>
            <a:r>
              <a:rPr lang="de-DE" dirty="0" smtClean="0"/>
              <a:t> a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place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tech</a:t>
            </a:r>
            <a:r>
              <a:rPr lang="de-DE" dirty="0" smtClean="0"/>
              <a:t> </a:t>
            </a:r>
            <a:r>
              <a:rPr lang="de-DE" dirty="0" err="1" smtClean="0"/>
              <a:t>products</a:t>
            </a:r>
            <a:r>
              <a:rPr lang="de-DE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3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26720"/>
            <a:ext cx="7837424" cy="701040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categories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tech</a:t>
            </a:r>
            <a:r>
              <a:rPr lang="de-DE" dirty="0" smtClean="0"/>
              <a:t> </a:t>
            </a:r>
            <a:r>
              <a:rPr lang="de-DE" dirty="0" err="1" smtClean="0"/>
              <a:t>products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magist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212949"/>
              </p:ext>
            </p:extLst>
          </p:nvPr>
        </p:nvGraphicFramePr>
        <p:xfrm>
          <a:off x="789464" y="1615444"/>
          <a:ext cx="4178776" cy="5159804"/>
        </p:xfrm>
        <a:graphic>
          <a:graphicData uri="http://schemas.openxmlformats.org/drawingml/2006/table">
            <a:tbl>
              <a:tblPr/>
              <a:tblGrid>
                <a:gridCol w="340822">
                  <a:extLst>
                    <a:ext uri="{9D8B030D-6E8A-4147-A177-3AD203B41FA5}">
                      <a16:colId xmlns:a16="http://schemas.microsoft.com/office/drawing/2014/main" val="4179319685"/>
                    </a:ext>
                  </a:extLst>
                </a:gridCol>
                <a:gridCol w="3008126">
                  <a:extLst>
                    <a:ext uri="{9D8B030D-6E8A-4147-A177-3AD203B41FA5}">
                      <a16:colId xmlns:a16="http://schemas.microsoft.com/office/drawing/2014/main" val="2404106295"/>
                    </a:ext>
                  </a:extLst>
                </a:gridCol>
                <a:gridCol w="829828">
                  <a:extLst>
                    <a:ext uri="{9D8B030D-6E8A-4147-A177-3AD203B41FA5}">
                      <a16:colId xmlns:a16="http://schemas.microsoft.com/office/drawing/2014/main" val="1913574032"/>
                    </a:ext>
                  </a:extLst>
                </a:gridCol>
              </a:tblGrid>
              <a:tr h="412544">
                <a:tc>
                  <a:txBody>
                    <a:bodyPr/>
                    <a:lstStyle/>
                    <a:p>
                      <a:pPr algn="ctr" fontAlgn="b"/>
                      <a:r>
                        <a:rPr lang="en-150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Name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53925"/>
                  </a:ext>
                </a:extLst>
              </a:tr>
              <a:tr h="221006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audio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0923399"/>
                  </a:ext>
                </a:extLst>
              </a:tr>
              <a:tr h="221006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auto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390827"/>
                  </a:ext>
                </a:extLst>
              </a:tr>
              <a:tr h="221006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air_conditioning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757685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consoles_games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909205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dvds_blu_ray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425337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home_appliances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842720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electronics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483913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home_appliances_2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2107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small_appliances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7639770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computers_accessories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940677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pc_gamer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348382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computers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1498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small_appliances_home_oven_and_coffee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498724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portable_kitchen_food_processors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672519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signaling_and_security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870889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tablets_printing_image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713654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telephony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583930"/>
                  </a:ext>
                </a:extLst>
              </a:tr>
              <a:tr h="221006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fixed_telephony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52281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271512"/>
              </p:ext>
            </p:extLst>
          </p:nvPr>
        </p:nvGraphicFramePr>
        <p:xfrm>
          <a:off x="5506720" y="1693863"/>
          <a:ext cx="4704080" cy="19840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0702">
                  <a:extLst>
                    <a:ext uri="{9D8B030D-6E8A-4147-A177-3AD203B41FA5}">
                      <a16:colId xmlns:a16="http://schemas.microsoft.com/office/drawing/2014/main" val="1540939240"/>
                    </a:ext>
                  </a:extLst>
                </a:gridCol>
                <a:gridCol w="1684177">
                  <a:extLst>
                    <a:ext uri="{9D8B030D-6E8A-4147-A177-3AD203B41FA5}">
                      <a16:colId xmlns:a16="http://schemas.microsoft.com/office/drawing/2014/main" val="224093900"/>
                    </a:ext>
                  </a:extLst>
                </a:gridCol>
                <a:gridCol w="929201">
                  <a:extLst>
                    <a:ext uri="{9D8B030D-6E8A-4147-A177-3AD203B41FA5}">
                      <a16:colId xmlns:a16="http://schemas.microsoft.com/office/drawing/2014/main" val="1766340936"/>
                    </a:ext>
                  </a:extLst>
                </a:gridCol>
              </a:tblGrid>
              <a:tr h="761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 of Category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Number of </a:t>
                      </a:r>
                      <a:r>
                        <a:rPr lang="en-US" sz="1100" u="none" strike="noStrike" dirty="0" smtClean="0">
                          <a:effectLst/>
                        </a:rPr>
                        <a:t>Categories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Percent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45699401"/>
                  </a:ext>
                </a:extLst>
              </a:tr>
              <a:tr h="407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Tech categories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18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24%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77660700"/>
                  </a:ext>
                </a:extLst>
              </a:tr>
              <a:tr h="407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 categories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 dirty="0">
                          <a:effectLst/>
                        </a:rPr>
                        <a:t>56</a:t>
                      </a:r>
                      <a:endParaRPr lang="en-150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76%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8910099"/>
                  </a:ext>
                </a:extLst>
              </a:tr>
              <a:tr h="407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74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100%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38147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73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176" y="80772"/>
            <a:ext cx="7729728" cy="1188720"/>
          </a:xfrm>
        </p:spPr>
        <p:txBody>
          <a:bodyPr>
            <a:normAutofit/>
          </a:bodyPr>
          <a:lstStyle/>
          <a:p>
            <a:r>
              <a:rPr lang="de-DE" dirty="0" err="1" smtClean="0"/>
              <a:t>tech</a:t>
            </a:r>
            <a:r>
              <a:rPr lang="de-DE" dirty="0" smtClean="0"/>
              <a:t> </a:t>
            </a:r>
            <a:r>
              <a:rPr lang="de-DE" dirty="0" err="1" smtClean="0"/>
              <a:t>categories</a:t>
            </a:r>
            <a:r>
              <a:rPr lang="de-DE" dirty="0" smtClean="0"/>
              <a:t> </a:t>
            </a:r>
            <a:r>
              <a:rPr lang="de-DE" dirty="0" err="1" smtClean="0"/>
              <a:t>sold</a:t>
            </a:r>
            <a:r>
              <a:rPr lang="de-DE" dirty="0" smtClean="0"/>
              <a:t>: 14%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products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538538"/>
              </p:ext>
            </p:extLst>
          </p:nvPr>
        </p:nvGraphicFramePr>
        <p:xfrm>
          <a:off x="81281" y="2918206"/>
          <a:ext cx="4602479" cy="2098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3163">
                  <a:extLst>
                    <a:ext uri="{9D8B030D-6E8A-4147-A177-3AD203B41FA5}">
                      <a16:colId xmlns:a16="http://schemas.microsoft.com/office/drawing/2014/main" val="2471539781"/>
                    </a:ext>
                  </a:extLst>
                </a:gridCol>
                <a:gridCol w="1144658">
                  <a:extLst>
                    <a:ext uri="{9D8B030D-6E8A-4147-A177-3AD203B41FA5}">
                      <a16:colId xmlns:a16="http://schemas.microsoft.com/office/drawing/2014/main" val="3779207136"/>
                    </a:ext>
                  </a:extLst>
                </a:gridCol>
                <a:gridCol w="1144658">
                  <a:extLst>
                    <a:ext uri="{9D8B030D-6E8A-4147-A177-3AD203B41FA5}">
                      <a16:colId xmlns:a16="http://schemas.microsoft.com/office/drawing/2014/main" val="653030693"/>
                    </a:ext>
                  </a:extLst>
                </a:gridCol>
              </a:tblGrid>
              <a:tr h="524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Products 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Pieces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Percent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72248781"/>
                  </a:ext>
                </a:extLst>
              </a:tr>
              <a:tr h="52451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Tech Products Sold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i="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15946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i="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14%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98944921"/>
                  </a:ext>
                </a:extLst>
              </a:tr>
              <a:tr h="5245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 Products Sold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96704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86%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81695342"/>
                  </a:ext>
                </a:extLst>
              </a:tr>
              <a:tr h="5245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 Products Sold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112650</a:t>
                      </a:r>
                      <a:endParaRPr lang="en-150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 dirty="0">
                          <a:effectLst/>
                        </a:rPr>
                        <a:t>100%</a:t>
                      </a:r>
                      <a:endParaRPr lang="en-150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29417328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5841087"/>
              </p:ext>
            </p:extLst>
          </p:nvPr>
        </p:nvGraphicFramePr>
        <p:xfrm>
          <a:off x="4958081" y="1269492"/>
          <a:ext cx="7233920" cy="5395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654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0336" y="304292"/>
            <a:ext cx="7729728" cy="1188720"/>
          </a:xfrm>
        </p:spPr>
        <p:txBody>
          <a:bodyPr>
            <a:normAutofit/>
          </a:bodyPr>
          <a:lstStyle/>
          <a:p>
            <a:r>
              <a:rPr lang="de-DE" dirty="0" smtClean="0"/>
              <a:t>47% - expensive </a:t>
            </a:r>
            <a:r>
              <a:rPr lang="de-DE" dirty="0" err="1" smtClean="0"/>
              <a:t>tech</a:t>
            </a:r>
            <a:r>
              <a:rPr lang="de-DE" dirty="0" smtClean="0"/>
              <a:t> </a:t>
            </a:r>
            <a:r>
              <a:rPr lang="de-DE" dirty="0" err="1" smtClean="0"/>
              <a:t>products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1253188"/>
              </p:ext>
            </p:extLst>
          </p:nvPr>
        </p:nvGraphicFramePr>
        <p:xfrm>
          <a:off x="853440" y="1686560"/>
          <a:ext cx="1635760" cy="10004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5760">
                  <a:extLst>
                    <a:ext uri="{9D8B030D-6E8A-4147-A177-3AD203B41FA5}">
                      <a16:colId xmlns:a16="http://schemas.microsoft.com/office/drawing/2014/main" val="1230734142"/>
                    </a:ext>
                  </a:extLst>
                </a:gridCol>
              </a:tblGrid>
              <a:tr h="5002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chemeClr val="accent3"/>
                          </a:solidFill>
                          <a:effectLst/>
                        </a:rPr>
                        <a:t>AVERAGE</a:t>
                      </a:r>
                      <a:r>
                        <a:rPr lang="en-US" sz="1600" b="1" u="none" strike="noStrike" baseline="0" dirty="0" smtClean="0">
                          <a:solidFill>
                            <a:schemeClr val="accent3"/>
                          </a:solidFill>
                          <a:effectLst/>
                        </a:rPr>
                        <a:t> PRICE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43301066"/>
                  </a:ext>
                </a:extLst>
              </a:tr>
              <a:tr h="500221">
                <a:tc>
                  <a:txBody>
                    <a:bodyPr/>
                    <a:lstStyle/>
                    <a:p>
                      <a:pPr algn="ct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120.65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6453231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039110"/>
              </p:ext>
            </p:extLst>
          </p:nvPr>
        </p:nvGraphicFramePr>
        <p:xfrm>
          <a:off x="2692400" y="1686560"/>
          <a:ext cx="4937759" cy="38357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2937">
                  <a:extLst>
                    <a:ext uri="{9D8B030D-6E8A-4147-A177-3AD203B41FA5}">
                      <a16:colId xmlns:a16="http://schemas.microsoft.com/office/drawing/2014/main" val="1262313048"/>
                    </a:ext>
                  </a:extLst>
                </a:gridCol>
                <a:gridCol w="727788">
                  <a:extLst>
                    <a:ext uri="{9D8B030D-6E8A-4147-A177-3AD203B41FA5}">
                      <a16:colId xmlns:a16="http://schemas.microsoft.com/office/drawing/2014/main" val="985770343"/>
                    </a:ext>
                  </a:extLst>
                </a:gridCol>
                <a:gridCol w="683001">
                  <a:extLst>
                    <a:ext uri="{9D8B030D-6E8A-4147-A177-3AD203B41FA5}">
                      <a16:colId xmlns:a16="http://schemas.microsoft.com/office/drawing/2014/main" val="2297966257"/>
                    </a:ext>
                  </a:extLst>
                </a:gridCol>
                <a:gridCol w="1254033">
                  <a:extLst>
                    <a:ext uri="{9D8B030D-6E8A-4147-A177-3AD203B41FA5}">
                      <a16:colId xmlns:a16="http://schemas.microsoft.com/office/drawing/2014/main" val="2801174363"/>
                    </a:ext>
                  </a:extLst>
                </a:gridCol>
              </a:tblGrid>
              <a:tr h="3372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Category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Average Price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Price_Level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Sold Tech Products, pcs.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2824060963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computers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1098.34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203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2328578043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accent3"/>
                          </a:solidFill>
                          <a:effectLst/>
                        </a:rPr>
                        <a:t>small_appliances_home_oven_and_coffee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624.29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76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3617391904"/>
                  </a:ext>
                </a:extLst>
              </a:tr>
              <a:tr h="181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home_appliances_2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476.12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238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3922167166"/>
                  </a:ext>
                </a:extLst>
              </a:tr>
              <a:tr h="181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accent3"/>
                          </a:solidFill>
                          <a:effectLst/>
                        </a:rPr>
                        <a:t>small_appliances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280.78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679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2172249064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accent3"/>
                          </a:solidFill>
                          <a:effectLst/>
                        </a:rPr>
                        <a:t>portable_kitchen_food_processors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264.57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15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1331771574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accent3"/>
                          </a:solidFill>
                          <a:effectLst/>
                        </a:rPr>
                        <a:t>fixed_telephony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225.69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264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402297656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accent3"/>
                          </a:solidFill>
                          <a:effectLst/>
                        </a:rPr>
                        <a:t>air_conditioning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185.27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297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997657598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accent3"/>
                          </a:solidFill>
                          <a:effectLst/>
                        </a:rPr>
                        <a:t>pc_gamer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171.77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9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1683444418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auto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139.96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4235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4169533489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audio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139.25</a:t>
                      </a:r>
                      <a:endParaRPr lang="en-150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364</a:t>
                      </a:r>
                      <a:endParaRPr lang="en-150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3322051155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consoles_games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138.49</a:t>
                      </a:r>
                      <a:endParaRPr lang="en-150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1137</a:t>
                      </a:r>
                      <a:endParaRPr lang="en-150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2217264586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signaling_and_security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108.09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cheap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199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862452634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home_appliances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103.98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cheap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771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511811167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dvds_blu_ray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93.74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cheap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64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1908503191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tablets_printing_image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90.70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cheap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83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3583808990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telephony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71.21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cheap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4545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3685193646"/>
                  </a:ext>
                </a:extLst>
              </a:tr>
              <a:tr h="181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electronics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57.91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cheap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 dirty="0">
                          <a:effectLst/>
                        </a:rPr>
                        <a:t>2767</a:t>
                      </a:r>
                      <a:endParaRPr lang="en-150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847691759"/>
                  </a:ext>
                </a:extLst>
              </a:tr>
              <a:tr h="181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150" sz="1000" u="none" strike="noStrike">
                          <a:effectLst/>
                        </a:rPr>
                        <a:t> </a:t>
                      </a:r>
                      <a:endParaRPr lang="en-150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150" sz="1000" u="none" strike="noStrike">
                          <a:effectLst/>
                        </a:rPr>
                        <a:t> </a:t>
                      </a:r>
                      <a:endParaRPr lang="en-150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 dirty="0">
                          <a:effectLst/>
                        </a:rPr>
                        <a:t>15946</a:t>
                      </a:r>
                      <a:endParaRPr lang="en-150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365085327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89352"/>
              </p:ext>
            </p:extLst>
          </p:nvPr>
        </p:nvGraphicFramePr>
        <p:xfrm>
          <a:off x="2692400" y="5715844"/>
          <a:ext cx="3761740" cy="7648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5874">
                  <a:extLst>
                    <a:ext uri="{9D8B030D-6E8A-4147-A177-3AD203B41FA5}">
                      <a16:colId xmlns:a16="http://schemas.microsoft.com/office/drawing/2014/main" val="3984800950"/>
                    </a:ext>
                  </a:extLst>
                </a:gridCol>
                <a:gridCol w="1695866">
                  <a:extLst>
                    <a:ext uri="{9D8B030D-6E8A-4147-A177-3AD203B41FA5}">
                      <a16:colId xmlns:a16="http://schemas.microsoft.com/office/drawing/2014/main" val="3642637892"/>
                    </a:ext>
                  </a:extLst>
                </a:gridCol>
              </a:tblGrid>
              <a:tr h="382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Expensive</a:t>
                      </a:r>
                      <a:endParaRPr lang="en-US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Price &gt; 120.65</a:t>
                      </a:r>
                      <a:endParaRPr lang="en-US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22738166"/>
                  </a:ext>
                </a:extLst>
              </a:tr>
              <a:tr h="382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Cheap</a:t>
                      </a:r>
                      <a:endParaRPr lang="en-US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Price &lt;= </a:t>
                      </a:r>
                      <a:r>
                        <a:rPr lang="en-US" sz="1100" b="1" u="none" strike="noStrike" dirty="0" smtClean="0"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effectLst/>
                        </a:rPr>
                        <a:t>120.65</a:t>
                      </a:r>
                      <a:endParaRPr lang="en-US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0278991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59679"/>
              </p:ext>
            </p:extLst>
          </p:nvPr>
        </p:nvGraphicFramePr>
        <p:xfrm>
          <a:off x="8121650" y="1686560"/>
          <a:ext cx="3227070" cy="1798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723">
                  <a:extLst>
                    <a:ext uri="{9D8B030D-6E8A-4147-A177-3AD203B41FA5}">
                      <a16:colId xmlns:a16="http://schemas.microsoft.com/office/drawing/2014/main" val="623172883"/>
                    </a:ext>
                  </a:extLst>
                </a:gridCol>
                <a:gridCol w="959399">
                  <a:extLst>
                    <a:ext uri="{9D8B030D-6E8A-4147-A177-3AD203B41FA5}">
                      <a16:colId xmlns:a16="http://schemas.microsoft.com/office/drawing/2014/main" val="3744609332"/>
                    </a:ext>
                  </a:extLst>
                </a:gridCol>
                <a:gridCol w="1098948">
                  <a:extLst>
                    <a:ext uri="{9D8B030D-6E8A-4147-A177-3AD203B41FA5}">
                      <a16:colId xmlns:a16="http://schemas.microsoft.com/office/drawing/2014/main" val="3078532787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Price_Level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Pieces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Percentage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15902878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7517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47%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8200956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Cheap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8429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53%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042695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15946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 dirty="0">
                          <a:effectLst/>
                        </a:rPr>
                        <a:t>100%</a:t>
                      </a:r>
                      <a:endParaRPr lang="en-150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66766679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2692400" y="1801019"/>
            <a:ext cx="4958080" cy="624522"/>
          </a:xfrm>
          <a:prstGeom prst="ellipse">
            <a:avLst/>
          </a:prstGeom>
          <a:solidFill>
            <a:schemeClr val="bg1">
              <a:alpha val="0"/>
            </a:schemeClr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11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39%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sellers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/>
              <a:t> </a:t>
            </a:r>
            <a:r>
              <a:rPr lang="en-150" dirty="0" smtClean="0"/>
              <a:t>–</a:t>
            </a:r>
            <a:r>
              <a:rPr lang="de-DE" dirty="0" smtClean="0"/>
              <a:t> 25 </a:t>
            </a:r>
            <a:r>
              <a:rPr lang="de-DE" dirty="0" err="1" smtClean="0"/>
              <a:t>months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sales</a:t>
            </a:r>
            <a:r>
              <a:rPr lang="de-DE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406998"/>
              </p:ext>
            </p:extLst>
          </p:nvPr>
        </p:nvGraphicFramePr>
        <p:xfrm>
          <a:off x="920496" y="2463805"/>
          <a:ext cx="1310640" cy="130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000">
                  <a:extLst>
                    <a:ext uri="{9D8B030D-6E8A-4147-A177-3AD203B41FA5}">
                      <a16:colId xmlns:a16="http://schemas.microsoft.com/office/drawing/2014/main" val="4006539225"/>
                    </a:ext>
                  </a:extLst>
                </a:gridCol>
                <a:gridCol w="960640">
                  <a:extLst>
                    <a:ext uri="{9D8B030D-6E8A-4147-A177-3AD203B41FA5}">
                      <a16:colId xmlns:a16="http://schemas.microsoft.com/office/drawing/2014/main" val="3306553553"/>
                    </a:ext>
                  </a:extLst>
                </a:gridCol>
              </a:tblGrid>
              <a:tr h="260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Year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 dirty="0" smtClean="0">
                          <a:solidFill>
                            <a:schemeClr val="accent3"/>
                          </a:solidFill>
                          <a:effectLst/>
                        </a:rPr>
                        <a:t>M</a:t>
                      </a:r>
                      <a:r>
                        <a:rPr lang="en-US" sz="1600" b="1" u="none" strike="noStrike" dirty="0" err="1" smtClean="0">
                          <a:solidFill>
                            <a:schemeClr val="accent3"/>
                          </a:solidFill>
                          <a:effectLst/>
                        </a:rPr>
                        <a:t>onths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244687"/>
                  </a:ext>
                </a:extLst>
              </a:tr>
              <a:tr h="260096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2018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150" sz="1100" u="none" strike="noStrike" dirty="0">
                          <a:effectLst/>
                        </a:rPr>
                        <a:t>10</a:t>
                      </a:r>
                      <a:endParaRPr lang="en-150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86072430"/>
                  </a:ext>
                </a:extLst>
              </a:tr>
              <a:tr h="260096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2017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150" sz="1100" u="none" strike="noStrike" dirty="0">
                          <a:effectLst/>
                        </a:rPr>
                        <a:t>12</a:t>
                      </a:r>
                      <a:endParaRPr lang="en-150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07403501"/>
                  </a:ext>
                </a:extLst>
              </a:tr>
              <a:tr h="260096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2016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150" sz="1100" u="none" strike="noStrike" dirty="0">
                          <a:effectLst/>
                        </a:rPr>
                        <a:t>3</a:t>
                      </a:r>
                      <a:endParaRPr lang="en-150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81685261"/>
                  </a:ext>
                </a:extLst>
              </a:tr>
              <a:tr h="260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25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9408429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034595"/>
              </p:ext>
            </p:extLst>
          </p:nvPr>
        </p:nvGraphicFramePr>
        <p:xfrm>
          <a:off x="2580640" y="2407925"/>
          <a:ext cx="3403600" cy="1412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2318">
                  <a:extLst>
                    <a:ext uri="{9D8B030D-6E8A-4147-A177-3AD203B41FA5}">
                      <a16:colId xmlns:a16="http://schemas.microsoft.com/office/drawing/2014/main" val="2963474053"/>
                    </a:ext>
                  </a:extLst>
                </a:gridCol>
                <a:gridCol w="924013">
                  <a:extLst>
                    <a:ext uri="{9D8B030D-6E8A-4147-A177-3AD203B41FA5}">
                      <a16:colId xmlns:a16="http://schemas.microsoft.com/office/drawing/2014/main" val="4201330682"/>
                    </a:ext>
                  </a:extLst>
                </a:gridCol>
                <a:gridCol w="1097269">
                  <a:extLst>
                    <a:ext uri="{9D8B030D-6E8A-4147-A177-3AD203B41FA5}">
                      <a16:colId xmlns:a16="http://schemas.microsoft.com/office/drawing/2014/main" val="3705957395"/>
                    </a:ext>
                  </a:extLst>
                </a:gridCol>
              </a:tblGrid>
              <a:tr h="353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Seller 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Percentage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79905280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Tech Sellers </a:t>
                      </a:r>
                      <a:endParaRPr lang="en-US" sz="18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8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1192</a:t>
                      </a:r>
                      <a:endParaRPr lang="en-150" sz="18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8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39%</a:t>
                      </a:r>
                      <a:endParaRPr lang="en-150" sz="18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4948956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 Sellers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1903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61%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704056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All Sellers 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3095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100%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5069768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79093"/>
              </p:ext>
            </p:extLst>
          </p:nvPr>
        </p:nvGraphicFramePr>
        <p:xfrm>
          <a:off x="6258560" y="2407925"/>
          <a:ext cx="4683760" cy="3627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1822">
                  <a:extLst>
                    <a:ext uri="{9D8B030D-6E8A-4147-A177-3AD203B41FA5}">
                      <a16:colId xmlns:a16="http://schemas.microsoft.com/office/drawing/2014/main" val="2246014278"/>
                    </a:ext>
                  </a:extLst>
                </a:gridCol>
                <a:gridCol w="1601938">
                  <a:extLst>
                    <a:ext uri="{9D8B030D-6E8A-4147-A177-3AD203B41FA5}">
                      <a16:colId xmlns:a16="http://schemas.microsoft.com/office/drawing/2014/main" val="961339671"/>
                    </a:ext>
                  </a:extLst>
                </a:gridCol>
              </a:tblGrid>
              <a:tr h="341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Tech_Category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Tech_Sellers_Number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2758398854"/>
                  </a:ext>
                </a:extLst>
              </a:tr>
              <a:tr h="1736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auto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383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3911761926"/>
                  </a:ext>
                </a:extLst>
              </a:tr>
              <a:tr h="184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electronics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149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728033598"/>
                  </a:ext>
                </a:extLst>
              </a:tr>
              <a:tr h="184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telephony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149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1259110298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small_appliances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105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3675511157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consoles_games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82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661833819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air_conditioning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52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382531083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fixed_telephony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49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589734514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home_appliances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48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2027353617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home_appliances_2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46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1778691584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signaling_and_security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46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677526632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audio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36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808781537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small_appliances_home_oven_and_coffee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15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4213060562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dvds_blu_ray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10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238944797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computers</a:t>
                      </a:r>
                      <a:endParaRPr lang="en-US" sz="16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9</a:t>
                      </a:r>
                      <a:endParaRPr lang="en-150" sz="16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179570327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tablets_printing_image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 dirty="0">
                          <a:effectLst/>
                        </a:rPr>
                        <a:t>6</a:t>
                      </a:r>
                      <a:endParaRPr lang="en-150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567966462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portable_kitchen_food_processors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5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2565875240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pc_gamer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2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381566225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 dirty="0">
                          <a:effectLst/>
                        </a:rPr>
                        <a:t>1192</a:t>
                      </a:r>
                      <a:endParaRPr lang="en-150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2075848374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121400" y="4920139"/>
            <a:ext cx="4958080" cy="624522"/>
          </a:xfrm>
          <a:prstGeom prst="ellipse">
            <a:avLst/>
          </a:prstGeom>
          <a:solidFill>
            <a:schemeClr val="bg1">
              <a:alpha val="0"/>
            </a:schemeClr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4602480" y="5035629"/>
            <a:ext cx="1381760" cy="3935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9440" y="4770734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Low </a:t>
            </a:r>
            <a:r>
              <a:rPr lang="de-DE" dirty="0" err="1" smtClean="0">
                <a:solidFill>
                  <a:schemeClr val="accent3"/>
                </a:solidFill>
              </a:rPr>
              <a:t>level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of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competition</a:t>
            </a:r>
            <a:r>
              <a:rPr lang="de-DE" dirty="0" smtClean="0">
                <a:solidFill>
                  <a:schemeClr val="accent3"/>
                </a:solidFill>
              </a:rPr>
              <a:t> in </a:t>
            </a:r>
            <a:r>
              <a:rPr lang="de-DE" dirty="0" err="1" smtClean="0">
                <a:solidFill>
                  <a:schemeClr val="accent3"/>
                </a:solidFill>
              </a:rPr>
              <a:t>the</a:t>
            </a:r>
            <a:r>
              <a:rPr lang="de-DE" dirty="0" smtClean="0">
                <a:solidFill>
                  <a:schemeClr val="accent3"/>
                </a:solidFill>
              </a:rPr>
              <a:t> Computers </a:t>
            </a:r>
            <a:r>
              <a:rPr lang="de-DE" dirty="0" err="1" smtClean="0">
                <a:solidFill>
                  <a:schemeClr val="accent3"/>
                </a:solidFill>
              </a:rPr>
              <a:t>segment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constitutes</a:t>
            </a:r>
            <a:r>
              <a:rPr lang="de-DE" dirty="0" smtClean="0"/>
              <a:t> a probable </a:t>
            </a:r>
            <a:r>
              <a:rPr lang="de-DE" dirty="0" err="1" smtClean="0">
                <a:solidFill>
                  <a:schemeClr val="accent3"/>
                </a:solidFill>
              </a:rPr>
              <a:t>business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opportunity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39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2 094 494.26 </a:t>
            </a:r>
            <a:r>
              <a:rPr lang="de-DE" dirty="0">
                <a:solidFill>
                  <a:schemeClr val="accent3"/>
                </a:solidFill>
              </a:rPr>
              <a:t>(</a:t>
            </a:r>
            <a:r>
              <a:rPr lang="en-US" dirty="0" smtClean="0">
                <a:solidFill>
                  <a:schemeClr val="accent3"/>
                </a:solidFill>
              </a:rPr>
              <a:t>Total)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3"/>
                </a:solidFill>
              </a:rPr>
              <a:t>83 779.7 (Monthly)</a:t>
            </a:r>
            <a:r>
              <a:rPr lang="en-US" dirty="0" smtClean="0"/>
              <a:t> USD are received by Tech sellers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988492"/>
              </p:ext>
            </p:extLst>
          </p:nvPr>
        </p:nvGraphicFramePr>
        <p:xfrm>
          <a:off x="498764" y="2447631"/>
          <a:ext cx="4156363" cy="36466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13437">
                  <a:extLst>
                    <a:ext uri="{9D8B030D-6E8A-4147-A177-3AD203B41FA5}">
                      <a16:colId xmlns:a16="http://schemas.microsoft.com/office/drawing/2014/main" val="3222357907"/>
                    </a:ext>
                  </a:extLst>
                </a:gridCol>
                <a:gridCol w="1042926">
                  <a:extLst>
                    <a:ext uri="{9D8B030D-6E8A-4147-A177-3AD203B41FA5}">
                      <a16:colId xmlns:a16="http://schemas.microsoft.com/office/drawing/2014/main" val="2417496144"/>
                    </a:ext>
                  </a:extLst>
                </a:gridCol>
              </a:tblGrid>
              <a:tr h="19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Tech_Category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Revenue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744451560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auto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592720.11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237748991"/>
                  </a:ext>
                </a:extLst>
              </a:tr>
              <a:tr h="19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telephony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323667.53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828969898"/>
                  </a:ext>
                </a:extLst>
              </a:tr>
              <a:tr h="19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computers</a:t>
                      </a:r>
                      <a:endParaRPr lang="en-US" sz="16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222963.13</a:t>
                      </a:r>
                      <a:endParaRPr lang="en-150" sz="16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407918908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small_appliances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190648.58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9973489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electronics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160246.74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3963402692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consoles_games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157465.22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935632815"/>
                  </a:ext>
                </a:extLst>
              </a:tr>
              <a:tr h="16713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home_appliances_2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113317.74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3285197526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home_appliances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80171.53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833101050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fixed_telephony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59583.00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864241815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air_conditioning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55024.96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3478138169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audio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50688.50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009223303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small_appliances_home_oven_and_coffee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47445.71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599994365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signaling_and_security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21509.23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3379365841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tablets_printing_image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7528.41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218047473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dvds_blu_ray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5999.39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2261785549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portable_kitchen_food_processors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3968.53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3365240462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pc_gamer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1545.95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141577265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 dirty="0">
                          <a:effectLst/>
                        </a:rPr>
                        <a:t>2094494.26</a:t>
                      </a:r>
                      <a:endParaRPr lang="en-150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190681932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97905" y="2869667"/>
            <a:ext cx="4958080" cy="624522"/>
          </a:xfrm>
          <a:prstGeom prst="ellipse">
            <a:avLst/>
          </a:prstGeom>
          <a:solidFill>
            <a:schemeClr val="bg1">
              <a:alpha val="0"/>
            </a:schemeClr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669223"/>
              </p:ext>
            </p:extLst>
          </p:nvPr>
        </p:nvGraphicFramePr>
        <p:xfrm>
          <a:off x="5680364" y="2738538"/>
          <a:ext cx="5283199" cy="13069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7380">
                  <a:extLst>
                    <a:ext uri="{9D8B030D-6E8A-4147-A177-3AD203B41FA5}">
                      <a16:colId xmlns:a16="http://schemas.microsoft.com/office/drawing/2014/main" val="394772608"/>
                    </a:ext>
                  </a:extLst>
                </a:gridCol>
                <a:gridCol w="1260010">
                  <a:extLst>
                    <a:ext uri="{9D8B030D-6E8A-4147-A177-3AD203B41FA5}">
                      <a16:colId xmlns:a16="http://schemas.microsoft.com/office/drawing/2014/main" val="1196653184"/>
                    </a:ext>
                  </a:extLst>
                </a:gridCol>
                <a:gridCol w="1260010">
                  <a:extLst>
                    <a:ext uri="{9D8B030D-6E8A-4147-A177-3AD203B41FA5}">
                      <a16:colId xmlns:a16="http://schemas.microsoft.com/office/drawing/2014/main" val="1181505168"/>
                    </a:ext>
                  </a:extLst>
                </a:gridCol>
                <a:gridCol w="1215799">
                  <a:extLst>
                    <a:ext uri="{9D8B030D-6E8A-4147-A177-3AD203B41FA5}">
                      <a16:colId xmlns:a16="http://schemas.microsoft.com/office/drawing/2014/main" val="3292087669"/>
                    </a:ext>
                  </a:extLst>
                </a:gridCol>
              </a:tblGrid>
              <a:tr h="329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Sellers_Type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Totally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Monthly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Percentage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50788321"/>
                  </a:ext>
                </a:extLst>
              </a:tr>
              <a:tr h="318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Tech Sellers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2094494.26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83779.77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50%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46799804"/>
                  </a:ext>
                </a:extLst>
              </a:tr>
              <a:tr h="3294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 Sellers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2127286.62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85091.46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50%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2437349"/>
                  </a:ext>
                </a:extLst>
              </a:tr>
              <a:tr h="32949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All Sellers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4221780.88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168871.24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100%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601237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30109" y="4849197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Expensive </a:t>
            </a:r>
            <a:r>
              <a:rPr lang="de-DE" dirty="0" err="1" smtClean="0">
                <a:solidFill>
                  <a:schemeClr val="accent3"/>
                </a:solidFill>
              </a:rPr>
              <a:t>computers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are</a:t>
            </a:r>
            <a:r>
              <a:rPr lang="de-DE" dirty="0" smtClean="0">
                <a:solidFill>
                  <a:schemeClr val="accent3"/>
                </a:solidFill>
              </a:rPr>
              <a:t> on </a:t>
            </a:r>
            <a:r>
              <a:rPr lang="de-DE" dirty="0" err="1" smtClean="0">
                <a:solidFill>
                  <a:schemeClr val="accent3"/>
                </a:solidFill>
              </a:rPr>
              <a:t>the</a:t>
            </a:r>
            <a:r>
              <a:rPr lang="de-DE" dirty="0" smtClean="0">
                <a:solidFill>
                  <a:schemeClr val="accent3"/>
                </a:solidFill>
              </a:rPr>
              <a:t> 3</a:t>
            </a:r>
            <a:r>
              <a:rPr lang="de-DE" baseline="30000" dirty="0" smtClean="0">
                <a:solidFill>
                  <a:schemeClr val="accent3"/>
                </a:solidFill>
              </a:rPr>
              <a:t>d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place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8" name="Notched Right Arrow 7"/>
          <p:cNvSpPr/>
          <p:nvPr/>
        </p:nvSpPr>
        <p:spPr>
          <a:xfrm>
            <a:off x="4802909" y="4756727"/>
            <a:ext cx="1579418" cy="8312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Conclusion</a:t>
            </a:r>
            <a:r>
              <a:rPr lang="de-DE" dirty="0" smtClean="0"/>
              <a:t> 1: </a:t>
            </a:r>
            <a:br>
              <a:rPr lang="de-DE" dirty="0" smtClean="0"/>
            </a:br>
            <a:r>
              <a:rPr lang="de-DE" dirty="0" smtClean="0"/>
              <a:t>Yes, </a:t>
            </a:r>
            <a:r>
              <a:rPr lang="de-DE" dirty="0" err="1" smtClean="0"/>
              <a:t>Magist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seems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a </a:t>
            </a:r>
            <a:r>
              <a:rPr lang="de-DE" dirty="0" err="1" smtClean="0">
                <a:solidFill>
                  <a:schemeClr val="accent3"/>
                </a:solidFill>
              </a:rPr>
              <a:t>good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place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for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tech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products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182" y="2425608"/>
            <a:ext cx="8418391" cy="35780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 smtClean="0"/>
              <a:t>REASONS FOR:</a:t>
            </a:r>
          </a:p>
          <a:p>
            <a:pPr>
              <a:buClr>
                <a:srgbClr val="FF0000"/>
              </a:buClr>
              <a:buFont typeface="Gill Sans MT" panose="020B0502020104020203" pitchFamily="34" charset="0"/>
              <a:buChar char="+"/>
            </a:pPr>
            <a:r>
              <a:rPr lang="de-DE" b="1" dirty="0" smtClean="0">
                <a:solidFill>
                  <a:schemeClr val="accent3"/>
                </a:solidFill>
              </a:rPr>
              <a:t>Tech </a:t>
            </a:r>
            <a:r>
              <a:rPr lang="de-DE" b="1" dirty="0" err="1" smtClean="0">
                <a:solidFill>
                  <a:schemeClr val="accent3"/>
                </a:solidFill>
              </a:rPr>
              <a:t>categories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constitutes</a:t>
            </a:r>
            <a:r>
              <a:rPr lang="de-DE" dirty="0" smtClean="0"/>
              <a:t> </a:t>
            </a:r>
            <a:r>
              <a:rPr lang="de-DE" dirty="0" err="1" smtClean="0"/>
              <a:t>almost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chemeClr val="accent3"/>
                </a:solidFill>
              </a:rPr>
              <a:t>QUARTER (24%)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Magist</a:t>
            </a:r>
            <a:r>
              <a:rPr lang="de-DE" dirty="0" smtClean="0"/>
              <a:t> </a:t>
            </a:r>
            <a:r>
              <a:rPr lang="de-DE" dirty="0" err="1" smtClean="0"/>
              <a:t>categories</a:t>
            </a:r>
            <a:endParaRPr lang="de-DE" dirty="0" smtClean="0"/>
          </a:p>
          <a:p>
            <a:pPr>
              <a:buClr>
                <a:srgbClr val="FF0000"/>
              </a:buClr>
              <a:buFont typeface="Gill Sans MT" panose="020B0502020104020203" pitchFamily="34" charset="0"/>
              <a:buChar char="+"/>
            </a:pPr>
            <a:r>
              <a:rPr lang="de-DE" dirty="0" err="1" smtClean="0"/>
              <a:t>Although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sold</a:t>
            </a:r>
            <a:r>
              <a:rPr lang="de-DE" dirty="0" smtClean="0"/>
              <a:t> </a:t>
            </a:r>
            <a:r>
              <a:rPr lang="de-DE" dirty="0" err="1" smtClean="0"/>
              <a:t>tech</a:t>
            </a:r>
            <a:r>
              <a:rPr lang="de-DE" dirty="0" smtClean="0"/>
              <a:t> </a:t>
            </a:r>
            <a:r>
              <a:rPr lang="de-DE" dirty="0" err="1" smtClean="0"/>
              <a:t>products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relatively</a:t>
            </a:r>
            <a:r>
              <a:rPr lang="de-DE" dirty="0" smtClean="0"/>
              <a:t> </a:t>
            </a:r>
            <a:r>
              <a:rPr lang="de-DE" dirty="0" err="1" smtClean="0"/>
              <a:t>low</a:t>
            </a:r>
            <a:r>
              <a:rPr lang="de-DE" dirty="0" smtClean="0"/>
              <a:t> (14%), </a:t>
            </a:r>
            <a:r>
              <a:rPr lang="de-DE" b="1" dirty="0" smtClean="0">
                <a:solidFill>
                  <a:schemeClr val="accent3"/>
                </a:solidFill>
              </a:rPr>
              <a:t>expensive </a:t>
            </a:r>
            <a:r>
              <a:rPr lang="de-DE" b="1" dirty="0" err="1" smtClean="0">
                <a:solidFill>
                  <a:schemeClr val="accent3"/>
                </a:solidFill>
              </a:rPr>
              <a:t>tech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products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constitutes</a:t>
            </a:r>
            <a:r>
              <a:rPr lang="de-DE" dirty="0" smtClean="0"/>
              <a:t> </a:t>
            </a:r>
            <a:r>
              <a:rPr lang="de-DE" dirty="0" err="1" smtClean="0"/>
              <a:t>almost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chemeClr val="accent3"/>
                </a:solidFill>
              </a:rPr>
              <a:t>HALF (47%)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tech</a:t>
            </a:r>
            <a:r>
              <a:rPr lang="de-DE" dirty="0" smtClean="0"/>
              <a:t> </a:t>
            </a:r>
            <a:r>
              <a:rPr lang="de-DE" dirty="0" err="1" smtClean="0"/>
              <a:t>products</a:t>
            </a:r>
            <a:r>
              <a:rPr lang="de-DE" dirty="0" smtClean="0"/>
              <a:t> </a:t>
            </a:r>
            <a:r>
              <a:rPr lang="de-DE" dirty="0" err="1" smtClean="0"/>
              <a:t>sold</a:t>
            </a:r>
            <a:endParaRPr lang="de-DE" dirty="0" smtClean="0"/>
          </a:p>
          <a:p>
            <a:pPr>
              <a:buClr>
                <a:srgbClr val="FF0000"/>
              </a:buClr>
              <a:buFont typeface="Gill Sans MT" panose="020B0502020104020203" pitchFamily="34" charset="0"/>
              <a:buChar char="+"/>
            </a:pPr>
            <a:r>
              <a:rPr lang="de-DE" dirty="0" smtClean="0"/>
              <a:t>Tech </a:t>
            </a:r>
            <a:r>
              <a:rPr lang="de-DE" dirty="0" err="1" smtClean="0"/>
              <a:t>seller</a:t>
            </a:r>
            <a:r>
              <a:rPr lang="de-DE" dirty="0" smtClean="0"/>
              <a:t> find </a:t>
            </a:r>
            <a:r>
              <a:rPr lang="de-DE" b="1" dirty="0" err="1" smtClean="0">
                <a:solidFill>
                  <a:schemeClr val="accent3"/>
                </a:solidFill>
              </a:rPr>
              <a:t>Magist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is</a:t>
            </a:r>
            <a:r>
              <a:rPr lang="de-DE" b="1" dirty="0" smtClean="0">
                <a:solidFill>
                  <a:schemeClr val="accent3"/>
                </a:solidFill>
              </a:rPr>
              <a:t> an </a:t>
            </a:r>
            <a:r>
              <a:rPr lang="de-DE" b="1" dirty="0" err="1" smtClean="0">
                <a:solidFill>
                  <a:schemeClr val="accent3"/>
                </a:solidFill>
              </a:rPr>
              <a:t>attractive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place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: </a:t>
            </a:r>
            <a:r>
              <a:rPr lang="de-DE" b="1" dirty="0" smtClean="0">
                <a:solidFill>
                  <a:schemeClr val="accent3"/>
                </a:solidFill>
              </a:rPr>
              <a:t>39%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sellers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endParaRPr lang="de-DE" dirty="0" smtClean="0"/>
          </a:p>
          <a:p>
            <a:pPr>
              <a:buClr>
                <a:srgbClr val="FF0000"/>
              </a:buClr>
              <a:buFont typeface="Gill Sans MT" panose="020B0502020104020203" pitchFamily="34" charset="0"/>
              <a:buChar char="+"/>
            </a:pPr>
            <a:r>
              <a:rPr lang="de-DE" dirty="0" err="1" smtClean="0"/>
              <a:t>Relatively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low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competition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level</a:t>
            </a:r>
            <a:r>
              <a:rPr lang="de-DE" b="1" dirty="0" smtClean="0">
                <a:solidFill>
                  <a:schemeClr val="accent3"/>
                </a:solidFill>
              </a:rPr>
              <a:t> in Expensive Computer </a:t>
            </a:r>
            <a:r>
              <a:rPr lang="de-DE" b="1" dirty="0" err="1" smtClean="0">
                <a:solidFill>
                  <a:schemeClr val="accent3"/>
                </a:solidFill>
              </a:rPr>
              <a:t>Niche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constitutes</a:t>
            </a:r>
            <a:r>
              <a:rPr lang="de-DE" dirty="0" smtClean="0"/>
              <a:t> a </a:t>
            </a:r>
            <a:r>
              <a:rPr lang="de-DE" b="1" dirty="0" smtClean="0">
                <a:solidFill>
                  <a:schemeClr val="accent3"/>
                </a:solidFill>
              </a:rPr>
              <a:t>MARKETING OPPORTUNITY </a:t>
            </a:r>
            <a:r>
              <a:rPr lang="de-DE" dirty="0" err="1" smtClean="0"/>
              <a:t>for</a:t>
            </a:r>
            <a:r>
              <a:rPr lang="de-DE" dirty="0" smtClean="0"/>
              <a:t> ENIAC‘S APPLE </a:t>
            </a:r>
            <a:r>
              <a:rPr lang="de-DE" dirty="0" err="1" smtClean="0"/>
              <a:t>products</a:t>
            </a:r>
            <a:endParaRPr lang="de-DE" dirty="0" smtClean="0"/>
          </a:p>
          <a:p>
            <a:pPr>
              <a:buClr>
                <a:schemeClr val="tx1"/>
              </a:buClr>
              <a:buFont typeface="Corbel" panose="020B0503020204020204" pitchFamily="34" charset="0"/>
              <a:buChar char="−"/>
            </a:pPr>
            <a:endParaRPr lang="de-DE" dirty="0"/>
          </a:p>
          <a:p>
            <a:pPr marL="0" indent="0">
              <a:buClr>
                <a:schemeClr val="tx1"/>
              </a:buClr>
              <a:buNone/>
            </a:pPr>
            <a:r>
              <a:rPr lang="de-DE" b="1" dirty="0" smtClean="0"/>
              <a:t>QUESTIONABLE POINTS:</a:t>
            </a:r>
          </a:p>
          <a:p>
            <a:pPr>
              <a:buClr>
                <a:schemeClr val="tx1"/>
              </a:buClr>
              <a:buFont typeface="Gill Sans MT" panose="020B0502020104020203" pitchFamily="34" charset="0"/>
              <a:buChar char="?"/>
            </a:pPr>
            <a:r>
              <a:rPr lang="de-DE" b="1" dirty="0" err="1" smtClean="0">
                <a:solidFill>
                  <a:schemeClr val="accent3"/>
                </a:solidFill>
              </a:rPr>
              <a:t>Whether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expected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sales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income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and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profit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meet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the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Eniac‘s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financial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goals</a:t>
            </a:r>
            <a:r>
              <a:rPr lang="de-DE" b="1" dirty="0" smtClean="0">
                <a:solidFill>
                  <a:schemeClr val="accent3"/>
                </a:solidFill>
              </a:rPr>
              <a:t>?</a:t>
            </a:r>
            <a:endParaRPr lang="ru-RU" b="1" dirty="0" smtClean="0">
              <a:solidFill>
                <a:schemeClr val="accent3"/>
              </a:solidFill>
            </a:endParaRPr>
          </a:p>
          <a:p>
            <a:pPr>
              <a:buClr>
                <a:schemeClr val="tx1"/>
              </a:buClr>
              <a:buFont typeface="Gill Sans MT" panose="020B0502020104020203" pitchFamily="34" charset="0"/>
              <a:buChar char="?"/>
            </a:pPr>
            <a:endParaRPr lang="ru-RU" b="1" dirty="0" smtClean="0">
              <a:solidFill>
                <a:schemeClr val="accent3"/>
              </a:solidFill>
            </a:endParaRPr>
          </a:p>
          <a:p>
            <a:pPr>
              <a:buClr>
                <a:schemeClr val="tx1"/>
              </a:buClr>
              <a:buFont typeface="Gill Sans MT" panose="020B0502020104020203" pitchFamily="34" charset="0"/>
              <a:buChar char="?"/>
            </a:pPr>
            <a:endParaRPr lang="de-DE" b="1" dirty="0" smtClean="0">
              <a:solidFill>
                <a:schemeClr val="accent3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de-DE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de-DE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de-DE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5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de-DE" dirty="0" err="1" smtClean="0"/>
              <a:t>QuestioN</a:t>
            </a:r>
            <a:r>
              <a:rPr lang="de-DE" dirty="0" smtClean="0"/>
              <a:t> 2. </a:t>
            </a:r>
            <a:br>
              <a:rPr lang="de-DE" dirty="0" smtClean="0"/>
            </a:br>
            <a:r>
              <a:rPr lang="en-US" dirty="0" smtClean="0"/>
              <a:t>Are </a:t>
            </a:r>
            <a:r>
              <a:rPr lang="en-US" dirty="0"/>
              <a:t>orders delivered on time?</a:t>
            </a:r>
          </a:p>
        </p:txBody>
      </p:sp>
    </p:spTree>
    <p:extLst>
      <p:ext uri="{BB962C8B-B14F-4D97-AF65-F5344CB8AC3E}">
        <p14:creationId xmlns:p14="http://schemas.microsoft.com/office/powerpoint/2010/main" val="333895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926</Words>
  <Application>Microsoft Office PowerPoint</Application>
  <PresentationFormat>Widescreen</PresentationFormat>
  <Paragraphs>422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Corbel</vt:lpstr>
      <vt:lpstr>Courier New</vt:lpstr>
      <vt:lpstr>Gill Sans MT</vt:lpstr>
      <vt:lpstr>Wingdings</vt:lpstr>
      <vt:lpstr>Parcel</vt:lpstr>
      <vt:lpstr>Eniac`s strategy</vt:lpstr>
      <vt:lpstr>QuestioN 1.  Is Magist a good place for tech products?</vt:lpstr>
      <vt:lpstr>What categories of tech products does magist have?</vt:lpstr>
      <vt:lpstr>tech categories sold: 14% of all products</vt:lpstr>
      <vt:lpstr>47% - expensive tech products</vt:lpstr>
      <vt:lpstr>39% of all sellers are technical – 25 months of sales </vt:lpstr>
      <vt:lpstr>2 094 494.26 (Total) and 83 779.7 (Monthly) USD are received by Tech sellers</vt:lpstr>
      <vt:lpstr>Conclusion 1:  Yes, Magist seems to be a good place for tech products</vt:lpstr>
      <vt:lpstr>QuestioN 2.  Are orders delivered on time?</vt:lpstr>
      <vt:lpstr>93% of ORDERs are delivered on time. Average Delivery time: 12.5 days</vt:lpstr>
      <vt:lpstr>Are BiG VOLUME products being delayed more  often? </vt:lpstr>
      <vt:lpstr>Are Heavy products being delayed more  often? </vt:lpstr>
      <vt:lpstr>Conclusion 2:  Magist deliveres 93% of orders on TiME  overall: MAGIST IS RECOMMENDED to work with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Zhanna Borodaeva</dc:creator>
  <cp:lastModifiedBy>Zhanna Borodaeva</cp:lastModifiedBy>
  <cp:revision>37</cp:revision>
  <dcterms:created xsi:type="dcterms:W3CDTF">2022-06-02T05:36:48Z</dcterms:created>
  <dcterms:modified xsi:type="dcterms:W3CDTF">2022-06-02T11:56:13Z</dcterms:modified>
</cp:coreProperties>
</file>