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1" r:id="rId12"/>
    <p:sldId id="272" r:id="rId13"/>
    <p:sldId id="270" r:id="rId14"/>
    <p:sldId id="273" r:id="rId15"/>
    <p:sldId id="274" r:id="rId16"/>
    <p:sldId id="275" r:id="rId17"/>
    <p:sldId id="276" r:id="rId18"/>
    <p:sldId id="27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ru-RU" sz="4800" b="0" i="0" dirty="0">
                <a:solidFill>
                  <a:srgbClr val="1D1C1D"/>
                </a:solidFill>
                <a:effectLst/>
                <a:latin typeface="Slack-Lato"/>
              </a:rPr>
              <a:t>Анализ жизненного цикла клиента на основе программы лояльности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6218903"/>
            <a:ext cx="6269347" cy="102149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CB9EB2-D001-4522-8620-DA9F31D00881}"/>
              </a:ext>
            </a:extLst>
          </p:cNvPr>
          <p:cNvSpPr txBox="1"/>
          <p:nvPr/>
        </p:nvSpPr>
        <p:spPr>
          <a:xfrm>
            <a:off x="5560828" y="4805916"/>
            <a:ext cx="563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Холянова Ж. О.</a:t>
            </a:r>
          </a:p>
          <a:p>
            <a:r>
              <a:rPr lang="ru-RU" dirty="0"/>
              <a:t>Курс: </a:t>
            </a:r>
            <a:r>
              <a:rPr lang="ru-RU" b="0" i="0" dirty="0">
                <a:effectLst/>
                <a:latin typeface="Golos"/>
              </a:rPr>
              <a:t>Аналитик </a:t>
            </a:r>
            <a:r>
              <a:rPr lang="en-US" b="0" i="0" dirty="0">
                <a:effectLst/>
                <a:latin typeface="Golos"/>
              </a:rPr>
              <a:t>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FA797-EE5E-4C15-8302-2E4BDA439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29" y="-263369"/>
            <a:ext cx="8228571" cy="64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0D7FE1-12D6-4E90-A7F4-8D3BD6AC3B4A}"/>
              </a:ext>
            </a:extLst>
          </p:cNvPr>
          <p:cNvSpPr txBox="1"/>
          <p:nvPr/>
        </p:nvSpPr>
        <p:spPr>
          <a:xfrm>
            <a:off x="714562" y="637954"/>
            <a:ext cx="3669323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Однако наибольшая доля выручки приходится на подразделение №3 – у часто посещающих кафе клиентов, а также гостей  с наибольшей скидкой доля трат на продуты этого цеха составляет  более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3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F9008-7174-4720-9195-48080A9B8053}"/>
              </a:ext>
            </a:extLst>
          </p:cNvPr>
          <p:cNvSpPr txBox="1"/>
          <p:nvPr/>
        </p:nvSpPr>
        <p:spPr>
          <a:xfrm>
            <a:off x="398586" y="351692"/>
            <a:ext cx="114417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b="0" i="0" dirty="0">
                <a:solidFill>
                  <a:srgbClr val="1F292B"/>
                </a:solidFill>
                <a:effectLst/>
                <a:latin typeface="MuseoSansCyrlBold"/>
              </a:rPr>
              <a:t>Для того, чтобы оценить эффективность мер по удержанию клиентов, был рассчитан коэффициент удержания клиентов (</a:t>
            </a:r>
            <a:r>
              <a:rPr lang="ru-RU" b="0" i="0" dirty="0">
                <a:effectLst/>
                <a:latin typeface="MuseoSansCyrl"/>
              </a:rPr>
              <a:t>Customer Retention Rate (CRR)) и проведен </a:t>
            </a:r>
            <a:r>
              <a:rPr lang="ru-RU" sz="2000" b="1" i="0" dirty="0">
                <a:effectLst/>
                <a:latin typeface="MuseoSansCyrl"/>
              </a:rPr>
              <a:t>когортный анализ удержания клиентов по периодам</a:t>
            </a:r>
            <a:r>
              <a:rPr lang="ru-RU" b="0" i="0" dirty="0">
                <a:effectLst/>
                <a:latin typeface="MuseoSansCyrl"/>
              </a:rPr>
              <a:t> – месяцам, сезонам и годам. На слайдах ниже можно увидеть, что процент удержания заметно выше у клиентов, которые пришли в 2018 году, особенно в первые месяцы. Таким образом можно сделать вывод, что предпринимаемые усилия для удержания клиентов в настоящее время недостаточны, либо не учитываются факторы, стимулирующие отток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B78E1-DB6D-4CCA-BAD7-F04BB2922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70" y="2157332"/>
            <a:ext cx="8158690" cy="40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1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EC235-8916-4D61-8EDC-227C07E45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" t="7054" r="15520" b="8778"/>
          <a:stretch/>
        </p:blipFill>
        <p:spPr>
          <a:xfrm>
            <a:off x="2825262" y="199292"/>
            <a:ext cx="8874369" cy="617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B17CEA-CE43-40B6-A054-7140D7F0D8A0}"/>
              </a:ext>
            </a:extLst>
          </p:cNvPr>
          <p:cNvSpPr txBox="1"/>
          <p:nvPr/>
        </p:nvSpPr>
        <p:spPr>
          <a:xfrm>
            <a:off x="234462" y="56270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Когортный анализ по сезонам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446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8E68FF-45F4-49D8-83A2-999627298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" t="8307" r="15128" b="7680"/>
          <a:stretch/>
        </p:blipFill>
        <p:spPr>
          <a:xfrm>
            <a:off x="2461847" y="0"/>
            <a:ext cx="9730154" cy="6412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CEA8F4-D3E6-49C1-9446-FB97E3F36D32}"/>
              </a:ext>
            </a:extLst>
          </p:cNvPr>
          <p:cNvSpPr txBox="1"/>
          <p:nvPr/>
        </p:nvSpPr>
        <p:spPr>
          <a:xfrm>
            <a:off x="187569" y="304800"/>
            <a:ext cx="279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Когортный анализ по месяцам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074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56364A-73ED-44BD-88A9-BED5FAA5D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185" y="584200"/>
            <a:ext cx="12192000" cy="568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A67DA-18A5-4C1B-ACDD-A4C9A31989E6}"/>
              </a:ext>
            </a:extLst>
          </p:cNvPr>
          <p:cNvSpPr txBox="1"/>
          <p:nvPr/>
        </p:nvSpPr>
        <p:spPr>
          <a:xfrm>
            <a:off x="433754" y="138723"/>
            <a:ext cx="1151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Для прогноза прихода гостей был построен линейный график количества посетителей на каждую дату отчетного периода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529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15DF1-163A-483E-9E1C-EEB775336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4772" r="8269" b="4567"/>
          <a:stretch/>
        </p:blipFill>
        <p:spPr>
          <a:xfrm>
            <a:off x="785446" y="1207477"/>
            <a:ext cx="10398369" cy="5158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97D316-1A40-4CEF-A630-10B093633661}"/>
              </a:ext>
            </a:extLst>
          </p:cNvPr>
          <p:cNvSpPr txBox="1"/>
          <p:nvPr/>
        </p:nvSpPr>
        <p:spPr>
          <a:xfrm>
            <a:off x="519632" y="220557"/>
            <a:ext cx="1151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как на графике можно заметить сезонные колебания (за исключенем «ковидной аномалии»), для проверки гипотезы сезонности посещения кафе был построен линейный график с наложенеим показателей по месяцам каждого года. На графике можно увидеть тенденцию к повышению посещаемости в периоды июля-августа и ноября-декабря каждого года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7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F82600-1BBF-4922-8578-4EA85AF8C430}"/>
              </a:ext>
            </a:extLst>
          </p:cNvPr>
          <p:cNvSpPr txBox="1"/>
          <p:nvPr/>
        </p:nvSpPr>
        <p:spPr>
          <a:xfrm>
            <a:off x="1758461" y="304800"/>
            <a:ext cx="804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Указанная тенденция также сохранется для гостей, посетивших кафе один раз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5C868-040A-4C15-BDF4-E132E7534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862"/>
            <a:ext cx="12192000" cy="58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2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2F759-6DA9-4243-9639-03423FEF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277"/>
            <a:ext cx="12192000" cy="568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73598-C6B6-4FC5-AEC4-5B18F25E5155}"/>
              </a:ext>
            </a:extLst>
          </p:cNvPr>
          <p:cNvSpPr txBox="1"/>
          <p:nvPr/>
        </p:nvSpPr>
        <p:spPr>
          <a:xfrm>
            <a:off x="187569" y="433754"/>
            <a:ext cx="118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анализе посещаемости клиентов в зависимости от группы удалось выявить, что сезонные колебания наблюдаются больше среди редко посещающих кафе клиентов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90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0C385-C9A3-4C33-BA6C-635B51135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" t="6406" r="8569" b="-2171"/>
          <a:stretch/>
        </p:blipFill>
        <p:spPr>
          <a:xfrm>
            <a:off x="6658708" y="2186581"/>
            <a:ext cx="4783015" cy="4173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78020-F501-44F5-A66D-7DAE37D3E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2" y="2549997"/>
            <a:ext cx="5485714" cy="3657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0873B5-817A-481D-83AE-EFEF1754FB30}"/>
              </a:ext>
            </a:extLst>
          </p:cNvPr>
          <p:cNvSpPr txBox="1"/>
          <p:nvPr/>
        </p:nvSpPr>
        <p:spPr>
          <a:xfrm>
            <a:off x="492712" y="650860"/>
            <a:ext cx="1139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Также анализ посещений по дням недели выявил, что набольшее число клиентов, посетивших кафе только один раз, приходили в праздничные или выходные дни, в то время как для часто посещающих гостей характерны незначительные различия, и только для редко посещающих клиентов большее число визитов также приходятся на нерабочие дни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2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50" y="1060832"/>
            <a:ext cx="11504429" cy="3892168"/>
          </a:xfrm>
        </p:spPr>
        <p:txBody>
          <a:bodyPr anchor="ctr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1600" i="1" dirty="0">
                <a:solidFill>
                  <a:srgbClr val="FFFFFF"/>
                </a:solidFill>
              </a:rPr>
              <a:t>1.	</a:t>
            </a:r>
            <a:r>
              <a:rPr lang="ru-RU" sz="1800" i="1" dirty="0">
                <a:solidFill>
                  <a:srgbClr val="FFFFFF"/>
                </a:solidFill>
                <a:latin typeface="+mn-lt"/>
              </a:rPr>
              <a:t>Частота посещений не вляет на размер ATV  клиентов.</a:t>
            </a:r>
            <a:br>
              <a:rPr lang="ru-RU" sz="1800" i="1" dirty="0">
                <a:solidFill>
                  <a:srgbClr val="FFFFFF"/>
                </a:solidFill>
                <a:latin typeface="+mn-lt"/>
              </a:rPr>
            </a:br>
            <a:r>
              <a:rPr lang="ru-RU" sz="1800" i="1" dirty="0">
                <a:solidFill>
                  <a:srgbClr val="FFFFFF"/>
                </a:solidFill>
                <a:latin typeface="+mn-lt"/>
              </a:rPr>
              <a:t>2.	 Также не выявлено зависимости ATV от соотношения наличных и безналичных оплат в оплатах.</a:t>
            </a:r>
            <a:br>
              <a:rPr lang="ru-RU" sz="1800" i="1" dirty="0">
                <a:solidFill>
                  <a:srgbClr val="FFFFFF"/>
                </a:solidFill>
                <a:latin typeface="+mn-lt"/>
              </a:rPr>
            </a:br>
            <a:r>
              <a:rPr lang="ru-RU" sz="1800" i="1" dirty="0">
                <a:solidFill>
                  <a:srgbClr val="FFFFFF"/>
                </a:solidFill>
                <a:latin typeface="+mn-lt"/>
              </a:rPr>
              <a:t>3.	Компании необходимо разработать стратегию по удержанию клиентов, так как фактически большую часть постоянных клиентов составялют гости, привлеченные в первые месяцы. отчетного периода.</a:t>
            </a:r>
            <a:br>
              <a:rPr lang="ru-RU" sz="1800" i="1" dirty="0">
                <a:solidFill>
                  <a:srgbClr val="FFFFFF"/>
                </a:solidFill>
                <a:latin typeface="+mn-lt"/>
              </a:rPr>
            </a:br>
            <a:r>
              <a:rPr lang="ru-RU" sz="1800" i="1" dirty="0">
                <a:solidFill>
                  <a:srgbClr val="FFFFFF"/>
                </a:solidFill>
                <a:latin typeface="+mn-lt"/>
              </a:rPr>
              <a:t>4.	Постоянные клиенты и гости, относящиеся к группе с большей предоставляемой скидкой, предпочитают визиты в одиночестве. Также большинство указанных посетителей готовы больше тратиться на продукцию третьего подразделения.  </a:t>
            </a:r>
            <a:br>
              <a:rPr lang="ru-RU" sz="1800" i="1" dirty="0">
                <a:solidFill>
                  <a:srgbClr val="FFFFFF"/>
                </a:solidFill>
                <a:latin typeface="+mn-lt"/>
              </a:rPr>
            </a:br>
            <a:r>
              <a:rPr lang="ru-RU" sz="1800" i="1" dirty="0">
                <a:solidFill>
                  <a:srgbClr val="FFFFFF"/>
                </a:solidFill>
                <a:latin typeface="+mn-lt"/>
              </a:rPr>
              <a:t>5.	В целом можно ометить влияние сезонности на посещаемость компании, однако также этот фактор заметен в большей степени с редко посещающими кафе гостями, постоянные клиенты приходят с одинаковой частотой как в будни, так и в выходные.</a:t>
            </a:r>
            <a:br>
              <a:rPr lang="ru-RU" sz="1600" i="1" dirty="0">
                <a:solidFill>
                  <a:srgbClr val="FFFFFF"/>
                </a:solidFill>
              </a:rPr>
            </a:br>
            <a:endParaRPr lang="en-US" sz="16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0ACE4-6D20-4CEB-A5D3-37A560301575}"/>
              </a:ext>
            </a:extLst>
          </p:cNvPr>
          <p:cNvSpPr txBox="1"/>
          <p:nvPr/>
        </p:nvSpPr>
        <p:spPr>
          <a:xfrm>
            <a:off x="1100051" y="200486"/>
            <a:ext cx="1013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i="1" kern="15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Таким образом, на основании проделанной работы можно сделать следующие выводы:</a:t>
            </a:r>
            <a:endParaRPr lang="en-US" sz="1800" b="1" kern="15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01FF36-5BAF-435A-A651-CF5B0D4E83B0}"/>
              </a:ext>
            </a:extLst>
          </p:cNvPr>
          <p:cNvSpPr txBox="1"/>
          <p:nvPr/>
        </p:nvSpPr>
        <p:spPr>
          <a:xfrm>
            <a:off x="297711" y="681202"/>
            <a:ext cx="10770782" cy="49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400" b="1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Итоговая работа попрофессии </a:t>
            </a:r>
            <a:r>
              <a:rPr lang="ru-RU" sz="2400" dirty="0">
                <a:latin typeface="Arial Black" panose="020B0A04020102020204" pitchFamily="34" charset="0"/>
              </a:rPr>
              <a:t>« Аналитик </a:t>
            </a:r>
            <a:r>
              <a:rPr lang="en-IE" sz="2400" dirty="0">
                <a:latin typeface="Arial Black" panose="020B0A04020102020204" pitchFamily="34" charset="0"/>
              </a:rPr>
              <a:t>BI</a:t>
            </a:r>
            <a:r>
              <a:rPr lang="ru-RU" sz="2400" dirty="0">
                <a:latin typeface="Arial Black" panose="020B0A04020102020204" pitchFamily="34" charset="0"/>
              </a:rPr>
              <a:t>»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5ADE4-CF70-4FF0-A2AB-F126742C2133}"/>
              </a:ext>
            </a:extLst>
          </p:cNvPr>
          <p:cNvSpPr txBox="1"/>
          <p:nvPr/>
        </p:nvSpPr>
        <p:spPr>
          <a:xfrm>
            <a:off x="978195" y="1265274"/>
            <a:ext cx="103029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Цель работы – провести анализ жизненного цикла клиентов кафе на основе программы лояльности.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b="0" i="0" dirty="0">
                <a:effectLst/>
                <a:latin typeface="MuseoSansCyrl"/>
              </a:rPr>
              <a:t>Удержание клиентов — один из ключевых факторов для развития бизнеса. Чем больше число постоянных клиентов, тем выше устойчивость компании и тем меньше её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Nunito Sans"/>
              </a:rPr>
              <a:t>маркетинговые расходы</a:t>
            </a:r>
            <a:r>
              <a:rPr lang="ru-RU" sz="2000" b="0" i="0" dirty="0">
                <a:effectLst/>
                <a:latin typeface="MuseoSansCyrl"/>
              </a:rPr>
              <a:t>. </a:t>
            </a:r>
          </a:p>
          <a:p>
            <a:pPr algn="just"/>
            <a:r>
              <a:rPr lang="ru-RU" sz="2000" dirty="0">
                <a:latin typeface="MuseoSansCyrl"/>
              </a:rPr>
              <a:t>Также </a:t>
            </a:r>
            <a:r>
              <a:rPr lang="ru-RU" sz="2000" dirty="0">
                <a:solidFill>
                  <a:srgbClr val="333333"/>
                </a:solidFill>
                <a:latin typeface="Nunito Sans"/>
              </a:rPr>
              <a:t>с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Nunito Sans"/>
              </a:rPr>
              <a:t>уществующие клиенты чаще приобретают новые продукты или услуги компании и соответственно приносят компании значительно больше прибыли.</a:t>
            </a:r>
          </a:p>
          <a:p>
            <a:pPr algn="just"/>
            <a:endParaRPr lang="ru-RU" sz="2000" dirty="0">
              <a:solidFill>
                <a:srgbClr val="333333"/>
              </a:solidFill>
              <a:latin typeface="Nunito Sans"/>
            </a:endParaRPr>
          </a:p>
          <a:p>
            <a:pPr algn="just"/>
            <a:r>
              <a:rPr lang="ru-RU" sz="2000" b="0" i="0" dirty="0">
                <a:solidFill>
                  <a:srgbClr val="333333"/>
                </a:solidFill>
                <a:effectLst/>
                <a:latin typeface="Nunito Sans"/>
              </a:rPr>
              <a:t>В работе были использованы данные за период </a:t>
            </a:r>
            <a:r>
              <a:rPr lang="ru-RU" sz="2000" dirty="0">
                <a:solidFill>
                  <a:srgbClr val="333333"/>
                </a:solidFill>
                <a:latin typeface="Nunito Sans"/>
              </a:rPr>
              <a:t>с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Nunito Sans"/>
              </a:rPr>
              <a:t> февраля 2018 года по февраль 2021 года, содержащие статистику продаж кафе за указанный период, информацию о покупателях, их принадлежности к группе лояльности, а также детали проведенных транзакций.</a:t>
            </a:r>
          </a:p>
          <a:p>
            <a:pPr algn="just"/>
            <a:endParaRPr lang="ru-RU" sz="2000" b="0" i="0" dirty="0">
              <a:solidFill>
                <a:srgbClr val="333333"/>
              </a:solidFill>
              <a:effectLst/>
              <a:latin typeface="Nunito Sans"/>
            </a:endParaRPr>
          </a:p>
          <a:p>
            <a:r>
              <a:rPr lang="ru-RU" sz="2000" dirty="0">
                <a:solidFill>
                  <a:srgbClr val="333333"/>
                </a:solidFill>
                <a:latin typeface="Nunito Sans"/>
              </a:rPr>
              <a:t>Владелец бизнеса заинтересован в выявлении закономерностей поведения клиентов в зависимости от частоты посещения кафе и размера среднего чека.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89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21DC-871E-433E-918A-F0EE4CCD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8281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+mn-lt"/>
              </a:rPr>
              <a:t>Проведенное исследование подтвердило, что, несмотря на то, что только треть клиентов посетила кафе более одного раза, именно они принесли бизнесу почти 80</a:t>
            </a:r>
            <a:r>
              <a:rPr lang="en-IE" sz="2400" dirty="0">
                <a:latin typeface="+mn-lt"/>
              </a:rPr>
              <a:t>%</a:t>
            </a:r>
            <a:r>
              <a:rPr lang="ru-RU" sz="2400" dirty="0">
                <a:latin typeface="+mn-lt"/>
              </a:rPr>
              <a:t> выручки</a:t>
            </a:r>
            <a:endParaRPr lang="en-US" sz="2400" dirty="0">
              <a:latin typeface="+mn-lt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CF5727B-17FB-4E93-856B-2D317934CE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3" y="2532035"/>
            <a:ext cx="3806455" cy="3626697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3C035DE-E038-45F2-ADBF-5EB9EFFDF9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19" y="2532035"/>
            <a:ext cx="4276361" cy="374775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B5ADB0-0D00-4F59-B3B4-FB87558E71F9}"/>
              </a:ext>
            </a:extLst>
          </p:cNvPr>
          <p:cNvSpPr txBox="1"/>
          <p:nvPr/>
        </p:nvSpPr>
        <p:spPr>
          <a:xfrm>
            <a:off x="1190847" y="2052084"/>
            <a:ext cx="454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Доля клиентов, посетивших кафе более одного раза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F8538-525B-4E94-A3A4-77406A1108C3}"/>
              </a:ext>
            </a:extLst>
          </p:cNvPr>
          <p:cNvSpPr txBox="1"/>
          <p:nvPr/>
        </p:nvSpPr>
        <p:spPr>
          <a:xfrm>
            <a:off x="6613451" y="2052084"/>
            <a:ext cx="463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Соотношение потраченных клиентами средств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8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0AD3D-D483-44A0-8D4B-B2DCFD3D4E11}"/>
              </a:ext>
            </a:extLst>
          </p:cNvPr>
          <p:cNvSpPr txBox="1"/>
          <p:nvPr/>
        </p:nvSpPr>
        <p:spPr>
          <a:xfrm>
            <a:off x="574158" y="361507"/>
            <a:ext cx="111535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объектом исследования является прежде всего поведение постоянных клиентов</a:t>
            </a:r>
          </a:p>
          <a:p>
            <a:endParaRPr lang="ru-RU" dirty="0"/>
          </a:p>
          <a:p>
            <a:r>
              <a:rPr lang="ru-RU" sz="2000" b="1" dirty="0"/>
              <a:t>Для реализации цели работы были поставлены и решены следующие задачи:</a:t>
            </a:r>
          </a:p>
          <a:p>
            <a:endParaRPr lang="ru-RU" sz="2000" b="1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Franklin Gothic Book" panose="020B05030201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Распределить клиентов на сегменты по интервальности прихода, определить интервалы исходя из исходных данных (1 неделя, 2 недели, 3 недели, 4 недели и т.д.)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Franklin Gothic Book" panose="020B05030201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На основание интервалов прихода построить график движения гостей компании</a:t>
            </a:r>
            <a:endParaRPr lang="en-US" sz="1800" kern="150" dirty="0">
              <a:effectLst/>
              <a:latin typeface="Franklin Gothic Book" panose="020B050302010202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Franklin Gothic Book" panose="020B05030201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Выявить, имеется ли корреляция с интервальностью прихода и размером чека</a:t>
            </a:r>
            <a:endParaRPr lang="en-US" sz="1800" kern="150" dirty="0">
              <a:effectLst/>
              <a:latin typeface="Franklin Gothic Book" panose="020B050302010202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Franklin Gothic Book" panose="020B05030201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Платежеспособность гостя (доля оплаты наличными, сравнить массу денег и количество гостей в группах)</a:t>
            </a:r>
            <a:r>
              <a:rPr lang="en-US" sz="1800" kern="150" dirty="0">
                <a:effectLst/>
                <a:latin typeface="Franklin Gothic Book" panose="020B05030201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 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Franklin Gothic Book" panose="020B05030201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Проанализировать состав стола (соло, пара, компания 3-6 человек, более 6)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Franklin Gothic Book" panose="020B05030201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Проанализировать состав чека (соотношение подразделений в чеке)</a:t>
            </a:r>
            <a:endParaRPr lang="en-US" sz="1800" kern="150" dirty="0">
              <a:effectLst/>
              <a:latin typeface="Franklin Gothic Book" panose="020B050302010202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kern="150" dirty="0">
                <a:effectLst/>
                <a:highlight>
                  <a:srgbClr val="FFFF00"/>
                </a:highlight>
                <a:latin typeface="Franklin Gothic Book" panose="020B05030201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 </a:t>
            </a:r>
            <a:endParaRPr lang="en-US" sz="1800" kern="150" dirty="0">
              <a:effectLst/>
              <a:latin typeface="Franklin Gothic Book" panose="020B050302010202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ru-RU" sz="1800" kern="150" dirty="0">
                <a:effectLst/>
                <a:highlight>
                  <a:srgbClr val="FFFF00"/>
                </a:highlight>
                <a:latin typeface="Liberation Serif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 </a:t>
            </a:r>
            <a:endParaRPr lang="ru-RU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8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0779F-B423-4F7D-AD35-B5E31B7B799B}"/>
              </a:ext>
            </a:extLst>
          </p:cNvPr>
          <p:cNvSpPr txBox="1"/>
          <p:nvPr/>
        </p:nvSpPr>
        <p:spPr>
          <a:xfrm>
            <a:off x="797442" y="489098"/>
            <a:ext cx="10845209" cy="585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Для решения вышеуказанных заказчиком предоставлено две базы данных.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Первая представляет из себя файл формата </a:t>
            </a:r>
            <a:r>
              <a:rPr lang="en-IE" dirty="0"/>
              <a:t>json</a:t>
            </a:r>
            <a:r>
              <a:rPr lang="ru-RU" dirty="0"/>
              <a:t>, содержащий 24 столбца: </a:t>
            </a:r>
            <a:r>
              <a:rPr lang="en-US" dirty="0"/>
              <a:t>['</a:t>
            </a:r>
            <a:r>
              <a:rPr lang="en-US" dirty="0" err="1"/>
              <a:t>transaction_id</a:t>
            </a:r>
            <a:r>
              <a:rPr lang="en-US" dirty="0"/>
              <a:t>', '</a:t>
            </a:r>
            <a:r>
              <a:rPr lang="en-US" dirty="0" err="1"/>
              <a:t>table_id</a:t>
            </a:r>
            <a:r>
              <a:rPr lang="en-US" dirty="0"/>
              <a:t>', '</a:t>
            </a:r>
            <a:r>
              <a:rPr lang="en-US" dirty="0" err="1"/>
              <a:t>spot_id</a:t>
            </a:r>
            <a:r>
              <a:rPr lang="en-US" dirty="0"/>
              <a:t>', '</a:t>
            </a:r>
            <a:r>
              <a:rPr lang="en-US" dirty="0" err="1"/>
              <a:t>client_id</a:t>
            </a:r>
            <a:r>
              <a:rPr lang="en-US" dirty="0"/>
              <a:t>', 'sum’,</a:t>
            </a:r>
            <a:r>
              <a:rPr lang="ru-RU" dirty="0"/>
              <a:t> </a:t>
            </a:r>
            <a:r>
              <a:rPr lang="en-US" dirty="0"/>
              <a:t>'</a:t>
            </a:r>
            <a:r>
              <a:rPr lang="en-US" dirty="0" err="1"/>
              <a:t>payed_sum</a:t>
            </a:r>
            <a:r>
              <a:rPr lang="en-US" dirty="0"/>
              <a:t>', '</a:t>
            </a:r>
            <a:r>
              <a:rPr lang="en-US" dirty="0" err="1"/>
              <a:t>payed_cash</a:t>
            </a:r>
            <a:r>
              <a:rPr lang="en-US" dirty="0"/>
              <a:t>', '</a:t>
            </a:r>
            <a:r>
              <a:rPr lang="en-US" dirty="0" err="1"/>
              <a:t>payed_card</a:t>
            </a:r>
            <a:r>
              <a:rPr lang="en-US" dirty="0"/>
              <a:t>', '</a:t>
            </a:r>
            <a:r>
              <a:rPr lang="en-US" dirty="0" err="1"/>
              <a:t>payed_cert</a:t>
            </a:r>
            <a:r>
              <a:rPr lang="en-US" dirty="0"/>
              <a:t>', '</a:t>
            </a:r>
            <a:r>
              <a:rPr lang="en-US" dirty="0" err="1"/>
              <a:t>payed_bonus</a:t>
            </a:r>
            <a:r>
              <a:rPr lang="en-US" dirty="0"/>
              <a:t>’,</a:t>
            </a:r>
            <a:r>
              <a:rPr lang="ru-RU" dirty="0"/>
              <a:t> </a:t>
            </a:r>
            <a:r>
              <a:rPr lang="en-US" dirty="0"/>
              <a:t> '</a:t>
            </a:r>
            <a:r>
              <a:rPr lang="en-US" dirty="0" err="1"/>
              <a:t>payed_third_party</a:t>
            </a:r>
            <a:r>
              <a:rPr lang="en-US" dirty="0"/>
              <a:t>', '</a:t>
            </a:r>
            <a:r>
              <a:rPr lang="en-US" dirty="0" err="1"/>
              <a:t>payed_card_type</a:t>
            </a:r>
            <a:r>
              <a:rPr lang="en-US" dirty="0"/>
              <a:t>', '</a:t>
            </a:r>
            <a:r>
              <a:rPr lang="en-US" dirty="0" err="1"/>
              <a:t>round_sum</a:t>
            </a:r>
            <a:r>
              <a:rPr lang="en-US" dirty="0"/>
              <a:t>', '</a:t>
            </a:r>
            <a:r>
              <a:rPr lang="en-US" dirty="0" err="1"/>
              <a:t>tips_cash</a:t>
            </a:r>
            <a:r>
              <a:rPr lang="en-US" dirty="0"/>
              <a:t>’,</a:t>
            </a:r>
            <a:r>
              <a:rPr lang="ru-RU" dirty="0"/>
              <a:t> </a:t>
            </a:r>
            <a:r>
              <a:rPr lang="en-US" dirty="0"/>
              <a:t>'</a:t>
            </a:r>
            <a:r>
              <a:rPr lang="en-US" dirty="0" err="1"/>
              <a:t>tips_card</a:t>
            </a:r>
            <a:r>
              <a:rPr lang="en-US" dirty="0"/>
              <a:t>', '</a:t>
            </a:r>
            <a:r>
              <a:rPr lang="en-US" dirty="0" err="1"/>
              <a:t>pay_type</a:t>
            </a:r>
            <a:r>
              <a:rPr lang="en-US" dirty="0"/>
              <a:t>', 'reason', '</a:t>
            </a:r>
            <a:r>
              <a:rPr lang="en-US" dirty="0" err="1"/>
              <a:t>tip_sum</a:t>
            </a:r>
            <a:r>
              <a:rPr lang="en-US" dirty="0"/>
              <a:t>’,</a:t>
            </a:r>
            <a:r>
              <a:rPr lang="ru-RU" dirty="0"/>
              <a:t> </a:t>
            </a:r>
            <a:r>
              <a:rPr lang="en-US" dirty="0"/>
              <a:t>'bonus', 'discount’,</a:t>
            </a:r>
            <a:r>
              <a:rPr lang="ru-RU" dirty="0"/>
              <a:t> </a:t>
            </a:r>
            <a:r>
              <a:rPr lang="en-US" dirty="0"/>
              <a:t>'</a:t>
            </a:r>
            <a:r>
              <a:rPr lang="en-US" dirty="0" err="1"/>
              <a:t>print_fiscal</a:t>
            </a:r>
            <a:r>
              <a:rPr lang="en-US" dirty="0"/>
              <a:t>', '</a:t>
            </a:r>
            <a:r>
              <a:rPr lang="en-US" dirty="0" err="1"/>
              <a:t>total_profit</a:t>
            </a:r>
            <a:r>
              <a:rPr lang="en-US" dirty="0"/>
              <a:t>', '</a:t>
            </a:r>
            <a:r>
              <a:rPr lang="en-US" dirty="0" err="1"/>
              <a:t>date_close</a:t>
            </a:r>
            <a:r>
              <a:rPr lang="en-US" dirty="0"/>
              <a:t>', 'products’]</a:t>
            </a:r>
            <a:r>
              <a:rPr lang="ru-RU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Во втором файле формата </a:t>
            </a:r>
            <a:r>
              <a:rPr lang="en-IE" dirty="0"/>
              <a:t>csv </a:t>
            </a:r>
            <a:r>
              <a:rPr lang="ru-RU" dirty="0"/>
              <a:t>имеется информация о том, к какой группе относится гость, совершивший покупку, и о количество гостей за столом.</a:t>
            </a:r>
          </a:p>
          <a:p>
            <a:pPr algn="just">
              <a:lnSpc>
                <a:spcPct val="150000"/>
              </a:lnSpc>
            </a:pP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dirty="0"/>
              <a:t>Для анализа эти данные были объединены в один датафрейм с восемью столбцами: </a:t>
            </a:r>
            <a:r>
              <a:rPr lang="en-US" dirty="0"/>
              <a:t>['</a:t>
            </a:r>
            <a:r>
              <a:rPr lang="en-US" dirty="0" err="1"/>
              <a:t>transaction_id</a:t>
            </a:r>
            <a:r>
              <a:rPr lang="en-US" dirty="0"/>
              <a:t>', '</a:t>
            </a:r>
            <a:r>
              <a:rPr lang="en-US" dirty="0" err="1"/>
              <a:t>client_id</a:t>
            </a:r>
            <a:r>
              <a:rPr lang="en-US" dirty="0"/>
              <a:t>', '</a:t>
            </a:r>
            <a:r>
              <a:rPr lang="en-US" dirty="0" err="1"/>
              <a:t>payed_sum</a:t>
            </a:r>
            <a:r>
              <a:rPr lang="en-US" dirty="0"/>
              <a:t>', '</a:t>
            </a:r>
            <a:r>
              <a:rPr lang="en-US" dirty="0" err="1"/>
              <a:t>payed_cash</a:t>
            </a:r>
            <a:r>
              <a:rPr lang="en-US" dirty="0"/>
              <a:t>', '</a:t>
            </a:r>
            <a:r>
              <a:rPr lang="en-US" dirty="0" err="1"/>
              <a:t>date_close</a:t>
            </a:r>
            <a:r>
              <a:rPr lang="en-US" dirty="0"/>
              <a:t>’,</a:t>
            </a:r>
            <a:r>
              <a:rPr lang="ru-RU" dirty="0"/>
              <a:t> </a:t>
            </a:r>
            <a:r>
              <a:rPr lang="en-US" dirty="0"/>
              <a:t>'products', '</a:t>
            </a:r>
            <a:r>
              <a:rPr lang="ru-RU" dirty="0"/>
              <a:t>Группа клиента', 'Кол-во гостей’]</a:t>
            </a:r>
          </a:p>
          <a:p>
            <a:pPr algn="just">
              <a:lnSpc>
                <a:spcPct val="150000"/>
              </a:lnSpc>
            </a:pP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dirty="0"/>
              <a:t>Также мы удалили не интересующие нас данные, такие, как информация о транзакциях, совершенных сотрудниками и руководством компании, и привели данные в столбце с информацией о дате и времени покупки к виду год-месяц-день.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5C521-DDFF-4A5F-BA4E-F84A2E58ABEE}"/>
              </a:ext>
            </a:extLst>
          </p:cNvPr>
          <p:cNvSpPr txBox="1"/>
          <p:nvPr/>
        </p:nvSpPr>
        <p:spPr>
          <a:xfrm>
            <a:off x="627321" y="372140"/>
            <a:ext cx="10983432" cy="599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отнесения каждого клиента к определенной группе данные были сгруппированы в датафрейм </a:t>
            </a:r>
            <a:r>
              <a:rPr lang="en-IE" dirty="0"/>
              <a:t>clients </a:t>
            </a:r>
            <a:r>
              <a:rPr lang="ru-RU" dirty="0"/>
              <a:t>и рассчитаны следующие показатели по каждому гостю: 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'ATV’</a:t>
            </a:r>
            <a:r>
              <a:rPr lang="ru-RU" dirty="0"/>
              <a:t> (средний чек)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Медианный чек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Средняя сумма, уплаченная наличными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Процентная доля наличных в платежах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Среднее количество гостей на одного клиента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Посещал ли гость кафе более одного раза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Средний интервал между посещениями в днях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К какой группе на основании интервала посещений относится гость – </a:t>
            </a:r>
            <a:r>
              <a:rPr lang="en-US" dirty="0"/>
              <a:t>'0-2 days', '2 days-1 week', '1-2 weeks', '2-3 weeks', '3weeks-1 month', '1-2 months’</a:t>
            </a:r>
            <a:r>
              <a:rPr lang="ru-RU" dirty="0"/>
              <a:t> или </a:t>
            </a:r>
            <a:r>
              <a:rPr lang="en-US" dirty="0"/>
              <a:t>'&gt;2 months’</a:t>
            </a:r>
            <a:endParaRPr lang="ru-RU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В какой день недели совершена покупка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Относится ли день посешения к праздничным нерабочим дням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Сколько гостей посетило кафе в каждую дату</a:t>
            </a:r>
          </a:p>
        </p:txBody>
      </p:sp>
    </p:spTree>
    <p:extLst>
      <p:ext uri="{BB962C8B-B14F-4D97-AF65-F5344CB8AC3E}">
        <p14:creationId xmlns:p14="http://schemas.microsoft.com/office/powerpoint/2010/main" val="105859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B240F6-985D-4D64-996B-7EC28C42652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53" y="-252287"/>
            <a:ext cx="7937012" cy="647394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A1617-F7AE-4307-A2D3-F38374BCB483}"/>
              </a:ext>
            </a:extLst>
          </p:cNvPr>
          <p:cNvSpPr txBox="1"/>
          <p:nvPr/>
        </p:nvSpPr>
        <p:spPr>
          <a:xfrm>
            <a:off x="504093" y="527539"/>
            <a:ext cx="445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 основе полученных днных была составлена коррелограмма: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0158B-1BCB-4EA1-8CC3-48B958FAE16F}"/>
              </a:ext>
            </a:extLst>
          </p:cNvPr>
          <p:cNvSpPr txBox="1"/>
          <p:nvPr/>
        </p:nvSpPr>
        <p:spPr>
          <a:xfrm>
            <a:off x="504093" y="1538482"/>
            <a:ext cx="4360984" cy="419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В результате помимо очевидно коррелирующих между собой показателей (например, </a:t>
            </a:r>
            <a:r>
              <a:rPr lang="en-IE" dirty="0"/>
              <a:t>ATV </a:t>
            </a:r>
            <a:r>
              <a:rPr lang="ru-RU" dirty="0"/>
              <a:t>и медианный чек, </a:t>
            </a:r>
            <a:r>
              <a:rPr lang="en-IE" dirty="0"/>
              <a:t>ATV </a:t>
            </a:r>
            <a:r>
              <a:rPr lang="ru-RU" dirty="0"/>
              <a:t>и сумма, потраченная на одного гостя) удалось выявить небольшую обратную корреляцию между </a:t>
            </a:r>
            <a:r>
              <a:rPr lang="en-IE" dirty="0"/>
              <a:t>ATV </a:t>
            </a:r>
            <a:r>
              <a:rPr lang="ru-RU" dirty="0"/>
              <a:t>и количеством визитов клиента. Корреляции между  долей наличных в оплате и размером среднего чека также нет.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2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CE532-38AF-4F29-92DE-4D649E08E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60" y="-439215"/>
            <a:ext cx="8228571" cy="6500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49803-C4EF-493C-9313-FEC53919477B}"/>
              </a:ext>
            </a:extLst>
          </p:cNvPr>
          <p:cNvSpPr txBox="1"/>
          <p:nvPr/>
        </p:nvSpPr>
        <p:spPr>
          <a:xfrm>
            <a:off x="434269" y="316523"/>
            <a:ext cx="349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Анализ состава стола: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6FF0E-F784-47E8-8E95-5F9C03559F8E}"/>
              </a:ext>
            </a:extLst>
          </p:cNvPr>
          <p:cNvSpPr txBox="1"/>
          <p:nvPr/>
        </p:nvSpPr>
        <p:spPr>
          <a:xfrm>
            <a:off x="211015" y="685855"/>
            <a:ext cx="3634154" cy="544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В настоящей накопительной гитограмме, составленной на  основе содных таблиц количества гостей, сгруппированных по группам (по скидкам и по интервальности прихода) очевидно, что большинство часто приходящих гостей предпочитает приходить в одиночку либо парами. Чем больше скидка и чем чаще гость посещает кафе, тем выше вероятность, что он придет один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2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4B7418-D570-45B9-A0CD-E1AAB11A5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59" y="170384"/>
            <a:ext cx="7452849" cy="5796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7F79B0-76D0-45E6-A7E5-28E778DD76CA}"/>
              </a:ext>
            </a:extLst>
          </p:cNvPr>
          <p:cNvSpPr txBox="1"/>
          <p:nvPr/>
        </p:nvSpPr>
        <p:spPr>
          <a:xfrm>
            <a:off x="316523" y="468923"/>
            <a:ext cx="47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Анализ покупок по подразделениям: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2FA06-DBB4-4B76-847F-B6E9AA13B2F6}"/>
              </a:ext>
            </a:extLst>
          </p:cNvPr>
          <p:cNvSpPr txBox="1"/>
          <p:nvPr/>
        </p:nvSpPr>
        <p:spPr>
          <a:xfrm>
            <a:off x="660839" y="1302897"/>
            <a:ext cx="4070936" cy="253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В столбчатой диаграмме справа показано распределение долей количества покупок в каждом подразделении. Практически все гости заказывают больше всего единиц продуктов в первом цехе.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7381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{5897D5EB-82A1-4FFF-8685-640F5316CA76}tf56160789_win32</Template>
  <TotalTime>1207</TotalTime>
  <Words>1204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Arial Black</vt:lpstr>
      <vt:lpstr>Bookman Old Style</vt:lpstr>
      <vt:lpstr>Calibri</vt:lpstr>
      <vt:lpstr>Franklin Gothic Book</vt:lpstr>
      <vt:lpstr>Golos</vt:lpstr>
      <vt:lpstr>Liberation Serif</vt:lpstr>
      <vt:lpstr>MuseoSansCyrl</vt:lpstr>
      <vt:lpstr>MuseoSansCyrlBold</vt:lpstr>
      <vt:lpstr>Nunito Sans</vt:lpstr>
      <vt:lpstr>Slack-Lato</vt:lpstr>
      <vt:lpstr>1_RetrospectVTI</vt:lpstr>
      <vt:lpstr>Анализ жизненного цикла клиента на основе программы лояльности</vt:lpstr>
      <vt:lpstr>PowerPoint Presentation</vt:lpstr>
      <vt:lpstr>Проведенное исследование подтвердило, что, несмотря на то, что только треть клиентов посетила кафе более одного раза, именно они принесли бизнесу почти 80% выручки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Частота посещений не вляет на размер ATV  клиентов. 2.  Также не выявлено зависимости ATV от соотношения наличных и безналичных оплат в оплатах. 3. Компании необходимо разработать стратегию по удержанию клиентов, так как фактически большую часть постоянных клиентов составялют гости, привлеченные в первые месяцы. отчетного периода. 4. Постоянные клиенты и гости, относящиеся к группе с большей предоставляемой скидкой, предпочитают визиты в одиночестве. Также большинство указанных посетителей готовы больше тратиться на продукцию третьего подразделения.   5. В целом можно ометить влияние сезонности на посещаемость компании, однако также этот фактор заметен в большей степени с редко посещающими кафе гостями, постоянные клиенты приходят с одинаковой частотой как в будни, так и в выходные.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жизненного цикла клиента на основе программы лояльности</dc:title>
  <dc:creator>zhanna</dc:creator>
  <cp:lastModifiedBy>zhanna</cp:lastModifiedBy>
  <cp:revision>41</cp:revision>
  <dcterms:created xsi:type="dcterms:W3CDTF">2021-04-06T21:27:46Z</dcterms:created>
  <dcterms:modified xsi:type="dcterms:W3CDTF">2021-04-10T12:51:03Z</dcterms:modified>
</cp:coreProperties>
</file>