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333" r:id="rId2"/>
    <p:sldId id="322" r:id="rId3"/>
    <p:sldId id="324" r:id="rId4"/>
    <p:sldId id="325" r:id="rId5"/>
    <p:sldId id="326" r:id="rId6"/>
    <p:sldId id="327" r:id="rId7"/>
    <p:sldId id="276" r:id="rId8"/>
    <p:sldId id="328" r:id="rId9"/>
    <p:sldId id="313" r:id="rId10"/>
    <p:sldId id="277" r:id="rId11"/>
    <p:sldId id="278" r:id="rId12"/>
    <p:sldId id="280" r:id="rId13"/>
    <p:sldId id="329" r:id="rId14"/>
    <p:sldId id="331" r:id="rId15"/>
    <p:sldId id="3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56"/>
  </p:normalViewPr>
  <p:slideViewPr>
    <p:cSldViewPr snapToGrid="0">
      <p:cViewPr varScale="1">
        <p:scale>
          <a:sx n="127" d="100"/>
          <a:sy n="127" d="100"/>
        </p:scale>
        <p:origin x="11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47015B-67BB-48BA-9005-903D34B24DDF}" type="datetime1">
              <a:rPr lang="en-US" smtClean="0"/>
              <a:t>5/24/2023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1CEEA-37EC-40EC-860B-18659269F527}" type="datetime1">
              <a:rPr lang="en-US" smtClean="0"/>
              <a:t>5/24/2023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803A0-E9AA-405E-8885-ECA00FC6F6F5}" type="datetime1">
              <a:rPr lang="en-US" smtClean="0"/>
              <a:t>5/24/2023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F47E4-7F99-4EDF-8B5D-434341E92EB7}" type="datetime1">
              <a:rPr lang="en-US" smtClean="0"/>
              <a:t>5/24/2023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C34E7-BDA3-4D92-BB79-54E12D2FFF45}" type="datetime1">
              <a:rPr lang="en-US" smtClean="0"/>
              <a:t>5/24/2023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2C0769-FB1B-4E4C-8D13-67FECA336992}" type="datetime1">
              <a:rPr lang="en-US" smtClean="0"/>
              <a:t>5/24/2023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102F82-A3EF-4054-9D44-A54720463C65}" type="datetime1">
              <a:rPr lang="en-US" smtClean="0"/>
              <a:t>5/24/2023</a:t>
            </a:fld>
            <a:endParaRPr lang="en-US"/>
          </a:p>
        </p:txBody>
      </p:sp>
      <p:sp>
        <p:nvSpPr>
          <p:cNvPr id="8" name="Footer Placeholder 7"/>
          <p:cNvSpPr>
            <a:spLocks noGrp="1"/>
          </p:cNvSpPr>
          <p:nvPr>
            <p:ph type="ftr" sz="quarter" idx="11"/>
          </p:nvPr>
        </p:nvSpPr>
        <p:spPr/>
        <p:txBody>
          <a:bodyPr/>
          <a:lstStyle/>
          <a:p>
            <a:r>
              <a:rPr lang="en-US"/>
              <a:t>Prepared by Aftab Ara</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BB65D6-46A7-4946-9F4A-F926FBEF4D32}" type="datetime1">
              <a:rPr lang="en-US" smtClean="0"/>
              <a:t>5/24/2023</a:t>
            </a:fld>
            <a:endParaRPr lang="en-US"/>
          </a:p>
        </p:txBody>
      </p:sp>
      <p:sp>
        <p:nvSpPr>
          <p:cNvPr id="4" name="Footer Placeholder 3"/>
          <p:cNvSpPr>
            <a:spLocks noGrp="1"/>
          </p:cNvSpPr>
          <p:nvPr>
            <p:ph type="ftr" sz="quarter" idx="11"/>
          </p:nvPr>
        </p:nvSpPr>
        <p:spPr/>
        <p:txBody>
          <a:bodyPr/>
          <a:lstStyle/>
          <a:p>
            <a:r>
              <a:rPr lang="en-US"/>
              <a:t>Prepared by Aftab Ara</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237C5-023F-40DF-A487-854F9A4D693E}" type="datetime1">
              <a:rPr lang="en-US" smtClean="0"/>
              <a:t>5/24/2023</a:t>
            </a:fld>
            <a:endParaRPr lang="en-US"/>
          </a:p>
        </p:txBody>
      </p:sp>
      <p:sp>
        <p:nvSpPr>
          <p:cNvPr id="3" name="Footer Placeholder 2"/>
          <p:cNvSpPr>
            <a:spLocks noGrp="1"/>
          </p:cNvSpPr>
          <p:nvPr>
            <p:ph type="ftr" sz="quarter" idx="11"/>
          </p:nvPr>
        </p:nvSpPr>
        <p:spPr/>
        <p:txBody>
          <a:bodyPr/>
          <a:lstStyle/>
          <a:p>
            <a:r>
              <a:rPr lang="en-US"/>
              <a:t>Prepared by Aftab Ara</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B5E189-B678-46C8-BC62-5C7F09E1A329}" type="datetime1">
              <a:rPr lang="en-US" smtClean="0"/>
              <a:t>5/24/2023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470D9-78BC-4616-9F64-43C63B8E14F8}" type="datetime1">
              <a:rPr lang="en-US" smtClean="0"/>
              <a:t>5/24/2023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02B5D-E1D0-410B-A279-CB92E398A028}" type="datetime1">
              <a:rPr lang="en-US" smtClean="0"/>
              <a:t>5/24/2023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Aftab Ara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4" name="Rectangle 3"/>
          <p:cNvSpPr/>
          <p:nvPr/>
        </p:nvSpPr>
        <p:spPr>
          <a:xfrm>
            <a:off x="733926" y="1628507"/>
            <a:ext cx="9637391" cy="4093428"/>
          </a:xfrm>
          <a:prstGeom prst="rect">
            <a:avLst/>
          </a:prstGeom>
        </p:spPr>
        <p:txBody>
          <a:bodyPr wrap="square">
            <a:spAutoFit/>
          </a:bodyPr>
          <a:lstStyle/>
          <a:p>
            <a:r>
              <a:rPr lang="en-GB" sz="4800" dirty="0"/>
              <a:t>Group Project: </a:t>
            </a:r>
            <a:r>
              <a:rPr lang="en-GB" sz="4800" dirty="0">
                <a:solidFill>
                  <a:srgbClr val="FF6600"/>
                </a:solidFill>
              </a:rPr>
              <a:t>Bank Marketing</a:t>
            </a:r>
          </a:p>
          <a:p>
            <a:r>
              <a:rPr lang="en-GB" sz="3200" dirty="0">
                <a:solidFill>
                  <a:srgbClr val="FF6600"/>
                </a:solidFill>
              </a:rPr>
              <a:t>Data Science Virtual Internship Program</a:t>
            </a:r>
          </a:p>
          <a:p>
            <a:endParaRPr lang="en-GB" sz="3200" dirty="0">
              <a:solidFill>
                <a:srgbClr val="FF6600"/>
              </a:solidFill>
            </a:endParaRPr>
          </a:p>
          <a:p>
            <a:r>
              <a:rPr lang="en-GB" sz="3200" dirty="0"/>
              <a:t>Specialization: Data Science</a:t>
            </a:r>
          </a:p>
          <a:p>
            <a:r>
              <a:rPr lang="en-GB" sz="3200" dirty="0"/>
              <a:t>Batch Code: LISUM19</a:t>
            </a:r>
          </a:p>
          <a:p>
            <a:r>
              <a:rPr lang="en-GB" sz="3200" dirty="0"/>
              <a:t>Date: 23th May 2023</a:t>
            </a:r>
          </a:p>
          <a:p>
            <a:r>
              <a:rPr lang="en-GB" sz="3200" dirty="0"/>
              <a:t>Submitted to Data Glacier</a:t>
            </a:r>
          </a:p>
          <a:p>
            <a:endParaRPr lang="en-GB" sz="2000" dirty="0">
              <a:solidFill>
                <a:srgbClr val="FF6600"/>
              </a:solidFill>
            </a:endParaRPr>
          </a:p>
        </p:txBody>
      </p:sp>
    </p:spTree>
    <p:extLst>
      <p:ext uri="{BB962C8B-B14F-4D97-AF65-F5344CB8AC3E}">
        <p14:creationId xmlns:p14="http://schemas.microsoft.com/office/powerpoint/2010/main" val="418173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AD63-4D4A-4EC7-B271-D90C9B526ED8}"/>
              </a:ext>
            </a:extLst>
          </p:cNvPr>
          <p:cNvSpPr>
            <a:spLocks noGrp="1"/>
          </p:cNvSpPr>
          <p:nvPr>
            <p:ph type="title"/>
          </p:nvPr>
        </p:nvSpPr>
        <p:spPr>
          <a:xfrm>
            <a:off x="838200" y="1002434"/>
            <a:ext cx="10515600" cy="576984"/>
          </a:xfrm>
        </p:spPr>
        <p:txBody>
          <a:bodyPr>
            <a:normAutofit fontScale="90000"/>
          </a:bodyPr>
          <a:lstStyle/>
          <a:p>
            <a:r>
              <a:rPr lang="en-US" b="1" dirty="0">
                <a:solidFill>
                  <a:schemeClr val="accent2"/>
                </a:solidFill>
              </a:rPr>
              <a:t>Correlation between features</a:t>
            </a:r>
          </a:p>
        </p:txBody>
      </p:sp>
      <p:sp>
        <p:nvSpPr>
          <p:cNvPr id="6" name="TextBox 5">
            <a:extLst>
              <a:ext uri="{FF2B5EF4-FFF2-40B4-BE49-F238E27FC236}">
                <a16:creationId xmlns:a16="http://schemas.microsoft.com/office/drawing/2014/main" id="{958AFB66-7DF7-49E0-AA67-6EF959D2A879}"/>
              </a:ext>
            </a:extLst>
          </p:cNvPr>
          <p:cNvSpPr txBox="1"/>
          <p:nvPr/>
        </p:nvSpPr>
        <p:spPr>
          <a:xfrm>
            <a:off x="8617226" y="2723321"/>
            <a:ext cx="2872409" cy="2462213"/>
          </a:xfrm>
          <a:prstGeom prst="rect">
            <a:avLst/>
          </a:prstGeom>
          <a:solidFill>
            <a:schemeClr val="accent2">
              <a:lumMod val="40000"/>
              <a:lumOff val="60000"/>
            </a:schemeClr>
          </a:solidFill>
        </p:spPr>
        <p:txBody>
          <a:bodyPr wrap="square" rtlCol="0">
            <a:spAutoFit/>
          </a:bodyPr>
          <a:lstStyle/>
          <a:p>
            <a:r>
              <a:rPr lang="en-US" sz="1400" dirty="0"/>
              <a:t>After transforming the three highly correlated features into one feature using PCA, the below image shows the </a:t>
            </a:r>
            <a:r>
              <a:rPr lang="en-US" sz="1400" dirty="0" err="1"/>
              <a:t>heatmap</a:t>
            </a:r>
            <a:r>
              <a:rPr lang="en-US" sz="1400" dirty="0"/>
              <a:t> of the Pearson’s Correlation matrix of the updated </a:t>
            </a:r>
            <a:r>
              <a:rPr lang="en-US" sz="1400" dirty="0" err="1"/>
              <a:t>dataframe</a:t>
            </a:r>
            <a:r>
              <a:rPr lang="en-US" sz="1400" dirty="0"/>
              <a:t>. It is evident from the similar correlation value between the new feature PC1 and y that the correlation problem has been solved without losing the information contained in the features</a:t>
            </a:r>
            <a:endParaRPr lang="en-US" sz="1400" b="1" dirty="0"/>
          </a:p>
        </p:txBody>
      </p:sp>
      <p:sp>
        <p:nvSpPr>
          <p:cNvPr id="3" name="Footer Placeholder 2">
            <a:extLst>
              <a:ext uri="{FF2B5EF4-FFF2-40B4-BE49-F238E27FC236}">
                <a16:creationId xmlns:a16="http://schemas.microsoft.com/office/drawing/2014/main" id="{B461C2B3-5D6D-4B04-B8DD-50FC0EAAC62E}"/>
              </a:ext>
            </a:extLst>
          </p:cNvPr>
          <p:cNvSpPr>
            <a:spLocks noGrp="1"/>
          </p:cNvSpPr>
          <p:nvPr>
            <p:ph type="ftr" sz="quarter" idx="11"/>
          </p:nvPr>
        </p:nvSpPr>
        <p:spPr/>
        <p:txBody>
          <a:bodyPr/>
          <a:lstStyle/>
          <a:p>
            <a:r>
              <a:rPr lang="en-US"/>
              <a:t>Prepared by Aftab Ara</a:t>
            </a:r>
          </a:p>
        </p:txBody>
      </p:sp>
      <p:pic>
        <p:nvPicPr>
          <p:cNvPr id="4" name="Picture 3"/>
          <p:cNvPicPr>
            <a:picLocks noChangeAspect="1"/>
          </p:cNvPicPr>
          <p:nvPr/>
        </p:nvPicPr>
        <p:blipFill>
          <a:blip r:embed="rId2"/>
          <a:stretch>
            <a:fillRect/>
          </a:stretch>
        </p:blipFill>
        <p:spPr>
          <a:xfrm>
            <a:off x="241069" y="1579418"/>
            <a:ext cx="7818798" cy="5278582"/>
          </a:xfrm>
          <a:prstGeom prst="rect">
            <a:avLst/>
          </a:prstGeom>
        </p:spPr>
      </p:pic>
      <p:sp>
        <p:nvSpPr>
          <p:cNvPr id="9" name="TextBox 8"/>
          <p:cNvSpPr txBox="1"/>
          <p:nvPr/>
        </p:nvSpPr>
        <p:spPr>
          <a:xfrm>
            <a:off x="838200" y="281134"/>
            <a:ext cx="6770254" cy="584775"/>
          </a:xfrm>
          <a:prstGeom prst="rect">
            <a:avLst/>
          </a:prstGeom>
          <a:noFill/>
        </p:spPr>
        <p:txBody>
          <a:bodyPr wrap="square" rtlCol="0">
            <a:spAutoFit/>
          </a:bodyPr>
          <a:lstStyle/>
          <a:p>
            <a:r>
              <a:rPr lang="en-GB" sz="3200" dirty="0">
                <a:solidFill>
                  <a:schemeClr val="accent2"/>
                </a:solidFill>
              </a:rPr>
              <a:t>Data Preparation-EDA of Features</a:t>
            </a:r>
          </a:p>
        </p:txBody>
      </p:sp>
    </p:spTree>
    <p:extLst>
      <p:ext uri="{BB962C8B-B14F-4D97-AF65-F5344CB8AC3E}">
        <p14:creationId xmlns:p14="http://schemas.microsoft.com/office/powerpoint/2010/main" val="86263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B5F51A-0587-4660-C8C8-B9DD147A1D0C}"/>
              </a:ext>
            </a:extLst>
          </p:cNvPr>
          <p:cNvPicPr>
            <a:picLocks noChangeAspect="1"/>
          </p:cNvPicPr>
          <p:nvPr/>
        </p:nvPicPr>
        <p:blipFill>
          <a:blip r:embed="rId2"/>
          <a:stretch>
            <a:fillRect/>
          </a:stretch>
        </p:blipFill>
        <p:spPr>
          <a:xfrm>
            <a:off x="304800" y="1650932"/>
            <a:ext cx="9586807" cy="4332954"/>
          </a:xfrm>
          <a:prstGeom prst="rect">
            <a:avLst/>
          </a:prstGeom>
        </p:spPr>
      </p:pic>
      <p:sp>
        <p:nvSpPr>
          <p:cNvPr id="2" name="Title 1">
            <a:extLst>
              <a:ext uri="{FF2B5EF4-FFF2-40B4-BE49-F238E27FC236}">
                <a16:creationId xmlns:a16="http://schemas.microsoft.com/office/drawing/2014/main" id="{4D83CA63-C4B8-42EB-8FA8-C4DDDF6F1642}"/>
              </a:ext>
            </a:extLst>
          </p:cNvPr>
          <p:cNvSpPr>
            <a:spLocks noGrp="1"/>
          </p:cNvSpPr>
          <p:nvPr>
            <p:ph type="title"/>
          </p:nvPr>
        </p:nvSpPr>
        <p:spPr>
          <a:xfrm>
            <a:off x="671946" y="969818"/>
            <a:ext cx="10515600" cy="681114"/>
          </a:xfrm>
        </p:spPr>
        <p:txBody>
          <a:bodyPr>
            <a:normAutofit/>
          </a:bodyPr>
          <a:lstStyle/>
          <a:p>
            <a:r>
              <a:rPr lang="en-US" sz="2800" b="1" dirty="0">
                <a:solidFill>
                  <a:schemeClr val="accent2"/>
                </a:solidFill>
              </a:rPr>
              <a:t>Analysis of Outliners</a:t>
            </a:r>
          </a:p>
        </p:txBody>
      </p:sp>
      <p:sp>
        <p:nvSpPr>
          <p:cNvPr id="8" name="TextBox 7">
            <a:extLst>
              <a:ext uri="{FF2B5EF4-FFF2-40B4-BE49-F238E27FC236}">
                <a16:creationId xmlns:a16="http://schemas.microsoft.com/office/drawing/2014/main" id="{17D3BF17-1AA6-446F-A2B8-586EE8E5CBC7}"/>
              </a:ext>
            </a:extLst>
          </p:cNvPr>
          <p:cNvSpPr txBox="1"/>
          <p:nvPr/>
        </p:nvSpPr>
        <p:spPr>
          <a:xfrm>
            <a:off x="5715900" y="4668459"/>
            <a:ext cx="2182729" cy="1077218"/>
          </a:xfrm>
          <a:prstGeom prst="rect">
            <a:avLst/>
          </a:prstGeom>
          <a:solidFill>
            <a:schemeClr val="accent2">
              <a:lumMod val="60000"/>
              <a:lumOff val="40000"/>
            </a:schemeClr>
          </a:solidFill>
        </p:spPr>
        <p:txBody>
          <a:bodyPr wrap="square" rtlCol="0">
            <a:spAutoFit/>
          </a:bodyPr>
          <a:lstStyle/>
          <a:p>
            <a:r>
              <a:rPr lang="en-US" sz="1600" dirty="0"/>
              <a:t>The boxplots  reveal that majority of the outliers were successfully remove</a:t>
            </a:r>
            <a:endParaRPr lang="en-US" sz="1600" b="1" dirty="0"/>
          </a:p>
        </p:txBody>
      </p:sp>
      <p:sp>
        <p:nvSpPr>
          <p:cNvPr id="6" name="Rectangle 5"/>
          <p:cNvSpPr/>
          <p:nvPr/>
        </p:nvSpPr>
        <p:spPr>
          <a:xfrm>
            <a:off x="10115708" y="1837601"/>
            <a:ext cx="1771491" cy="2862322"/>
          </a:xfrm>
          <a:prstGeom prst="rect">
            <a:avLst/>
          </a:prstGeom>
          <a:solidFill>
            <a:schemeClr val="accent2">
              <a:lumMod val="60000"/>
              <a:lumOff val="40000"/>
            </a:schemeClr>
          </a:solidFill>
        </p:spPr>
        <p:txBody>
          <a:bodyPr wrap="square">
            <a:spAutoFit/>
          </a:bodyPr>
          <a:lstStyle/>
          <a:p>
            <a:r>
              <a:rPr lang="en-US" dirty="0"/>
              <a:t>For the ‘</a:t>
            </a:r>
            <a:r>
              <a:rPr lang="en-US" dirty="0" err="1"/>
              <a:t>pdays</a:t>
            </a:r>
            <a:r>
              <a:rPr lang="en-US" dirty="0"/>
              <a:t>’ column, it was found that the outliers were due to 999 placeholder values for missing data. </a:t>
            </a:r>
            <a:r>
              <a:rPr lang="en-US" altLang="zh-CN" dirty="0"/>
              <a:t>We reencode them as -1.</a:t>
            </a:r>
            <a:endParaRPr lang="en-IN" dirty="0"/>
          </a:p>
        </p:txBody>
      </p:sp>
      <p:sp>
        <p:nvSpPr>
          <p:cNvPr id="4" name="TextBox 3"/>
          <p:cNvSpPr txBox="1"/>
          <p:nvPr/>
        </p:nvSpPr>
        <p:spPr>
          <a:xfrm>
            <a:off x="671946" y="259929"/>
            <a:ext cx="8564418" cy="523220"/>
          </a:xfrm>
          <a:prstGeom prst="rect">
            <a:avLst/>
          </a:prstGeom>
          <a:noFill/>
        </p:spPr>
        <p:txBody>
          <a:bodyPr wrap="square" rtlCol="0">
            <a:spAutoFit/>
          </a:bodyPr>
          <a:lstStyle/>
          <a:p>
            <a:r>
              <a:rPr lang="en-GB" sz="2800" dirty="0">
                <a:solidFill>
                  <a:schemeClr val="accent2"/>
                </a:solidFill>
              </a:rPr>
              <a:t>Data Preparation-EDA of Numerical Features</a:t>
            </a:r>
          </a:p>
        </p:txBody>
      </p:sp>
    </p:spTree>
    <p:extLst>
      <p:ext uri="{BB962C8B-B14F-4D97-AF65-F5344CB8AC3E}">
        <p14:creationId xmlns:p14="http://schemas.microsoft.com/office/powerpoint/2010/main" val="411522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0D6F890-1FC3-4B09-9844-5448358E1B2A}"/>
              </a:ext>
            </a:extLst>
          </p:cNvPr>
          <p:cNvSpPr>
            <a:spLocks noChangeArrowheads="1"/>
          </p:cNvSpPr>
          <p:nvPr/>
        </p:nvSpPr>
        <p:spPr bwMode="auto">
          <a:xfrm>
            <a:off x="467139" y="2288462"/>
            <a:ext cx="636104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FF6600"/>
              </a:solidFill>
              <a:effectLst/>
              <a:latin typeface="Arial" panose="020B0604020202020204" pitchFamily="34" charset="0"/>
            </a:endParaRPr>
          </a:p>
        </p:txBody>
      </p:sp>
      <p:sp>
        <p:nvSpPr>
          <p:cNvPr id="10" name="Rectangle 5">
            <a:extLst>
              <a:ext uri="{FF2B5EF4-FFF2-40B4-BE49-F238E27FC236}">
                <a16:creationId xmlns:a16="http://schemas.microsoft.com/office/drawing/2014/main" id="{474B0386-4FBA-4186-AE2D-D247BEB8362D}"/>
              </a:ext>
            </a:extLst>
          </p:cNvPr>
          <p:cNvSpPr>
            <a:spLocks noChangeArrowheads="1"/>
          </p:cNvSpPr>
          <p:nvPr/>
        </p:nvSpPr>
        <p:spPr bwMode="auto">
          <a:xfrm>
            <a:off x="367748" y="4015540"/>
            <a:ext cx="669897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accent2"/>
              </a:solidFill>
              <a:effectLst/>
              <a:latin typeface="Arial" panose="020B0604020202020204" pitchFamily="34" charset="0"/>
            </a:endParaRPr>
          </a:p>
        </p:txBody>
      </p:sp>
      <p:sp>
        <p:nvSpPr>
          <p:cNvPr id="6" name="Rectangle 5"/>
          <p:cNvSpPr/>
          <p:nvPr/>
        </p:nvSpPr>
        <p:spPr>
          <a:xfrm>
            <a:off x="7066722" y="1109386"/>
            <a:ext cx="4347753" cy="1754326"/>
          </a:xfrm>
          <a:prstGeom prst="rect">
            <a:avLst/>
          </a:prstGeom>
          <a:solidFill>
            <a:schemeClr val="accent2">
              <a:lumMod val="60000"/>
              <a:lumOff val="40000"/>
            </a:schemeClr>
          </a:solidFill>
        </p:spPr>
        <p:txBody>
          <a:bodyPr wrap="square">
            <a:spAutoFit/>
          </a:bodyPr>
          <a:lstStyle/>
          <a:p>
            <a:r>
              <a:rPr lang="en-US" dirty="0"/>
              <a:t>We divide age into four groups from young to senior based on quantiles. The heatmap for each age groups corresponding with marital condition is shown. Among known marital data, single young, senior married has the </a:t>
            </a:r>
            <a:r>
              <a:rPr lang="en-US"/>
              <a:t>most proportion.</a:t>
            </a:r>
            <a:endParaRPr lang="en-US" b="1" dirty="0"/>
          </a:p>
        </p:txBody>
      </p:sp>
      <p:sp>
        <p:nvSpPr>
          <p:cNvPr id="2" name="TextBox 1"/>
          <p:cNvSpPr txBox="1"/>
          <p:nvPr/>
        </p:nvSpPr>
        <p:spPr>
          <a:xfrm>
            <a:off x="700391" y="290249"/>
            <a:ext cx="8820727" cy="523220"/>
          </a:xfrm>
          <a:prstGeom prst="rect">
            <a:avLst/>
          </a:prstGeom>
          <a:noFill/>
        </p:spPr>
        <p:txBody>
          <a:bodyPr wrap="square" rtlCol="0">
            <a:spAutoFit/>
          </a:bodyPr>
          <a:lstStyle/>
          <a:p>
            <a:r>
              <a:rPr lang="en-GB" sz="2800" dirty="0">
                <a:solidFill>
                  <a:schemeClr val="accent2"/>
                </a:solidFill>
              </a:rPr>
              <a:t>Data Preparation-EDA of Population Groups</a:t>
            </a:r>
          </a:p>
        </p:txBody>
      </p:sp>
      <p:pic>
        <p:nvPicPr>
          <p:cNvPr id="8" name="Picture 7">
            <a:extLst>
              <a:ext uri="{FF2B5EF4-FFF2-40B4-BE49-F238E27FC236}">
                <a16:creationId xmlns:a16="http://schemas.microsoft.com/office/drawing/2014/main" id="{AF5383BA-C931-BBAA-C355-346AF3F2E867}"/>
              </a:ext>
            </a:extLst>
          </p:cNvPr>
          <p:cNvPicPr>
            <a:picLocks noChangeAspect="1"/>
          </p:cNvPicPr>
          <p:nvPr/>
        </p:nvPicPr>
        <p:blipFill>
          <a:blip r:embed="rId2"/>
          <a:stretch>
            <a:fillRect/>
          </a:stretch>
        </p:blipFill>
        <p:spPr>
          <a:xfrm>
            <a:off x="313839" y="1089061"/>
            <a:ext cx="6121906" cy="4914374"/>
          </a:xfrm>
          <a:prstGeom prst="rect">
            <a:avLst/>
          </a:prstGeom>
        </p:spPr>
      </p:pic>
    </p:spTree>
    <p:extLst>
      <p:ext uri="{BB962C8B-B14F-4D97-AF65-F5344CB8AC3E}">
        <p14:creationId xmlns:p14="http://schemas.microsoft.com/office/powerpoint/2010/main" val="365783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2735877" cy="584775"/>
          </a:xfrm>
          <a:prstGeom prst="rect">
            <a:avLst/>
          </a:prstGeom>
        </p:spPr>
        <p:txBody>
          <a:bodyPr wrap="none">
            <a:spAutoFit/>
          </a:bodyPr>
          <a:lstStyle/>
          <a:p>
            <a:r>
              <a:rPr lang="en-GB" sz="3200" dirty="0">
                <a:solidFill>
                  <a:srgbClr val="FF6600"/>
                </a:solidFill>
              </a:rPr>
              <a:t>Data Modelling</a:t>
            </a: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a:p>
        </p:txBody>
      </p:sp>
      <p:sp>
        <p:nvSpPr>
          <p:cNvPr id="8" name="TextBox 7"/>
          <p:cNvSpPr txBox="1"/>
          <p:nvPr/>
        </p:nvSpPr>
        <p:spPr>
          <a:xfrm>
            <a:off x="3415994" y="667546"/>
            <a:ext cx="8406812" cy="4801314"/>
          </a:xfrm>
          <a:prstGeom prst="rect">
            <a:avLst/>
          </a:prstGeom>
          <a:noFill/>
        </p:spPr>
        <p:txBody>
          <a:bodyPr wrap="square" rtlCol="0">
            <a:spAutoFit/>
          </a:bodyPr>
          <a:lstStyle/>
          <a:p>
            <a:r>
              <a:rPr lang="en-GB" dirty="0"/>
              <a:t>Model Evaluation plays a crucial role in the model development process, where it helps to find the best model that fit and represents the data set in question. These models are assessed based on their performance. </a:t>
            </a:r>
          </a:p>
          <a:p>
            <a:endParaRPr lang="en-GB" dirty="0"/>
          </a:p>
          <a:p>
            <a:endParaRPr lang="en-GB" dirty="0"/>
          </a:p>
          <a:p>
            <a:r>
              <a:rPr lang="en-GB" dirty="0"/>
              <a:t>Data mining is an iterative process; hence the generated modelling results should be evaluated against the business objectives, and sometimes should the accuracy of the mining model be poor, the whole mining process needs to be revisited starting from the business point and understanding of the data. </a:t>
            </a:r>
          </a:p>
          <a:p>
            <a:endParaRPr lang="en-GB" dirty="0"/>
          </a:p>
          <a:p>
            <a:endParaRPr lang="en-GB" dirty="0"/>
          </a:p>
          <a:p>
            <a:r>
              <a:rPr lang="en-GB" dirty="0"/>
              <a:t>We will be using a set of evaluation metrics to assist in the process of accessing the performance of these classifiers. </a:t>
            </a:r>
          </a:p>
          <a:p>
            <a:pPr marL="285750" indent="-285750">
              <a:buFont typeface="Arial" panose="020B0604020202020204" pitchFamily="34" charset="0"/>
              <a:buChar char="•"/>
            </a:pPr>
            <a:r>
              <a:rPr lang="en-GB" dirty="0"/>
              <a:t>Accuracy </a:t>
            </a:r>
          </a:p>
          <a:p>
            <a:pPr marL="285750" indent="-285750">
              <a:buFont typeface="Arial" panose="020B0604020202020204" pitchFamily="34" charset="0"/>
              <a:buChar char="•"/>
            </a:pPr>
            <a:r>
              <a:rPr lang="en-GB" dirty="0"/>
              <a:t>Precision </a:t>
            </a:r>
          </a:p>
          <a:p>
            <a:pPr marL="285750" indent="-285750">
              <a:buFont typeface="Arial" panose="020B0604020202020204" pitchFamily="34" charset="0"/>
              <a:buChar char="•"/>
            </a:pPr>
            <a:r>
              <a:rPr lang="en-GB" dirty="0"/>
              <a:t>F1 Score</a:t>
            </a:r>
          </a:p>
          <a:p>
            <a:pPr marL="285750" indent="-285750">
              <a:buFont typeface="Arial" panose="020B0604020202020204" pitchFamily="34" charset="0"/>
              <a:buChar char="•"/>
            </a:pPr>
            <a:r>
              <a:rPr lang="en-GB" dirty="0"/>
              <a:t>AUC-ROC</a:t>
            </a:r>
          </a:p>
        </p:txBody>
      </p:sp>
    </p:spTree>
    <p:extLst>
      <p:ext uri="{BB962C8B-B14F-4D97-AF65-F5344CB8AC3E}">
        <p14:creationId xmlns:p14="http://schemas.microsoft.com/office/powerpoint/2010/main" val="125028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4038863" cy="584775"/>
          </a:xfrm>
          <a:prstGeom prst="rect">
            <a:avLst/>
          </a:prstGeom>
        </p:spPr>
        <p:txBody>
          <a:bodyPr wrap="none">
            <a:spAutoFit/>
          </a:bodyPr>
          <a:lstStyle/>
          <a:p>
            <a:r>
              <a:rPr lang="en-GB" sz="3200" dirty="0">
                <a:solidFill>
                  <a:srgbClr val="FF6600"/>
                </a:solidFill>
              </a:rPr>
              <a:t>Recommended Models</a:t>
            </a: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a:p>
        </p:txBody>
      </p:sp>
      <p:sp>
        <p:nvSpPr>
          <p:cNvPr id="7" name="TextBox 6">
            <a:extLst>
              <a:ext uri="{FF2B5EF4-FFF2-40B4-BE49-F238E27FC236}">
                <a16:creationId xmlns:a16="http://schemas.microsoft.com/office/drawing/2014/main" id="{AB004D54-61DF-EB04-3FF0-2B3A7256AE57}"/>
              </a:ext>
            </a:extLst>
          </p:cNvPr>
          <p:cNvSpPr txBox="1"/>
          <p:nvPr/>
        </p:nvSpPr>
        <p:spPr>
          <a:xfrm>
            <a:off x="3415994" y="762009"/>
            <a:ext cx="8406812" cy="923330"/>
          </a:xfrm>
          <a:prstGeom prst="rect">
            <a:avLst/>
          </a:prstGeom>
          <a:noFill/>
        </p:spPr>
        <p:txBody>
          <a:bodyPr wrap="square">
            <a:spAutoFit/>
          </a:bodyPr>
          <a:lstStyle/>
          <a:p>
            <a:r>
              <a:rPr lang="en-GB" sz="1800" b="1" dirty="0">
                <a:solidFill>
                  <a:schemeClr val="accent2">
                    <a:lumMod val="75000"/>
                  </a:schemeClr>
                </a:solidFill>
              </a:rPr>
              <a:t>We have 8 categorical Variables and 7 numeric variables in the data after cleaning the data. </a:t>
            </a:r>
            <a:br>
              <a:rPr lang="en-IN" sz="1800" dirty="0">
                <a:solidFill>
                  <a:schemeClr val="accent2">
                    <a:lumMod val="75000"/>
                  </a:schemeClr>
                </a:solidFill>
              </a:rPr>
            </a:br>
            <a:endParaRPr lang="en-AE" dirty="0"/>
          </a:p>
        </p:txBody>
      </p:sp>
      <p:sp>
        <p:nvSpPr>
          <p:cNvPr id="9" name="Rectangle 8">
            <a:extLst>
              <a:ext uri="{FF2B5EF4-FFF2-40B4-BE49-F238E27FC236}">
                <a16:creationId xmlns:a16="http://schemas.microsoft.com/office/drawing/2014/main" id="{809C399F-76A3-5E11-E81A-DF0413B0AEB0}"/>
              </a:ext>
            </a:extLst>
          </p:cNvPr>
          <p:cNvSpPr/>
          <p:nvPr/>
        </p:nvSpPr>
        <p:spPr>
          <a:xfrm>
            <a:off x="3415994" y="1616016"/>
            <a:ext cx="8406812" cy="499047"/>
          </a:xfrm>
          <a:prstGeom prst="rect">
            <a:avLst/>
          </a:prstGeom>
          <a:solidFill>
            <a:schemeClr val="accent2">
              <a:lumMod val="60000"/>
              <a:lumOff val="40000"/>
            </a:schemeClr>
          </a:solidFill>
        </p:spPr>
        <p:txBody>
          <a:bodyPr wrap="square">
            <a:spAutoFit/>
          </a:bodyPr>
          <a:lstStyle/>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US" altLang="zh-CN" sz="1200" b="1" dirty="0">
                <a:solidFill>
                  <a:srgbClr val="1F1F1F"/>
                </a:solidFill>
                <a:latin typeface="Arial" panose="020B0604020202020204" pitchFamily="34" charset="0"/>
                <a:ea typeface="Arial" panose="020B0604020202020204" pitchFamily="34" charset="0"/>
                <a:cs typeface="Arial" panose="020B0604020202020204" pitchFamily="34" charset="0"/>
              </a:rPr>
              <a:t>Model Chosen includes Logistic Regression, KNN, Decision Tree, and SVM. Doing a 10-fold cross validation training, the accuracy score for each model is recorded:</a:t>
            </a:r>
            <a:endParaRPr lang="en-GB" sz="1200" dirty="0">
              <a:solidFill>
                <a:srgbClr val="1F1F1F"/>
              </a:solidFill>
              <a:latin typeface="Arial" panose="020B0604020202020204" pitchFamily="34" charset="0"/>
              <a:ea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94AA97A-5225-E657-07F1-79FF9478E34F}"/>
              </a:ext>
            </a:extLst>
          </p:cNvPr>
          <p:cNvPicPr>
            <a:picLocks noChangeAspect="1"/>
          </p:cNvPicPr>
          <p:nvPr/>
        </p:nvPicPr>
        <p:blipFill>
          <a:blip r:embed="rId3"/>
          <a:stretch>
            <a:fillRect/>
          </a:stretch>
        </p:blipFill>
        <p:spPr>
          <a:xfrm>
            <a:off x="4894093" y="2110589"/>
            <a:ext cx="5121527" cy="4199801"/>
          </a:xfrm>
          <a:prstGeom prst="rect">
            <a:avLst/>
          </a:prstGeom>
        </p:spPr>
      </p:pic>
    </p:spTree>
    <p:extLst>
      <p:ext uri="{BB962C8B-B14F-4D97-AF65-F5344CB8AC3E}">
        <p14:creationId xmlns:p14="http://schemas.microsoft.com/office/powerpoint/2010/main" val="242415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4038863" cy="584775"/>
          </a:xfrm>
          <a:prstGeom prst="rect">
            <a:avLst/>
          </a:prstGeom>
        </p:spPr>
        <p:txBody>
          <a:bodyPr wrap="none">
            <a:spAutoFit/>
          </a:bodyPr>
          <a:lstStyle/>
          <a:p>
            <a:r>
              <a:rPr lang="en-GB" sz="3200" dirty="0">
                <a:solidFill>
                  <a:srgbClr val="FF6600"/>
                </a:solidFill>
              </a:rPr>
              <a:t>Recommended Models</a:t>
            </a: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a:p>
        </p:txBody>
      </p:sp>
      <p:sp>
        <p:nvSpPr>
          <p:cNvPr id="7" name="TextBox 6">
            <a:extLst>
              <a:ext uri="{FF2B5EF4-FFF2-40B4-BE49-F238E27FC236}">
                <a16:creationId xmlns:a16="http://schemas.microsoft.com/office/drawing/2014/main" id="{AB004D54-61DF-EB04-3FF0-2B3A7256AE57}"/>
              </a:ext>
            </a:extLst>
          </p:cNvPr>
          <p:cNvSpPr txBox="1"/>
          <p:nvPr/>
        </p:nvSpPr>
        <p:spPr>
          <a:xfrm>
            <a:off x="3415994" y="762009"/>
            <a:ext cx="8406812" cy="646331"/>
          </a:xfrm>
          <a:prstGeom prst="rect">
            <a:avLst/>
          </a:prstGeom>
          <a:noFill/>
        </p:spPr>
        <p:txBody>
          <a:bodyPr wrap="square">
            <a:spAutoFit/>
          </a:bodyPr>
          <a:lstStyle/>
          <a:p>
            <a:r>
              <a:rPr lang="en-GB" sz="1800" b="1" dirty="0">
                <a:solidFill>
                  <a:schemeClr val="accent2">
                    <a:lumMod val="75000"/>
                  </a:schemeClr>
                </a:solidFill>
              </a:rPr>
              <a:t>Logistic Regression and SVM is in favoured with an average accuracy score of 0.91</a:t>
            </a:r>
            <a:br>
              <a:rPr lang="en-IN" sz="1800" dirty="0">
                <a:solidFill>
                  <a:schemeClr val="accent2">
                    <a:lumMod val="75000"/>
                  </a:schemeClr>
                </a:solidFill>
              </a:rPr>
            </a:br>
            <a:endParaRPr lang="en-AE" dirty="0"/>
          </a:p>
        </p:txBody>
      </p:sp>
      <p:sp>
        <p:nvSpPr>
          <p:cNvPr id="9" name="Rectangle 8">
            <a:extLst>
              <a:ext uri="{FF2B5EF4-FFF2-40B4-BE49-F238E27FC236}">
                <a16:creationId xmlns:a16="http://schemas.microsoft.com/office/drawing/2014/main" id="{809C399F-76A3-5E11-E81A-DF0413B0AEB0}"/>
              </a:ext>
            </a:extLst>
          </p:cNvPr>
          <p:cNvSpPr/>
          <p:nvPr/>
        </p:nvSpPr>
        <p:spPr>
          <a:xfrm>
            <a:off x="3415994" y="1616016"/>
            <a:ext cx="8406812" cy="499047"/>
          </a:xfrm>
          <a:prstGeom prst="rect">
            <a:avLst/>
          </a:prstGeom>
          <a:solidFill>
            <a:schemeClr val="accent2">
              <a:lumMod val="60000"/>
              <a:lumOff val="40000"/>
            </a:schemeClr>
          </a:solidFill>
        </p:spPr>
        <p:txBody>
          <a:bodyPr wrap="square">
            <a:spAutoFit/>
          </a:bodyPr>
          <a:lstStyle/>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US" altLang="zh-CN" sz="1200" b="1" dirty="0">
                <a:solidFill>
                  <a:srgbClr val="1F1F1F"/>
                </a:solidFill>
                <a:latin typeface="Arial" panose="020B0604020202020204" pitchFamily="34" charset="0"/>
                <a:ea typeface="Arial" panose="020B0604020202020204" pitchFamily="34" charset="0"/>
                <a:cs typeface="Arial" panose="020B0604020202020204" pitchFamily="34" charset="0"/>
              </a:rPr>
              <a:t>With fine tuning, Logistic Regression is out final recommended model with parameters set as </a:t>
            </a:r>
            <a:r>
              <a:rPr lang="en-US" altLang="zh-CN" sz="1200" b="1" dirty="0" err="1">
                <a:solidFill>
                  <a:srgbClr val="1F1F1F"/>
                </a:solidFill>
                <a:latin typeface="Arial" panose="020B0604020202020204" pitchFamily="34" charset="0"/>
                <a:ea typeface="Arial" panose="020B0604020202020204" pitchFamily="34" charset="0"/>
                <a:cs typeface="Arial" panose="020B0604020202020204" pitchFamily="34" charset="0"/>
              </a:rPr>
              <a:t>num_iters</a:t>
            </a:r>
            <a:r>
              <a:rPr lang="en-US" altLang="zh-CN" sz="1200" b="1" dirty="0">
                <a:solidFill>
                  <a:srgbClr val="1F1F1F"/>
                </a:solidFill>
                <a:latin typeface="Arial" panose="020B0604020202020204" pitchFamily="34" charset="0"/>
                <a:ea typeface="Arial" panose="020B0604020202020204" pitchFamily="34" charset="0"/>
                <a:cs typeface="Arial" panose="020B0604020202020204" pitchFamily="34" charset="0"/>
              </a:rPr>
              <a:t> = 3000, learning rate = 0.01, penalty = L2, C = 2 and average accuracy score of 0.94. </a:t>
            </a:r>
            <a:endParaRPr lang="en-GB" sz="1200" dirty="0">
              <a:solidFill>
                <a:srgbClr val="1F1F1F"/>
              </a:solidFill>
              <a:latin typeface="Arial" panose="020B0604020202020204" pitchFamily="34" charset="0"/>
              <a:ea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C3FB121-A4F6-F02C-B28A-8D246D0705C8}"/>
              </a:ext>
            </a:extLst>
          </p:cNvPr>
          <p:cNvSpPr/>
          <p:nvPr/>
        </p:nvSpPr>
        <p:spPr>
          <a:xfrm>
            <a:off x="6302373" y="2767280"/>
            <a:ext cx="2634054" cy="1323439"/>
          </a:xfrm>
          <a:prstGeom prst="rect">
            <a:avLst/>
          </a:prstGeom>
        </p:spPr>
        <p:txBody>
          <a:bodyPr wrap="none">
            <a:spAutoFit/>
          </a:bodyPr>
          <a:lstStyle/>
          <a:p>
            <a:r>
              <a:rPr lang="en-GB" sz="8000" dirty="0">
                <a:solidFill>
                  <a:srgbClr val="FF6600"/>
                </a:solidFill>
              </a:rPr>
              <a:t>Q &amp; A</a:t>
            </a:r>
          </a:p>
        </p:txBody>
      </p:sp>
    </p:spTree>
    <p:extLst>
      <p:ext uri="{BB962C8B-B14F-4D97-AF65-F5344CB8AC3E}">
        <p14:creationId xmlns:p14="http://schemas.microsoft.com/office/powerpoint/2010/main" val="367571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3" name="TextBox 2"/>
          <p:cNvSpPr txBox="1"/>
          <p:nvPr/>
        </p:nvSpPr>
        <p:spPr>
          <a:xfrm>
            <a:off x="574766" y="2598003"/>
            <a:ext cx="2534194" cy="830997"/>
          </a:xfrm>
          <a:prstGeom prst="rect">
            <a:avLst/>
          </a:prstGeom>
          <a:noFill/>
        </p:spPr>
        <p:txBody>
          <a:bodyPr wrap="square" rtlCol="0">
            <a:spAutoFit/>
          </a:bodyPr>
          <a:lstStyle/>
          <a:p>
            <a:r>
              <a:rPr lang="en-GB" sz="4800" dirty="0">
                <a:solidFill>
                  <a:srgbClr val="FF6600"/>
                </a:solidFill>
              </a:rPr>
              <a:t>Agenda</a:t>
            </a:r>
          </a:p>
        </p:txBody>
      </p:sp>
      <p:sp>
        <p:nvSpPr>
          <p:cNvPr id="4" name="Rectangle 3"/>
          <p:cNvSpPr/>
          <p:nvPr/>
        </p:nvSpPr>
        <p:spPr>
          <a:xfrm>
            <a:off x="4251254" y="1269008"/>
            <a:ext cx="6096000" cy="3847207"/>
          </a:xfrm>
          <a:prstGeom prst="rect">
            <a:avLst/>
          </a:prstGeom>
        </p:spPr>
        <p:txBody>
          <a:bodyPr>
            <a:spAutoFit/>
          </a:bodyPr>
          <a:lstStyle/>
          <a:p>
            <a:pPr marL="285750" indent="-285750">
              <a:buFont typeface="Arial" panose="020B0604020202020204" pitchFamily="34" charset="0"/>
              <a:buChar char="•"/>
            </a:pPr>
            <a:r>
              <a:rPr lang="en-GB" sz="3200" dirty="0">
                <a:solidFill>
                  <a:srgbClr val="FF6600"/>
                </a:solidFill>
              </a:rPr>
              <a:t>Executive Summary</a:t>
            </a:r>
          </a:p>
          <a:p>
            <a:pPr marL="285750" indent="-285750">
              <a:buFont typeface="Arial" panose="020B0604020202020204" pitchFamily="34" charset="0"/>
              <a:buChar char="•"/>
            </a:pPr>
            <a:r>
              <a:rPr lang="en-GB" sz="3200" dirty="0">
                <a:solidFill>
                  <a:srgbClr val="FF6600"/>
                </a:solidFill>
              </a:rPr>
              <a:t>Business Understanding</a:t>
            </a:r>
          </a:p>
          <a:p>
            <a:pPr marL="285750" indent="-285750">
              <a:buFont typeface="Arial" panose="020B0604020202020204" pitchFamily="34" charset="0"/>
              <a:buChar char="•"/>
            </a:pPr>
            <a:r>
              <a:rPr lang="en-GB" sz="3200" dirty="0">
                <a:solidFill>
                  <a:srgbClr val="FF6600"/>
                </a:solidFill>
              </a:rPr>
              <a:t>Business Objective</a:t>
            </a:r>
          </a:p>
          <a:p>
            <a:pPr marL="285750" indent="-285750">
              <a:buFont typeface="Arial" panose="020B0604020202020204" pitchFamily="34" charset="0"/>
              <a:buChar char="•"/>
            </a:pPr>
            <a:r>
              <a:rPr lang="en-GB" sz="3200" dirty="0">
                <a:solidFill>
                  <a:srgbClr val="FF6600"/>
                </a:solidFill>
              </a:rPr>
              <a:t>Data understanding</a:t>
            </a:r>
          </a:p>
          <a:p>
            <a:pPr marL="285750" indent="-285750">
              <a:buFont typeface="Arial" panose="020B0604020202020204" pitchFamily="34" charset="0"/>
              <a:buChar char="•"/>
            </a:pPr>
            <a:r>
              <a:rPr lang="en-GB" sz="3200" dirty="0">
                <a:solidFill>
                  <a:srgbClr val="FF6600"/>
                </a:solidFill>
              </a:rPr>
              <a:t>Data Preparation</a:t>
            </a:r>
          </a:p>
          <a:p>
            <a:pPr marL="285750" indent="-285750">
              <a:buFont typeface="Arial" panose="020B0604020202020204" pitchFamily="34" charset="0"/>
              <a:buChar char="•"/>
            </a:pPr>
            <a:r>
              <a:rPr lang="en-GB" sz="3200" dirty="0">
                <a:solidFill>
                  <a:srgbClr val="FF6600"/>
                </a:solidFill>
              </a:rPr>
              <a:t>Data Model Building </a:t>
            </a:r>
          </a:p>
          <a:p>
            <a:pPr marL="285750" indent="-285750">
              <a:buFont typeface="Arial" panose="020B0604020202020204" pitchFamily="34" charset="0"/>
              <a:buChar char="•"/>
            </a:pPr>
            <a:r>
              <a:rPr lang="en-GB" sz="3200" dirty="0">
                <a:solidFill>
                  <a:srgbClr val="FF6600"/>
                </a:solidFill>
              </a:rPr>
              <a:t>Model Selection</a:t>
            </a:r>
          </a:p>
          <a:p>
            <a:endParaRPr lang="en-GB" sz="2000" dirty="0">
              <a:solidFill>
                <a:srgbClr val="FF6600"/>
              </a:solidFill>
            </a:endParaRPr>
          </a:p>
        </p:txBody>
      </p:sp>
    </p:spTree>
    <p:extLst>
      <p:ext uri="{BB962C8B-B14F-4D97-AF65-F5344CB8AC3E}">
        <p14:creationId xmlns:p14="http://schemas.microsoft.com/office/powerpoint/2010/main" val="54485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7" name="Rectangle 6"/>
          <p:cNvSpPr/>
          <p:nvPr/>
        </p:nvSpPr>
        <p:spPr>
          <a:xfrm>
            <a:off x="3393960" y="1502715"/>
            <a:ext cx="7926324" cy="2862322"/>
          </a:xfrm>
          <a:prstGeom prst="rect">
            <a:avLst/>
          </a:prstGeom>
        </p:spPr>
        <p:txBody>
          <a:bodyPr wrap="square">
            <a:spAutoFit/>
          </a:bodyPr>
          <a:lstStyle/>
          <a:p>
            <a:r>
              <a:rPr lang="en-GB" dirty="0"/>
              <a:t>The Client:</a:t>
            </a:r>
          </a:p>
          <a:p>
            <a:r>
              <a:rPr lang="en-GB"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endParaRPr lang="en-GB" dirty="0"/>
          </a:p>
          <a:p>
            <a:r>
              <a:rPr lang="en-GB"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p:txBody>
      </p:sp>
      <p:sp>
        <p:nvSpPr>
          <p:cNvPr id="8" name="Rectangle 7"/>
          <p:cNvSpPr/>
          <p:nvPr/>
        </p:nvSpPr>
        <p:spPr>
          <a:xfrm>
            <a:off x="3393960" y="507774"/>
            <a:ext cx="3446713" cy="584775"/>
          </a:xfrm>
          <a:prstGeom prst="rect">
            <a:avLst/>
          </a:prstGeom>
        </p:spPr>
        <p:txBody>
          <a:bodyPr wrap="none">
            <a:spAutoFit/>
          </a:bodyPr>
          <a:lstStyle/>
          <a:p>
            <a:r>
              <a:rPr lang="en-GB" sz="3200" dirty="0">
                <a:solidFill>
                  <a:srgbClr val="FF6600"/>
                </a:solidFill>
              </a:rPr>
              <a:t>Executive Summary</a:t>
            </a:r>
          </a:p>
        </p:txBody>
      </p:sp>
    </p:spTree>
    <p:extLst>
      <p:ext uri="{BB962C8B-B14F-4D97-AF65-F5344CB8AC3E}">
        <p14:creationId xmlns:p14="http://schemas.microsoft.com/office/powerpoint/2010/main" val="36888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861243" y="77192"/>
            <a:ext cx="4170757" cy="584775"/>
          </a:xfrm>
          <a:prstGeom prst="rect">
            <a:avLst/>
          </a:prstGeom>
        </p:spPr>
        <p:txBody>
          <a:bodyPr wrap="none">
            <a:spAutoFit/>
          </a:bodyPr>
          <a:lstStyle/>
          <a:p>
            <a:pPr algn="just"/>
            <a:r>
              <a:rPr lang="en-US" sz="3200" dirty="0">
                <a:solidFill>
                  <a:srgbClr val="FF6600"/>
                </a:solidFill>
              </a:rPr>
              <a:t>Business Understanding</a:t>
            </a:r>
          </a:p>
        </p:txBody>
      </p:sp>
      <p:sp>
        <p:nvSpPr>
          <p:cNvPr id="3" name="Rectangle 2"/>
          <p:cNvSpPr/>
          <p:nvPr/>
        </p:nvSpPr>
        <p:spPr>
          <a:xfrm>
            <a:off x="3879625" y="4685473"/>
            <a:ext cx="6096000" cy="523220"/>
          </a:xfrm>
          <a:prstGeom prst="rect">
            <a:avLst/>
          </a:prstGeom>
        </p:spPr>
        <p:txBody>
          <a:bodyPr>
            <a:spAutoFit/>
          </a:bodyPr>
          <a:lstStyle/>
          <a:p>
            <a:endParaRPr lang="en-GB" sz="1400" dirty="0"/>
          </a:p>
          <a:p>
            <a:endParaRPr lang="en-GB" sz="1400" dirty="0"/>
          </a:p>
        </p:txBody>
      </p:sp>
      <p:sp>
        <p:nvSpPr>
          <p:cNvPr id="4" name="Rectangle 3"/>
          <p:cNvSpPr/>
          <p:nvPr/>
        </p:nvSpPr>
        <p:spPr>
          <a:xfrm>
            <a:off x="3800807" y="507774"/>
            <a:ext cx="7755500" cy="3631763"/>
          </a:xfrm>
          <a:prstGeom prst="rect">
            <a:avLst/>
          </a:prstGeom>
        </p:spPr>
        <p:txBody>
          <a:bodyPr wrap="square">
            <a:spAutoFit/>
          </a:bodyPr>
          <a:lstStyle/>
          <a:p>
            <a:endParaRPr lang="en-GB" sz="1400" dirty="0"/>
          </a:p>
          <a:p>
            <a:r>
              <a:rPr lang="en-GB" dirty="0"/>
              <a:t>In this problem statement, the marketing strategy involves promoting the term deposit product to potential customers through various channels such as tele marketing, SMS, email marketing, etc. The aim of the marketing strategy is to reach out to a large number of customers and convince them to purchase the product. </a:t>
            </a:r>
          </a:p>
          <a:p>
            <a:endParaRPr lang="en-GB" dirty="0"/>
          </a:p>
          <a:p>
            <a:r>
              <a:rPr lang="en-GB" dirty="0"/>
              <a:t>However, it can be a costly and resource-intensive process to target every customer. Therefore, ABC Bank wants to develop a machine learning model that can help them identify the customers who are more likely to buy the product. This way, the marketing efforts can be focused on these shortlisted customers, which can significantly increase the chances of success while reducing marketing costs and resources</a:t>
            </a:r>
          </a:p>
        </p:txBody>
      </p:sp>
      <p:sp>
        <p:nvSpPr>
          <p:cNvPr id="7" name="Rectangle 6"/>
          <p:cNvSpPr/>
          <p:nvPr/>
        </p:nvSpPr>
        <p:spPr>
          <a:xfrm>
            <a:off x="3819188" y="4331530"/>
            <a:ext cx="7737119" cy="1754326"/>
          </a:xfrm>
          <a:prstGeom prst="rect">
            <a:avLst/>
          </a:prstGeom>
        </p:spPr>
        <p:txBody>
          <a:bodyPr wrap="square">
            <a:spAutoFit/>
          </a:bodyPr>
          <a:lstStyle/>
          <a:p>
            <a:r>
              <a:rPr lang="en-GB" dirty="0"/>
              <a:t>By leveraging the insights gained from the machine learning model, ABC Bank can optimize their marketing campaigns, tailor their marketing messages to specific customers, and improve their overall customer acquisition strategy. The bank can also use the model to identify the most effective marketing channels for each customer segment, such as email marketing for younger customers and tele marketing for older customers, for example</a:t>
            </a:r>
          </a:p>
        </p:txBody>
      </p:sp>
    </p:spTree>
    <p:extLst>
      <p:ext uri="{BB962C8B-B14F-4D97-AF65-F5344CB8AC3E}">
        <p14:creationId xmlns:p14="http://schemas.microsoft.com/office/powerpoint/2010/main" val="198951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879625" y="215386"/>
            <a:ext cx="3404265" cy="584775"/>
          </a:xfrm>
          <a:prstGeom prst="rect">
            <a:avLst/>
          </a:prstGeom>
        </p:spPr>
        <p:txBody>
          <a:bodyPr wrap="none">
            <a:spAutoFit/>
          </a:bodyPr>
          <a:lstStyle/>
          <a:p>
            <a:pPr algn="just"/>
            <a:r>
              <a:rPr lang="en-US" sz="3200" dirty="0">
                <a:solidFill>
                  <a:srgbClr val="FF6600"/>
                </a:solidFill>
              </a:rPr>
              <a:t>Business Objective:</a:t>
            </a:r>
          </a:p>
        </p:txBody>
      </p:sp>
      <p:sp>
        <p:nvSpPr>
          <p:cNvPr id="3" name="Rectangle 2"/>
          <p:cNvSpPr/>
          <p:nvPr/>
        </p:nvSpPr>
        <p:spPr>
          <a:xfrm>
            <a:off x="3879625" y="2828835"/>
            <a:ext cx="7376510" cy="1200329"/>
          </a:xfrm>
          <a:prstGeom prst="rect">
            <a:avLst/>
          </a:prstGeom>
        </p:spPr>
        <p:txBody>
          <a:bodyPr wrap="square">
            <a:spAutoFit/>
          </a:bodyPr>
          <a:lstStyle/>
          <a:p>
            <a:r>
              <a:rPr lang="en-GB" dirty="0"/>
              <a:t>Overall, the goal of the marketing strategy is to increase the customer base and revenue of ABC Bank by targeting the right customers with the right product at the right time, while maximizing the return on investment of their marketing efforts.</a:t>
            </a:r>
          </a:p>
        </p:txBody>
      </p:sp>
      <p:sp>
        <p:nvSpPr>
          <p:cNvPr id="4" name="Rectangle 3"/>
          <p:cNvSpPr/>
          <p:nvPr/>
        </p:nvSpPr>
        <p:spPr>
          <a:xfrm>
            <a:off x="3879625" y="897345"/>
            <a:ext cx="7376510" cy="1415772"/>
          </a:xfrm>
          <a:prstGeom prst="rect">
            <a:avLst/>
          </a:prstGeom>
        </p:spPr>
        <p:txBody>
          <a:bodyPr wrap="square">
            <a:spAutoFit/>
          </a:bodyPr>
          <a:lstStyle/>
          <a:p>
            <a:r>
              <a:rPr lang="en-GB" dirty="0"/>
              <a:t>Bank wants to use ML model to shortlist customer whose chances of buying the product is more so that their marketing channel (tele marketing, SMS/email marketing etc.)  can focus only to those customers whose chances of buying the product is more.</a:t>
            </a:r>
          </a:p>
          <a:p>
            <a:endParaRPr lang="en-GB" sz="1400" dirty="0"/>
          </a:p>
        </p:txBody>
      </p:sp>
    </p:spTree>
    <p:extLst>
      <p:ext uri="{BB962C8B-B14F-4D97-AF65-F5344CB8AC3E}">
        <p14:creationId xmlns:p14="http://schemas.microsoft.com/office/powerpoint/2010/main" val="77697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3512757" cy="584775"/>
          </a:xfrm>
          <a:prstGeom prst="rect">
            <a:avLst/>
          </a:prstGeom>
        </p:spPr>
        <p:txBody>
          <a:bodyPr wrap="none">
            <a:spAutoFit/>
          </a:bodyPr>
          <a:lstStyle/>
          <a:p>
            <a:r>
              <a:rPr lang="en-GB" sz="3200" dirty="0">
                <a:solidFill>
                  <a:srgbClr val="FF6600"/>
                </a:solidFill>
              </a:rPr>
              <a:t>Data Understanding</a:t>
            </a:r>
          </a:p>
        </p:txBody>
      </p:sp>
      <p:sp>
        <p:nvSpPr>
          <p:cNvPr id="3" name="Rectangle 2"/>
          <p:cNvSpPr/>
          <p:nvPr/>
        </p:nvSpPr>
        <p:spPr>
          <a:xfrm>
            <a:off x="3415994" y="667546"/>
            <a:ext cx="8084840" cy="1138773"/>
          </a:xfrm>
          <a:prstGeom prst="rect">
            <a:avLst/>
          </a:prstGeom>
        </p:spPr>
        <p:txBody>
          <a:bodyPr wrap="square">
            <a:spAutoFit/>
          </a:bodyPr>
          <a:lstStyle/>
          <a:p>
            <a:r>
              <a:rPr lang="en-GB" dirty="0"/>
              <a:t>The dataset chosen for further analysis and for ML model creation will be bank-additional-</a:t>
            </a:r>
            <a:r>
              <a:rPr lang="en-US" altLang="zh-CN" dirty="0"/>
              <a:t>f</a:t>
            </a:r>
            <a:r>
              <a:rPr lang="en-GB" dirty="0"/>
              <a:t>ull.csv because it seems to be ideal for the purpose of this project since it is more recent and has more variables, which helps us to build an efficient model.</a:t>
            </a:r>
          </a:p>
          <a:p>
            <a:endParaRPr lang="en-GB" sz="1400" dirty="0"/>
          </a:p>
        </p:txBody>
      </p:sp>
      <p:pic>
        <p:nvPicPr>
          <p:cNvPr id="4" name="Picture 3"/>
          <p:cNvPicPr>
            <a:picLocks noChangeAspect="1"/>
          </p:cNvPicPr>
          <p:nvPr/>
        </p:nvPicPr>
        <p:blipFill>
          <a:blip r:embed="rId3"/>
          <a:stretch>
            <a:fillRect/>
          </a:stretch>
        </p:blipFill>
        <p:spPr>
          <a:xfrm>
            <a:off x="3415994" y="1806319"/>
            <a:ext cx="4219575" cy="1733550"/>
          </a:xfrm>
          <a:prstGeom prst="rect">
            <a:avLst/>
          </a:prstGeom>
        </p:spPr>
      </p:pic>
      <p:sp>
        <p:nvSpPr>
          <p:cNvPr id="7" name="TextBox 6"/>
          <p:cNvSpPr txBox="1"/>
          <p:nvPr/>
        </p:nvSpPr>
        <p:spPr>
          <a:xfrm>
            <a:off x="3415994" y="3915177"/>
            <a:ext cx="8587116" cy="1477328"/>
          </a:xfrm>
          <a:prstGeom prst="rect">
            <a:avLst/>
          </a:prstGeom>
          <a:noFill/>
        </p:spPr>
        <p:txBody>
          <a:bodyPr wrap="square" rtlCol="0">
            <a:spAutoFit/>
          </a:bodyPr>
          <a:lstStyle/>
          <a:p>
            <a:r>
              <a:rPr lang="en-GB"/>
              <a:t>In this stage the main objective includes cleaning the data, dealing with missing and unknown values, reducing data dimensionality, transforming data values, and sometimes reformatting the data to suite the desired mining solution. Other operations performed under this stage includes data aggregation, normalisation, and attribute creation i.e., making new variables to tackle specific business queries.</a:t>
            </a:r>
            <a:endParaRPr lang="en-GB" dirty="0"/>
          </a:p>
        </p:txBody>
      </p:sp>
    </p:spTree>
    <p:extLst>
      <p:ext uri="{BB962C8B-B14F-4D97-AF65-F5344CB8AC3E}">
        <p14:creationId xmlns:p14="http://schemas.microsoft.com/office/powerpoint/2010/main" val="64736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AF071C6F-AB83-47A2-A9BC-C84CA8FFD9DF}"/>
              </a:ext>
            </a:extLst>
          </p:cNvPr>
          <p:cNvSpPr>
            <a:spLocks noChangeArrowheads="1"/>
          </p:cNvSpPr>
          <p:nvPr/>
        </p:nvSpPr>
        <p:spPr bwMode="auto">
          <a:xfrm>
            <a:off x="954157" y="2926282"/>
            <a:ext cx="487017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38453" y="1422387"/>
            <a:ext cx="5121156" cy="3061343"/>
          </a:xfrm>
          <a:prstGeom prst="rect">
            <a:avLst/>
          </a:prstGeom>
        </p:spPr>
      </p:pic>
      <p:pic>
        <p:nvPicPr>
          <p:cNvPr id="7" name="Picture 6"/>
          <p:cNvPicPr>
            <a:picLocks noChangeAspect="1"/>
          </p:cNvPicPr>
          <p:nvPr/>
        </p:nvPicPr>
        <p:blipFill>
          <a:blip r:embed="rId3"/>
          <a:stretch>
            <a:fillRect/>
          </a:stretch>
        </p:blipFill>
        <p:spPr>
          <a:xfrm>
            <a:off x="6316791" y="4483730"/>
            <a:ext cx="5364480" cy="2355179"/>
          </a:xfrm>
          <a:prstGeom prst="rect">
            <a:avLst/>
          </a:prstGeom>
        </p:spPr>
      </p:pic>
      <p:sp>
        <p:nvSpPr>
          <p:cNvPr id="8" name="TextBox 7"/>
          <p:cNvSpPr txBox="1"/>
          <p:nvPr/>
        </p:nvSpPr>
        <p:spPr>
          <a:xfrm>
            <a:off x="263236" y="729689"/>
            <a:ext cx="5273964" cy="923330"/>
          </a:xfrm>
          <a:prstGeom prst="rect">
            <a:avLst/>
          </a:prstGeom>
          <a:noFill/>
        </p:spPr>
        <p:txBody>
          <a:bodyPr wrap="square" rtlCol="0">
            <a:spAutoFit/>
          </a:bodyPr>
          <a:lstStyle/>
          <a:p>
            <a:r>
              <a:rPr lang="en-GB" dirty="0"/>
              <a:t>Below images display the meta-data of the data that we will be using along with the meta-data of it’s attributes.</a:t>
            </a:r>
          </a:p>
        </p:txBody>
      </p:sp>
      <p:pic>
        <p:nvPicPr>
          <p:cNvPr id="11" name="Picture 10"/>
          <p:cNvPicPr>
            <a:picLocks noChangeAspect="1"/>
          </p:cNvPicPr>
          <p:nvPr/>
        </p:nvPicPr>
        <p:blipFill>
          <a:blip r:embed="rId4"/>
          <a:stretch>
            <a:fillRect/>
          </a:stretch>
        </p:blipFill>
        <p:spPr>
          <a:xfrm>
            <a:off x="191306" y="97507"/>
            <a:ext cx="3773751" cy="853514"/>
          </a:xfrm>
          <a:prstGeom prst="rect">
            <a:avLst/>
          </a:prstGeom>
        </p:spPr>
      </p:pic>
      <p:pic>
        <p:nvPicPr>
          <p:cNvPr id="3" name="Picture 2">
            <a:extLst>
              <a:ext uri="{FF2B5EF4-FFF2-40B4-BE49-F238E27FC236}">
                <a16:creationId xmlns:a16="http://schemas.microsoft.com/office/drawing/2014/main" id="{BE0CA887-F0BA-FFA1-9F55-8EA8524D888F}"/>
              </a:ext>
            </a:extLst>
          </p:cNvPr>
          <p:cNvPicPr>
            <a:picLocks noChangeAspect="1"/>
          </p:cNvPicPr>
          <p:nvPr/>
        </p:nvPicPr>
        <p:blipFill>
          <a:blip r:embed="rId5"/>
          <a:stretch>
            <a:fillRect/>
          </a:stretch>
        </p:blipFill>
        <p:spPr>
          <a:xfrm>
            <a:off x="2395282" y="1583203"/>
            <a:ext cx="3139550" cy="4795233"/>
          </a:xfrm>
          <a:prstGeom prst="rect">
            <a:avLst/>
          </a:prstGeom>
        </p:spPr>
      </p:pic>
    </p:spTree>
    <p:extLst>
      <p:ext uri="{BB962C8B-B14F-4D97-AF65-F5344CB8AC3E}">
        <p14:creationId xmlns:p14="http://schemas.microsoft.com/office/powerpoint/2010/main" val="306834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3013261" cy="584775"/>
          </a:xfrm>
          <a:prstGeom prst="rect">
            <a:avLst/>
          </a:prstGeom>
        </p:spPr>
        <p:txBody>
          <a:bodyPr wrap="none">
            <a:spAutoFit/>
          </a:bodyPr>
          <a:lstStyle/>
          <a:p>
            <a:r>
              <a:rPr lang="en-GB" sz="3200" dirty="0">
                <a:solidFill>
                  <a:srgbClr val="FF6600"/>
                </a:solidFill>
              </a:rPr>
              <a:t>Data Preparation</a:t>
            </a: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a:p>
        </p:txBody>
      </p:sp>
      <p:pic>
        <p:nvPicPr>
          <p:cNvPr id="4" name="Picture 3"/>
          <p:cNvPicPr>
            <a:picLocks noChangeAspect="1"/>
          </p:cNvPicPr>
          <p:nvPr/>
        </p:nvPicPr>
        <p:blipFill>
          <a:blip r:embed="rId3"/>
          <a:stretch>
            <a:fillRect/>
          </a:stretch>
        </p:blipFill>
        <p:spPr>
          <a:xfrm>
            <a:off x="6460901" y="2329685"/>
            <a:ext cx="2142185" cy="1727160"/>
          </a:xfrm>
          <a:prstGeom prst="rect">
            <a:avLst/>
          </a:prstGeom>
        </p:spPr>
      </p:pic>
      <p:sp>
        <p:nvSpPr>
          <p:cNvPr id="7" name="Rectangle 6"/>
          <p:cNvSpPr/>
          <p:nvPr/>
        </p:nvSpPr>
        <p:spPr>
          <a:xfrm>
            <a:off x="3415994" y="1254465"/>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Outliers removed from original data set</a:t>
            </a:r>
          </a:p>
        </p:txBody>
      </p:sp>
      <p:sp>
        <p:nvSpPr>
          <p:cNvPr id="14" name="TextBox 13"/>
          <p:cNvSpPr txBox="1"/>
          <p:nvPr/>
        </p:nvSpPr>
        <p:spPr>
          <a:xfrm>
            <a:off x="6300664" y="1532585"/>
            <a:ext cx="3032224" cy="646331"/>
          </a:xfrm>
          <a:prstGeom prst="rect">
            <a:avLst/>
          </a:prstGeom>
          <a:noFill/>
        </p:spPr>
        <p:txBody>
          <a:bodyPr wrap="square" rtlCol="0">
            <a:spAutoFit/>
          </a:bodyPr>
          <a:lstStyle/>
          <a:p>
            <a:r>
              <a:rPr lang="en-GB" dirty="0"/>
              <a:t>           Cleaned Data: </a:t>
            </a:r>
          </a:p>
          <a:p>
            <a:r>
              <a:rPr lang="en-GB" dirty="0"/>
              <a:t>bank-additional-full data set</a:t>
            </a:r>
          </a:p>
        </p:txBody>
      </p:sp>
      <p:sp>
        <p:nvSpPr>
          <p:cNvPr id="13" name="Rectangle 12"/>
          <p:cNvSpPr/>
          <p:nvPr/>
        </p:nvSpPr>
        <p:spPr>
          <a:xfrm>
            <a:off x="3580327" y="4485611"/>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Missing values, unknown values dealt with and removed from the data set.</a:t>
            </a:r>
          </a:p>
        </p:txBody>
      </p:sp>
      <p:sp>
        <p:nvSpPr>
          <p:cNvPr id="16" name="Rectangle 15"/>
          <p:cNvSpPr/>
          <p:nvPr/>
        </p:nvSpPr>
        <p:spPr>
          <a:xfrm>
            <a:off x="9672034" y="2813686"/>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Duplicates removed from the original data set</a:t>
            </a:r>
          </a:p>
        </p:txBody>
      </p:sp>
      <p:cxnSp>
        <p:nvCxnSpPr>
          <p:cNvPr id="18" name="Straight Arrow Connector 17"/>
          <p:cNvCxnSpPr>
            <a:stCxn id="7" idx="3"/>
          </p:cNvCxnSpPr>
          <p:nvPr/>
        </p:nvCxnSpPr>
        <p:spPr>
          <a:xfrm>
            <a:off x="5566766" y="2223865"/>
            <a:ext cx="894135" cy="8155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p:cNvCxnSpPr>
          <p:nvPr/>
        </p:nvCxnSpPr>
        <p:spPr>
          <a:xfrm flipV="1">
            <a:off x="5731099" y="4056845"/>
            <a:ext cx="1133340" cy="13981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16" idx="1"/>
          </p:cNvCxnSpPr>
          <p:nvPr/>
        </p:nvCxnSpPr>
        <p:spPr>
          <a:xfrm>
            <a:off x="8603086" y="3193265"/>
            <a:ext cx="1068948" cy="589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48" y="746666"/>
            <a:ext cx="10515600" cy="696473"/>
          </a:xfrm>
        </p:spPr>
        <p:txBody>
          <a:bodyPr>
            <a:normAutofit/>
          </a:bodyPr>
          <a:lstStyle/>
          <a:p>
            <a:r>
              <a:rPr lang="en-US" sz="3200" dirty="0">
                <a:solidFill>
                  <a:schemeClr val="accent2">
                    <a:lumMod val="75000"/>
                  </a:schemeClr>
                </a:solidFill>
              </a:rPr>
              <a:t>Target vector share before and after Imputation</a:t>
            </a:r>
            <a:endParaRPr lang="en-IN" sz="3200"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640866" y="1818665"/>
            <a:ext cx="5006774" cy="2514818"/>
          </a:xfrm>
          <a:prstGeom prst="rect">
            <a:avLst/>
          </a:prstGeom>
        </p:spPr>
      </p:pic>
      <p:pic>
        <p:nvPicPr>
          <p:cNvPr id="6" name="Picture 5"/>
          <p:cNvPicPr>
            <a:picLocks noChangeAspect="1"/>
          </p:cNvPicPr>
          <p:nvPr/>
        </p:nvPicPr>
        <p:blipFill>
          <a:blip r:embed="rId3"/>
          <a:stretch>
            <a:fillRect/>
          </a:stretch>
        </p:blipFill>
        <p:spPr>
          <a:xfrm>
            <a:off x="6225023" y="1443139"/>
            <a:ext cx="5966977" cy="3901778"/>
          </a:xfrm>
          <a:prstGeom prst="rect">
            <a:avLst/>
          </a:prstGeom>
        </p:spPr>
      </p:pic>
      <p:pic>
        <p:nvPicPr>
          <p:cNvPr id="7" name="Picture 6"/>
          <p:cNvPicPr>
            <a:picLocks noChangeAspect="1"/>
          </p:cNvPicPr>
          <p:nvPr/>
        </p:nvPicPr>
        <p:blipFill>
          <a:blip r:embed="rId4"/>
          <a:stretch>
            <a:fillRect/>
          </a:stretch>
        </p:blipFill>
        <p:spPr>
          <a:xfrm>
            <a:off x="591332" y="4343829"/>
            <a:ext cx="2552921" cy="2377646"/>
          </a:xfrm>
          <a:prstGeom prst="rect">
            <a:avLst/>
          </a:prstGeom>
        </p:spPr>
      </p:pic>
      <p:pic>
        <p:nvPicPr>
          <p:cNvPr id="8" name="Picture 7"/>
          <p:cNvPicPr>
            <a:picLocks noChangeAspect="1"/>
          </p:cNvPicPr>
          <p:nvPr/>
        </p:nvPicPr>
        <p:blipFill>
          <a:blip r:embed="rId5"/>
          <a:stretch>
            <a:fillRect/>
          </a:stretch>
        </p:blipFill>
        <p:spPr>
          <a:xfrm>
            <a:off x="388132" y="40947"/>
            <a:ext cx="3279932" cy="854979"/>
          </a:xfrm>
          <a:prstGeom prst="rect">
            <a:avLst/>
          </a:prstGeom>
        </p:spPr>
      </p:pic>
    </p:spTree>
    <p:extLst>
      <p:ext uri="{BB962C8B-B14F-4D97-AF65-F5344CB8AC3E}">
        <p14:creationId xmlns:p14="http://schemas.microsoft.com/office/powerpoint/2010/main" val="2437613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2762</TotalTime>
  <Words>1025</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Target vector share before and after Imputation</vt:lpstr>
      <vt:lpstr>Correlation between features</vt:lpstr>
      <vt:lpstr>Analysis of Outliners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ZhanqiuGuo</cp:lastModifiedBy>
  <cp:revision>128</cp:revision>
  <dcterms:created xsi:type="dcterms:W3CDTF">2021-02-21T18:57:37Z</dcterms:created>
  <dcterms:modified xsi:type="dcterms:W3CDTF">2023-05-24T01:11:53Z</dcterms:modified>
</cp:coreProperties>
</file>