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60" r:id="rId4"/>
    <p:sldId id="258" r:id="rId5"/>
    <p:sldId id="261" r:id="rId6"/>
    <p:sldId id="262" r:id="rId7"/>
    <p:sldId id="282" r:id="rId8"/>
    <p:sldId id="283" r:id="rId9"/>
    <p:sldId id="272"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91" autoAdjust="0"/>
    <p:restoredTop sz="94681"/>
  </p:normalViewPr>
  <p:slideViewPr>
    <p:cSldViewPr snapToGrid="0" snapToObjects="1" showGuides="1">
      <p:cViewPr varScale="1">
        <p:scale>
          <a:sx n="123" d="100"/>
          <a:sy n="123" d="100"/>
        </p:scale>
        <p:origin x="101" y="437"/>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3/13/2023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3/13/2023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3/13/2023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3/13/2023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3/13/2023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3/13/2023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3/13/2023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3/13/2023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3/13/2023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3/13/2023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3/13/2023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3/13/2023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13-Mar-2023</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fontScale="92500" lnSpcReduction="10000"/>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b="1" dirty="0"/>
              <a:t>Objective</a:t>
            </a:r>
            <a:r>
              <a:rPr lang="en-US" sz="1800" dirty="0"/>
              <a:t>: Provide actionable insights to help XYZ firm in identifying the right company for making investment.</a:t>
            </a:r>
          </a:p>
          <a:p>
            <a:endParaRPr lang="en-US" sz="1800" dirty="0"/>
          </a:p>
          <a:p>
            <a:r>
              <a:rPr lang="en-US" sz="1800" b="1" dirty="0"/>
              <a:t>Assumptions</a:t>
            </a:r>
            <a:r>
              <a:rPr lang="en-US" sz="1800" dirty="0"/>
              <a:t>:</a:t>
            </a:r>
          </a:p>
          <a:p>
            <a:r>
              <a:rPr lang="en-US" sz="1800" dirty="0"/>
              <a:t>Outliers are present in </a:t>
            </a:r>
            <a:r>
              <a:rPr lang="en-US" sz="1800" dirty="0" err="1"/>
              <a:t>Price_Charged</a:t>
            </a:r>
            <a:r>
              <a:rPr lang="en-US" sz="1800" dirty="0"/>
              <a:t> feature but due to unavailability of trip duration details ,we are not treating this as outlier.</a:t>
            </a:r>
          </a:p>
          <a:p>
            <a:endParaRPr lang="en-US" sz="1800" dirty="0"/>
          </a:p>
          <a:p>
            <a:r>
              <a:rPr lang="en-US" sz="1800" dirty="0"/>
              <a:t>Profit of rides are calculated keeping other factors constant and only </a:t>
            </a:r>
            <a:r>
              <a:rPr lang="en-US" sz="1800" dirty="0" err="1"/>
              <a:t>Price_Charged</a:t>
            </a:r>
            <a:r>
              <a:rPr lang="en-US" sz="1800" dirty="0"/>
              <a:t> and </a:t>
            </a:r>
            <a:r>
              <a:rPr lang="en-US" sz="1800" dirty="0" err="1"/>
              <a:t>Cost_of_Trip</a:t>
            </a:r>
            <a:r>
              <a:rPr lang="en-US" sz="1800" dirty="0"/>
              <a:t> features used to calculate profit.</a:t>
            </a:r>
          </a:p>
          <a:p>
            <a:endParaRPr lang="en-US" sz="1800" dirty="0"/>
          </a:p>
          <a:p>
            <a:r>
              <a:rPr lang="en-US" sz="1800" dirty="0"/>
              <a:t>Users feature of city dataset is treated as number of cab users in the city. We have assumed that this can be other cab users as well (including Yellow and Pink cab)</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Analysis</a:t>
            </a:r>
          </a:p>
        </p:txBody>
      </p:sp>
      <p:sp>
        <p:nvSpPr>
          <p:cNvPr id="7" name="TextBox 6">
            <a:extLst>
              <a:ext uri="{FF2B5EF4-FFF2-40B4-BE49-F238E27FC236}">
                <a16:creationId xmlns:a16="http://schemas.microsoft.com/office/drawing/2014/main" id="{534B07DD-E012-80FD-0CAF-52B72853A430}"/>
              </a:ext>
            </a:extLst>
          </p:cNvPr>
          <p:cNvSpPr txBox="1"/>
          <p:nvPr/>
        </p:nvSpPr>
        <p:spPr>
          <a:xfrm>
            <a:off x="6472693" y="2329543"/>
            <a:ext cx="3802743" cy="2308324"/>
          </a:xfrm>
          <a:prstGeom prst="rect">
            <a:avLst/>
          </a:prstGeom>
          <a:noFill/>
        </p:spPr>
        <p:txBody>
          <a:bodyPr wrap="square" rtlCol="0">
            <a:spAutoFit/>
          </a:bodyPr>
          <a:lstStyle/>
          <a:p>
            <a:r>
              <a:rPr lang="en-US" altLang="zh-CN" dirty="0"/>
              <a:t>Yellow Cab makes much more profit than Pink Cab yearly, which shown that Yellow Cab is a larger volume company than Pink Cab. As both companies have similar trends of having growth in 2017 and loss in 2018, possibly the cab industry has a shock in 2018, resulting the loss.</a:t>
            </a:r>
            <a:endParaRPr lang="zh-CN" altLang="en-US" dirty="0"/>
          </a:p>
        </p:txBody>
      </p:sp>
      <p:pic>
        <p:nvPicPr>
          <p:cNvPr id="9" name="Picture 8">
            <a:extLst>
              <a:ext uri="{FF2B5EF4-FFF2-40B4-BE49-F238E27FC236}">
                <a16:creationId xmlns:a16="http://schemas.microsoft.com/office/drawing/2014/main" id="{92353E07-FD07-7003-9E2A-FDBF42F0D19E}"/>
              </a:ext>
            </a:extLst>
          </p:cNvPr>
          <p:cNvPicPr>
            <a:picLocks noChangeAspect="1"/>
          </p:cNvPicPr>
          <p:nvPr/>
        </p:nvPicPr>
        <p:blipFill>
          <a:blip r:embed="rId2"/>
          <a:stretch>
            <a:fillRect/>
          </a:stretch>
        </p:blipFill>
        <p:spPr>
          <a:xfrm>
            <a:off x="318634" y="1666147"/>
            <a:ext cx="5400675" cy="4133850"/>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6804253-3163-4F43-BC8C-6307FD7D618B}"/>
              </a:ext>
            </a:extLst>
          </p:cNvPr>
          <p:cNvGrpSpPr/>
          <p:nvPr/>
        </p:nvGrpSpPr>
        <p:grpSpPr>
          <a:xfrm>
            <a:off x="137636" y="1530526"/>
            <a:ext cx="6425464" cy="3931036"/>
            <a:chOff x="555761" y="1690688"/>
            <a:chExt cx="6425464" cy="3931036"/>
          </a:xfrm>
        </p:grpSpPr>
        <p:sp>
          <p:nvSpPr>
            <p:cNvPr id="6" name="Rectangle 5">
              <a:extLst>
                <a:ext uri="{FF2B5EF4-FFF2-40B4-BE49-F238E27FC236}">
                  <a16:creationId xmlns:a16="http://schemas.microsoft.com/office/drawing/2014/main" id="{ED020DBE-BB46-414C-BC00-FD6696C52E97}"/>
                </a:ext>
              </a:extLst>
            </p:cNvPr>
            <p:cNvSpPr/>
            <p:nvPr/>
          </p:nvSpPr>
          <p:spPr>
            <a:xfrm>
              <a:off x="3445727" y="1735060"/>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AE2FFEF-88DB-9446-8C9A-0ABEC330D042}"/>
                </a:ext>
              </a:extLst>
            </p:cNvPr>
            <p:cNvSpPr/>
            <p:nvPr/>
          </p:nvSpPr>
          <p:spPr>
            <a:xfrm>
              <a:off x="555761" y="1690688"/>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4D56A9-2FE1-004D-8175-1C19DD43305B}"/>
                </a:ext>
              </a:extLst>
            </p:cNvPr>
            <p:cNvSpPr/>
            <p:nvPr/>
          </p:nvSpPr>
          <p:spPr>
            <a:xfrm>
              <a:off x="6786563" y="1735060"/>
              <a:ext cx="194662"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582E63D0-80B1-6F62-7672-655A8F0715C7}"/>
              </a:ext>
            </a:extLst>
          </p:cNvPr>
          <p:cNvPicPr>
            <a:picLocks noChangeAspect="1"/>
          </p:cNvPicPr>
          <p:nvPr/>
        </p:nvPicPr>
        <p:blipFill>
          <a:blip r:embed="rId2"/>
          <a:stretch>
            <a:fillRect/>
          </a:stretch>
        </p:blipFill>
        <p:spPr>
          <a:xfrm>
            <a:off x="363160" y="1429625"/>
            <a:ext cx="4613167" cy="3980458"/>
          </a:xfrm>
          <a:prstGeom prst="rect">
            <a:avLst/>
          </a:prstGeom>
        </p:spPr>
      </p:pic>
      <p:graphicFrame>
        <p:nvGraphicFramePr>
          <p:cNvPr id="9" name="Table 9">
            <a:extLst>
              <a:ext uri="{FF2B5EF4-FFF2-40B4-BE49-F238E27FC236}">
                <a16:creationId xmlns:a16="http://schemas.microsoft.com/office/drawing/2014/main" id="{F136CC83-46B0-27DF-97E7-133C0885EA46}"/>
              </a:ext>
            </a:extLst>
          </p:cNvPr>
          <p:cNvGraphicFramePr>
            <a:graphicFrameLocks noGrp="1"/>
          </p:cNvGraphicFramePr>
          <p:nvPr>
            <p:extLst>
              <p:ext uri="{D42A27DB-BD31-4B8C-83A1-F6EECF244321}">
                <p14:modId xmlns:p14="http://schemas.microsoft.com/office/powerpoint/2010/main" val="1101492302"/>
              </p:ext>
            </p:extLst>
          </p:nvPr>
        </p:nvGraphicFramePr>
        <p:xfrm>
          <a:off x="663511" y="5417190"/>
          <a:ext cx="5264538" cy="1112520"/>
        </p:xfrm>
        <a:graphic>
          <a:graphicData uri="http://schemas.openxmlformats.org/drawingml/2006/table">
            <a:tbl>
              <a:tblPr firstRow="1" bandRow="1">
                <a:tableStyleId>{5C22544A-7EE6-4342-B048-85BDC9FD1C3A}</a:tableStyleId>
              </a:tblPr>
              <a:tblGrid>
                <a:gridCol w="1253256">
                  <a:extLst>
                    <a:ext uri="{9D8B030D-6E8A-4147-A177-3AD203B41FA5}">
                      <a16:colId xmlns:a16="http://schemas.microsoft.com/office/drawing/2014/main" val="4193980227"/>
                    </a:ext>
                  </a:extLst>
                </a:gridCol>
                <a:gridCol w="1199657">
                  <a:extLst>
                    <a:ext uri="{9D8B030D-6E8A-4147-A177-3AD203B41FA5}">
                      <a16:colId xmlns:a16="http://schemas.microsoft.com/office/drawing/2014/main" val="1810298633"/>
                    </a:ext>
                  </a:extLst>
                </a:gridCol>
                <a:gridCol w="1237862">
                  <a:extLst>
                    <a:ext uri="{9D8B030D-6E8A-4147-A177-3AD203B41FA5}">
                      <a16:colId xmlns:a16="http://schemas.microsoft.com/office/drawing/2014/main" val="358492902"/>
                    </a:ext>
                  </a:extLst>
                </a:gridCol>
                <a:gridCol w="1573763">
                  <a:extLst>
                    <a:ext uri="{9D8B030D-6E8A-4147-A177-3AD203B41FA5}">
                      <a16:colId xmlns:a16="http://schemas.microsoft.com/office/drawing/2014/main" val="4037604954"/>
                    </a:ext>
                  </a:extLst>
                </a:gridCol>
              </a:tblGrid>
              <a:tr h="370840">
                <a:tc>
                  <a:txBody>
                    <a:bodyPr/>
                    <a:lstStyle/>
                    <a:p>
                      <a:pPr algn="r"/>
                      <a:r>
                        <a:rPr lang="en-US" altLang="zh-CN" dirty="0"/>
                        <a:t>Company</a:t>
                      </a:r>
                      <a:endParaRPr lang="zh-CN" altLang="en-US" dirty="0"/>
                    </a:p>
                  </a:txBody>
                  <a:tcPr/>
                </a:tc>
                <a:tc>
                  <a:txBody>
                    <a:bodyPr/>
                    <a:lstStyle/>
                    <a:p>
                      <a:pPr algn="r"/>
                      <a:r>
                        <a:rPr lang="en-US" altLang="zh-CN" dirty="0"/>
                        <a:t>Profit</a:t>
                      </a:r>
                      <a:endParaRPr lang="zh-CN" altLang="en-US" dirty="0"/>
                    </a:p>
                  </a:txBody>
                  <a:tcPr/>
                </a:tc>
                <a:tc>
                  <a:txBody>
                    <a:bodyPr/>
                    <a:lstStyle/>
                    <a:p>
                      <a:pPr algn="r"/>
                      <a:r>
                        <a:rPr lang="en-US" altLang="zh-CN" dirty="0"/>
                        <a:t>Total Rides</a:t>
                      </a:r>
                      <a:endParaRPr lang="zh-CN" altLang="en-US" dirty="0"/>
                    </a:p>
                  </a:txBody>
                  <a:tcPr/>
                </a:tc>
                <a:tc>
                  <a:txBody>
                    <a:bodyPr/>
                    <a:lstStyle/>
                    <a:p>
                      <a:pPr algn="r"/>
                      <a:r>
                        <a:rPr lang="en-US" altLang="zh-CN" dirty="0"/>
                        <a:t>Profit Per Ride</a:t>
                      </a:r>
                      <a:endParaRPr lang="zh-CN" altLang="en-US" dirty="0"/>
                    </a:p>
                  </a:txBody>
                  <a:tcPr/>
                </a:tc>
                <a:extLst>
                  <a:ext uri="{0D108BD9-81ED-4DB2-BD59-A6C34878D82A}">
                    <a16:rowId xmlns:a16="http://schemas.microsoft.com/office/drawing/2014/main" val="1712365629"/>
                  </a:ext>
                </a:extLst>
              </a:tr>
              <a:tr h="370840">
                <a:tc>
                  <a:txBody>
                    <a:bodyPr/>
                    <a:lstStyle/>
                    <a:p>
                      <a:pPr algn="r"/>
                      <a:r>
                        <a:rPr lang="en-US" altLang="zh-CN" dirty="0"/>
                        <a:t>Pink Cab</a:t>
                      </a:r>
                      <a:endParaRPr lang="zh-CN" altLang="en-US" dirty="0"/>
                    </a:p>
                  </a:txBody>
                  <a:tcPr/>
                </a:tc>
                <a:tc>
                  <a:txBody>
                    <a:bodyPr/>
                    <a:lstStyle/>
                    <a:p>
                      <a:pPr algn="r"/>
                      <a:r>
                        <a:rPr lang="en-US" altLang="zh-CN" sz="1800" b="0" i="0" kern="1200" dirty="0">
                          <a:solidFill>
                            <a:schemeClr val="dk1"/>
                          </a:solidFill>
                          <a:effectLst/>
                          <a:latin typeface="+mn-lt"/>
                          <a:ea typeface="+mn-ea"/>
                          <a:cs typeface="+mn-cs"/>
                        </a:rPr>
                        <a:t>5307328</a:t>
                      </a:r>
                      <a:endParaRPr lang="zh-CN" altLang="en-US" dirty="0"/>
                    </a:p>
                  </a:txBody>
                  <a:tcPr/>
                </a:tc>
                <a:tc>
                  <a:txBody>
                    <a:bodyPr/>
                    <a:lstStyle/>
                    <a:p>
                      <a:pPr algn="r"/>
                      <a:r>
                        <a:rPr lang="en-US" altLang="zh-CN" dirty="0"/>
                        <a:t>84711</a:t>
                      </a:r>
                      <a:endParaRPr lang="zh-CN" altLang="en-US" dirty="0"/>
                    </a:p>
                  </a:txBody>
                  <a:tcPr/>
                </a:tc>
                <a:tc>
                  <a:txBody>
                    <a:bodyPr/>
                    <a:lstStyle/>
                    <a:p>
                      <a:pPr algn="r"/>
                      <a:r>
                        <a:rPr lang="en-US" altLang="zh-CN" dirty="0"/>
                        <a:t>62.65</a:t>
                      </a:r>
                      <a:endParaRPr lang="zh-CN" altLang="en-US" dirty="0"/>
                    </a:p>
                  </a:txBody>
                  <a:tcPr/>
                </a:tc>
                <a:extLst>
                  <a:ext uri="{0D108BD9-81ED-4DB2-BD59-A6C34878D82A}">
                    <a16:rowId xmlns:a16="http://schemas.microsoft.com/office/drawing/2014/main" val="2183062266"/>
                  </a:ext>
                </a:extLst>
              </a:tr>
              <a:tr h="370840">
                <a:tc>
                  <a:txBody>
                    <a:bodyPr/>
                    <a:lstStyle/>
                    <a:p>
                      <a:pPr algn="r"/>
                      <a:r>
                        <a:rPr lang="en-US" altLang="zh-CN" dirty="0"/>
                        <a:t>Yellow Cab</a:t>
                      </a:r>
                      <a:endParaRPr lang="zh-CN" altLang="en-US" dirty="0"/>
                    </a:p>
                  </a:txBody>
                  <a:tcPr/>
                </a:tc>
                <a:tc>
                  <a:txBody>
                    <a:bodyPr/>
                    <a:lstStyle/>
                    <a:p>
                      <a:pPr algn="r"/>
                      <a:r>
                        <a:rPr lang="en-US" altLang="zh-CN" dirty="0"/>
                        <a:t>44020373</a:t>
                      </a:r>
                      <a:endParaRPr lang="zh-CN" altLang="en-US" dirty="0"/>
                    </a:p>
                  </a:txBody>
                  <a:tcPr/>
                </a:tc>
                <a:tc>
                  <a:txBody>
                    <a:bodyPr/>
                    <a:lstStyle/>
                    <a:p>
                      <a:pPr algn="r"/>
                      <a:r>
                        <a:rPr lang="en-US" altLang="zh-CN" dirty="0"/>
                        <a:t>274681</a:t>
                      </a:r>
                      <a:endParaRPr lang="zh-CN" altLang="en-US" dirty="0"/>
                    </a:p>
                  </a:txBody>
                  <a:tcPr/>
                </a:tc>
                <a:tc>
                  <a:txBody>
                    <a:bodyPr/>
                    <a:lstStyle/>
                    <a:p>
                      <a:pPr algn="r"/>
                      <a:r>
                        <a:rPr lang="en-US" altLang="zh-CN" dirty="0"/>
                        <a:t>160.26</a:t>
                      </a:r>
                      <a:endParaRPr lang="zh-CN" altLang="en-US" dirty="0"/>
                    </a:p>
                  </a:txBody>
                  <a:tcPr/>
                </a:tc>
                <a:extLst>
                  <a:ext uri="{0D108BD9-81ED-4DB2-BD59-A6C34878D82A}">
                    <a16:rowId xmlns:a16="http://schemas.microsoft.com/office/drawing/2014/main" val="3411412001"/>
                  </a:ext>
                </a:extLst>
              </a:tr>
            </a:tbl>
          </a:graphicData>
        </a:graphic>
      </p:graphicFrame>
      <p:sp>
        <p:nvSpPr>
          <p:cNvPr id="10" name="TextBox 9">
            <a:extLst>
              <a:ext uri="{FF2B5EF4-FFF2-40B4-BE49-F238E27FC236}">
                <a16:creationId xmlns:a16="http://schemas.microsoft.com/office/drawing/2014/main" id="{D2E3BE77-82E6-7CB9-4468-DB98797FBBB1}"/>
              </a:ext>
            </a:extLst>
          </p:cNvPr>
          <p:cNvSpPr txBox="1"/>
          <p:nvPr/>
        </p:nvSpPr>
        <p:spPr>
          <a:xfrm>
            <a:off x="6691086" y="2656114"/>
            <a:ext cx="4245428" cy="2862322"/>
          </a:xfrm>
          <a:prstGeom prst="rect">
            <a:avLst/>
          </a:prstGeom>
          <a:noFill/>
        </p:spPr>
        <p:txBody>
          <a:bodyPr wrap="square" rtlCol="0">
            <a:spAutoFit/>
          </a:bodyPr>
          <a:lstStyle/>
          <a:p>
            <a:r>
              <a:rPr lang="en-US" altLang="zh-CN" dirty="0"/>
              <a:t>It’s clear that it have some seasonal trend in both company’s monthly profit. While having more than three times of total  rides, Yellow Cab also has more than double of profit per ride comparing with Pink Cab. Yellow Cab is probably one of the magnate in cab industry with high customer loyalty, while Pink Cab is the newborn using low price strategy trying to take more market share.</a:t>
            </a:r>
            <a:endParaRPr lang="zh-CN" altLang="en-US" dirty="0"/>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7183651" y="2082800"/>
            <a:ext cx="3564178" cy="2308324"/>
          </a:xfrm>
          <a:prstGeom prst="rect">
            <a:avLst/>
          </a:prstGeom>
          <a:noFill/>
        </p:spPr>
        <p:txBody>
          <a:bodyPr wrap="square" rtlCol="0">
            <a:spAutoFit/>
          </a:bodyPr>
          <a:lstStyle/>
          <a:p>
            <a:endParaRPr lang="en-US" dirty="0"/>
          </a:p>
          <a:p>
            <a:r>
              <a:rPr lang="en-US" dirty="0"/>
              <a:t>The seasonal trends appear in both company’s total ride data. With peaks in December, around Christmas breaks. A company should put more vehicles into operation around this period to meet customers’ needs.</a:t>
            </a: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Seasonal ride base Analysis</a:t>
            </a:r>
            <a:endParaRPr lang="en-US" sz="4400" dirty="0">
              <a:solidFill>
                <a:schemeClr val="accent2"/>
              </a:solidFill>
              <a:latin typeface="+mj-lt"/>
            </a:endParaRPr>
          </a:p>
        </p:txBody>
      </p:sp>
      <p:pic>
        <p:nvPicPr>
          <p:cNvPr id="4" name="Picture 3">
            <a:extLst>
              <a:ext uri="{FF2B5EF4-FFF2-40B4-BE49-F238E27FC236}">
                <a16:creationId xmlns:a16="http://schemas.microsoft.com/office/drawing/2014/main" id="{3F2E7E8A-CDD5-EC0E-26BE-947639FF7976}"/>
              </a:ext>
            </a:extLst>
          </p:cNvPr>
          <p:cNvPicPr>
            <a:picLocks noChangeAspect="1"/>
          </p:cNvPicPr>
          <p:nvPr/>
        </p:nvPicPr>
        <p:blipFill>
          <a:blip r:embed="rId2"/>
          <a:stretch>
            <a:fillRect/>
          </a:stretch>
        </p:blipFill>
        <p:spPr>
          <a:xfrm>
            <a:off x="496207" y="1652632"/>
            <a:ext cx="5524500" cy="4543425"/>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Location base Analysis</a:t>
            </a:r>
            <a:endParaRPr lang="en-US" sz="4200" dirty="0">
              <a:solidFill>
                <a:schemeClr val="accent2"/>
              </a:solidFill>
              <a:latin typeface="+mj-lt"/>
            </a:endParaRPr>
          </a:p>
        </p:txBody>
      </p:sp>
      <p:pic>
        <p:nvPicPr>
          <p:cNvPr id="13" name="Picture 12">
            <a:extLst>
              <a:ext uri="{FF2B5EF4-FFF2-40B4-BE49-F238E27FC236}">
                <a16:creationId xmlns:a16="http://schemas.microsoft.com/office/drawing/2014/main" id="{A0CCCF41-4CE9-7CA4-1F06-E118D2E37450}"/>
              </a:ext>
            </a:extLst>
          </p:cNvPr>
          <p:cNvPicPr>
            <a:picLocks noChangeAspect="1"/>
          </p:cNvPicPr>
          <p:nvPr/>
        </p:nvPicPr>
        <p:blipFill>
          <a:blip r:embed="rId2"/>
          <a:stretch>
            <a:fillRect/>
          </a:stretch>
        </p:blipFill>
        <p:spPr>
          <a:xfrm>
            <a:off x="577396" y="1532270"/>
            <a:ext cx="6000750" cy="4476750"/>
          </a:xfrm>
          <a:prstGeom prst="rect">
            <a:avLst/>
          </a:prstGeom>
        </p:spPr>
      </p:pic>
      <p:sp>
        <p:nvSpPr>
          <p:cNvPr id="14" name="TextBox 13">
            <a:extLst>
              <a:ext uri="{FF2B5EF4-FFF2-40B4-BE49-F238E27FC236}">
                <a16:creationId xmlns:a16="http://schemas.microsoft.com/office/drawing/2014/main" id="{157063FE-9E73-46F9-6B03-A249149EFB41}"/>
              </a:ext>
            </a:extLst>
          </p:cNvPr>
          <p:cNvSpPr txBox="1"/>
          <p:nvPr/>
        </p:nvSpPr>
        <p:spPr>
          <a:xfrm>
            <a:off x="7322456" y="1999342"/>
            <a:ext cx="3287486" cy="2031325"/>
          </a:xfrm>
          <a:prstGeom prst="rect">
            <a:avLst/>
          </a:prstGeom>
          <a:noFill/>
        </p:spPr>
        <p:txBody>
          <a:bodyPr wrap="square" rtlCol="0">
            <a:spAutoFit/>
          </a:bodyPr>
          <a:lstStyle/>
          <a:p>
            <a:r>
              <a:rPr lang="en-US" altLang="zh-CN" dirty="0"/>
              <a:t>Yellow Cab has most of its ride from New York, Chicago, and Washington DC. Clustering relatively on the east. There is potential market in the west that is possible for Yellow Cab to dig into.</a:t>
            </a:r>
            <a:endParaRPr lang="zh-CN" altLang="en-US" dirty="0"/>
          </a:p>
        </p:txBody>
      </p:sp>
    </p:spTree>
    <p:extLst>
      <p:ext uri="{BB962C8B-B14F-4D97-AF65-F5344CB8AC3E}">
        <p14:creationId xmlns:p14="http://schemas.microsoft.com/office/powerpoint/2010/main" val="49180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Location base Analysis</a:t>
            </a:r>
            <a:endParaRPr lang="en-US" sz="4200" dirty="0">
              <a:solidFill>
                <a:schemeClr val="accent2"/>
              </a:solidFill>
              <a:latin typeface="+mj-lt"/>
            </a:endParaRPr>
          </a:p>
        </p:txBody>
      </p:sp>
      <p:sp>
        <p:nvSpPr>
          <p:cNvPr id="14" name="TextBox 13">
            <a:extLst>
              <a:ext uri="{FF2B5EF4-FFF2-40B4-BE49-F238E27FC236}">
                <a16:creationId xmlns:a16="http://schemas.microsoft.com/office/drawing/2014/main" id="{157063FE-9E73-46F9-6B03-A249149EFB41}"/>
              </a:ext>
            </a:extLst>
          </p:cNvPr>
          <p:cNvSpPr txBox="1"/>
          <p:nvPr/>
        </p:nvSpPr>
        <p:spPr>
          <a:xfrm>
            <a:off x="7322456" y="1999342"/>
            <a:ext cx="3287486" cy="3416320"/>
          </a:xfrm>
          <a:prstGeom prst="rect">
            <a:avLst/>
          </a:prstGeom>
          <a:noFill/>
        </p:spPr>
        <p:txBody>
          <a:bodyPr wrap="square" rtlCol="0">
            <a:spAutoFit/>
          </a:bodyPr>
          <a:lstStyle/>
          <a:p>
            <a:r>
              <a:rPr lang="en-US" altLang="zh-CN" dirty="0"/>
              <a:t>Pink Cab has most of its ride from Los </a:t>
            </a:r>
            <a:r>
              <a:rPr lang="en-US" altLang="zh-CN" dirty="0" err="1"/>
              <a:t>Angelles</a:t>
            </a:r>
            <a:r>
              <a:rPr lang="en-US" altLang="zh-CN" dirty="0"/>
              <a:t>, New York, and San Diego. Clustering relatively on the west. It is a good starting point for it to make differentiated competition with the magnate Yellow Cab. Pink Cab could continue its strategy of setting the west as its base camp and gradually open more market in the west with its relatively low price. </a:t>
            </a:r>
            <a:endParaRPr lang="zh-CN" altLang="en-US" dirty="0"/>
          </a:p>
        </p:txBody>
      </p:sp>
      <p:pic>
        <p:nvPicPr>
          <p:cNvPr id="3" name="Picture 2">
            <a:extLst>
              <a:ext uri="{FF2B5EF4-FFF2-40B4-BE49-F238E27FC236}">
                <a16:creationId xmlns:a16="http://schemas.microsoft.com/office/drawing/2014/main" id="{F0E9A476-AAA9-1DD2-5CF5-A92BB8CCC5E5}"/>
              </a:ext>
            </a:extLst>
          </p:cNvPr>
          <p:cNvPicPr>
            <a:picLocks noChangeAspect="1"/>
          </p:cNvPicPr>
          <p:nvPr/>
        </p:nvPicPr>
        <p:blipFill>
          <a:blip r:embed="rId2"/>
          <a:stretch>
            <a:fillRect/>
          </a:stretch>
        </p:blipFill>
        <p:spPr>
          <a:xfrm>
            <a:off x="323397" y="1690688"/>
            <a:ext cx="6000750" cy="4476750"/>
          </a:xfrm>
          <a:prstGeom prst="rect">
            <a:avLst/>
          </a:prstGeom>
        </p:spPr>
      </p:pic>
    </p:spTree>
    <p:extLst>
      <p:ext uri="{BB962C8B-B14F-4D97-AF65-F5344CB8AC3E}">
        <p14:creationId xmlns:p14="http://schemas.microsoft.com/office/powerpoint/2010/main" val="392403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Age base Analysis</a:t>
            </a:r>
            <a:endParaRPr lang="en-US" sz="4200" dirty="0">
              <a:solidFill>
                <a:schemeClr val="accent2"/>
              </a:solidFill>
              <a:latin typeface="+mj-lt"/>
            </a:endParaRPr>
          </a:p>
        </p:txBody>
      </p:sp>
      <p:sp>
        <p:nvSpPr>
          <p:cNvPr id="14" name="TextBox 13">
            <a:extLst>
              <a:ext uri="{FF2B5EF4-FFF2-40B4-BE49-F238E27FC236}">
                <a16:creationId xmlns:a16="http://schemas.microsoft.com/office/drawing/2014/main" id="{157063FE-9E73-46F9-6B03-A249149EFB41}"/>
              </a:ext>
            </a:extLst>
          </p:cNvPr>
          <p:cNvSpPr txBox="1"/>
          <p:nvPr/>
        </p:nvSpPr>
        <p:spPr>
          <a:xfrm>
            <a:off x="7322456" y="1999342"/>
            <a:ext cx="3287486" cy="3139321"/>
          </a:xfrm>
          <a:prstGeom prst="rect">
            <a:avLst/>
          </a:prstGeom>
          <a:noFill/>
        </p:spPr>
        <p:txBody>
          <a:bodyPr wrap="square" rtlCol="0">
            <a:spAutoFit/>
          </a:bodyPr>
          <a:lstStyle/>
          <a:p>
            <a:r>
              <a:rPr lang="en-US" altLang="zh-CN" dirty="0"/>
              <a:t>Both company have most of their customers from age range of 18-40. The sudden drop of customer number after 40 may possibly due to inappropriate sampling, but it still shows that Yellow Cab has much more customers in this age range than Pink Cab, even more than the customer numbers in age range 18-40 from Pink Cab.</a:t>
            </a:r>
            <a:endParaRPr lang="zh-CN" altLang="en-US" dirty="0"/>
          </a:p>
        </p:txBody>
      </p:sp>
      <p:pic>
        <p:nvPicPr>
          <p:cNvPr id="4" name="Picture 3">
            <a:extLst>
              <a:ext uri="{FF2B5EF4-FFF2-40B4-BE49-F238E27FC236}">
                <a16:creationId xmlns:a16="http://schemas.microsoft.com/office/drawing/2014/main" id="{216DD51A-5B3E-8845-C3EA-704DB3D5ACE1}"/>
              </a:ext>
            </a:extLst>
          </p:cNvPr>
          <p:cNvPicPr>
            <a:picLocks noChangeAspect="1"/>
          </p:cNvPicPr>
          <p:nvPr/>
        </p:nvPicPr>
        <p:blipFill>
          <a:blip r:embed="rId2"/>
          <a:stretch>
            <a:fillRect/>
          </a:stretch>
        </p:blipFill>
        <p:spPr>
          <a:xfrm>
            <a:off x="571500" y="1690688"/>
            <a:ext cx="5524500" cy="4314825"/>
          </a:xfrm>
          <a:prstGeom prst="rect">
            <a:avLst/>
          </a:prstGeom>
        </p:spPr>
      </p:pic>
    </p:spTree>
    <p:extLst>
      <p:ext uri="{BB962C8B-B14F-4D97-AF65-F5344CB8AC3E}">
        <p14:creationId xmlns:p14="http://schemas.microsoft.com/office/powerpoint/2010/main" val="2596408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4031873"/>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a:t>
            </a:r>
            <a:r>
              <a:rPr lang="en-US" sz="1600" dirty="0"/>
              <a:t>Yellow cab has higher customer reach relatively in the east while Pink cab has higher customer reach relatively in the west. We have also observed that Pink cab is doing good in equally covering other cab users as compared to Yellow cab.</a:t>
            </a:r>
          </a:p>
          <a:p>
            <a:endParaRPr lang="en-US" sz="1600" dirty="0"/>
          </a:p>
          <a:p>
            <a:pPr marL="285750" indent="-285750">
              <a:buFont typeface="Arial" panose="020B0604020202020204" pitchFamily="34" charset="0"/>
              <a:buChar char="•"/>
            </a:pPr>
            <a:r>
              <a:rPr lang="en-US" sz="1600" b="1" dirty="0"/>
              <a:t>Age wise Reach : </a:t>
            </a:r>
            <a:r>
              <a:rPr lang="en-US" sz="1600" dirty="0"/>
              <a:t>Both company has customer mostly from 18-40 age groups. However, 60+ age group for Yellow Cab is still larger than the 18-40 age groups from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Average Profit per ride: </a:t>
            </a:r>
            <a:r>
              <a:rPr lang="en-US" sz="1600" dirty="0"/>
              <a:t>Yellow cab’s average profit per ride is almost three times the average profit per ride of the Pink cab.</a:t>
            </a:r>
          </a:p>
          <a:p>
            <a:endParaRPr lang="en-US" sz="1600" dirty="0"/>
          </a:p>
          <a:p>
            <a:pPr marL="285750" indent="-285750">
              <a:buFont typeface="Arial" panose="020B0604020202020204" pitchFamily="34" charset="0"/>
              <a:buChar char="•"/>
            </a:pPr>
            <a:r>
              <a:rPr lang="en-US" sz="1600" b="1" dirty="0"/>
              <a:t>Ride count and trend: </a:t>
            </a:r>
            <a:r>
              <a:rPr lang="en-US" sz="1600" dirty="0"/>
              <a:t>Both the companies are facing loss in the profit and number of rides. However, Yellow Cab has more than three times of the total ride than Pink Cab. Yellow Cab is probably the magnate in cab industry.</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On the basis of above point , we will recommend Yellow cab for investment as it’s the magnate of the industry and still has potential of growth with large new market in the west. Considering its possible competitor, Pink Cab, </a:t>
            </a:r>
            <a:r>
              <a:rPr lang="en-US" altLang="zh-CN" sz="1600" b="1" dirty="0"/>
              <a:t>with relatively small company size, it is easy for Yellow Cab to adopt the investment and beat Pink Cab.</a:t>
            </a: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2777</TotalTime>
  <Words>779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Background –G2M(cab industry) case study</vt:lpstr>
      <vt:lpstr>PowerPoint Presentation</vt:lpstr>
      <vt:lpstr>Profit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郭 湛秋</cp:lastModifiedBy>
  <cp:revision>147</cp:revision>
  <cp:lastPrinted>2019-08-24T08:13:50Z</cp:lastPrinted>
  <dcterms:created xsi:type="dcterms:W3CDTF">2019-08-19T15:39:24Z</dcterms:created>
  <dcterms:modified xsi:type="dcterms:W3CDTF">2023-03-14T03:45:11Z</dcterms:modified>
</cp:coreProperties>
</file>