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62296B-52EB-4EE4-AFBA-1808462DA38E}">
  <a:tblStyle styleId="{BE62296B-52EB-4EE4-AFBA-1808462DA3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d9743d68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d9743d68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d9743d68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d9743d68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d9743d68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d9743d68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d9743d68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d9743d68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d9743d68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d9743d68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d9743d68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d9743d68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d9743d68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d9743d68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d9743d68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d9743d68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d9743d6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d9743d6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d9743d6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d9743d6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d9743d68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d9743d68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d9743d68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d9743d68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d9743d68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d9743d68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d9743d6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d9743d6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9743d68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9743d68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d9743d68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d9743d68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d9743d68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d9743d68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4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TwitterRank: finding topic-sensitive influential twitterers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75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Zhansaya Maksut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46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</a:t>
            </a:r>
            <a:r>
              <a:rPr lang="en"/>
              <a:t> - multinomial distribution over T topics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φ</a:t>
            </a:r>
            <a:r>
              <a:rPr lang="en"/>
              <a:t> - multinomial distribution over 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α</a:t>
            </a:r>
            <a:r>
              <a:rPr lang="en"/>
              <a:t>, β - hyper-parameters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 -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</a:t>
            </a:r>
            <a:r>
              <a:rPr lang="en"/>
              <a:t> -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 -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Nd - total number of words in document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50" y="1143000"/>
            <a:ext cx="34861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4990575" y="4316000"/>
            <a:ext cx="41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</a:t>
            </a:r>
            <a:r>
              <a:rPr lang="en"/>
              <a:t> 7. </a:t>
            </a:r>
            <a:r>
              <a:rPr lang="en"/>
              <a:t>Graphical</a:t>
            </a:r>
            <a:r>
              <a:rPr lang="en"/>
              <a:t> Representation of LDA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999050"/>
            <a:ext cx="34258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311700" y="2805525"/>
            <a:ext cx="42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Topical difference between two twitterers s1 and s2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463" y="1980600"/>
            <a:ext cx="3514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5330138" y="2805525"/>
            <a:ext cx="317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specific TwitterRank of the twitterers in topic 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88" y="1109663"/>
            <a:ext cx="40862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2140025" y="4314625"/>
            <a:ext cx="44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8. Example of Transition Probability Calculation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394188"/>
            <a:ext cx="841057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2346450" y="4302025"/>
            <a:ext cx="4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1. Active and Influential Twitterers in Top Topics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In-degree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PageRank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Topic-sensitive PageRank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2599600" cy="11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857" y="2571748"/>
            <a:ext cx="5067568" cy="11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744238"/>
            <a:ext cx="601027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1787252" y="4448275"/>
            <a:ext cx="55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9. Comparison of Performance in the Recommendation Task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contributions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Reports homophily in 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Introduces TwitterRank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graphicFrame>
        <p:nvGraphicFramePr>
          <p:cNvPr id="174" name="Google Shape;174;p29"/>
          <p:cNvGraphicFramePr/>
          <p:nvPr/>
        </p:nvGraphicFramePr>
        <p:xfrm>
          <a:off x="4762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{BE62296B-52EB-4EE4-AFBA-1808462DA38E}</a:tableStyleId>
              </a:tblPr>
              <a:tblGrid>
                <a:gridCol w="4095750"/>
                <a:gridCol w="4095750"/>
              </a:tblGrid>
              <a:tr h="16609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Introducing a new metric, TwitterRank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Contributing to the field of social media analysis and identifying influential users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Reproducibilityof the approach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Limited evaluation (only on 2 datasets)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Simplistic approach to ‘influence’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Limited measure of topical relevance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9445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93C47D"/>
                          </a:highlight>
                        </a:rPr>
                        <a:t>Can be applied to marketing, politics, journalism, etc.</a:t>
                      </a:r>
                      <a:endParaRPr>
                        <a:highlight>
                          <a:srgbClr val="93C47D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93C47D"/>
                          </a:highlight>
                        </a:rPr>
                        <a:t>Can be extended to other social media platforms</a:t>
                      </a:r>
                      <a:endParaRPr>
                        <a:highlight>
                          <a:srgbClr val="93C47D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93C47D"/>
                          </a:highlight>
                        </a:rPr>
                        <a:t>Refine the measures of </a:t>
                      </a:r>
                      <a:r>
                        <a:rPr lang="en">
                          <a:highlight>
                            <a:srgbClr val="93C47D"/>
                          </a:highlight>
                        </a:rPr>
                        <a:t>influence</a:t>
                      </a:r>
                      <a:r>
                        <a:rPr lang="en">
                          <a:highlight>
                            <a:srgbClr val="93C47D"/>
                          </a:highlight>
                        </a:rPr>
                        <a:t> and topical relevance</a:t>
                      </a:r>
                      <a:endParaRPr>
                        <a:highlight>
                          <a:srgbClr val="93C47D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E06666"/>
                          </a:highlight>
                        </a:rPr>
                        <a:t>May not work effectively for all topics</a:t>
                      </a:r>
                      <a:endParaRPr>
                        <a:highlight>
                          <a:srgbClr val="E06666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E06666"/>
                          </a:highlight>
                        </a:rPr>
                        <a:t>May not capture the complexity of information diffusion on Twitter</a:t>
                      </a:r>
                      <a:endParaRPr>
                        <a:highlight>
                          <a:srgbClr val="E06666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highlight>
                            <a:srgbClr val="E06666"/>
                          </a:highlight>
                        </a:rPr>
                        <a:t>Ethnical concerns may limit its practical application in real-world settings</a:t>
                      </a:r>
                      <a:endParaRPr>
                        <a:highlight>
                          <a:srgbClr val="E06666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Jianshu Weng, Ee-Peng Lim, Jing Jiang, and Qi He. 2010. TwitterRank: finding topic-sensitive influential twitterers. In Proceedings of the third ACM international conference on Web search and data mining (WSDM '10). Association for Computing Machinery, New York, NY, USA, 261–270. https://doi.org/10.1145/1718487.1718520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0" y="579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{BE62296B-52EB-4EE4-AFBA-1808462DA38E}</a:tableStyleId>
              </a:tblPr>
              <a:tblGrid>
                <a:gridCol w="4572000"/>
                <a:gridCol w="4572000"/>
              </a:tblGrid>
              <a:tr h="9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 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TwitterRank: finding topic-sensitive influential twitterers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Jianshu Weng, Ee-Peng Lim, Jing Jiang, Qi He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Affiliation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Pennsylvania State University, University Park, PA, USA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Singapore Management University, Singapore, Singapore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Publication Journal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WSDM '10: Proceedings of the third ACM international conference on Web search and data mining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Publication 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February </a:t>
                      </a:r>
                      <a:r>
                        <a:rPr lang="en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85725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problem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Identify the influential twitterers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04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Solving the Problem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756600"/>
            <a:ext cx="85206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Brings order to the real-time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Usage of Twitter as a marketing tool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new approach to measure the influence of twitterers - TwitterRank (extension of PageRank)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2278113"/>
            <a:ext cx="63627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597000" y="3716400"/>
            <a:ext cx="65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1. Framework of the Proposed Approach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Twitter data about Singapore-based twitterers (April, 2009)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791" y="1700084"/>
            <a:ext cx="3430410" cy="23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946400" y="4021250"/>
            <a:ext cx="3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2. Number of Tweets per Month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11700" y="2263950"/>
            <a:ext cx="282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3. Distribution of tweets per Twitterer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247196" y="3799275"/>
            <a:ext cx="26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4. Friends per Twitterer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88" y="1503800"/>
            <a:ext cx="3157425" cy="213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875" y="2896196"/>
            <a:ext cx="3265125" cy="22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"/>
            <a:ext cx="3157425" cy="22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273921" y="2395250"/>
            <a:ext cx="264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5. Followers per Twitterer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39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72.4% of the twitterers follow more than 80% of their followers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80.5% of the twitterers have 80% of their friends follow them back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663" y="962025"/>
            <a:ext cx="461962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572000" y="4476850"/>
            <a:ext cx="61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6. Number of Friends vs. Number of Followers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Homophily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Homophily is a phenomenon showing that people’s social networks ‘are </a:t>
            </a:r>
            <a:r>
              <a:rPr lang="en"/>
              <a:t>homogeneous</a:t>
            </a:r>
            <a:r>
              <a:rPr lang="en"/>
              <a:t> with regard to many sociodemographic, behavioral, and intrapersonal characteristics’.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