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59" r:id="rId6"/>
    <p:sldId id="261" r:id="rId7"/>
    <p:sldId id="258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237DC5-67DC-4C01-8999-934167F977C4}" v="6" dt="2022-12-21T22:53:49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68C3DC-BA1B-483F-9822-D04CB28557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B6D6D9F-9C1E-4EDD-90A4-C97838B533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B5BA6F5-B0F7-4F44-ACEE-90B851011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961FA-3EFF-4D50-A7BA-A8CEEDE4F92C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190A3D3-2BD2-4477-9349-CA512402F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CAF462C-8589-4543-82E4-19DAEB692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72A3-DA3E-4A3C-9BAB-578B3A203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10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022DCA-21C7-474A-B1AA-D560145FC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4CE6915-6CBC-4849-B289-248B45986D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3657623-BBE5-444C-8A0A-1120301B4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961FA-3EFF-4D50-A7BA-A8CEEDE4F92C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476849D-0E9F-4448-B4AA-66A2835E8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72BFBA9-53F0-4AF8-BA8F-B4D960EB9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72A3-DA3E-4A3C-9BAB-578B3A203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741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2002DF7-59EC-4FDA-891A-3003EAE27B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F955489-E8E6-4A55-94EA-90B7F5FEE5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3CE7735-3D3A-41D1-BD90-F74884B3E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961FA-3EFF-4D50-A7BA-A8CEEDE4F92C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70BB326-1C64-433A-A5C0-08A4FA859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94C067B-2E35-4213-B8C3-650BEA4E1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72A3-DA3E-4A3C-9BAB-578B3A203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920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813F51-E445-45C7-A7F0-C969F0C66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3B33183-8EF7-44C1-9AF6-B09282CF4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A516FEC-35D3-4667-844C-3CEC84400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961FA-3EFF-4D50-A7BA-A8CEEDE4F92C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4EF8C0E-C705-49EE-B674-07AC8B775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5A5950D-0305-4628-8A21-E257BD1E4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72A3-DA3E-4A3C-9BAB-578B3A203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604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72D3F8-AAC9-4069-AE7F-E7B4EF1DE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0EE3C3F-85CA-4B8D-84F5-30658B0227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E0B1BF8-D416-4AB5-BF17-BB5B52867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961FA-3EFF-4D50-A7BA-A8CEEDE4F92C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9BF17DE-A7AC-4BAA-9FB8-83DB81D8D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1D9843B-6146-45A9-A09F-08FC9CB7C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72A3-DA3E-4A3C-9BAB-578B3A203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203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1EFC68-3946-48E0-B2DD-C8C9EBB6C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A4C4EC-5BF7-444E-99CE-E5A6D3389E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E3C9B87-2D08-45A9-8E8C-BF7F13F0E8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3536920-A157-4C3F-87F7-CE75FD716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961FA-3EFF-4D50-A7BA-A8CEEDE4F92C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0DAC405-22E3-43C1-89C3-31774C131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CE94AFE-DCAA-4FB6-BC81-6BF39128E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72A3-DA3E-4A3C-9BAB-578B3A203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479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D6D24E-ECBC-4C72-88AF-AEE9AF981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4CBEB0A-5B90-48F6-83C4-190D0B031A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61F4CE9-94D4-4C7E-B3D6-C602DA3064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29ADC78-E80A-4920-AAC9-736E021C3D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313A5AE-9553-4B82-8A97-C6A5D21AEF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DE31956-A79F-4B94-BB9E-BEBA72D62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961FA-3EFF-4D50-A7BA-A8CEEDE4F92C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C86ED75-4B2D-4A7E-B715-DB42A8159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7A2FE5F-A80D-4F5F-8454-60D49C40B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72A3-DA3E-4A3C-9BAB-578B3A203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081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3B9708-27C6-4DD2-A110-F55E5134A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730EDBD-A278-4B8D-BD08-BE4CAFB1C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961FA-3EFF-4D50-A7BA-A8CEEDE4F92C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099044E-D73C-4C48-A34B-8F79738AB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A01D546-3644-4E0E-8424-5681A5532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72A3-DA3E-4A3C-9BAB-578B3A203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347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CB4026C-4F5C-4992-B7A3-E82F1B785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961FA-3EFF-4D50-A7BA-A8CEEDE4F92C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376A85C-778D-45C8-9B43-2731C83E1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C8B8061-EF82-485A-BF05-0E4BF823A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72A3-DA3E-4A3C-9BAB-578B3A203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551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425CE8-7E13-411E-ACEC-E4A8DE67E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B6B5927-DBAB-4F57-BE43-B0F581A483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4252BB5-38DB-4381-945F-BD7737BD83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011F89F-8402-4259-8AC8-DEE3AA051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961FA-3EFF-4D50-A7BA-A8CEEDE4F92C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C685414-1CEE-4503-B62E-4D847C4D3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60AF37F-183B-4B73-A4A0-2F46387FD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72A3-DA3E-4A3C-9BAB-578B3A203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559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FFA94F-D228-47B0-9A45-11D9211FA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B589382-E966-4602-A788-88AD1C4447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5BF4AE2-166C-457E-9922-DBC623746B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02F056F-FA3D-46F4-802D-4B8CB8D04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961FA-3EFF-4D50-A7BA-A8CEEDE4F92C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2E22292-DC7B-411C-B7C4-BAA707D9A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CFA7F3E-CAEE-4167-97AA-491EC982C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72A3-DA3E-4A3C-9BAB-578B3A203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672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D28524-A7EE-41E8-91A2-F8CC6E604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EAE5DDF-4A56-4617-8F7B-9A5215F1D4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E776442-F746-48E2-9E26-0BE2D513BD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3961FA-3EFF-4D50-A7BA-A8CEEDE4F92C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174834A-BA9D-41E7-AD49-A3EC389A13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0723F5C-E8FA-47E5-9CCE-45BEB0A260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E72A3-DA3E-4A3C-9BAB-578B3A203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163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3" name="Rectangle 2077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0A4E51-B4F4-4D70-A8CC-8CBD7840C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721"/>
            <a:ext cx="4707671" cy="1225650"/>
          </a:xfrm>
        </p:spPr>
        <p:txBody>
          <a:bodyPr anchor="b">
            <a:normAutofit/>
          </a:bodyPr>
          <a:lstStyle/>
          <a:p>
            <a:r>
              <a:rPr lang="en-US" sz="3500">
                <a:solidFill>
                  <a:schemeClr val="bg1"/>
                </a:solidFill>
                <a:latin typeface="Arial Rounded MT Bold" panose="020F0704030504030204" pitchFamily="34" charset="0"/>
              </a:rPr>
              <a:t>University Management System</a:t>
            </a:r>
          </a:p>
        </p:txBody>
      </p:sp>
      <p:cxnSp>
        <p:nvCxnSpPr>
          <p:cNvPr id="2084" name="Straight Connector 2079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Объект 2">
            <a:extLst>
              <a:ext uri="{FF2B5EF4-FFF2-40B4-BE49-F238E27FC236}">
                <a16:creationId xmlns:a16="http://schemas.microsoft.com/office/drawing/2014/main" id="{464DBE5D-B799-417D-9740-F529E85F3A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769" y="1909192"/>
            <a:ext cx="4586513" cy="36477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>
                <a:solidFill>
                  <a:schemeClr val="bg1"/>
                </a:solidFill>
                <a:latin typeface="Arial Rounded MT Bold" panose="020F0704030504030204" pitchFamily="34" charset="0"/>
              </a:rPr>
              <a:t>OOP PROJECT 2022</a:t>
            </a:r>
          </a:p>
          <a:p>
            <a:pPr marL="0" indent="0">
              <a:buNone/>
            </a:pPr>
            <a:endParaRPr lang="en-US" sz="2000" b="1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000" b="1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000" b="1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000" b="1">
                <a:solidFill>
                  <a:schemeClr val="bg1"/>
                </a:solidFill>
              </a:rPr>
              <a:t>Team : ZETA</a:t>
            </a:r>
          </a:p>
          <a:p>
            <a:r>
              <a:rPr lang="en-US" sz="2000">
                <a:solidFill>
                  <a:schemeClr val="bg1"/>
                </a:solidFill>
                <a:latin typeface="Bell MT" panose="02020503060305020303" pitchFamily="18" charset="0"/>
              </a:rPr>
              <a:t>Kalmukhambet Zhanserik</a:t>
            </a:r>
          </a:p>
          <a:p>
            <a:r>
              <a:rPr lang="en-US" sz="2000">
                <a:solidFill>
                  <a:schemeClr val="bg1"/>
                </a:solidFill>
                <a:latin typeface="Bell MT" panose="02020503060305020303" pitchFamily="18" charset="0"/>
              </a:rPr>
              <a:t>Manapaly Ernat</a:t>
            </a:r>
          </a:p>
          <a:p>
            <a:r>
              <a:rPr lang="en-US" sz="2000">
                <a:solidFill>
                  <a:schemeClr val="bg1"/>
                </a:solidFill>
                <a:latin typeface="Bell MT" panose="02020503060305020303" pitchFamily="18" charset="0"/>
              </a:rPr>
              <a:t>Alibay Tileukhan</a:t>
            </a:r>
          </a:p>
          <a:p>
            <a:r>
              <a:rPr lang="en-US" sz="2000">
                <a:solidFill>
                  <a:schemeClr val="bg1"/>
                </a:solidFill>
                <a:latin typeface="Bell MT" panose="02020503060305020303" pitchFamily="18" charset="0"/>
              </a:rPr>
              <a:t>Abdullina Alina</a:t>
            </a:r>
          </a:p>
          <a:p>
            <a:endParaRPr lang="en-US" sz="2000">
              <a:solidFill>
                <a:schemeClr val="bg1"/>
              </a:solidFill>
            </a:endParaRPr>
          </a:p>
        </p:txBody>
      </p:sp>
      <p:cxnSp>
        <p:nvCxnSpPr>
          <p:cNvPr id="2082" name="Straight Connector 2081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University Management System With Mentis - Brainvire">
            <a:extLst>
              <a:ext uri="{FF2B5EF4-FFF2-40B4-BE49-F238E27FC236}">
                <a16:creationId xmlns:a16="http://schemas.microsoft.com/office/drawing/2014/main" id="{8F2BAD86-AA25-4481-9845-CFB3A48972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65" r="3" b="3"/>
          <a:stretch/>
        </p:blipFill>
        <p:spPr bwMode="auto">
          <a:xfrm>
            <a:off x="6525453" y="1022572"/>
            <a:ext cx="5666547" cy="481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0293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F265F5-3818-44E4-AF49-A7F8F62B2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44158" y="-75323"/>
            <a:ext cx="6690064" cy="1225650"/>
          </a:xfrm>
        </p:spPr>
        <p:txBody>
          <a:bodyPr anchor="b">
            <a:normAutofit/>
          </a:bodyPr>
          <a:lstStyle/>
          <a:p>
            <a:r>
              <a:rPr lang="en-US" sz="3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                 Admin workspace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Объект 2">
            <a:extLst>
              <a:ext uri="{FF2B5EF4-FFF2-40B4-BE49-F238E27FC236}">
                <a16:creationId xmlns:a16="http://schemas.microsoft.com/office/drawing/2014/main" id="{6153CC76-8765-401C-9BAA-5AD7CADF2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1873" y="1879374"/>
            <a:ext cx="4586513" cy="320771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600" b="1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- </a:t>
            </a:r>
            <a:r>
              <a:rPr lang="en-US" sz="2000" i="1" dirty="0">
                <a:solidFill>
                  <a:schemeClr val="bg1"/>
                </a:solidFill>
              </a:rPr>
              <a:t>add User to University System </a:t>
            </a:r>
            <a:r>
              <a:rPr lang="en-US" sz="2000" dirty="0">
                <a:solidFill>
                  <a:schemeClr val="bg1"/>
                </a:solidFill>
              </a:rPr>
              <a:t>by      generating login and password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- </a:t>
            </a:r>
            <a:r>
              <a:rPr lang="en-US" sz="2000" i="1" dirty="0">
                <a:solidFill>
                  <a:schemeClr val="bg1"/>
                </a:solidFill>
              </a:rPr>
              <a:t>remove User </a:t>
            </a:r>
            <a:r>
              <a:rPr lang="en-US" sz="2000" dirty="0">
                <a:solidFill>
                  <a:schemeClr val="bg1"/>
                </a:solidFill>
              </a:rPr>
              <a:t>that exists in University System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- get list of </a:t>
            </a:r>
            <a:r>
              <a:rPr lang="en-US" sz="2000" i="1" dirty="0">
                <a:solidFill>
                  <a:schemeClr val="bg1"/>
                </a:solidFill>
              </a:rPr>
              <a:t>registered users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- </a:t>
            </a:r>
            <a:r>
              <a:rPr lang="en-US" sz="2000" i="1" dirty="0">
                <a:solidFill>
                  <a:schemeClr val="bg1"/>
                </a:solidFill>
              </a:rPr>
              <a:t>change some details </a:t>
            </a:r>
            <a:r>
              <a:rPr lang="en-US" sz="2000" dirty="0">
                <a:solidFill>
                  <a:schemeClr val="bg1"/>
                </a:solidFill>
              </a:rPr>
              <a:t>inside of the user</a:t>
            </a:r>
          </a:p>
        </p:txBody>
      </p:sp>
      <p:cxnSp>
        <p:nvCxnSpPr>
          <p:cNvPr id="18" name="Straight Connector 13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Пользователь">
            <a:extLst>
              <a:ext uri="{FF2B5EF4-FFF2-40B4-BE49-F238E27FC236}">
                <a16:creationId xmlns:a16="http://schemas.microsoft.com/office/drawing/2014/main" id="{B103E4B9-94F4-D905-1D71-A8885752AE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25453" y="595726"/>
            <a:ext cx="5666547" cy="5666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191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Фон для сайта по информатике - 33 фото">
            <a:extLst>
              <a:ext uri="{FF2B5EF4-FFF2-40B4-BE49-F238E27FC236}">
                <a16:creationId xmlns:a16="http://schemas.microsoft.com/office/drawing/2014/main" id="{56D0CFCE-AD64-4FE0-8028-EB0C934D7C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516E1D-37B0-4893-A8B0-A1A63A726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7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</a:rPr>
              <a:t>     Users’ workspace</a:t>
            </a:r>
            <a:endParaRPr lang="en-US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03EB8578-38AE-42D5-A38F-716C7C06C862}"/>
              </a:ext>
            </a:extLst>
          </p:cNvPr>
          <p:cNvSpPr/>
          <p:nvPr/>
        </p:nvSpPr>
        <p:spPr>
          <a:xfrm>
            <a:off x="151614" y="1751012"/>
            <a:ext cx="3406251" cy="324571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800" b="1" dirty="0"/>
              <a:t>         </a:t>
            </a:r>
            <a:r>
              <a:rPr lang="en-US" sz="2800" b="1" dirty="0"/>
              <a:t>Student</a:t>
            </a:r>
            <a:r>
              <a:rPr lang="ru-RU" sz="1600" b="1" dirty="0"/>
              <a:t>  	</a:t>
            </a:r>
            <a:endParaRPr lang="en-US" sz="1600" b="1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latin typeface="Consolas" panose="020B0609020204030204" pitchFamily="49" charset="0"/>
              </a:rPr>
              <a:t>Register for discipline                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latin typeface="Consolas" panose="020B0609020204030204" pitchFamily="49" charset="0"/>
              </a:rPr>
              <a:t>Drop discipline                        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latin typeface="Consolas" panose="020B0609020204030204" pitchFamily="49" charset="0"/>
              </a:rPr>
              <a:t>View disciplines                       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latin typeface="Consolas" panose="020B0609020204030204" pitchFamily="49" charset="0"/>
              </a:rPr>
              <a:t>Student Request                        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latin typeface="Consolas" panose="020B0609020204030204" pitchFamily="49" charset="0"/>
              </a:rPr>
              <a:t>Bypass sheet                           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latin typeface="Consolas" panose="020B0609020204030204" pitchFamily="49" charset="0"/>
              </a:rPr>
              <a:t>Register for lesson                    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latin typeface="Consolas" panose="020B0609020204030204" pitchFamily="49" charset="0"/>
              </a:rPr>
              <a:t>Personal info                          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latin typeface="Consolas" panose="020B0609020204030204" pitchFamily="49" charset="0"/>
              </a:rPr>
              <a:t>Put attendance                         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latin typeface="Consolas" panose="020B0609020204030204" pitchFamily="49" charset="0"/>
              </a:rPr>
              <a:t>Schedule                               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latin typeface="Consolas" panose="020B0609020204030204" pitchFamily="49" charset="0"/>
              </a:rPr>
              <a:t>Transcript</a:t>
            </a:r>
            <a:endParaRPr lang="en-US" sz="1600" dirty="0"/>
          </a:p>
          <a:p>
            <a:pPr algn="ctr"/>
            <a:endParaRPr lang="en-US" sz="1600" dirty="0"/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DFEDC078-8C74-4721-9A29-AD541EB4AFD3}"/>
              </a:ext>
            </a:extLst>
          </p:cNvPr>
          <p:cNvSpPr/>
          <p:nvPr/>
        </p:nvSpPr>
        <p:spPr>
          <a:xfrm>
            <a:off x="3709479" y="4020661"/>
            <a:ext cx="4030462" cy="28373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Teacher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onsolas" panose="020B0609020204030204" pitchFamily="49" charset="0"/>
              </a:rPr>
              <a:t>Put mark to student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onsolas" panose="020B0609020204030204" pitchFamily="49" charset="0"/>
              </a:rPr>
              <a:t>Get own courses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onsolas" panose="020B0609020204030204" pitchFamily="49" charset="0"/>
              </a:rPr>
              <a:t>Get own lessons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onsolas" panose="020B0609020204030204" pitchFamily="49" charset="0"/>
              </a:rPr>
              <a:t>Apply for request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onsolas" panose="020B0609020204030204" pitchFamily="49" charset="0"/>
              </a:rPr>
              <a:t>Upload file to course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onsolas" panose="020B0609020204030204" pitchFamily="49" charset="0"/>
              </a:rPr>
              <a:t>Remove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onsolas" panose="020B0609020204030204" pitchFamily="49" charset="0"/>
              </a:rPr>
              <a:t>Generate attendance report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onsolas" panose="020B0609020204030204" pitchFamily="49" charset="0"/>
              </a:rPr>
              <a:t>Send message to other teacher</a:t>
            </a:r>
          </a:p>
          <a:p>
            <a:pPr algn="ctr"/>
            <a:endParaRPr lang="en-US" sz="1600" dirty="0"/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E86D8658-9B80-48CB-8C73-1E6006204E36}"/>
              </a:ext>
            </a:extLst>
          </p:cNvPr>
          <p:cNvSpPr/>
          <p:nvPr/>
        </p:nvSpPr>
        <p:spPr>
          <a:xfrm>
            <a:off x="8058751" y="4212408"/>
            <a:ext cx="3814439" cy="210299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600" b="1" dirty="0"/>
              <a:t>         </a:t>
            </a:r>
            <a:r>
              <a:rPr lang="en-US" sz="2400" b="1" dirty="0"/>
              <a:t>Librarian</a:t>
            </a:r>
            <a:endParaRPr lang="en-U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onsolas" panose="020B0609020204030204" pitchFamily="49" charset="0"/>
              </a:rPr>
              <a:t>Lend book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onsolas" panose="020B0609020204030204" pitchFamily="49" charset="0"/>
              </a:rPr>
              <a:t>Get book back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onsolas" panose="020B0609020204030204" pitchFamily="49" charset="0"/>
              </a:rPr>
              <a:t>Add book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onsolas" panose="020B0609020204030204" pitchFamily="49" charset="0"/>
              </a:rPr>
              <a:t>View active logs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onsolas" panose="020B0609020204030204" pitchFamily="49" charset="0"/>
              </a:rPr>
              <a:t>View book debts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onsolas" panose="020B0609020204030204" pitchFamily="49" charset="0"/>
              </a:rPr>
              <a:t>View book borrowers</a:t>
            </a:r>
          </a:p>
          <a:p>
            <a:pPr algn="ctr"/>
            <a:endParaRPr lang="en-US" sz="1600" dirty="0"/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2067F3FE-356F-4050-B835-852B89ED18D0}"/>
              </a:ext>
            </a:extLst>
          </p:cNvPr>
          <p:cNvSpPr/>
          <p:nvPr/>
        </p:nvSpPr>
        <p:spPr>
          <a:xfrm>
            <a:off x="5218683" y="1432310"/>
            <a:ext cx="3846990" cy="242656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1" dirty="0"/>
              <a:t>Manager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onsolas" panose="020B0609020204030204" pitchFamily="49" charset="0"/>
              </a:rPr>
              <a:t>Add course to student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onsolas" panose="020B0609020204030204" pitchFamily="49" charset="0"/>
              </a:rPr>
              <a:t>Drop course from student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onsolas" panose="020B0609020204030204" pitchFamily="49" charset="0"/>
              </a:rPr>
              <a:t>Assign course for teacher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onsolas" panose="020B0609020204030204" pitchFamily="49" charset="0"/>
              </a:rPr>
              <a:t>Report news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onsolas" panose="020B0609020204030204" pitchFamily="49" charset="0"/>
              </a:rPr>
              <a:t>Remove news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onsolas" panose="020B0609020204030204" pitchFamily="49" charset="0"/>
              </a:rPr>
              <a:t>View info about teacher/student</a:t>
            </a:r>
          </a:p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3172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75" name="Rectangle 6161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6146" name="Picture 2" descr="What are the benefits and disadvantages of online learning?">
            <a:extLst>
              <a:ext uri="{FF2B5EF4-FFF2-40B4-BE49-F238E27FC236}">
                <a16:creationId xmlns:a16="http://schemas.microsoft.com/office/drawing/2014/main" id="{CD044278-1E1E-4473-86C4-89EA62985A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47" r="28854" b="-1"/>
          <a:stretch/>
        </p:blipFill>
        <p:spPr bwMode="auto">
          <a:xfrm>
            <a:off x="20" y="10"/>
            <a:ext cx="994706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76" name="Freeform: Shape 6163">
            <a:extLst>
              <a:ext uri="{FF2B5EF4-FFF2-40B4-BE49-F238E27FC236}">
                <a16:creationId xmlns:a16="http://schemas.microsoft.com/office/drawing/2014/main" id="{5871FC61-DD4E-47D4-81FD-8A7E7D12B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 useBgFill="1">
        <p:nvSpPr>
          <p:cNvPr id="6177" name="Freeform: Shape 6165">
            <a:extLst>
              <a:ext uri="{FF2B5EF4-FFF2-40B4-BE49-F238E27FC236}">
                <a16:creationId xmlns:a16="http://schemas.microsoft.com/office/drawing/2014/main" id="{F9EC3F91-A75C-4F74-867E-E4C28C135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8226" y="0"/>
            <a:ext cx="5043774" cy="6858000"/>
          </a:xfrm>
          <a:custGeom>
            <a:avLst/>
            <a:gdLst>
              <a:gd name="connsiteX0" fmla="*/ 1648981 w 5043774"/>
              <a:gd name="connsiteY0" fmla="*/ 0 h 6858000"/>
              <a:gd name="connsiteX1" fmla="*/ 2759699 w 5043774"/>
              <a:gd name="connsiteY1" fmla="*/ 0 h 6858000"/>
              <a:gd name="connsiteX2" fmla="*/ 3379301 w 5043774"/>
              <a:gd name="connsiteY2" fmla="*/ 0 h 6858000"/>
              <a:gd name="connsiteX3" fmla="*/ 3552342 w 5043774"/>
              <a:gd name="connsiteY3" fmla="*/ 0 h 6858000"/>
              <a:gd name="connsiteX4" fmla="*/ 4617166 w 5043774"/>
              <a:gd name="connsiteY4" fmla="*/ 0 h 6858000"/>
              <a:gd name="connsiteX5" fmla="*/ 4786130 w 5043774"/>
              <a:gd name="connsiteY5" fmla="*/ 0 h 6858000"/>
              <a:gd name="connsiteX6" fmla="*/ 4980168 w 5043774"/>
              <a:gd name="connsiteY6" fmla="*/ 0 h 6858000"/>
              <a:gd name="connsiteX7" fmla="*/ 5043774 w 5043774"/>
              <a:gd name="connsiteY7" fmla="*/ 0 h 6858000"/>
              <a:gd name="connsiteX8" fmla="*/ 5043774 w 5043774"/>
              <a:gd name="connsiteY8" fmla="*/ 6858000 h 6858000"/>
              <a:gd name="connsiteX9" fmla="*/ 4980168 w 5043774"/>
              <a:gd name="connsiteY9" fmla="*/ 6858000 h 6858000"/>
              <a:gd name="connsiteX10" fmla="*/ 4786130 w 5043774"/>
              <a:gd name="connsiteY10" fmla="*/ 6858000 h 6858000"/>
              <a:gd name="connsiteX11" fmla="*/ 4617166 w 5043774"/>
              <a:gd name="connsiteY11" fmla="*/ 6858000 h 6858000"/>
              <a:gd name="connsiteX12" fmla="*/ 3552342 w 5043774"/>
              <a:gd name="connsiteY12" fmla="*/ 6858000 h 6858000"/>
              <a:gd name="connsiteX13" fmla="*/ 3379301 w 5043774"/>
              <a:gd name="connsiteY13" fmla="*/ 6858000 h 6858000"/>
              <a:gd name="connsiteX14" fmla="*/ 2759699 w 5043774"/>
              <a:gd name="connsiteY14" fmla="*/ 6858000 h 6858000"/>
              <a:gd name="connsiteX15" fmla="*/ 2542782 w 5043774"/>
              <a:gd name="connsiteY15" fmla="*/ 6858000 h 6858000"/>
              <a:gd name="connsiteX16" fmla="*/ 2429239 w 5043774"/>
              <a:gd name="connsiteY16" fmla="*/ 6780599 h 6858000"/>
              <a:gd name="connsiteX17" fmla="*/ 1904328 w 5043774"/>
              <a:gd name="connsiteY17" fmla="*/ 6374814 h 6858000"/>
              <a:gd name="connsiteX18" fmla="*/ 0 w 5043774"/>
              <a:gd name="connsiteY18" fmla="*/ 3621656 h 6858000"/>
              <a:gd name="connsiteX19" fmla="*/ 1626503 w 5043774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043774" h="6858000">
                <a:moveTo>
                  <a:pt x="1648981" y="0"/>
                </a:moveTo>
                <a:lnTo>
                  <a:pt x="2759699" y="0"/>
                </a:lnTo>
                <a:lnTo>
                  <a:pt x="3379301" y="0"/>
                </a:lnTo>
                <a:lnTo>
                  <a:pt x="3552342" y="0"/>
                </a:lnTo>
                <a:lnTo>
                  <a:pt x="4617166" y="0"/>
                </a:lnTo>
                <a:lnTo>
                  <a:pt x="4786130" y="0"/>
                </a:lnTo>
                <a:lnTo>
                  <a:pt x="4980168" y="0"/>
                </a:lnTo>
                <a:lnTo>
                  <a:pt x="5043774" y="0"/>
                </a:lnTo>
                <a:lnTo>
                  <a:pt x="5043774" y="6858000"/>
                </a:lnTo>
                <a:lnTo>
                  <a:pt x="4980168" y="6858000"/>
                </a:lnTo>
                <a:lnTo>
                  <a:pt x="4786130" y="6858000"/>
                </a:lnTo>
                <a:lnTo>
                  <a:pt x="4617166" y="6858000"/>
                </a:lnTo>
                <a:lnTo>
                  <a:pt x="3552342" y="6858000"/>
                </a:lnTo>
                <a:lnTo>
                  <a:pt x="3379301" y="6858000"/>
                </a:lnTo>
                <a:lnTo>
                  <a:pt x="2759699" y="6858000"/>
                </a:lnTo>
                <a:lnTo>
                  <a:pt x="2542782" y="6858000"/>
                </a:lnTo>
                <a:lnTo>
                  <a:pt x="2429239" y="6780599"/>
                </a:lnTo>
                <a:cubicBezTo>
                  <a:pt x="2252641" y="6653108"/>
                  <a:pt x="2079285" y="6515397"/>
                  <a:pt x="1904328" y="6374814"/>
                </a:cubicBezTo>
                <a:cubicBezTo>
                  <a:pt x="943579" y="5602839"/>
                  <a:pt x="0" y="4969131"/>
                  <a:pt x="0" y="3621656"/>
                </a:cubicBezTo>
                <a:cubicBezTo>
                  <a:pt x="0" y="2093192"/>
                  <a:pt x="582912" y="754641"/>
                  <a:pt x="1626503" y="14997"/>
                </a:cubicBezTo>
                <a:close/>
              </a:path>
            </a:pathLst>
          </a:cu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6178" name="Freeform: Shape 6167">
            <a:extLst>
              <a:ext uri="{FF2B5EF4-FFF2-40B4-BE49-F238E27FC236}">
                <a16:creationId xmlns:a16="http://schemas.microsoft.com/office/drawing/2014/main" id="{829A1E2C-5AC8-40FC-99E9-832069D39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97013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4F34AC-6AED-448D-BA80-66DBC8936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0" y="1045597"/>
            <a:ext cx="3633746" cy="158842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500" dirty="0"/>
              <a:t>What are the drawbacks of our project?</a:t>
            </a:r>
            <a:br>
              <a:rPr lang="en-US" sz="2500" dirty="0"/>
            </a:br>
            <a:r>
              <a:rPr lang="en-US" sz="2500" dirty="0"/>
              <a:t>at 05:12 22.12.2022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DB202B-C0C3-4A17-BB50-FCDEBF91EE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19" y="2722729"/>
            <a:ext cx="3633747" cy="2700062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r>
              <a:rPr lang="en-US" sz="2000" dirty="0"/>
              <a:t>Language of the system is unchangeable.</a:t>
            </a:r>
          </a:p>
          <a:p>
            <a:r>
              <a:rPr lang="en-US" sz="2000" dirty="0"/>
              <a:t>Requests are not performed by Managers physically, they just change the STATE of REQUESTS </a:t>
            </a:r>
          </a:p>
          <a:p>
            <a:r>
              <a:rPr lang="en-US" sz="2000" dirty="0"/>
              <a:t>Research updates in a process</a:t>
            </a:r>
          </a:p>
          <a:p>
            <a:r>
              <a:rPr lang="en-US" sz="2000" dirty="0"/>
              <a:t>Files are created only in .txt format</a:t>
            </a:r>
          </a:p>
          <a:p>
            <a:r>
              <a:rPr lang="en-US" sz="2000" dirty="0"/>
              <a:t>We did not take into account students with Diploma Projects</a:t>
            </a:r>
          </a:p>
        </p:txBody>
      </p:sp>
    </p:spTree>
    <p:extLst>
      <p:ext uri="{BB962C8B-B14F-4D97-AF65-F5344CB8AC3E}">
        <p14:creationId xmlns:p14="http://schemas.microsoft.com/office/powerpoint/2010/main" val="1192708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2E6576-89AB-4821-AF77-1F234F9C2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txBody>
          <a:bodyPr>
            <a:normAutofit/>
          </a:bodyPr>
          <a:lstStyle/>
          <a:p>
            <a:r>
              <a:rPr lang="ru-RU" b="1" i="1" dirty="0"/>
              <a:t>Фишка</a:t>
            </a:r>
            <a:endParaRPr lang="en-US" b="1" i="1" dirty="0"/>
          </a:p>
        </p:txBody>
      </p:sp>
      <p:cxnSp>
        <p:nvCxnSpPr>
          <p:cNvPr id="7182" name="Straight Arrow Connector 7181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Объект 2">
            <a:extLst>
              <a:ext uri="{FF2B5EF4-FFF2-40B4-BE49-F238E27FC236}">
                <a16:creationId xmlns:a16="http://schemas.microsoft.com/office/drawing/2014/main" id="{6A9E2231-B48E-49B8-9B4E-0C4C92EFA6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1" y="2575034"/>
            <a:ext cx="5120113" cy="3462228"/>
          </a:xfrm>
        </p:spPr>
        <p:txBody>
          <a:bodyPr>
            <a:normAutofit/>
          </a:bodyPr>
          <a:lstStyle/>
          <a:p>
            <a:r>
              <a:rPr lang="en-US" sz="1600" b="1" dirty="0">
                <a:latin typeface="Abadi" panose="020B0604020104020204" pitchFamily="34" charset="0"/>
              </a:rPr>
              <a:t>Attendance Report</a:t>
            </a:r>
            <a:r>
              <a:rPr lang="en-US" sz="1600" dirty="0">
                <a:latin typeface="Abadi" panose="020B0604020104020204" pitchFamily="34" charset="0"/>
              </a:rPr>
              <a:t> – is one of the main functionalities in University System. </a:t>
            </a:r>
            <a:r>
              <a:rPr lang="en-US" sz="1600" i="0" dirty="0">
                <a:effectLst/>
                <a:latin typeface="Abadi" panose="020B0604020104020204" pitchFamily="34" charset="0"/>
              </a:rPr>
              <a:t>Using an </a:t>
            </a:r>
            <a:r>
              <a:rPr lang="en-US" sz="1600" b="1" i="0" dirty="0">
                <a:effectLst/>
                <a:latin typeface="Abadi" panose="020B0604020104020204" pitchFamily="34" charset="0"/>
              </a:rPr>
              <a:t>attendance management system</a:t>
            </a:r>
            <a:r>
              <a:rPr lang="en-US" sz="1600" i="0" dirty="0">
                <a:effectLst/>
                <a:latin typeface="Abadi" panose="020B0604020104020204" pitchFamily="34" charset="0"/>
              </a:rPr>
              <a:t> allows monitoring the exact arrival time of each student at his/her lessons. All further students’ actions like getting score for final exam, financial fees, etc. will particularly depend on quantity of absences. </a:t>
            </a:r>
          </a:p>
          <a:p>
            <a:pPr marL="0" indent="0">
              <a:buNone/>
            </a:pPr>
            <a:r>
              <a:rPr lang="en-US" sz="1600" dirty="0">
                <a:latin typeface="Abadi" panose="020B0604020104020204" pitchFamily="34" charset="0"/>
              </a:rPr>
              <a:t>	</a:t>
            </a:r>
            <a:r>
              <a:rPr lang="en-US" sz="1600" dirty="0">
                <a:latin typeface="Abadi" panose="020B0604020104020204" pitchFamily="34" charset="0"/>
                <a:sym typeface="Wingdings" panose="05000000000000000000" pitchFamily="2" charset="2"/>
              </a:rPr>
              <a:t> </a:t>
            </a:r>
            <a:r>
              <a:rPr lang="en-US" sz="1600" dirty="0">
                <a:latin typeface="Abadi" panose="020B0604020104020204" pitchFamily="34" charset="0"/>
              </a:rPr>
              <a:t>Also, if teacher open attendance report,  marking on attendance will be available for specific time. Within this period, either student mark himself/herself as PRESENT or teacher can change the STATE of Presence.</a:t>
            </a:r>
            <a:endParaRPr lang="en-US" sz="1600" i="0" dirty="0">
              <a:effectLst/>
              <a:latin typeface="Abadi" panose="020B0604020104020204" pitchFamily="34" charset="0"/>
            </a:endParaRPr>
          </a:p>
          <a:p>
            <a:endParaRPr lang="en-US" sz="1600" dirty="0">
              <a:latin typeface="Abadi" panose="020B0604020104020204" pitchFamily="34" charset="0"/>
            </a:endParaRPr>
          </a:p>
          <a:p>
            <a:endParaRPr lang="en-US" sz="1600" dirty="0">
              <a:latin typeface="Abadi" panose="020B0604020104020204" pitchFamily="34" charset="0"/>
            </a:endParaRPr>
          </a:p>
        </p:txBody>
      </p:sp>
      <p:pic>
        <p:nvPicPr>
          <p:cNvPr id="7170" name="Picture 2" descr="The Evolution of Computer Programming Languages – Part One | TotalTek">
            <a:extLst>
              <a:ext uri="{FF2B5EF4-FFF2-40B4-BE49-F238E27FC236}">
                <a16:creationId xmlns:a16="http://schemas.microsoft.com/office/drawing/2014/main" id="{95172439-6520-428B-AF24-CB95695336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51" r="11801" b="-1"/>
          <a:stretch/>
        </p:blipFill>
        <p:spPr bwMode="auto">
          <a:xfrm>
            <a:off x="5878849" y="10"/>
            <a:ext cx="6313150" cy="6857987"/>
          </a:xfrm>
          <a:custGeom>
            <a:avLst/>
            <a:gdLst/>
            <a:ahLst/>
            <a:cxnLst/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1418634-07A0-4A01-812A-ED2650BCDE25}"/>
              </a:ext>
            </a:extLst>
          </p:cNvPr>
          <p:cNvSpPr txBox="1"/>
          <p:nvPr/>
        </p:nvSpPr>
        <p:spPr>
          <a:xfrm flipH="1">
            <a:off x="844708" y="1947144"/>
            <a:ext cx="2324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 05:48  22.12.2022</a:t>
            </a:r>
          </a:p>
        </p:txBody>
      </p:sp>
    </p:spTree>
    <p:extLst>
      <p:ext uri="{BB962C8B-B14F-4D97-AF65-F5344CB8AC3E}">
        <p14:creationId xmlns:p14="http://schemas.microsoft.com/office/powerpoint/2010/main" val="351726332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37E51247A06383479A9803A085060AAB" ma:contentTypeVersion="14" ma:contentTypeDescription="Создание документа." ma:contentTypeScope="" ma:versionID="ce7442ff3203b773b6f5b887222c2910">
  <xsd:schema xmlns:xsd="http://www.w3.org/2001/XMLSchema" xmlns:xs="http://www.w3.org/2001/XMLSchema" xmlns:p="http://schemas.microsoft.com/office/2006/metadata/properties" xmlns:ns3="d897b928-e380-4a63-b0f7-1acf598cf463" xmlns:ns4="03d1c2de-ef4a-4bdc-a2fc-7bc6e09f951f" targetNamespace="http://schemas.microsoft.com/office/2006/metadata/properties" ma:root="true" ma:fieldsID="dec568248b1f8f4971487986d5fc3cd1" ns3:_="" ns4:_="">
    <xsd:import namespace="d897b928-e380-4a63-b0f7-1acf598cf463"/>
    <xsd:import namespace="03d1c2de-ef4a-4bdc-a2fc-7bc6e09f951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MediaServiceAutoKeyPoints" minOccurs="0"/>
                <xsd:element ref="ns3:MediaServiceKeyPoint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97b928-e380-4a63-b0f7-1acf598cf46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d1c2de-ef4a-4bdc-a2fc-7bc6e09f951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Общий доступ с использованием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Совместно с подробностями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Хэш подсказки о совместном доступе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d897b928-e380-4a63-b0f7-1acf598cf463" xsi:nil="true"/>
  </documentManagement>
</p:properties>
</file>

<file path=customXml/itemProps1.xml><?xml version="1.0" encoding="utf-8"?>
<ds:datastoreItem xmlns:ds="http://schemas.openxmlformats.org/officeDocument/2006/customXml" ds:itemID="{1A9DD5E7-CA59-4040-9B75-B1D69B4649E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897b928-e380-4a63-b0f7-1acf598cf463"/>
    <ds:schemaRef ds:uri="03d1c2de-ef4a-4bdc-a2fc-7bc6e09f951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653239F-FB94-42B9-A276-395E3B120C6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0F3F6FF-9045-4A6C-AA98-CFB989E3AB6E}">
  <ds:schemaRefs>
    <ds:schemaRef ds:uri="http://schemas.microsoft.com/office/2006/documentManagement/types"/>
    <ds:schemaRef ds:uri="http://purl.org/dc/dcmitype/"/>
    <ds:schemaRef ds:uri="http://purl.org/dc/terms/"/>
    <ds:schemaRef ds:uri="http://purl.org/dc/elements/1.1/"/>
    <ds:schemaRef ds:uri="http://schemas.openxmlformats.org/package/2006/metadata/core-properties"/>
    <ds:schemaRef ds:uri="d897b928-e380-4a63-b0f7-1acf598cf463"/>
    <ds:schemaRef ds:uri="http://schemas.microsoft.com/office/2006/metadata/properties"/>
    <ds:schemaRef ds:uri="http://schemas.microsoft.com/office/infopath/2007/PartnerControls"/>
    <ds:schemaRef ds:uri="03d1c2de-ef4a-4bdc-a2fc-7bc6e09f951f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309</Words>
  <Application>Microsoft Office PowerPoint</Application>
  <PresentationFormat>Широкоэкранный</PresentationFormat>
  <Paragraphs>61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5" baseType="lpstr">
      <vt:lpstr>Meiryo</vt:lpstr>
      <vt:lpstr>Abadi</vt:lpstr>
      <vt:lpstr>Aharoni</vt:lpstr>
      <vt:lpstr>Arial</vt:lpstr>
      <vt:lpstr>Arial Rounded MT Bold</vt:lpstr>
      <vt:lpstr>Bell MT</vt:lpstr>
      <vt:lpstr>Calibri</vt:lpstr>
      <vt:lpstr>Calibri Light</vt:lpstr>
      <vt:lpstr>Consolas</vt:lpstr>
      <vt:lpstr>Тема Office</vt:lpstr>
      <vt:lpstr>University Management System</vt:lpstr>
      <vt:lpstr>                  Admin workspace</vt:lpstr>
      <vt:lpstr>     Users’ workspace</vt:lpstr>
      <vt:lpstr>What are the drawbacks of our project? at 05:12 22.12.2022 </vt:lpstr>
      <vt:lpstr>Фишка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University Management System</dc:title>
  <dc:creator>Zhanserik R. Kalmukhambet</dc:creator>
  <cp:lastModifiedBy>Zhanserik R. Kalmukhambet</cp:lastModifiedBy>
  <cp:revision>3</cp:revision>
  <dcterms:created xsi:type="dcterms:W3CDTF">2022-12-21T23:25:45Z</dcterms:created>
  <dcterms:modified xsi:type="dcterms:W3CDTF">2022-12-21T23:50:11Z</dcterms:modified>
</cp:coreProperties>
</file>